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embeddings/oleObject30.bin" ContentType="application/vnd.openxmlformats-officedocument.oleObject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activeX/activeX40.xml" ContentType="application/vnd.ms-office.activeX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4.bin" ContentType="application/vnd.openxmlformats-officedocument.oleObject"/>
  <Override PartName="/ppt/notesSlides/notesSlide30.xml" ContentType="application/vnd.openxmlformats-officedocument.presentationml.notesSlide+xml"/>
  <Override PartName="/ppt/embeddings/oleObject28.bin" ContentType="application/vnd.openxmlformats-officedocument.oleObject"/>
  <Override PartName="/ppt/notesSlides/notesSlide7.xml" ContentType="application/vnd.openxmlformats-officedocument.presentationml.notesSlide+xml"/>
  <Override PartName="/ppt/activeX/activeX38.xml" ContentType="application/vnd.ms-office.activeX+xml"/>
  <Override PartName="/ppt/activeX/activeX49.xml" ContentType="application/vnd.ms-office.activeX+xml"/>
  <Override PartName="/ppt/embeddings/oleObject17.bin" ContentType="application/vnd.openxmlformats-officedocument.oleObject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7.xml" ContentType="application/vnd.ms-office.activeX+xml"/>
  <Override PartName="/ppt/activeX/activeX27.xml" ContentType="application/vnd.ms-office.activeX+xml"/>
  <Override PartName="/ppt/embeddings/oleObject24.bin" ContentType="application/vnd.openxmlformats-officedocument.oleObject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ms-office.activeX"/>
  <Default Extension="png" ContentType="image/png"/>
  <Override PartName="/ppt/activeX/activeX16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embeddings/oleObject13.bin" ContentType="application/vnd.openxmlformats-officedocument.oleObject"/>
  <Override PartName="/ppt/embeddings/oleObject31.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activeX/activeX3.xml" ContentType="application/vnd.ms-office.activeX+xml"/>
  <Override PartName="/ppt/activeX/activeX23.xml" ContentType="application/vnd.ms-office.activeX+xml"/>
  <Override PartName="/ppt/embeddings/oleObject20.bin" ContentType="application/vnd.openxmlformats-officedocument.oleObject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2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notesSlides/notesSlide17.xml" ContentType="application/vnd.openxmlformats-officedocument.presentationml.notesSlide+xml"/>
  <Override PartName="/ppt/embeddings/oleObject9.bin" ContentType="application/vnd.openxmlformats-officedocument.oleObject"/>
  <Default Extension="emf" ContentType="image/x-emf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embeddings/oleObject5.bin" ContentType="application/vnd.openxmlformats-officedocument.oleObject"/>
  <Override PartName="/ppt/notesSlides/notesSlide42.xml" ContentType="application/vnd.openxmlformats-officedocument.presentationml.notesSlide+xml"/>
  <Override PartName="/ppt/embeddings/oleObject29.bin" ContentType="application/vnd.openxmlformats-officedocument.oleObject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embeddings/oleObject18.bin" ContentType="application/vnd.openxmlformats-officedocument.oleObject"/>
  <Override PartName="/ppt/notesSlides/notesSlide31.xml" ContentType="application/vnd.openxmlformats-officedocument.presentationml.notesSlide+xml"/>
  <Override PartName="/ppt/activeX/activeX8.xml" ContentType="application/vnd.ms-office.activeX+xml"/>
  <Override PartName="/ppt/embeddings/oleObject1.bin" ContentType="application/vnd.openxmlformats-officedocument.oleObject"/>
  <Override PartName="/ppt/activeX/activeX39.xml" ContentType="application/vnd.ms-office.activeX+xml"/>
  <Override PartName="/ppt/embeddings/oleObject25.bin" ContentType="application/vnd.openxmlformats-officedocument.oleObject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activeX/activeX28.xml" ContentType="application/vnd.ms-office.activeX+xml"/>
  <Override PartName="/ppt/activeX/activeX46.xml" ContentType="application/vnd.ms-office.activeX+xml"/>
  <Override PartName="/ppt/embeddings/oleObject14.bin" ContentType="application/vnd.openxmlformats-officedocument.oleObject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  <Override PartName="/ppt/embeddings/oleObject21.bin" ContentType="application/vnd.openxmlformats-officedocument.oleObject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activeX/activeX13.xml" ContentType="application/vnd.ms-office.activeX+xml"/>
  <Override PartName="/ppt/activeX/activeX24.xml" ContentType="application/vnd.ms-office.activeX+xml"/>
  <Override PartName="/ppt/activeX/activeX42.xml" ContentType="application/vnd.ms-office.activeX+xml"/>
  <Override PartName="/ppt/embeddings/oleObject10.bin" ContentType="application/vnd.openxmlformats-officedocument.oleObject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activeX/activeX31.xml" ContentType="application/vnd.ms-office.activeX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activeX/activeX20.xml" ContentType="application/vnd.ms-office.activeX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embeddings/oleObject6.bin" ContentType="application/vnd.openxmlformats-officedocument.oleObject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embeddings/oleObject19.bin" ContentType="application/vnd.openxmlformats-officedocument.oleObject"/>
  <Override PartName="/ppt/notesSlides/notesSlide50.xml" ContentType="application/vnd.openxmlformats-officedocument.presentationml.notesSlide+xml"/>
  <Override PartName="/ppt/activeX/activeX9.xml" ContentType="application/vnd.ms-office.activeX+xml"/>
  <Override PartName="/ppt/embeddings/oleObject2.bin" ContentType="application/vnd.openxmlformats-officedocument.oleObject"/>
  <Override PartName="/ppt/activeX/activeX29.xml" ContentType="application/vnd.ms-office.activeX+xml"/>
  <Override PartName="/ppt/notesSlides/notesSlide10.xml" ContentType="application/vnd.openxmlformats-officedocument.presentationml.notesSlide+xml"/>
  <Override PartName="/ppt/embeddings/oleObject26.bin" ContentType="application/vnd.openxmlformats-officedocument.oleObject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activeX/activeX18.xml" ContentType="application/vnd.ms-office.activeX+xml"/>
  <Override PartName="/ppt/activeX/activeX36.xml" ContentType="application/vnd.ms-office.activeX+xml"/>
  <Override PartName="/ppt/activeX/activeX47.xml" ContentType="application/vnd.ms-office.activeX+xml"/>
  <Override PartName="/ppt/embeddings/oleObject15.bin" ContentType="application/vnd.openxmlformats-officedocument.oleObject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activeX/activeX25.xml" ContentType="application/vnd.ms-office.activeX+xml"/>
  <Override PartName="/ppt/embeddings/oleObject11.bin" ContentType="application/vnd.openxmlformats-officedocument.oleObject"/>
  <Override PartName="/ppt/embeddings/oleObject22.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activeX/activeX14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activeX/activeX1.xml" ContentType="application/vnd.ms-office.activeX+xml"/>
  <Override PartName="/ppt/activeX/activeX21.xml" ContentType="application/vnd.ms-office.activeX+xml"/>
  <Override PartName="/ppt/activeX/activeX50.xml" ContentType="application/vnd.ms-office.activeX+xml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ppt/notesSlides/notesSlide15.xml" ContentType="application/vnd.openxmlformats-officedocument.presentationml.notesSlide+xml"/>
  <Override PartName="/ppt/embeddings/oleObject7.bin" ContentType="application/vnd.openxmlformats-officedocument.oleObject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embeddings/oleObject27.bin" ContentType="application/vnd.openxmlformats-officedocument.oleObject"/>
  <Override PartName="/ppt/notesSlides/notesSlide6.xml" ContentType="application/vnd.openxmlformats-officedocument.presentationml.notesSlide+xml"/>
  <Override PartName="/ppt/activeX/activeX48.xml" ContentType="application/vnd.ms-office.activeX+xml"/>
  <Override PartName="/ppt/embeddings/oleObject16.bin" ContentType="application/vnd.openxmlformats-officedocument.oleObject"/>
  <Override PartName="/ppt/slides/slide8.xml" ContentType="application/vnd.openxmlformats-officedocument.presentationml.slide+xml"/>
  <Override PartName="/ppt/activeX/activeX6.xml" ContentType="application/vnd.ms-office.activeX+xml"/>
  <Override PartName="/ppt/activeX/activeX19.xml" ContentType="application/vnd.ms-office.activeX+xml"/>
  <Override PartName="/ppt/activeX/activeX37.xml" ContentType="application/vnd.ms-office.activeX+xml"/>
  <Override PartName="/ppt/embeddings/oleObject23.bin" ContentType="application/vnd.openxmlformats-officedocument.oleObject"/>
  <Override PartName="/ppt/slides/slide29.xml" ContentType="application/vnd.openxmlformats-officedocument.presentationml.slide+xml"/>
  <Override PartName="/ppt/activeX/activeX44.xml" ContentType="application/vnd.ms-office.activeX+xml"/>
  <Override PartName="/ppt/embeddings/oleObject12.bin" ContentType="application/vnd.openxmlformats-officedocument.oleObject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3.xml" ContentType="application/vnd.ms-office.activeX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activeX/activeX11.xml" ContentType="application/vnd.ms-office.activeX+xml"/>
  <Override PartName="/ppt/activeX/activeX22.xml" ContentType="application/vnd.ms-office.activeX+xml"/>
  <Override PartName="/ppt/notesSlides/notesSlide45.xml" ContentType="application/vnd.openxmlformats-officedocument.presentationml.notesSlide+xml"/>
  <Override PartName="/ppt/slides/slide32.xml" ContentType="application/vnd.openxmlformats-officedocument.presentationml.slide+xml"/>
  <Override PartName="/ppt/embeddings/oleObject8.bin" ContentType="application/vnd.openxmlformats-officedocument.oleObject"/>
  <Override PartName="/ppt/notesSlides/notesSlide3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handoutMasterIdLst>
    <p:handoutMasterId r:id="rId53"/>
  </p:handoutMasterIdLst>
  <p:sldIdLst>
    <p:sldId id="304" r:id="rId2"/>
    <p:sldId id="310" r:id="rId3"/>
    <p:sldId id="31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7" r:id="rId24"/>
    <p:sldId id="305" r:id="rId25"/>
    <p:sldId id="278" r:id="rId26"/>
    <p:sldId id="279" r:id="rId27"/>
    <p:sldId id="280" r:id="rId28"/>
    <p:sldId id="281" r:id="rId29"/>
    <p:sldId id="282" r:id="rId30"/>
    <p:sldId id="306" r:id="rId31"/>
    <p:sldId id="307" r:id="rId32"/>
    <p:sldId id="283" r:id="rId33"/>
    <p:sldId id="284" r:id="rId34"/>
    <p:sldId id="285" r:id="rId35"/>
    <p:sldId id="299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300" r:id="rId46"/>
    <p:sldId id="301" r:id="rId47"/>
    <p:sldId id="298" r:id="rId48"/>
    <p:sldId id="302" r:id="rId49"/>
    <p:sldId id="303" r:id="rId50"/>
    <p:sldId id="309" r:id="rId51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Marlett" pitchFamily="2" charset="2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M" initials="DM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1C9F6"/>
    <a:srgbClr val="00864A"/>
    <a:srgbClr val="C80000"/>
    <a:srgbClr val="C80303"/>
    <a:srgbClr val="E00070"/>
    <a:srgbClr val="FF0000"/>
    <a:srgbClr val="333366"/>
    <a:srgbClr val="003399"/>
    <a:srgbClr val="FEFFE5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21" autoAdjust="0"/>
    <p:restoredTop sz="92736" autoAdjust="0"/>
  </p:normalViewPr>
  <p:slideViewPr>
    <p:cSldViewPr>
      <p:cViewPr varScale="1">
        <p:scale>
          <a:sx n="104" d="100"/>
          <a:sy n="104" d="100"/>
        </p:scale>
        <p:origin x="-20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92"/>
    </p:cViewPr>
  </p:sorterViewPr>
  <p:notesViewPr>
    <p:cSldViewPr>
      <p:cViewPr>
        <p:scale>
          <a:sx n="100" d="100"/>
          <a:sy n="100" d="100"/>
        </p:scale>
        <p:origin x="-582" y="20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4" Type="http://schemas.openxmlformats.org/officeDocument/2006/relationships/slide" Target="slides/slide48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13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14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1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1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1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2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2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3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4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2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2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2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3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3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32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33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34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3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3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3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4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41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42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43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44.xml><?xml version="1.0" encoding="utf-8"?>
<ax:ocx xmlns:ax="http://schemas.microsoft.com/office/2006/activeX" xmlns:r="http://schemas.openxmlformats.org/officeDocument/2006/relationships" ax:classid="{5512D122-5CC6-11CF-8D67-00AA00BDCE1D}" ax:persistence="persistStream" r:id="rId1"/>
</file>

<file path=ppt/activeX/activeX4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4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4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4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4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50.xml><?xml version="1.0" encoding="utf-8"?>
<ax:ocx xmlns:ax="http://schemas.microsoft.com/office/2006/activeX" xmlns:r="http://schemas.openxmlformats.org/officeDocument/2006/relationships" ax:classid="{5512D110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5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3.wmf"/><Relationship Id="rId4" Type="http://schemas.openxmlformats.org/officeDocument/2006/relationships/image" Target="../media/image18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13.wmf"/><Relationship Id="rId5" Type="http://schemas.openxmlformats.org/officeDocument/2006/relationships/image" Target="../media/image28.wmf"/><Relationship Id="rId10" Type="http://schemas.openxmlformats.org/officeDocument/2006/relationships/image" Target="../media/image32.wmf"/><Relationship Id="rId4" Type="http://schemas.openxmlformats.org/officeDocument/2006/relationships/image" Target="../media/image27.wmf"/><Relationship Id="rId9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10" Type="http://schemas.openxmlformats.org/officeDocument/2006/relationships/image" Target="../media/image41.wmf"/><Relationship Id="rId4" Type="http://schemas.openxmlformats.org/officeDocument/2006/relationships/image" Target="../media/image36.wmf"/><Relationship Id="rId9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10" Type="http://schemas.openxmlformats.org/officeDocument/2006/relationships/image" Target="../media/image50.wmf"/><Relationship Id="rId4" Type="http://schemas.openxmlformats.org/officeDocument/2006/relationships/image" Target="../media/image45.wmf"/><Relationship Id="rId9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24E4F09-3D57-49B7-84D1-D63B1C185432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1265451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3B33474-6DEB-4484-80EA-A2E585FB5893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1642774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E2ABDE-A636-4D82-B3D8-6F7D64BBFC19}" type="slidenum">
              <a:rPr lang="nb-NO"/>
              <a:pPr/>
              <a:t>1</a:t>
            </a:fld>
            <a:endParaRPr lang="nb-NO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F9977F-EA2D-4D22-A693-E6154760A8E9}" type="slidenum">
              <a:rPr lang="nb-NO"/>
              <a:pPr/>
              <a:t>10</a:t>
            </a:fld>
            <a:endParaRPr lang="nb-NO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79FD8-4D70-43DE-A987-EC3E848C63D4}" type="slidenum">
              <a:rPr lang="nb-NO"/>
              <a:pPr/>
              <a:t>11</a:t>
            </a:fld>
            <a:endParaRPr lang="nb-NO"/>
          </a:p>
        </p:txBody>
      </p:sp>
      <p:sp>
        <p:nvSpPr>
          <p:cNvPr id="512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1DE13-2FFF-4108-AF59-07AC4FD87AA8}" type="slidenum">
              <a:rPr lang="nb-NO"/>
              <a:pPr/>
              <a:t>12</a:t>
            </a:fld>
            <a:endParaRPr lang="nb-NO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CB7242-6271-4A43-BB68-51C9B95685F4}" type="slidenum">
              <a:rPr lang="nb-NO"/>
              <a:pPr/>
              <a:t>13</a:t>
            </a:fld>
            <a:endParaRPr lang="nb-NO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FC971-A023-4D34-9EE6-824D80AF9635}" type="slidenum">
              <a:rPr lang="nb-NO"/>
              <a:pPr/>
              <a:t>14</a:t>
            </a:fld>
            <a:endParaRPr lang="nb-NO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CD6FF-255A-4DF4-86F8-E6A3379FB370}" type="slidenum">
              <a:rPr lang="nb-NO"/>
              <a:pPr/>
              <a:t>15</a:t>
            </a:fld>
            <a:endParaRPr lang="nb-NO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E9157-8108-4E42-9D20-C4734F8CCDD0}" type="slidenum">
              <a:rPr lang="nb-NO"/>
              <a:pPr/>
              <a:t>16</a:t>
            </a:fld>
            <a:endParaRPr lang="nb-NO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6CDB4C-667F-49B3-9D53-836F7674211D}" type="slidenum">
              <a:rPr lang="nb-NO"/>
              <a:pPr/>
              <a:t>17</a:t>
            </a:fld>
            <a:endParaRPr lang="nb-NO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16BA0A-3ED2-4AF2-A9E2-13ED9081F0EC}" type="slidenum">
              <a:rPr lang="nb-NO"/>
              <a:pPr/>
              <a:t>18</a:t>
            </a:fld>
            <a:endParaRPr lang="nb-NO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D17F23-7EF2-4ED9-9F9F-CF6426921A7F}" type="slidenum">
              <a:rPr lang="nb-NO"/>
              <a:pPr/>
              <a:t>19</a:t>
            </a:fld>
            <a:endParaRPr lang="nb-NO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sz="10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E2ABDE-A636-4D82-B3D8-6F7D64BBFC19}" type="slidenum">
              <a:rPr lang="nb-NO"/>
              <a:pPr/>
              <a:t>2</a:t>
            </a:fld>
            <a:endParaRPr lang="nb-NO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64C637-CA13-40D5-8A01-6708F6A458AA}" type="slidenum">
              <a:rPr lang="nb-NO"/>
              <a:pPr/>
              <a:t>20</a:t>
            </a:fld>
            <a:endParaRPr lang="nb-NO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58BB1-F105-4D8E-9C92-FA94E7158313}" type="slidenum">
              <a:rPr lang="nb-NO"/>
              <a:pPr/>
              <a:t>21</a:t>
            </a:fld>
            <a:endParaRPr lang="nb-NO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175F8-9E80-4B57-82ED-8EAF867CB394}" type="slidenum">
              <a:rPr lang="nb-NO"/>
              <a:pPr/>
              <a:t>22</a:t>
            </a:fld>
            <a:endParaRPr lang="nb-NO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B0128E-2CBD-4CE1-86E0-71A5021AF35E}" type="slidenum">
              <a:rPr lang="nb-NO"/>
              <a:pPr/>
              <a:t>23</a:t>
            </a:fld>
            <a:endParaRPr lang="nb-NO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D8EDD0-E57E-4C0D-AEB6-B1453018D142}" type="slidenum">
              <a:rPr lang="nb-NO"/>
              <a:pPr/>
              <a:t>24</a:t>
            </a:fld>
            <a:endParaRPr lang="nb-NO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889CC-94C3-415C-8D36-1F36B74C36FD}" type="slidenum">
              <a:rPr lang="nb-NO"/>
              <a:pPr/>
              <a:t>25</a:t>
            </a:fld>
            <a:endParaRPr lang="nb-NO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B8767F-AC12-4D06-B9F8-2219D0678F99}" type="slidenum">
              <a:rPr lang="nb-NO"/>
              <a:pPr/>
              <a:t>26</a:t>
            </a:fld>
            <a:endParaRPr lang="nb-NO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1F43C-A1CA-420E-8BC9-9DAB192823FD}" type="slidenum">
              <a:rPr lang="nb-NO"/>
              <a:pPr/>
              <a:t>27</a:t>
            </a:fld>
            <a:endParaRPr lang="nb-NO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010DE5-0808-4C84-A462-6F7ED624C759}" type="slidenum">
              <a:rPr lang="nb-NO"/>
              <a:pPr/>
              <a:t>28</a:t>
            </a:fld>
            <a:endParaRPr lang="nb-NO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DEEDA7-4431-4131-B11D-04DEF15FF68D}" type="slidenum">
              <a:rPr lang="nb-NO"/>
              <a:pPr/>
              <a:t>29</a:t>
            </a:fld>
            <a:endParaRPr lang="nb-NO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E2ABDE-A636-4D82-B3D8-6F7D64BBFC19}" type="slidenum">
              <a:rPr lang="nb-NO"/>
              <a:pPr/>
              <a:t>3</a:t>
            </a:fld>
            <a:endParaRPr lang="nb-NO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D82ED-7648-422D-AFF3-AD3FB610C376}" type="slidenum">
              <a:rPr lang="nb-NO"/>
              <a:pPr/>
              <a:t>30</a:t>
            </a:fld>
            <a:endParaRPr lang="nb-NO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37701-FD7B-459C-A471-5DEA37732E02}" type="slidenum">
              <a:rPr lang="nb-NO"/>
              <a:pPr/>
              <a:t>31</a:t>
            </a:fld>
            <a:endParaRPr lang="nb-NO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C8F67-00A3-456B-867E-DA9235E7B2E3}" type="slidenum">
              <a:rPr lang="nb-NO"/>
              <a:pPr/>
              <a:t>32</a:t>
            </a:fld>
            <a:endParaRPr lang="nb-NO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D5551-85B0-4A5F-BDE0-0C778029A2E1}" type="slidenum">
              <a:rPr lang="nb-NO"/>
              <a:pPr/>
              <a:t>33</a:t>
            </a:fld>
            <a:endParaRPr lang="nb-NO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D2220C-1A3E-4DD1-BB98-6B68415BE666}" type="slidenum">
              <a:rPr lang="nb-NO"/>
              <a:pPr/>
              <a:t>34</a:t>
            </a:fld>
            <a:endParaRPr lang="nb-NO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BC4F4-3950-4910-975A-95494F6A9AC3}" type="slidenum">
              <a:rPr lang="nb-NO"/>
              <a:pPr/>
              <a:t>35</a:t>
            </a:fld>
            <a:endParaRPr lang="nb-NO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D8169C-FCDE-49D5-AF26-64C40D974022}" type="slidenum">
              <a:rPr lang="nb-NO"/>
              <a:pPr/>
              <a:t>36</a:t>
            </a:fld>
            <a:endParaRPr lang="nb-NO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66E5B-71B4-467C-BDCA-9FDB80FAF1B7}" type="slidenum">
              <a:rPr lang="nb-NO"/>
              <a:pPr/>
              <a:t>37</a:t>
            </a:fld>
            <a:endParaRPr lang="nb-NO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F6AB9-23A9-4A51-B626-5B3A1F3D1693}" type="slidenum">
              <a:rPr lang="nb-NO"/>
              <a:pPr/>
              <a:t>38</a:t>
            </a:fld>
            <a:endParaRPr lang="nb-NO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A5EDE4-4E7D-4488-B1E3-08846D41F677}" type="slidenum">
              <a:rPr lang="nb-NO"/>
              <a:pPr/>
              <a:t>39</a:t>
            </a:fld>
            <a:endParaRPr lang="nb-NO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F6B967-2089-47AD-9419-F91A85916BAF}" type="slidenum">
              <a:rPr lang="nb-NO"/>
              <a:pPr/>
              <a:t>4</a:t>
            </a:fld>
            <a:endParaRPr lang="nb-NO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4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6870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B21CB-C188-4758-A6B6-A9516CBBA6B9}" type="slidenum">
              <a:rPr lang="nb-NO"/>
              <a:pPr/>
              <a:t>40</a:t>
            </a:fld>
            <a:endParaRPr lang="nb-NO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1F7827-A8DC-41DB-A73F-4A71A1D31F3E}" type="slidenum">
              <a:rPr lang="nb-NO"/>
              <a:pPr/>
              <a:t>41</a:t>
            </a:fld>
            <a:endParaRPr lang="nb-NO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42BB40-8DE1-42E8-A784-9ECBAE824BE4}" type="slidenum">
              <a:rPr lang="nb-NO"/>
              <a:pPr/>
              <a:t>42</a:t>
            </a:fld>
            <a:endParaRPr lang="nb-NO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27F9B-8BA0-465F-86E3-1590E6CDC930}" type="slidenum">
              <a:rPr lang="nb-NO"/>
              <a:pPr/>
              <a:t>43</a:t>
            </a:fld>
            <a:endParaRPr lang="nb-NO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DEFA8-9D80-4F72-8F24-27786DCDA2F9}" type="slidenum">
              <a:rPr lang="nb-NO"/>
              <a:pPr/>
              <a:t>44</a:t>
            </a:fld>
            <a:endParaRPr lang="nb-NO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F7B6B-A3AA-45C1-9D76-EFB0BC0009A3}" type="slidenum">
              <a:rPr lang="nb-NO"/>
              <a:pPr/>
              <a:t>45</a:t>
            </a:fld>
            <a:endParaRPr lang="nb-NO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41685-3216-4488-B185-62F6412E695E}" type="slidenum">
              <a:rPr lang="nb-NO"/>
              <a:pPr/>
              <a:t>46</a:t>
            </a:fld>
            <a:endParaRPr lang="nb-NO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753E8F-0784-4410-A8A6-169A1112FBF4}" type="slidenum">
              <a:rPr lang="nb-NO"/>
              <a:pPr/>
              <a:t>47</a:t>
            </a:fld>
            <a:endParaRPr lang="nb-NO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242074-46E8-483B-8050-CCCD62915B91}" type="slidenum">
              <a:rPr lang="nb-NO"/>
              <a:pPr/>
              <a:t>48</a:t>
            </a:fld>
            <a:endParaRPr lang="nb-NO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7561F-FBBA-47B5-A899-FCF71CFA2E28}" type="slidenum">
              <a:rPr lang="nb-NO"/>
              <a:pPr/>
              <a:t>49</a:t>
            </a:fld>
            <a:endParaRPr lang="nb-NO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6B993-FCFE-4868-9138-0B3A473951EF}" type="slidenum">
              <a:rPr lang="nb-NO"/>
              <a:pPr/>
              <a:t>5</a:t>
            </a:fld>
            <a:endParaRPr lang="nb-NO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4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38918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B91B4-993F-46F3-8C9A-5273FFE0BAA3}" type="slidenum">
              <a:rPr lang="nb-NO"/>
              <a:pPr/>
              <a:t>50</a:t>
            </a:fld>
            <a:endParaRPr lang="nb-NO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FA5D4-95F4-43F2-873F-602B831CBB64}" type="slidenum">
              <a:rPr lang="nb-NO"/>
              <a:pPr/>
              <a:t>6</a:t>
            </a:fld>
            <a:endParaRPr lang="nb-NO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7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0966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09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2FC7F-E24E-4F4E-949A-4AAD7F8C814A}" type="slidenum">
              <a:rPr lang="nb-NO"/>
              <a:pPr/>
              <a:t>7</a:t>
            </a:fld>
            <a:endParaRPr lang="nb-NO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46651D-77CB-40A3-9D58-6ACD6053C080}" type="slidenum">
              <a:rPr lang="nb-NO"/>
              <a:pPr/>
              <a:t>8</a:t>
            </a:fld>
            <a:endParaRPr lang="nb-NO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  <a:p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EEE897-0F41-4D5C-94F3-3537C926B995}" type="slidenum">
              <a:rPr lang="nb-NO"/>
              <a:pPr/>
              <a:t>9</a:t>
            </a:fld>
            <a:endParaRPr lang="nb-NO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7.xml"/><Relationship Id="rId13" Type="http://schemas.openxmlformats.org/officeDocument/2006/relationships/notesSlide" Target="../notesSlides/notesSlide10.xml"/><Relationship Id="rId3" Type="http://schemas.openxmlformats.org/officeDocument/2006/relationships/control" Target="../activeX/activeX32.xml"/><Relationship Id="rId7" Type="http://schemas.openxmlformats.org/officeDocument/2006/relationships/control" Target="../activeX/activeX36.xml"/><Relationship Id="rId12" Type="http://schemas.openxmlformats.org/officeDocument/2006/relationships/slideLayout" Target="../slideLayouts/slideLayout7.xml"/><Relationship Id="rId2" Type="http://schemas.openxmlformats.org/officeDocument/2006/relationships/control" Target="../activeX/activeX31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35.xml"/><Relationship Id="rId11" Type="http://schemas.openxmlformats.org/officeDocument/2006/relationships/control" Target="../activeX/activeX40.xml"/><Relationship Id="rId5" Type="http://schemas.openxmlformats.org/officeDocument/2006/relationships/control" Target="../activeX/activeX34.xml"/><Relationship Id="rId10" Type="http://schemas.openxmlformats.org/officeDocument/2006/relationships/control" Target="../activeX/activeX39.xml"/><Relationship Id="rId4" Type="http://schemas.openxmlformats.org/officeDocument/2006/relationships/control" Target="../activeX/activeX33.xml"/><Relationship Id="rId9" Type="http://schemas.openxmlformats.org/officeDocument/2006/relationships/control" Target="../activeX/activeX38.xml"/><Relationship Id="rId1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47.xml"/><Relationship Id="rId13" Type="http://schemas.openxmlformats.org/officeDocument/2006/relationships/notesSlide" Target="../notesSlides/notesSlide12.xml"/><Relationship Id="rId3" Type="http://schemas.openxmlformats.org/officeDocument/2006/relationships/control" Target="../activeX/activeX42.xml"/><Relationship Id="rId7" Type="http://schemas.openxmlformats.org/officeDocument/2006/relationships/control" Target="../activeX/activeX46.xml"/><Relationship Id="rId12" Type="http://schemas.openxmlformats.org/officeDocument/2006/relationships/slideLayout" Target="../slideLayouts/slideLayout7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45.xml"/><Relationship Id="rId11" Type="http://schemas.openxmlformats.org/officeDocument/2006/relationships/control" Target="../activeX/activeX50.xml"/><Relationship Id="rId5" Type="http://schemas.openxmlformats.org/officeDocument/2006/relationships/control" Target="../activeX/activeX44.xml"/><Relationship Id="rId10" Type="http://schemas.openxmlformats.org/officeDocument/2006/relationships/control" Target="../activeX/activeX49.xml"/><Relationship Id="rId4" Type="http://schemas.openxmlformats.org/officeDocument/2006/relationships/control" Target="../activeX/activeX43.xml"/><Relationship Id="rId9" Type="http://schemas.openxmlformats.org/officeDocument/2006/relationships/control" Target="../activeX/activeX48.xml"/><Relationship Id="rId1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9.png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1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3.emf"/><Relationship Id="rId4" Type="http://schemas.openxmlformats.org/officeDocument/2006/relationships/oleObject" Target="../embeddings/oleObject1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png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5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notesSlide" Target="../notesSlides/notesSlide7.xml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5" Type="http://schemas.openxmlformats.org/officeDocument/2006/relationships/control" Target="../activeX/activeX4.xml"/><Relationship Id="rId15" Type="http://schemas.openxmlformats.org/officeDocument/2006/relationships/oleObject" Target="../embeddings/oleObject1.bin"/><Relationship Id="rId10" Type="http://schemas.openxmlformats.org/officeDocument/2006/relationships/control" Target="../activeX/activeX9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13" Type="http://schemas.openxmlformats.org/officeDocument/2006/relationships/notesSlide" Target="../notesSlides/notesSlide8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12" Type="http://schemas.openxmlformats.org/officeDocument/2006/relationships/slideLayout" Target="../slideLayouts/slideLayout7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15.xml"/><Relationship Id="rId11" Type="http://schemas.openxmlformats.org/officeDocument/2006/relationships/control" Target="../activeX/activeX20.xml"/><Relationship Id="rId5" Type="http://schemas.openxmlformats.org/officeDocument/2006/relationships/control" Target="../activeX/activeX14.xml"/><Relationship Id="rId10" Type="http://schemas.openxmlformats.org/officeDocument/2006/relationships/control" Target="../activeX/activeX19.xml"/><Relationship Id="rId4" Type="http://schemas.openxmlformats.org/officeDocument/2006/relationships/control" Target="../activeX/activeX13.xml"/><Relationship Id="rId9" Type="http://schemas.openxmlformats.org/officeDocument/2006/relationships/control" Target="../activeX/activeX18.xml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7.xml"/><Relationship Id="rId13" Type="http://schemas.openxmlformats.org/officeDocument/2006/relationships/notesSlide" Target="../notesSlides/notesSlide9.xml"/><Relationship Id="rId3" Type="http://schemas.openxmlformats.org/officeDocument/2006/relationships/control" Target="../activeX/activeX22.xml"/><Relationship Id="rId7" Type="http://schemas.openxmlformats.org/officeDocument/2006/relationships/control" Target="../activeX/activeX26.xml"/><Relationship Id="rId12" Type="http://schemas.openxmlformats.org/officeDocument/2006/relationships/slideLayout" Target="../slideLayouts/slideLayout7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25.xml"/><Relationship Id="rId11" Type="http://schemas.openxmlformats.org/officeDocument/2006/relationships/control" Target="../activeX/activeX30.xml"/><Relationship Id="rId5" Type="http://schemas.openxmlformats.org/officeDocument/2006/relationships/control" Target="../activeX/activeX24.xml"/><Relationship Id="rId15" Type="http://schemas.openxmlformats.org/officeDocument/2006/relationships/oleObject" Target="../embeddings/oleObject3.bin"/><Relationship Id="rId10" Type="http://schemas.openxmlformats.org/officeDocument/2006/relationships/control" Target="../activeX/activeX29.xml"/><Relationship Id="rId4" Type="http://schemas.openxmlformats.org/officeDocument/2006/relationships/control" Target="../activeX/activeX23.xml"/><Relationship Id="rId9" Type="http://schemas.openxmlformats.org/officeDocument/2006/relationships/control" Target="../activeX/activeX28.xml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  <p:pic>
        <p:nvPicPr>
          <p:cNvPr id="9" name="Picture 8" descr="fagbok HVITpc [Converted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1916832"/>
            <a:ext cx="4953000" cy="23079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40" name="Picture 12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-27384"/>
            <a:ext cx="46037" cy="92075"/>
          </a:xfrm>
          <a:prstGeom prst="rect">
            <a:avLst/>
          </a:prstGeom>
          <a:noFill/>
        </p:spPr>
      </p:pic>
      <p:pic>
        <p:nvPicPr>
          <p:cNvPr id="48141" name="Picture 13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4442134" y="3754041"/>
            <a:ext cx="46037" cy="92075"/>
          </a:xfrm>
          <a:prstGeom prst="rect">
            <a:avLst/>
          </a:prstGeom>
          <a:noFill/>
        </p:spPr>
      </p:pic>
      <p:pic>
        <p:nvPicPr>
          <p:cNvPr id="48142" name="Picture 14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936228"/>
            <a:ext cx="5394325" cy="11113"/>
          </a:xfrm>
          <a:prstGeom prst="rect">
            <a:avLst/>
          </a:prstGeom>
          <a:noFill/>
        </p:spPr>
      </p:pic>
      <p:pic>
        <p:nvPicPr>
          <p:cNvPr id="48143" name="Picture 1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1895078"/>
            <a:ext cx="11112" cy="11113"/>
          </a:xfrm>
          <a:prstGeom prst="rect">
            <a:avLst/>
          </a:prstGeom>
          <a:noFill/>
        </p:spPr>
      </p:pic>
      <p:pic>
        <p:nvPicPr>
          <p:cNvPr id="48144" name="Picture 1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2307828"/>
            <a:ext cx="11112" cy="11113"/>
          </a:xfrm>
          <a:prstGeom prst="rect">
            <a:avLst/>
          </a:prstGeom>
          <a:noFill/>
        </p:spPr>
      </p:pic>
      <p:pic>
        <p:nvPicPr>
          <p:cNvPr id="48145" name="Picture 1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2720578"/>
            <a:ext cx="11112" cy="11113"/>
          </a:xfrm>
          <a:prstGeom prst="rect">
            <a:avLst/>
          </a:prstGeom>
          <a:noFill/>
        </p:spPr>
      </p:pic>
      <p:pic>
        <p:nvPicPr>
          <p:cNvPr id="48146" name="Picture 18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3133328"/>
            <a:ext cx="11112" cy="11113"/>
          </a:xfrm>
          <a:prstGeom prst="rect">
            <a:avLst/>
          </a:prstGeom>
          <a:noFill/>
        </p:spPr>
      </p:pic>
      <p:pic>
        <p:nvPicPr>
          <p:cNvPr id="48147" name="Picture 19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3638153"/>
            <a:ext cx="11112" cy="11113"/>
          </a:xfrm>
          <a:prstGeom prst="rect">
            <a:avLst/>
          </a:prstGeom>
          <a:noFill/>
        </p:spPr>
      </p:pic>
      <p:pic>
        <p:nvPicPr>
          <p:cNvPr id="48148" name="Picture 20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4050903"/>
            <a:ext cx="11112" cy="11113"/>
          </a:xfrm>
          <a:prstGeom prst="rect">
            <a:avLst/>
          </a:prstGeom>
          <a:noFill/>
        </p:spPr>
      </p:pic>
      <p:pic>
        <p:nvPicPr>
          <p:cNvPr id="48149" name="Picture 21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4555728"/>
            <a:ext cx="11112" cy="11113"/>
          </a:xfrm>
          <a:prstGeom prst="rect">
            <a:avLst/>
          </a:prstGeom>
          <a:noFill/>
        </p:spPr>
      </p:pic>
      <p:pic>
        <p:nvPicPr>
          <p:cNvPr id="48150" name="Picture 22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4968478"/>
            <a:ext cx="11112" cy="11113"/>
          </a:xfrm>
          <a:prstGeom prst="rect">
            <a:avLst/>
          </a:prstGeom>
          <a:noFill/>
        </p:spPr>
      </p:pic>
      <p:pic>
        <p:nvPicPr>
          <p:cNvPr id="48151" name="Picture 23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5381228"/>
            <a:ext cx="11112" cy="11113"/>
          </a:xfrm>
          <a:prstGeom prst="rect">
            <a:avLst/>
          </a:prstGeom>
          <a:noFill/>
        </p:spPr>
      </p:pic>
      <p:pic>
        <p:nvPicPr>
          <p:cNvPr id="48152" name="Picture 24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5793978"/>
            <a:ext cx="11112" cy="11113"/>
          </a:xfrm>
          <a:prstGeom prst="rect">
            <a:avLst/>
          </a:prstGeom>
          <a:noFill/>
        </p:spPr>
      </p:pic>
      <p:pic>
        <p:nvPicPr>
          <p:cNvPr id="48153" name="Picture 2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6298803"/>
            <a:ext cx="11112" cy="11113"/>
          </a:xfrm>
          <a:prstGeom prst="rect">
            <a:avLst/>
          </a:prstGeom>
          <a:noFill/>
        </p:spPr>
      </p:pic>
      <p:pic>
        <p:nvPicPr>
          <p:cNvPr id="48154" name="Picture 2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65104" y="6803628"/>
            <a:ext cx="11112" cy="11113"/>
          </a:xfrm>
          <a:prstGeom prst="rect">
            <a:avLst/>
          </a:prstGeom>
          <a:noFill/>
        </p:spPr>
      </p:pic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6833246" y="5706666"/>
            <a:ext cx="144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A</a:t>
            </a:r>
            <a:r>
              <a:rPr lang="nb-NO" sz="18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18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4623446" y="5949553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I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182" name="Group 54"/>
          <p:cNvGrpSpPr>
            <a:grpSpLocks/>
          </p:cNvGrpSpPr>
          <p:nvPr/>
        </p:nvGrpSpPr>
        <p:grpSpPr bwMode="auto">
          <a:xfrm>
            <a:off x="2185046" y="2825353"/>
            <a:ext cx="5867400" cy="3276600"/>
            <a:chOff x="1392" y="2016"/>
            <a:chExt cx="3696" cy="2064"/>
          </a:xfrm>
        </p:grpSpPr>
        <p:sp>
          <p:nvSpPr>
            <p:cNvPr id="48164" name="Text Box 36"/>
            <p:cNvSpPr txBox="1">
              <a:spLocks noChangeArrowheads="1"/>
            </p:cNvSpPr>
            <p:nvPr/>
          </p:nvSpPr>
          <p:spPr bwMode="auto">
            <a:xfrm>
              <a:off x="1392" y="2488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I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65" name="Line 37"/>
            <p:cNvSpPr>
              <a:spLocks noChangeShapeType="1"/>
            </p:cNvSpPr>
            <p:nvPr/>
          </p:nvSpPr>
          <p:spPr bwMode="auto">
            <a:xfrm>
              <a:off x="2016" y="3936"/>
              <a:ext cx="1392" cy="0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8166" name="Text Box 38"/>
            <p:cNvSpPr txBox="1">
              <a:spLocks noChangeArrowheads="1"/>
            </p:cNvSpPr>
            <p:nvPr/>
          </p:nvSpPr>
          <p:spPr bwMode="auto">
            <a:xfrm>
              <a:off x="3600" y="364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48167" name="Line 39"/>
            <p:cNvSpPr>
              <a:spLocks noChangeShapeType="1"/>
            </p:cNvSpPr>
            <p:nvPr/>
          </p:nvSpPr>
          <p:spPr bwMode="auto">
            <a:xfrm>
              <a:off x="2016" y="2304"/>
              <a:ext cx="0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8168" name="Line 40"/>
            <p:cNvSpPr>
              <a:spLocks noChangeShapeType="1"/>
            </p:cNvSpPr>
            <p:nvPr/>
          </p:nvSpPr>
          <p:spPr bwMode="auto">
            <a:xfrm>
              <a:off x="2015" y="3959"/>
              <a:ext cx="25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8169" name="Text Box 41"/>
            <p:cNvSpPr txBox="1">
              <a:spLocks noChangeArrowheads="1"/>
            </p:cNvSpPr>
            <p:nvPr/>
          </p:nvSpPr>
          <p:spPr bwMode="auto">
            <a:xfrm>
              <a:off x="1440" y="2160"/>
              <a:ext cx="7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nb-NO" sz="20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 </a:t>
              </a: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,B</a:t>
              </a:r>
              <a:r>
                <a:rPr lang="nb-NO" sz="20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48170" name="Line 42"/>
            <p:cNvSpPr>
              <a:spLocks noChangeShapeType="1"/>
            </p:cNvSpPr>
            <p:nvPr/>
          </p:nvSpPr>
          <p:spPr bwMode="auto">
            <a:xfrm flipV="1">
              <a:off x="3408" y="2016"/>
              <a:ext cx="1680" cy="1920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48171" name="Group 43"/>
          <p:cNvGrpSpPr>
            <a:grpSpLocks/>
          </p:cNvGrpSpPr>
          <p:nvPr/>
        </p:nvGrpSpPr>
        <p:grpSpPr bwMode="auto">
          <a:xfrm>
            <a:off x="3175646" y="3282553"/>
            <a:ext cx="4876800" cy="396875"/>
            <a:chOff x="2016" y="1478"/>
            <a:chExt cx="3072" cy="250"/>
          </a:xfrm>
        </p:grpSpPr>
        <p:sp>
          <p:nvSpPr>
            <p:cNvPr id="48172" name="Text Box 44"/>
            <p:cNvSpPr txBox="1">
              <a:spLocks noChangeArrowheads="1"/>
            </p:cNvSpPr>
            <p:nvPr/>
          </p:nvSpPr>
          <p:spPr bwMode="auto">
            <a:xfrm>
              <a:off x="3936" y="1478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2016" y="1728"/>
              <a:ext cx="3072" cy="0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48174" name="Text Box 46"/>
          <p:cNvSpPr txBox="1">
            <a:spLocks noChangeArrowheads="1"/>
          </p:cNvSpPr>
          <p:nvPr/>
        </p:nvSpPr>
        <p:spPr bwMode="auto">
          <a:xfrm>
            <a:off x="1346846" y="2444353"/>
            <a:ext cx="109537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b-NO" sz="2000" b="1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+ K</a:t>
            </a:r>
            <a:r>
              <a:rPr lang="nb-NO" sz="2000" b="1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nb-NO" sz="2000" b="1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83" name="Text Box 55"/>
          <p:cNvSpPr txBox="1">
            <a:spLocks noChangeArrowheads="1"/>
          </p:cNvSpPr>
          <p:nvPr/>
        </p:nvSpPr>
        <p:spPr bwMode="auto">
          <a:xfrm>
            <a:off x="1118246" y="1285478"/>
            <a:ext cx="8153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Fire byggeklosser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Kjøpsopsjon K	 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Salgsopsjon S</a:t>
            </a:r>
          </a:p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Risikofri obligasjon B	 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Aksje A</a:t>
            </a:r>
          </a:p>
        </p:txBody>
      </p:sp>
      <p:sp>
        <p:nvSpPr>
          <p:cNvPr id="48184" name="Rectangle 56"/>
          <p:cNvSpPr>
            <a:spLocks noChangeArrowheads="1"/>
          </p:cNvSpPr>
          <p:nvPr/>
        </p:nvSpPr>
        <p:spPr bwMode="auto">
          <a:xfrm>
            <a:off x="673746" y="463153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grpSp>
        <p:nvGrpSpPr>
          <p:cNvPr id="48156" name="Group 28"/>
          <p:cNvGrpSpPr>
            <a:grpSpLocks/>
          </p:cNvGrpSpPr>
          <p:nvPr/>
        </p:nvGrpSpPr>
        <p:grpSpPr bwMode="auto">
          <a:xfrm>
            <a:off x="3251846" y="2139553"/>
            <a:ext cx="3200400" cy="1524000"/>
            <a:chOff x="2064" y="720"/>
            <a:chExt cx="2016" cy="960"/>
          </a:xfrm>
        </p:grpSpPr>
        <p:sp>
          <p:nvSpPr>
            <p:cNvPr id="48157" name="Line 29"/>
            <p:cNvSpPr>
              <a:spLocks noChangeShapeType="1"/>
            </p:cNvSpPr>
            <p:nvPr/>
          </p:nvSpPr>
          <p:spPr bwMode="auto">
            <a:xfrm flipH="1">
              <a:off x="3312" y="720"/>
              <a:ext cx="768" cy="94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8158" name="Line 30"/>
            <p:cNvSpPr>
              <a:spLocks noChangeShapeType="1"/>
            </p:cNvSpPr>
            <p:nvPr/>
          </p:nvSpPr>
          <p:spPr bwMode="auto">
            <a:xfrm flipV="1">
              <a:off x="2064" y="1680"/>
              <a:ext cx="1248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8159" name="Text Box 31"/>
            <p:cNvSpPr txBox="1">
              <a:spLocks noChangeArrowheads="1"/>
            </p:cNvSpPr>
            <p:nvPr/>
          </p:nvSpPr>
          <p:spPr bwMode="auto">
            <a:xfrm>
              <a:off x="2448" y="1344"/>
              <a:ext cx="7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+K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  <p:controls>
      <p:control spid="48200" name="DefaultOcx" r:id="rId2" imgW="933480" imgH="228600"/>
      <p:control spid="48201" name="HTMLSelect1" r:id="rId3" imgW="1447920" imgH="228600"/>
      <p:control spid="48202" name="HTMLSelect2" r:id="rId4" imgW="1190520" imgH="228600"/>
      <p:control spid="48203" name="HTMLSelect3" r:id="rId5" imgW="1790640" imgH="228600"/>
      <p:control spid="48204" name="HTMLHidden1" r:id="rId6" imgW="914400" imgH="228600"/>
      <p:control spid="48205" name="HTMLHidden2" r:id="rId7" imgW="914400" imgH="228600"/>
      <p:control spid="48206" name="HTMLText1" r:id="rId8" imgW="990720" imgH="228600"/>
      <p:control spid="48207" name="HTMLText2" r:id="rId9" imgW="990720" imgH="228600"/>
      <p:control spid="48208" name="HTMLHidden3" r:id="rId10" imgW="914400" imgH="228600"/>
      <p:control spid="48209" name="HTMLSubmit1" r:id="rId11" imgW="352440" imgH="361800"/>
    </p:controls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17" name="Line 41"/>
          <p:cNvSpPr>
            <a:spLocks noChangeShapeType="1"/>
          </p:cNvSpPr>
          <p:nvPr/>
        </p:nvSpPr>
        <p:spPr bwMode="auto">
          <a:xfrm>
            <a:off x="5812210" y="3847753"/>
            <a:ext cx="2406650" cy="0"/>
          </a:xfrm>
          <a:prstGeom prst="line">
            <a:avLst/>
          </a:prstGeom>
          <a:noFill/>
          <a:ln w="76200">
            <a:solidFill>
              <a:srgbClr val="33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513260" y="194434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 A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			</a:t>
            </a:r>
            <a:endParaRPr lang="en-US" sz="1800" b="1">
              <a:solidFill>
                <a:srgbClr val="333366"/>
              </a:solidFill>
              <a:latin typeface="Times New Roman" pitchFamily="18" charset="0"/>
            </a:endParaRPr>
          </a:p>
        </p:txBody>
      </p:sp>
      <p:grpSp>
        <p:nvGrpSpPr>
          <p:cNvPr id="50229" name="Group 53"/>
          <p:cNvGrpSpPr>
            <a:grpSpLocks/>
          </p:cNvGrpSpPr>
          <p:nvPr/>
        </p:nvGrpSpPr>
        <p:grpSpPr bwMode="auto">
          <a:xfrm>
            <a:off x="1419598" y="3747740"/>
            <a:ext cx="2274887" cy="1338263"/>
            <a:chOff x="517" y="2248"/>
            <a:chExt cx="1433" cy="843"/>
          </a:xfrm>
        </p:grpSpPr>
        <p:grpSp>
          <p:nvGrpSpPr>
            <p:cNvPr id="50181" name="Group 5"/>
            <p:cNvGrpSpPr>
              <a:grpSpLocks/>
            </p:cNvGrpSpPr>
            <p:nvPr/>
          </p:nvGrpSpPr>
          <p:grpSpPr bwMode="auto">
            <a:xfrm>
              <a:off x="517" y="2248"/>
              <a:ext cx="1433" cy="843"/>
              <a:chOff x="2016" y="1728"/>
              <a:chExt cx="2400" cy="1406"/>
            </a:xfrm>
          </p:grpSpPr>
          <p:sp>
            <p:nvSpPr>
              <p:cNvPr id="50182" name="Line 6"/>
              <p:cNvSpPr>
                <a:spLocks noChangeShapeType="1"/>
              </p:cNvSpPr>
              <p:nvPr/>
            </p:nvSpPr>
            <p:spPr bwMode="auto">
              <a:xfrm>
                <a:off x="3361" y="3111"/>
                <a:ext cx="1055" cy="9"/>
              </a:xfrm>
              <a:prstGeom prst="line">
                <a:avLst/>
              </a:prstGeom>
              <a:noFill/>
              <a:ln w="76200">
                <a:solidFill>
                  <a:srgbClr val="330099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50183" name="Line 7"/>
              <p:cNvSpPr>
                <a:spLocks noChangeShapeType="1"/>
              </p:cNvSpPr>
              <p:nvPr/>
            </p:nvSpPr>
            <p:spPr bwMode="auto">
              <a:xfrm flipH="1" flipV="1">
                <a:off x="2016" y="1728"/>
                <a:ext cx="1391" cy="1406"/>
              </a:xfrm>
              <a:prstGeom prst="line">
                <a:avLst/>
              </a:prstGeom>
              <a:noFill/>
              <a:ln w="76200">
                <a:solidFill>
                  <a:srgbClr val="330099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1472" y="2819"/>
              <a:ext cx="31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</p:grpSp>
      <p:sp>
        <p:nvSpPr>
          <p:cNvPr id="50187" name="Line 11"/>
          <p:cNvSpPr>
            <a:spLocks noChangeShapeType="1"/>
          </p:cNvSpPr>
          <p:nvPr/>
        </p:nvSpPr>
        <p:spPr bwMode="auto">
          <a:xfrm flipV="1">
            <a:off x="1464048" y="3714403"/>
            <a:ext cx="1184275" cy="1587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743448" y="3281015"/>
            <a:ext cx="1055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+S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827460" y="3706465"/>
            <a:ext cx="865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I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696073" y="4889153"/>
            <a:ext cx="865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</a:t>
            </a:r>
            <a:r>
              <a:rPr lang="nb-NO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>
            <a:off x="1418010" y="353184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>
            <a:off x="1418010" y="5108228"/>
            <a:ext cx="2459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873498" y="3395315"/>
            <a:ext cx="72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H="1">
            <a:off x="1464048" y="2982565"/>
            <a:ext cx="1957387" cy="2103438"/>
          </a:xfrm>
          <a:prstGeom prst="line">
            <a:avLst/>
          </a:prstGeom>
          <a:noFill/>
          <a:ln w="76200">
            <a:solidFill>
              <a:srgbClr val="33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102348" y="3395315"/>
            <a:ext cx="544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2283198" y="5132040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I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 flipV="1">
            <a:off x="5850310" y="3836640"/>
            <a:ext cx="9779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153523" y="3490565"/>
            <a:ext cx="60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2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733085" y="4903440"/>
            <a:ext cx="7143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</a:t>
            </a:r>
            <a:r>
              <a:rPr lang="nb-NO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6528173" y="5144740"/>
            <a:ext cx="714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I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228" name="Group 52"/>
          <p:cNvGrpSpPr>
            <a:grpSpLocks/>
          </p:cNvGrpSpPr>
          <p:nvPr/>
        </p:nvGrpSpPr>
        <p:grpSpPr bwMode="auto">
          <a:xfrm>
            <a:off x="5323260" y="3358803"/>
            <a:ext cx="2895600" cy="2222500"/>
            <a:chOff x="3072" y="2003"/>
            <a:chExt cx="1824" cy="1400"/>
          </a:xfrm>
        </p:grpSpPr>
        <p:sp>
          <p:nvSpPr>
            <p:cNvPr id="50208" name="Text Box 32"/>
            <p:cNvSpPr txBox="1">
              <a:spLocks noChangeArrowheads="1"/>
            </p:cNvSpPr>
            <p:nvPr/>
          </p:nvSpPr>
          <p:spPr bwMode="auto">
            <a:xfrm>
              <a:off x="3072" y="2274"/>
              <a:ext cx="4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I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209" name="Line 33"/>
            <p:cNvSpPr>
              <a:spLocks noChangeShapeType="1"/>
            </p:cNvSpPr>
            <p:nvPr/>
          </p:nvSpPr>
          <p:spPr bwMode="auto">
            <a:xfrm>
              <a:off x="3380" y="3101"/>
              <a:ext cx="687" cy="0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0210" name="Text Box 34"/>
            <p:cNvSpPr txBox="1">
              <a:spLocks noChangeArrowheads="1"/>
            </p:cNvSpPr>
            <p:nvPr/>
          </p:nvSpPr>
          <p:spPr bwMode="auto">
            <a:xfrm>
              <a:off x="4178" y="2880"/>
              <a:ext cx="33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50211" name="Line 35"/>
            <p:cNvSpPr>
              <a:spLocks noChangeShapeType="1"/>
            </p:cNvSpPr>
            <p:nvPr/>
          </p:nvSpPr>
          <p:spPr bwMode="auto">
            <a:xfrm>
              <a:off x="3380" y="2168"/>
              <a:ext cx="0" cy="12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0212" name="Line 36"/>
            <p:cNvSpPr>
              <a:spLocks noChangeShapeType="1"/>
            </p:cNvSpPr>
            <p:nvPr/>
          </p:nvSpPr>
          <p:spPr bwMode="auto">
            <a:xfrm>
              <a:off x="3379" y="3114"/>
              <a:ext cx="1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0213" name="Text Box 37"/>
            <p:cNvSpPr txBox="1">
              <a:spLocks noChangeArrowheads="1"/>
            </p:cNvSpPr>
            <p:nvPr/>
          </p:nvSpPr>
          <p:spPr bwMode="auto">
            <a:xfrm>
              <a:off x="3096" y="2086"/>
              <a:ext cx="3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 flipV="1">
              <a:off x="4067" y="2003"/>
              <a:ext cx="829" cy="1098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7317160" y="3619153"/>
            <a:ext cx="223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2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5780460" y="1931640"/>
            <a:ext cx="2286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+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21" name="Rectangle 45"/>
          <p:cNvSpPr>
            <a:spLocks noChangeArrowheads="1"/>
          </p:cNvSpPr>
          <p:nvPr/>
        </p:nvSpPr>
        <p:spPr bwMode="auto">
          <a:xfrm>
            <a:off x="7180635" y="352707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B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25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22" name="Rectangle 46"/>
          <p:cNvSpPr>
            <a:spLocks noChangeArrowheads="1"/>
          </p:cNvSpPr>
          <p:nvPr/>
        </p:nvSpPr>
        <p:spPr bwMode="auto">
          <a:xfrm>
            <a:off x="5885235" y="3427065"/>
            <a:ext cx="103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B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 + K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25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226" name="Rectangle 50"/>
          <p:cNvSpPr>
            <a:spLocks noChangeArrowheads="1"/>
          </p:cNvSpPr>
          <p:nvPr/>
        </p:nvSpPr>
        <p:spPr bwMode="auto">
          <a:xfrm>
            <a:off x="4180260" y="195069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 =</a:t>
            </a:r>
          </a:p>
        </p:txBody>
      </p:sp>
      <p:sp>
        <p:nvSpPr>
          <p:cNvPr id="50230" name="Rectangle 54"/>
          <p:cNvSpPr>
            <a:spLocks noChangeArrowheads="1"/>
          </p:cNvSpPr>
          <p:nvPr/>
        </p:nvSpPr>
        <p:spPr bwMode="auto">
          <a:xfrm>
            <a:off x="611560" y="71244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2699123" y="2846040"/>
            <a:ext cx="846137" cy="855663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 flipH="1">
            <a:off x="6828210" y="2927003"/>
            <a:ext cx="601663" cy="858837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6" name="Picture 12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-171400"/>
            <a:ext cx="46037" cy="92075"/>
          </a:xfrm>
          <a:prstGeom prst="rect">
            <a:avLst/>
          </a:prstGeom>
          <a:noFill/>
        </p:spPr>
      </p:pic>
      <p:pic>
        <p:nvPicPr>
          <p:cNvPr id="52237" name="Picture 13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4466888" y="3610025"/>
            <a:ext cx="46037" cy="92075"/>
          </a:xfrm>
          <a:prstGeom prst="rect">
            <a:avLst/>
          </a:prstGeom>
          <a:noFill/>
        </p:spPr>
      </p:pic>
      <p:pic>
        <p:nvPicPr>
          <p:cNvPr id="52238" name="Picture 14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792212"/>
            <a:ext cx="5394325" cy="11113"/>
          </a:xfrm>
          <a:prstGeom prst="rect">
            <a:avLst/>
          </a:prstGeom>
          <a:noFill/>
        </p:spPr>
      </p:pic>
      <p:pic>
        <p:nvPicPr>
          <p:cNvPr id="52239" name="Picture 1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1751062"/>
            <a:ext cx="11112" cy="11113"/>
          </a:xfrm>
          <a:prstGeom prst="rect">
            <a:avLst/>
          </a:prstGeom>
          <a:noFill/>
        </p:spPr>
      </p:pic>
      <p:pic>
        <p:nvPicPr>
          <p:cNvPr id="52240" name="Picture 1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163812"/>
            <a:ext cx="11112" cy="11113"/>
          </a:xfrm>
          <a:prstGeom prst="rect">
            <a:avLst/>
          </a:prstGeom>
          <a:noFill/>
        </p:spPr>
      </p:pic>
      <p:pic>
        <p:nvPicPr>
          <p:cNvPr id="52241" name="Picture 1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576562"/>
            <a:ext cx="11112" cy="11113"/>
          </a:xfrm>
          <a:prstGeom prst="rect">
            <a:avLst/>
          </a:prstGeom>
          <a:noFill/>
        </p:spPr>
      </p:pic>
      <p:pic>
        <p:nvPicPr>
          <p:cNvPr id="52242" name="Picture 18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989312"/>
            <a:ext cx="11112" cy="11113"/>
          </a:xfrm>
          <a:prstGeom prst="rect">
            <a:avLst/>
          </a:prstGeom>
          <a:noFill/>
        </p:spPr>
      </p:pic>
      <p:pic>
        <p:nvPicPr>
          <p:cNvPr id="52243" name="Picture 19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494137"/>
            <a:ext cx="11112" cy="11113"/>
          </a:xfrm>
          <a:prstGeom prst="rect">
            <a:avLst/>
          </a:prstGeom>
          <a:noFill/>
        </p:spPr>
      </p:pic>
      <p:pic>
        <p:nvPicPr>
          <p:cNvPr id="52244" name="Picture 20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906887"/>
            <a:ext cx="11112" cy="11113"/>
          </a:xfrm>
          <a:prstGeom prst="rect">
            <a:avLst/>
          </a:prstGeom>
          <a:noFill/>
        </p:spPr>
      </p:pic>
      <p:pic>
        <p:nvPicPr>
          <p:cNvPr id="52245" name="Picture 21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411712"/>
            <a:ext cx="11112" cy="11113"/>
          </a:xfrm>
          <a:prstGeom prst="rect">
            <a:avLst/>
          </a:prstGeom>
          <a:noFill/>
        </p:spPr>
      </p:pic>
      <p:pic>
        <p:nvPicPr>
          <p:cNvPr id="52246" name="Picture 22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824462"/>
            <a:ext cx="11112" cy="11113"/>
          </a:xfrm>
          <a:prstGeom prst="rect">
            <a:avLst/>
          </a:prstGeom>
          <a:noFill/>
        </p:spPr>
      </p:pic>
      <p:pic>
        <p:nvPicPr>
          <p:cNvPr id="52247" name="Picture 23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237212"/>
            <a:ext cx="11112" cy="11113"/>
          </a:xfrm>
          <a:prstGeom prst="rect">
            <a:avLst/>
          </a:prstGeom>
          <a:noFill/>
        </p:spPr>
      </p:pic>
      <p:pic>
        <p:nvPicPr>
          <p:cNvPr id="52248" name="Picture 24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649962"/>
            <a:ext cx="11112" cy="11113"/>
          </a:xfrm>
          <a:prstGeom prst="rect">
            <a:avLst/>
          </a:prstGeom>
          <a:noFill/>
        </p:spPr>
      </p:pic>
      <p:pic>
        <p:nvPicPr>
          <p:cNvPr id="52249" name="Picture 2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154787"/>
            <a:ext cx="11112" cy="11113"/>
          </a:xfrm>
          <a:prstGeom prst="rect">
            <a:avLst/>
          </a:prstGeom>
          <a:noFill/>
        </p:spPr>
      </p:pic>
      <p:pic>
        <p:nvPicPr>
          <p:cNvPr id="52250" name="Picture 2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659612"/>
            <a:ext cx="11112" cy="11113"/>
          </a:xfrm>
          <a:prstGeom prst="rect">
            <a:avLst/>
          </a:prstGeom>
          <a:noFill/>
        </p:spPr>
      </p:pic>
      <p:pic>
        <p:nvPicPr>
          <p:cNvPr id="52251" name="Picture 2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27463" y="3724325"/>
            <a:ext cx="68262" cy="11112"/>
          </a:xfrm>
          <a:prstGeom prst="rect">
            <a:avLst/>
          </a:prstGeom>
          <a:noFill/>
        </p:spPr>
      </p:pic>
      <p:grpSp>
        <p:nvGrpSpPr>
          <p:cNvPr id="52253" name="Group 29"/>
          <p:cNvGrpSpPr>
            <a:grpSpLocks/>
          </p:cNvGrpSpPr>
          <p:nvPr/>
        </p:nvGrpSpPr>
        <p:grpSpPr bwMode="auto">
          <a:xfrm>
            <a:off x="1933575" y="2055862"/>
            <a:ext cx="4343400" cy="396875"/>
            <a:chOff x="2064" y="1440"/>
            <a:chExt cx="2736" cy="250"/>
          </a:xfrm>
        </p:grpSpPr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 flipV="1">
              <a:off x="2064" y="1680"/>
              <a:ext cx="25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2255" name="Text Box 31"/>
            <p:cNvSpPr txBox="1">
              <a:spLocks noChangeArrowheads="1"/>
            </p:cNvSpPr>
            <p:nvPr/>
          </p:nvSpPr>
          <p:spPr bwMode="auto">
            <a:xfrm>
              <a:off x="4416" y="1440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B</a:t>
              </a:r>
              <a:r>
                <a:rPr lang="nb-NO" sz="2000" b="1" baseline="-3000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2000" b="1" baseline="-30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2279" name="Group 55"/>
          <p:cNvGrpSpPr>
            <a:grpSpLocks/>
          </p:cNvGrpSpPr>
          <p:nvPr/>
        </p:nvGrpSpPr>
        <p:grpSpPr bwMode="auto">
          <a:xfrm>
            <a:off x="866775" y="1538337"/>
            <a:ext cx="5686425" cy="4557713"/>
            <a:chOff x="1392" y="1296"/>
            <a:chExt cx="3582" cy="2871"/>
          </a:xfrm>
        </p:grpSpPr>
        <p:sp>
          <p:nvSpPr>
            <p:cNvPr id="52257" name="Text Box 33"/>
            <p:cNvSpPr txBox="1">
              <a:spLocks noChangeArrowheads="1"/>
            </p:cNvSpPr>
            <p:nvPr/>
          </p:nvSpPr>
          <p:spPr bwMode="auto">
            <a:xfrm>
              <a:off x="4590" y="3159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 b="1">
                  <a:solidFill>
                    <a:srgbClr val="333366"/>
                  </a:solidFill>
                  <a:latin typeface="Times New Roman" pitchFamily="18" charset="0"/>
                </a:rPr>
                <a:t>A</a:t>
              </a:r>
              <a:r>
                <a:rPr lang="nb-NO" sz="1800" b="1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8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>
              <a:off x="2016" y="1623"/>
              <a:ext cx="0" cy="25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2259" name="Line 35"/>
            <p:cNvSpPr>
              <a:spLocks noChangeShapeType="1"/>
            </p:cNvSpPr>
            <p:nvPr/>
          </p:nvSpPr>
          <p:spPr bwMode="auto">
            <a:xfrm>
              <a:off x="2015" y="3278"/>
              <a:ext cx="25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2260" name="Text Box 36"/>
            <p:cNvSpPr txBox="1">
              <a:spLocks noChangeArrowheads="1"/>
            </p:cNvSpPr>
            <p:nvPr/>
          </p:nvSpPr>
          <p:spPr bwMode="auto">
            <a:xfrm>
              <a:off x="1392" y="1807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I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261" name="Text Box 37"/>
            <p:cNvSpPr txBox="1">
              <a:spLocks noChangeArrowheads="1"/>
            </p:cNvSpPr>
            <p:nvPr/>
          </p:nvSpPr>
          <p:spPr bwMode="auto">
            <a:xfrm>
              <a:off x="1584" y="1527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KS </a:t>
              </a:r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 flipH="1">
              <a:off x="2064" y="1383"/>
              <a:ext cx="1728" cy="1872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2263" name="Text Box 39"/>
            <p:cNvSpPr txBox="1">
              <a:spLocks noChangeArrowheads="1"/>
            </p:cNvSpPr>
            <p:nvPr/>
          </p:nvSpPr>
          <p:spPr bwMode="auto">
            <a:xfrm>
              <a:off x="3792" y="1296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333366"/>
                  </a:solidFill>
                  <a:latin typeface="Times New Roman" pitchFamily="18" charset="0"/>
                </a:rPr>
                <a:t>A</a:t>
              </a:r>
              <a:r>
                <a:rPr lang="nb-NO" sz="2000" b="1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2284" name="Group 60"/>
          <p:cNvGrpSpPr>
            <a:grpSpLocks/>
          </p:cNvGrpSpPr>
          <p:nvPr/>
        </p:nvGrpSpPr>
        <p:grpSpPr bwMode="auto">
          <a:xfrm>
            <a:off x="1857375" y="2420987"/>
            <a:ext cx="3781425" cy="2241550"/>
            <a:chOff x="1170" y="1863"/>
            <a:chExt cx="2382" cy="1412"/>
          </a:xfrm>
        </p:grpSpPr>
        <p:sp>
          <p:nvSpPr>
            <p:cNvPr id="52266" name="Line 42"/>
            <p:cNvSpPr>
              <a:spLocks noChangeShapeType="1"/>
            </p:cNvSpPr>
            <p:nvPr/>
          </p:nvSpPr>
          <p:spPr bwMode="auto">
            <a:xfrm flipV="1">
              <a:off x="2544" y="3275"/>
              <a:ext cx="1008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2267" name="Line 43"/>
            <p:cNvSpPr>
              <a:spLocks noChangeShapeType="1"/>
            </p:cNvSpPr>
            <p:nvPr/>
          </p:nvSpPr>
          <p:spPr bwMode="auto">
            <a:xfrm flipH="1" flipV="1">
              <a:off x="1170" y="1863"/>
              <a:ext cx="1391" cy="140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52268" name="Text Box 44"/>
          <p:cNvSpPr txBox="1">
            <a:spLocks noChangeArrowheads="1"/>
          </p:cNvSpPr>
          <p:nvPr/>
        </p:nvSpPr>
        <p:spPr bwMode="auto">
          <a:xfrm>
            <a:off x="4600575" y="41148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Times New Roman" pitchFamily="18" charset="0"/>
              </a:rPr>
              <a:t>S</a:t>
            </a:r>
            <a:r>
              <a:rPr lang="nb-NO" sz="2000" b="1" baseline="-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300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269" name="Group 45"/>
          <p:cNvGrpSpPr>
            <a:grpSpLocks/>
          </p:cNvGrpSpPr>
          <p:nvPr/>
        </p:nvGrpSpPr>
        <p:grpSpPr bwMode="auto">
          <a:xfrm>
            <a:off x="1905000" y="4724450"/>
            <a:ext cx="4038600" cy="1524000"/>
            <a:chOff x="2016" y="3168"/>
            <a:chExt cx="2640" cy="960"/>
          </a:xfrm>
        </p:grpSpPr>
        <p:grpSp>
          <p:nvGrpSpPr>
            <p:cNvPr id="52270" name="Group 46"/>
            <p:cNvGrpSpPr>
              <a:grpSpLocks/>
            </p:cNvGrpSpPr>
            <p:nvPr/>
          </p:nvGrpSpPr>
          <p:grpSpPr bwMode="auto">
            <a:xfrm>
              <a:off x="2016" y="3168"/>
              <a:ext cx="2448" cy="960"/>
              <a:chOff x="2016" y="3168"/>
              <a:chExt cx="2448" cy="960"/>
            </a:xfrm>
          </p:grpSpPr>
          <p:sp>
            <p:nvSpPr>
              <p:cNvPr id="52271" name="Line 47"/>
              <p:cNvSpPr>
                <a:spLocks noChangeShapeType="1"/>
              </p:cNvSpPr>
              <p:nvPr/>
            </p:nvSpPr>
            <p:spPr bwMode="auto">
              <a:xfrm>
                <a:off x="2016" y="3168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17BF0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52272" name="Line 48"/>
              <p:cNvSpPr>
                <a:spLocks noChangeShapeType="1"/>
              </p:cNvSpPr>
              <p:nvPr/>
            </p:nvSpPr>
            <p:spPr bwMode="auto">
              <a:xfrm>
                <a:off x="3456" y="3168"/>
                <a:ext cx="1008" cy="960"/>
              </a:xfrm>
              <a:prstGeom prst="line">
                <a:avLst/>
              </a:prstGeom>
              <a:noFill/>
              <a:ln w="76200">
                <a:solidFill>
                  <a:srgbClr val="17BF0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52273" name="Text Box 49"/>
            <p:cNvSpPr txBox="1">
              <a:spLocks noChangeArrowheads="1"/>
            </p:cNvSpPr>
            <p:nvPr/>
          </p:nvSpPr>
          <p:spPr bwMode="auto">
            <a:xfrm>
              <a:off x="4272" y="3648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009900"/>
                  </a:solidFill>
                  <a:latin typeface="Times New Roman" pitchFamily="18" charset="0"/>
                </a:rPr>
                <a:t>-K</a:t>
              </a:r>
              <a:r>
                <a:rPr lang="nb-NO" sz="2000" b="1" baseline="-3000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2000" b="1" baseline="-300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278" name="Rectangle 54"/>
          <p:cNvSpPr>
            <a:spLocks noChangeArrowheads="1"/>
          </p:cNvSpPr>
          <p:nvPr/>
        </p:nvSpPr>
        <p:spPr bwMode="auto">
          <a:xfrm>
            <a:off x="1266825" y="1157337"/>
            <a:ext cx="2286000" cy="457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A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= 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+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80" name="Rectangle 56"/>
          <p:cNvSpPr>
            <a:spLocks noChangeArrowheads="1"/>
          </p:cNvSpPr>
          <p:nvPr/>
        </p:nvSpPr>
        <p:spPr bwMode="auto">
          <a:xfrm>
            <a:off x="698500" y="319137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sp>
        <p:nvSpPr>
          <p:cNvPr id="52282" name="Rectangle 58"/>
          <p:cNvSpPr>
            <a:spLocks noChangeArrowheads="1"/>
          </p:cNvSpPr>
          <p:nvPr/>
        </p:nvSpPr>
        <p:spPr bwMode="auto">
          <a:xfrm>
            <a:off x="6019800" y="1157337"/>
            <a:ext cx="2286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= A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- K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83" name="Rectangle 59"/>
          <p:cNvSpPr>
            <a:spLocks noChangeArrowheads="1"/>
          </p:cNvSpPr>
          <p:nvPr/>
        </p:nvSpPr>
        <p:spPr bwMode="auto">
          <a:xfrm>
            <a:off x="4403725" y="1157337"/>
            <a:ext cx="1463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eller</a:t>
            </a:r>
            <a:endParaRPr lang="nb-NO" sz="2000">
              <a:solidFill>
                <a:srgbClr val="333366"/>
              </a:solidFill>
              <a:latin typeface="Times New Roman" pitchFamily="18" charset="0"/>
            </a:endParaRPr>
          </a:p>
        </p:txBody>
      </p:sp>
    </p:spTree>
    <p:controls>
      <p:control spid="52296" name="DefaultOcx" r:id="rId2" imgW="933480" imgH="228600"/>
      <p:control spid="52297" name="HTMLSelect1" r:id="rId3" imgW="1447920" imgH="228600"/>
      <p:control spid="52298" name="HTMLSelect2" r:id="rId4" imgW="1190520" imgH="228600"/>
      <p:control spid="52299" name="HTMLSelect3" r:id="rId5" imgW="1790640" imgH="228600"/>
      <p:control spid="52300" name="HTMLHidden1" r:id="rId6" imgW="914400" imgH="228600"/>
      <p:control spid="52301" name="HTMLHidden2" r:id="rId7" imgW="914400" imgH="228600"/>
      <p:control spid="52302" name="HTMLText1" r:id="rId8" imgW="990720" imgH="228600"/>
      <p:control spid="52303" name="HTMLText2" r:id="rId9" imgW="990720" imgH="228600"/>
      <p:control spid="52304" name="HTMLHidden3" r:id="rId10" imgW="914400" imgH="228600"/>
      <p:control spid="52305" name="HTMLSubmit1" r:id="rId11" imgW="352440" imgH="361800"/>
    </p:controls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6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28600" y="811188"/>
            <a:ext cx="8610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Oppgave 1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Du  kjøper en aksje i dag for 250 og en salgsopsjon på samme aksje for 10.  Innløsningskursen på opsjonen er 230.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Hva er opsjonens verdi ved forfall hvis aksjekursen da er 215?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228600" y="2639988"/>
            <a:ext cx="8915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Oppgave 2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Du  kjøper en aksje i dag for 120 og en kjøpsopsjon på samme aksje for 15.  Innløsningskursen på opsjonen er 125.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Hva er opsjonens verdi ved forfall hvis aksjekursen ved forfall er 122?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723900" y="4621188"/>
            <a:ext cx="80772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Oppgave 3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Du skriver en salgsopsjon og plasserer nåverdien av innløsningskursen risikofritt.  </a:t>
            </a:r>
          </a:p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Hvordan kan dette kopieres?  Illustrer svaret grafisk.</a:t>
            </a:r>
          </a:p>
        </p:txBody>
      </p:sp>
      <p:pic>
        <p:nvPicPr>
          <p:cNvPr id="54281" name="Picture 9" descr="C:\Programfiler\Fellesfiler\Microsoft Shared\Clipart\cagcat50\BS0055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8400" y="620688"/>
            <a:ext cx="1143000" cy="6477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447800" y="1852464"/>
            <a:ext cx="502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Kjøp en aksje for 100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Selg en kjøpsopsjon; I = 90, T = 3 mnd.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Kjøp en salgsopsjon; I = 90, T = 3 mnd.</a:t>
            </a:r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1574800" y="3376464"/>
            <a:ext cx="7620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514600" y="3300264"/>
            <a:ext cx="571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Gir risikofri kontantstrøm på 90 ved forfall (t=T)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057400" y="3681264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Kontroll: Hva skjer hvis aksjekursen blir 120? Hvis den blir 80?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990600" y="4519464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Med utgangspunkt i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= 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  For å oppnå en risikofri portefølje må vi ha følgende sammenheng (salg-kjøp paritet):</a:t>
            </a:r>
          </a:p>
        </p:txBody>
      </p:sp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273300" y="5510064"/>
          <a:ext cx="5346700" cy="685800"/>
        </p:xfrm>
        <a:graphic>
          <a:graphicData uri="http://schemas.openxmlformats.org/presentationml/2006/ole">
            <p:oleObj spid="_x0000_s56349" name="Equation" r:id="rId4" imgW="3479800" imgH="431800" progId="">
              <p:embed/>
            </p:oleObj>
          </a:graphicData>
        </a:graphic>
      </p:graphicFrame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1143000" y="1226989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Salg-kjøp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paritet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put-call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6335" name="Rectangle 15"/>
          <p:cNvSpPr>
            <a:spLocks noChangeArrowheads="1"/>
          </p:cNvSpPr>
          <p:nvPr/>
        </p:nvSpPr>
        <p:spPr bwMode="auto">
          <a:xfrm>
            <a:off x="6248400" y="1242864"/>
            <a:ext cx="2286000" cy="457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= A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698500" y="404664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animBg="1"/>
      <p:bldP spid="56324" grpId="0" autoUpdateAnimBg="0"/>
      <p:bldP spid="56325" grpId="0" autoUpdateAnimBg="0"/>
      <p:bldP spid="5632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371600" y="3448472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Med kontinuerlig forrentning:</a:t>
            </a:r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61598984"/>
              </p:ext>
            </p:extLst>
          </p:nvPr>
        </p:nvGraphicFramePr>
        <p:xfrm>
          <a:off x="2973388" y="4439072"/>
          <a:ext cx="3087687" cy="457200"/>
        </p:xfrm>
        <a:graphic>
          <a:graphicData uri="http://schemas.openxmlformats.org/presentationml/2006/ole">
            <p:oleObj spid="_x0000_s58420" name="Equation" r:id="rId4" imgW="1333500" imgH="241300" progId="">
              <p:embed/>
            </p:oleObj>
          </a:graphicData>
        </a:graphic>
      </p:graphicFrame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371600" y="5505872"/>
            <a:ext cx="883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Dersom put-call paritet ikke er oppfylt, medfører dette en </a:t>
            </a:r>
            <a:b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arbitrasjemulighet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143000" y="1314872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Salg-kjøp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paritet (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put-call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paritet)</a:t>
            </a:r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3262313" y="2153072"/>
          <a:ext cx="2301875" cy="762000"/>
        </p:xfrm>
        <a:graphic>
          <a:graphicData uri="http://schemas.openxmlformats.org/presentationml/2006/ole">
            <p:oleObj spid="_x0000_s58421" name="Formel" r:id="rId5" imgW="1497950" imgH="431613" progId="Equation.3">
              <p:embed/>
            </p:oleObj>
          </a:graphicData>
        </a:graphic>
      </p:graphicFrame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698500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utoUpdateAnimBg="0"/>
      <p:bldP spid="5837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390452" y="2144365"/>
          <a:ext cx="2133600" cy="685800"/>
        </p:xfrm>
        <a:graphic>
          <a:graphicData uri="http://schemas.openxmlformats.org/presentationml/2006/ole">
            <p:oleObj spid="_x0000_s60537" name="Formel" r:id="rId4" imgW="1459866" imgH="431613" progId="Equation.3">
              <p:embed/>
            </p:oleObj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5603677" y="2304703"/>
          <a:ext cx="2776538" cy="449262"/>
        </p:xfrm>
        <a:graphic>
          <a:graphicData uri="http://schemas.openxmlformats.org/presentationml/2006/ole">
            <p:oleObj spid="_x0000_s60538" name="Formel" r:id="rId5" imgW="1282700" imgH="241300" progId="Equation.3">
              <p:embed/>
            </p:oleObj>
          </a:graphicData>
        </a:graphic>
      </p:graphicFrame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288852" y="2982565"/>
            <a:ext cx="769620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Eksempel: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Du har kjøpt en aksje for 100 og en kjøpsopsjon for 15 med</a:t>
            </a:r>
          </a:p>
          <a:p>
            <a:pPr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innløsningskurs 90, forfall om 3 måneder.  3 mnd. risikofri rente er 1%</a:t>
            </a:r>
            <a:b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og den kontinuerlige årsrenten er 3,98 %. 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328540" y="5192365"/>
            <a:ext cx="7123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 av salgsopsjon med kontinuerlig forrentning: 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998340" y="1671290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Salg-kjøp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paritet (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put-call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paritet)</a:t>
            </a:r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1290440" y="4049365"/>
            <a:ext cx="582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 av salgsopsjon med en-periodisk forrentning: </a:t>
            </a:r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4109840" y="2296765"/>
            <a:ext cx="63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1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eller</a:t>
            </a:r>
          </a:p>
        </p:txBody>
      </p:sp>
      <p:sp>
        <p:nvSpPr>
          <p:cNvPr id="60431" name="Rectangle 15"/>
          <p:cNvSpPr>
            <a:spLocks noChangeArrowheads="1"/>
          </p:cNvSpPr>
          <p:nvPr/>
        </p:nvSpPr>
        <p:spPr bwMode="auto">
          <a:xfrm>
            <a:off x="539552" y="848965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utoUpdateAnimBg="0"/>
      <p:bldP spid="60421" grpId="0" autoUpdateAnimBg="0"/>
      <p:bldP spid="6042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026"/>
          <p:cNvSpPr txBox="1">
            <a:spLocks noChangeArrowheads="1"/>
          </p:cNvSpPr>
          <p:nvPr/>
        </p:nvSpPr>
        <p:spPr bwMode="auto">
          <a:xfrm>
            <a:off x="1284660" y="1521694"/>
            <a:ext cx="81407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Eksempel: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Vi regnet  ut at den teoretiske prisen på salgsopsjonen var</a:t>
            </a:r>
          </a:p>
          <a:p>
            <a:pPr>
              <a:spcBef>
                <a:spcPct val="1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4,11 (S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=4,11).  Hva skjer dersom observert pris i markedet er 4,-?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Text Box 1027"/>
          <p:cNvSpPr txBox="1">
            <a:spLocks noChangeArrowheads="1"/>
          </p:cNvSpPr>
          <p:nvPr/>
        </p:nvSpPr>
        <p:spPr bwMode="auto">
          <a:xfrm>
            <a:off x="1284660" y="2313856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Salgsopsjonen er billig:  Vi kjøper S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 I tillegg kjøper vi en aksje og utsteder en kjøpsopsjon.  Dette finansieres med et risikofritt lån lik nåverdien av innløsningskursen.</a:t>
            </a:r>
          </a:p>
        </p:txBody>
      </p:sp>
      <p:sp>
        <p:nvSpPr>
          <p:cNvPr id="64516" name="Text Box 1028"/>
          <p:cNvSpPr txBox="1">
            <a:spLocks noChangeArrowheads="1"/>
          </p:cNvSpPr>
          <p:nvPr/>
        </p:nvSpPr>
        <p:spPr bwMode="auto">
          <a:xfrm>
            <a:off x="3329360" y="3198094"/>
            <a:ext cx="3962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Kontantstrøm: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Selg kjøpsopsjon	      -K	</a:t>
            </a:r>
            <a:endParaRPr lang="nb-NO" sz="2000" u="sng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8" name="Text Box 1030"/>
          <p:cNvSpPr txBox="1">
            <a:spLocks noChangeArrowheads="1"/>
          </p:cNvSpPr>
          <p:nvPr/>
        </p:nvSpPr>
        <p:spPr bwMode="auto">
          <a:xfrm>
            <a:off x="1284660" y="5498381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Arbitrasjemulighet!  Markedet vil drive prisene til likevekt.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9" name="Text Box 1031"/>
          <p:cNvSpPr txBox="1">
            <a:spLocks noChangeArrowheads="1"/>
          </p:cNvSpPr>
          <p:nvPr/>
        </p:nvSpPr>
        <p:spPr bwMode="auto">
          <a:xfrm>
            <a:off x="1284660" y="5892081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Hvis motsatt (overpriset salgsopsjon): - S + K - A + B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20" name="Text Box 1032"/>
          <p:cNvSpPr txBox="1">
            <a:spLocks noChangeArrowheads="1"/>
          </p:cNvSpPr>
          <p:nvPr/>
        </p:nvSpPr>
        <p:spPr bwMode="auto">
          <a:xfrm>
            <a:off x="1424360" y="3655294"/>
            <a:ext cx="1219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100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15</a:t>
            </a:r>
          </a:p>
        </p:txBody>
      </p:sp>
      <p:sp>
        <p:nvSpPr>
          <p:cNvPr id="64522" name="Text Box 1034"/>
          <p:cNvSpPr txBox="1">
            <a:spLocks noChangeArrowheads="1"/>
          </p:cNvSpPr>
          <p:nvPr/>
        </p:nvSpPr>
        <p:spPr bwMode="auto">
          <a:xfrm>
            <a:off x="3342060" y="3993431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Kjøp salgsopsjon	     +S		</a:t>
            </a:r>
            <a:endParaRPr lang="nb-NO" sz="2000" u="sng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23" name="Text Box 1035"/>
          <p:cNvSpPr txBox="1">
            <a:spLocks noChangeArrowheads="1"/>
          </p:cNvSpPr>
          <p:nvPr/>
        </p:nvSpPr>
        <p:spPr bwMode="auto">
          <a:xfrm>
            <a:off x="3329360" y="4295056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Kjøp en aksje	     +A	</a:t>
            </a:r>
            <a:endParaRPr lang="nb-NO" sz="2000" u="sng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24" name="Text Box 1036"/>
          <p:cNvSpPr txBox="1">
            <a:spLocks noChangeArrowheads="1"/>
          </p:cNvSpPr>
          <p:nvPr/>
        </p:nvSpPr>
        <p:spPr bwMode="auto">
          <a:xfrm>
            <a:off x="3329360" y="4707806"/>
            <a:ext cx="441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Lån NV av I ; (90/1,01)   -I/(1+r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4525" name="Text Box 1037"/>
          <p:cNvSpPr txBox="1">
            <a:spLocks noChangeArrowheads="1"/>
          </p:cNvSpPr>
          <p:nvPr/>
        </p:nvSpPr>
        <p:spPr bwMode="auto">
          <a:xfrm>
            <a:off x="3329360" y="5088806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Netto	</a:t>
            </a:r>
            <a:endParaRPr lang="nb-NO" sz="2000" u="sng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26" name="Text Box 1038"/>
          <p:cNvSpPr txBox="1">
            <a:spLocks noChangeArrowheads="1"/>
          </p:cNvSpPr>
          <p:nvPr/>
        </p:nvSpPr>
        <p:spPr bwMode="auto">
          <a:xfrm>
            <a:off x="1043360" y="988294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Salg-kjøp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paritet (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put-call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paritet)</a:t>
            </a:r>
          </a:p>
        </p:txBody>
      </p:sp>
      <p:graphicFrame>
        <p:nvGraphicFramePr>
          <p:cNvPr id="149504" name="Object 1024"/>
          <p:cNvGraphicFramePr>
            <a:graphicFrameLocks noChangeAspect="1"/>
          </p:cNvGraphicFramePr>
          <p:nvPr/>
        </p:nvGraphicFramePr>
        <p:xfrm>
          <a:off x="6618660" y="866056"/>
          <a:ext cx="2133600" cy="685800"/>
        </p:xfrm>
        <a:graphic>
          <a:graphicData uri="http://schemas.openxmlformats.org/presentationml/2006/ole">
            <p:oleObj spid="_x0000_s149526" name="Formel" r:id="rId4" imgW="1459866" imgH="431613" progId="Equation.3">
              <p:embed/>
            </p:oleObj>
          </a:graphicData>
        </a:graphic>
      </p:graphicFrame>
      <p:sp>
        <p:nvSpPr>
          <p:cNvPr id="64534" name="Rectangle 1046"/>
          <p:cNvSpPr>
            <a:spLocks noChangeArrowheads="1"/>
          </p:cNvSpPr>
          <p:nvPr/>
        </p:nvSpPr>
        <p:spPr bwMode="auto">
          <a:xfrm>
            <a:off x="611560" y="332656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4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4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utoUpdateAnimBg="0"/>
      <p:bldP spid="64516" grpId="0" build="p" autoUpdateAnimBg="0"/>
      <p:bldP spid="64518" grpId="0" autoUpdateAnimBg="0"/>
      <p:bldP spid="64519" grpId="0" autoUpdateAnimBg="0"/>
      <p:bldP spid="64520" grpId="0" autoUpdateAnimBg="0"/>
      <p:bldP spid="64522" grpId="0" build="p" autoUpdateAnimBg="0"/>
      <p:bldP spid="64523" grpId="0" build="p" autoUpdateAnimBg="0"/>
      <p:bldP spid="64524" grpId="0" build="p" autoUpdateAnimBg="0"/>
      <p:bldP spid="6452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685800" y="2057400"/>
            <a:ext cx="8610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Oppgave 4</a:t>
            </a:r>
          </a:p>
          <a:p>
            <a:pPr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En aksje i A/S A har en pris på 135,-.  En salgsopsjon med innløsningskurs 150,- og forfall om ett år koster 15,-.  Kjøpsopsjonen med samme innløsningskurs er priset til 5,-.</a:t>
            </a:r>
          </a:p>
          <a:p>
            <a:pPr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Hva er risikofri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ett-års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rente?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762000" y="44196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Oppgave 5	</a:t>
            </a:r>
          </a:p>
          <a:p>
            <a:pPr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Vis hvordan du kan oppnå en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short-posisjon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i en aksje ved hjelp av en kjøpsopsjon, en salgsopsjon og risikofri låning/plassering.</a:t>
            </a:r>
          </a:p>
        </p:txBody>
      </p:sp>
      <p:pic>
        <p:nvPicPr>
          <p:cNvPr id="62472" name="Picture 8" descr="C:\Programfiler\Fellesfiler\Microsoft Shared\Clipart\cagcat50\BS0055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104900"/>
            <a:ext cx="1143000" cy="647700"/>
          </a:xfrm>
          <a:prstGeom prst="rect">
            <a:avLst/>
          </a:prstGeom>
          <a:noFill/>
        </p:spPr>
      </p:pic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698500" y="8382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685800" y="2133600"/>
            <a:ext cx="86106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Oppgave 6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Aksjer i A/S A kan kjøpes for 150,-.  En salgsopsjon med innløsningskurs 140,- og forfall om 3 mnd. koster 5,-.  3 mnd. renten er 1%.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Bestem verdien av en kjøpsopsjon med innløsningskurs 140,- og samme forfall.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Det viser seg at kjøpsopsjonen omsettes for 15,-.  Hvordan kan arbitrasjegevinst oppnås?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Vis kontantstrømmen ved forfall av din posisjon under b) ved en aksjekurs på henholdsvis 100 og 200.</a:t>
            </a:r>
          </a:p>
          <a:p>
            <a:pPr marL="457200" indent="-457200">
              <a:spcBef>
                <a:spcPct val="50000"/>
              </a:spcBef>
            </a:pP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698500" y="8382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pic>
        <p:nvPicPr>
          <p:cNvPr id="66568" name="Picture 8" descr="C:\Programfiler\Fellesfiler\Microsoft Shared\Clipart\cagcat50\BS0055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104900"/>
            <a:ext cx="1143000" cy="6477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2964258"/>
            <a:ext cx="4572000" cy="11264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nb-NO" sz="3200" b="1" dirty="0" smtClean="0">
                <a:latin typeface="Times New Roman" pitchFamily="18" charset="0"/>
              </a:rPr>
              <a:t> Kapittel 11:  Opsjoner</a:t>
            </a:r>
          </a:p>
          <a:p>
            <a:pPr eaLnBrk="0" hangingPunct="0">
              <a:spcBef>
                <a:spcPct val="10000"/>
              </a:spcBef>
            </a:pPr>
            <a:endParaRPr lang="nb-NO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360860" y="1862560"/>
            <a:ext cx="548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   Opsjonsverdien øker med økende aksjekurs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6466260" y="1832397"/>
            <a:ext cx="2819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360860" y="338656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1.	 K</a:t>
            </a:r>
            <a:r>
              <a:rPr lang="nb-NO" sz="16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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360860" y="384376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2.	 K</a:t>
            </a:r>
            <a:r>
              <a:rPr lang="nb-NO" sz="16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16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68642" name="Text Box 34"/>
          <p:cNvSpPr txBox="1">
            <a:spLocks noChangeArrowheads="1"/>
          </p:cNvSpPr>
          <p:nvPr/>
        </p:nvSpPr>
        <p:spPr bwMode="auto">
          <a:xfrm>
            <a:off x="1360860" y="4345410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3.	 K</a:t>
            </a:r>
            <a:r>
              <a:rPr lang="nb-NO" sz="16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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16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nb-NO" sz="16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</a:t>
            </a:r>
          </a:p>
        </p:txBody>
      </p:sp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1030660" y="1298997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Verdien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 en kjøpsopsjon – noen sammenhenger</a:t>
            </a:r>
          </a:p>
        </p:txBody>
      </p:sp>
      <p:sp>
        <p:nvSpPr>
          <p:cNvPr id="68661" name="Rectangle 53"/>
          <p:cNvSpPr>
            <a:spLocks noChangeArrowheads="1"/>
          </p:cNvSpPr>
          <p:nvPr/>
        </p:nvSpPr>
        <p:spPr bwMode="auto">
          <a:xfrm>
            <a:off x="611560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pic>
        <p:nvPicPr>
          <p:cNvPr id="1566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724" y="2563416"/>
            <a:ext cx="5342871" cy="3617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4" grpId="0" autoUpdateAnimBg="0"/>
      <p:bldP spid="6864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432868" y="1604814"/>
            <a:ext cx="548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	Opsjonsverdien stiger med økende aksjekurser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6766868" y="1607989"/>
            <a:ext cx="2819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432868" y="2047727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II	Opsjonsverdien avtar med økende innløsningskurs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432868" y="2490639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III	Opsjonsverdien øker med lengre tid til forfall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432868" y="2933552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IV	Opsjonsverdien øker med aksjekursens volatilitet (varians)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1432868" y="3376464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	Opsjonsverdien øker med økende rente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6250931" y="3228827"/>
          <a:ext cx="2725737" cy="776287"/>
        </p:xfrm>
        <a:graphic>
          <a:graphicData uri="http://schemas.openxmlformats.org/presentationml/2006/ole">
            <p:oleObj spid="_x0000_s70688" name="Equation" r:id="rId4" imgW="1765300" imgH="482600" progId="Equation.3">
              <p:embed/>
            </p:oleObj>
          </a:graphicData>
        </a:graphic>
      </p:graphicFrame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1128068" y="1166664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Verdien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 en kjøpsopsjon – noen sammenhenger</a:t>
            </a:r>
          </a:p>
        </p:txBody>
      </p:sp>
      <p:sp>
        <p:nvSpPr>
          <p:cNvPr id="70681" name="Rectangle 25"/>
          <p:cNvSpPr>
            <a:spLocks noChangeArrowheads="1"/>
          </p:cNvSpPr>
          <p:nvPr/>
        </p:nvSpPr>
        <p:spPr bwMode="auto">
          <a:xfrm>
            <a:off x="683568" y="404664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pic>
        <p:nvPicPr>
          <p:cNvPr id="2" name="Picture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894" y="3783506"/>
            <a:ext cx="3989334" cy="2452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utoUpdateAnimBg="0"/>
      <p:bldP spid="70661" grpId="0" autoUpdateAnimBg="0"/>
      <p:bldP spid="70662" grpId="0" autoUpdateAnimBg="0"/>
      <p:bldP spid="7066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1600200" y="1331640"/>
            <a:ext cx="4953000" cy="2209800"/>
            <a:chOff x="1056" y="1488"/>
            <a:chExt cx="3120" cy="1392"/>
          </a:xfrm>
        </p:grpSpPr>
        <p:grpSp>
          <p:nvGrpSpPr>
            <p:cNvPr id="72707" name="Group 3"/>
            <p:cNvGrpSpPr>
              <a:grpSpLocks/>
            </p:cNvGrpSpPr>
            <p:nvPr/>
          </p:nvGrpSpPr>
          <p:grpSpPr bwMode="auto">
            <a:xfrm>
              <a:off x="1056" y="1488"/>
              <a:ext cx="3120" cy="1392"/>
              <a:chOff x="1056" y="1488"/>
              <a:chExt cx="3120" cy="1392"/>
            </a:xfrm>
          </p:grpSpPr>
          <p:sp>
            <p:nvSpPr>
              <p:cNvPr id="72708" name="Text Box 4"/>
              <p:cNvSpPr txBox="1">
                <a:spLocks noChangeArrowheads="1"/>
              </p:cNvSpPr>
              <p:nvPr/>
            </p:nvSpPr>
            <p:spPr bwMode="auto">
              <a:xfrm>
                <a:off x="1056" y="1488"/>
                <a:ext cx="3120" cy="1391"/>
              </a:xfrm>
              <a:prstGeom prst="rect">
                <a:avLst/>
              </a:prstGeom>
              <a:gradFill rotWithShape="0">
                <a:gsLst>
                  <a:gs pos="0">
                    <a:srgbClr val="FFFF66"/>
                  </a:gs>
                  <a:gs pos="50000">
                    <a:schemeClr val="bg1"/>
                  </a:gs>
                  <a:gs pos="100000">
                    <a:srgbClr val="FFFF66"/>
                  </a:gs>
                </a:gsLst>
                <a:lin ang="5400000" scaled="1"/>
              </a:gra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Faktor			K	        S</a:t>
                </a:r>
              </a:p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</a:p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Var </a:t>
                </a:r>
                <a:r>
                  <a:rPr lang="nb-NO" sz="1600" b="1" baseline="-30000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  <a:p>
                <a:pPr marL="457200" indent="-457200">
                  <a:spcBef>
                    <a:spcPct val="50000"/>
                  </a:spcBef>
                </a:pP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nb-NO" sz="1600" b="1" dirty="0" err="1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nb-NO" sz="1600" b="1" baseline="-30000" dirty="0" err="1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nb-NO" sz="1600" b="1" dirty="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		</a:t>
                </a:r>
              </a:p>
            </p:txBody>
          </p:sp>
          <p:sp>
            <p:nvSpPr>
              <p:cNvPr id="72709" name="Line 5"/>
              <p:cNvSpPr>
                <a:spLocks noChangeShapeType="1"/>
              </p:cNvSpPr>
              <p:nvPr/>
            </p:nvSpPr>
            <p:spPr bwMode="auto">
              <a:xfrm>
                <a:off x="2352" y="1488"/>
                <a:ext cx="0" cy="13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  <p:sp>
            <p:nvSpPr>
              <p:cNvPr id="72710" name="Line 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0" cy="13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b-NO"/>
              </a:p>
            </p:txBody>
          </p:sp>
        </p:grpSp>
        <p:sp>
          <p:nvSpPr>
            <p:cNvPr id="72711" name="Line 7"/>
            <p:cNvSpPr>
              <a:spLocks noChangeShapeType="1"/>
            </p:cNvSpPr>
            <p:nvPr/>
          </p:nvSpPr>
          <p:spPr bwMode="auto">
            <a:xfrm>
              <a:off x="1056" y="1728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1143000" y="85856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Opsjonsverdiens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avhengighet av ulike faktorer</a:t>
            </a:r>
          </a:p>
        </p:txBody>
      </p:sp>
      <p:sp>
        <p:nvSpPr>
          <p:cNvPr id="72737" name="Rectangle 33"/>
          <p:cNvSpPr>
            <a:spLocks noChangeArrowheads="1"/>
          </p:cNvSpPr>
          <p:nvPr/>
        </p:nvSpPr>
        <p:spPr bwMode="auto">
          <a:xfrm>
            <a:off x="698500" y="18864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pic>
        <p:nvPicPr>
          <p:cNvPr id="30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128" y="3571528"/>
            <a:ext cx="4289624" cy="263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1130300" y="1676400"/>
            <a:ext cx="80010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Eksempel: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Et selskap har en aksjekurs på 150. Det er to mulige utfall for neste periode; a) kursen stiger med 30 % eller b) kursen faller med 20 %.  </a:t>
            </a:r>
          </a:p>
          <a:p>
            <a:pPr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Sannsynligheten for de to utfallene er henholdsvis 70 % (p) og 30 % (1-p).  Det omsettes en 3 måneders kjøpsopsjon med innløsningskurs 180. </a:t>
            </a:r>
            <a:b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3-mnd. renten er 1%.</a:t>
            </a:r>
          </a:p>
          <a:p>
            <a:pPr>
              <a:spcBef>
                <a:spcPct val="10000"/>
              </a:spcBef>
            </a:pP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Hva er kjøpsopsjonen verd?</a:t>
            </a:r>
          </a:p>
        </p:txBody>
      </p:sp>
      <p:sp>
        <p:nvSpPr>
          <p:cNvPr id="74782" name="Rectangle 30"/>
          <p:cNvSpPr>
            <a:spLocks noChangeArrowheads="1"/>
          </p:cNvSpPr>
          <p:nvPr/>
        </p:nvSpPr>
        <p:spPr bwMode="auto">
          <a:xfrm>
            <a:off x="685800" y="9144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2.  Binomisk opsjonsprismodell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5" name="Rectangle 35"/>
          <p:cNvSpPr>
            <a:spLocks noChangeArrowheads="1"/>
          </p:cNvSpPr>
          <p:nvPr/>
        </p:nvSpPr>
        <p:spPr bwMode="auto">
          <a:xfrm>
            <a:off x="685800" y="332656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2.  Binomisk opsjonsprismodell (forts.)</a:t>
            </a:r>
          </a:p>
          <a:p>
            <a:pPr marL="838200" indent="-838200"/>
            <a:endParaRPr lang="en-US" b="1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1104900" y="926381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 (forts.):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Hva er verdien av kjøpsopsjonen?</a:t>
            </a:r>
          </a:p>
        </p:txBody>
      </p:sp>
      <p:sp>
        <p:nvSpPr>
          <p:cNvPr id="133135" name="Text Box 15"/>
          <p:cNvSpPr txBox="1">
            <a:spLocks noChangeArrowheads="1"/>
          </p:cNvSpPr>
          <p:nvPr/>
        </p:nvSpPr>
        <p:spPr bwMode="auto">
          <a:xfrm>
            <a:off x="5334000" y="2201144"/>
            <a:ext cx="2819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 ø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6" name="Text Box 16"/>
          <p:cNvSpPr txBox="1">
            <a:spLocks noChangeArrowheads="1"/>
          </p:cNvSpPr>
          <p:nvPr/>
        </p:nvSpPr>
        <p:spPr bwMode="auto">
          <a:xfrm>
            <a:off x="5334000" y="3225081"/>
            <a:ext cx="3200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 n </a:t>
            </a:r>
            <a:r>
              <a:rPr lang="nb-NO" sz="2000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7" name="Text Box 17"/>
          <p:cNvSpPr txBox="1">
            <a:spLocks noChangeArrowheads="1"/>
          </p:cNvSpPr>
          <p:nvPr/>
        </p:nvSpPr>
        <p:spPr bwMode="auto">
          <a:xfrm>
            <a:off x="1143000" y="4231556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Kontantstrømsfordeling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for kjøpsopsjonen:</a:t>
            </a:r>
          </a:p>
        </p:txBody>
      </p:sp>
      <p:sp>
        <p:nvSpPr>
          <p:cNvPr id="133148" name="Text Box 28"/>
          <p:cNvSpPr txBox="1">
            <a:spLocks noChangeArrowheads="1"/>
          </p:cNvSpPr>
          <p:nvPr/>
        </p:nvSpPr>
        <p:spPr bwMode="auto">
          <a:xfrm>
            <a:off x="5257800" y="4657006"/>
            <a:ext cx="327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[0, (ø </a:t>
            </a:r>
            <a:r>
              <a:rPr lang="nb-NO" sz="2000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9" name="Text Box 29"/>
          <p:cNvSpPr txBox="1">
            <a:spLocks noChangeArrowheads="1"/>
          </p:cNvSpPr>
          <p:nvPr/>
        </p:nvSpPr>
        <p:spPr bwMode="auto">
          <a:xfrm>
            <a:off x="5257800" y="5723806"/>
            <a:ext cx="327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[0, (n </a:t>
            </a:r>
            <a:r>
              <a:rPr lang="nb-NO" sz="2000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 = </a:t>
            </a:r>
          </a:p>
        </p:txBody>
      </p:sp>
      <p:sp>
        <p:nvSpPr>
          <p:cNvPr id="133153" name="Text Box 33"/>
          <p:cNvSpPr txBox="1">
            <a:spLocks noChangeArrowheads="1"/>
          </p:cNvSpPr>
          <p:nvPr/>
        </p:nvSpPr>
        <p:spPr bwMode="auto">
          <a:xfrm>
            <a:off x="685800" y="1399456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defTabSz="62865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 = multiplikator for aksjeprisøkning		p = sannsynlighet for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prisøkning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defTabSz="62865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 = multiplikator for aksjeprisnedgang	l-p = sannsynlighet for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prisnedgang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defTabSz="628650">
              <a:spcBef>
                <a:spcPct val="10000"/>
              </a:spcBef>
            </a:pP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66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72" y="2343200"/>
            <a:ext cx="39147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66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72" y="4640677"/>
            <a:ext cx="39147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5" grpId="0"/>
      <p:bldP spid="133136" grpId="0"/>
      <p:bldP spid="133137" grpId="0"/>
      <p:bldP spid="133148" grpId="0"/>
      <p:bldP spid="13314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29" name="Rectangle 29"/>
          <p:cNvSpPr>
            <a:spLocks noChangeArrowheads="1"/>
          </p:cNvSpPr>
          <p:nvPr/>
        </p:nvSpPr>
        <p:spPr bwMode="auto">
          <a:xfrm>
            <a:off x="564952" y="620688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2.  Binomisk opsjonsprismodell (forts.)</a:t>
            </a:r>
          </a:p>
          <a:p>
            <a:pPr marL="838200" indent="-838200"/>
            <a:endParaRPr lang="en-US" b="1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6279952" y="2843188"/>
            <a:ext cx="1905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- m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39552" y="1839888"/>
            <a:ext cx="8763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Vi konstruerer en risikofri portefølje (sikringsportefølje) av A og K;</a:t>
            </a:r>
          </a:p>
          <a:p>
            <a:pPr marL="457200" indent="-45720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Kjøper 1 aksje (A), og skriver m kjøpsopsjoner (K)</a:t>
            </a:r>
            <a:endParaRPr lang="nb-NO" sz="2000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6279952" y="3909988"/>
            <a:ext cx="19812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m </a:t>
            </a:r>
            <a:r>
              <a:rPr lang="nb-NO" sz="2000" b="1" baseline="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022152" y="4354488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Skal sikringsporteføljen være risikofri, må innbetalingen være </a:t>
            </a:r>
          </a:p>
          <a:p>
            <a:pPr marL="457200" indent="-45720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den samme i begge tilstander</a:t>
            </a:r>
          </a:p>
          <a:p>
            <a:pPr marL="457200" indent="-457200">
              <a:spcBef>
                <a:spcPct val="1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	     ø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m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 n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- m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 m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b="1" baseline="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50528" name="Object 2048"/>
          <p:cNvGraphicFramePr>
            <a:graphicFrameLocks noChangeAspect="1"/>
          </p:cNvGraphicFramePr>
          <p:nvPr/>
        </p:nvGraphicFramePr>
        <p:xfrm>
          <a:off x="6608565" y="5040288"/>
          <a:ext cx="1728787" cy="685800"/>
        </p:xfrm>
        <a:graphic>
          <a:graphicData uri="http://schemas.openxmlformats.org/presentationml/2006/ole">
            <p:oleObj spid="_x0000_s150567" name="Formel" r:id="rId4" imgW="1091726" imgH="431613" progId="Equation.3">
              <p:embed/>
            </p:oleObj>
          </a:graphicData>
        </a:graphic>
      </p:graphicFrame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6203752" y="5268888"/>
            <a:ext cx="3048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4374952" y="5954688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Mao. 5 solgte kjøpsopsjoner pr. aksje kjøpt</a:t>
            </a:r>
            <a:endParaRPr lang="nb-NO" sz="2000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984052" y="1214413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 (forts.):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Hva er verdien av kjøpsopsjonen (K</a:t>
            </a:r>
            <a:r>
              <a:rPr lang="nb-NO" sz="2000" baseline="-25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6825" name="Rectangle 25"/>
          <p:cNvSpPr>
            <a:spLocks noChangeArrowheads="1"/>
          </p:cNvSpPr>
          <p:nvPr/>
        </p:nvSpPr>
        <p:spPr bwMode="auto">
          <a:xfrm>
            <a:off x="2393752" y="252568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sz="1600" b="1" u="sng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Utbetaling</a:t>
            </a: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6584752" y="252568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sz="1600" b="1" u="sng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Innbetaling</a:t>
            </a:r>
          </a:p>
        </p:txBody>
      </p:sp>
      <p:pic>
        <p:nvPicPr>
          <p:cNvPr id="150532" name="Picture 205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752" y="2866775"/>
            <a:ext cx="3567336" cy="148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autoUpdateAnimBg="0"/>
      <p:bldP spid="76805" grpId="0" autoUpdateAnimBg="0"/>
      <p:bldP spid="76806" grpId="0" autoUpdateAnimBg="0"/>
      <p:bldP spid="76808" grpId="0" animBg="1"/>
      <p:bldP spid="76810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467544" y="4071392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Dersom investeringen skal være risikofri må derfor:</a:t>
            </a:r>
            <a:endParaRPr lang="nb-NO" sz="2000" baseline="-25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1552" name="Object 1024"/>
          <p:cNvGraphicFramePr>
            <a:graphicFrameLocks noChangeAspect="1"/>
          </p:cNvGraphicFramePr>
          <p:nvPr/>
        </p:nvGraphicFramePr>
        <p:xfrm>
          <a:off x="6222430" y="4053880"/>
          <a:ext cx="2735262" cy="687388"/>
        </p:xfrm>
        <a:graphic>
          <a:graphicData uri="http://schemas.openxmlformats.org/presentationml/2006/ole">
            <p:oleObj spid="_x0000_s151618" name="Formel" r:id="rId4" imgW="1727200" imgH="431800" progId="Equation.3">
              <p:embed/>
            </p:oleObj>
          </a:graphicData>
        </a:graphic>
      </p:graphicFrame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766192" y="489208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Løser mhp. den ukjente 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51553" name="Object 1025"/>
          <p:cNvGraphicFramePr>
            <a:graphicFrameLocks noChangeAspect="1"/>
          </p:cNvGraphicFramePr>
          <p:nvPr/>
        </p:nvGraphicFramePr>
        <p:xfrm>
          <a:off x="4366642" y="4815880"/>
          <a:ext cx="3562350" cy="685800"/>
        </p:xfrm>
        <a:graphic>
          <a:graphicData uri="http://schemas.openxmlformats.org/presentationml/2006/ole">
            <p:oleObj spid="_x0000_s151619" name="Formel" r:id="rId5" imgW="2324100" imgH="431800" progId="Equation.3">
              <p:embed/>
            </p:oleObj>
          </a:graphicData>
        </a:graphic>
      </p:graphicFrame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969392" y="1142405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Eksempel (forts.):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Kontantstrøm ved 1 aksje og 5 solgte kjøpsopsjoner:</a:t>
            </a:r>
          </a:p>
        </p:txBody>
      </p:sp>
      <p:graphicFrame>
        <p:nvGraphicFramePr>
          <p:cNvPr id="151554" name="Object 1026"/>
          <p:cNvGraphicFramePr>
            <a:graphicFrameLocks noChangeAspect="1"/>
          </p:cNvGraphicFramePr>
          <p:nvPr/>
        </p:nvGraphicFramePr>
        <p:xfrm>
          <a:off x="4384105" y="5730280"/>
          <a:ext cx="4556125" cy="625475"/>
        </p:xfrm>
        <a:graphic>
          <a:graphicData uri="http://schemas.openxmlformats.org/presentationml/2006/ole">
            <p:oleObj spid="_x0000_s151620" name="Equation" r:id="rId6" imgW="2971800" imgH="393700" progId="">
              <p:embed/>
            </p:oleObj>
          </a:graphicData>
        </a:graphic>
      </p:graphicFrame>
      <p:sp>
        <p:nvSpPr>
          <p:cNvPr id="78874" name="Rectangle 26"/>
          <p:cNvSpPr>
            <a:spLocks noChangeArrowheads="1"/>
          </p:cNvSpPr>
          <p:nvPr/>
        </p:nvSpPr>
        <p:spPr bwMode="auto">
          <a:xfrm>
            <a:off x="827584" y="1695128"/>
            <a:ext cx="11457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b-NO" sz="1600" b="1" u="sng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Utbetaling</a:t>
            </a:r>
          </a:p>
        </p:txBody>
      </p:sp>
      <p:sp>
        <p:nvSpPr>
          <p:cNvPr id="78875" name="Rectangle 27"/>
          <p:cNvSpPr>
            <a:spLocks noChangeArrowheads="1"/>
          </p:cNvSpPr>
          <p:nvPr/>
        </p:nvSpPr>
        <p:spPr bwMode="auto">
          <a:xfrm>
            <a:off x="6633592" y="153928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sz="1600" b="1" u="sng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Innbetaling</a:t>
            </a:r>
          </a:p>
        </p:txBody>
      </p:sp>
      <p:sp>
        <p:nvSpPr>
          <p:cNvPr id="78879" name="Rectangle 31"/>
          <p:cNvSpPr>
            <a:spLocks noChangeArrowheads="1"/>
          </p:cNvSpPr>
          <p:nvPr/>
        </p:nvSpPr>
        <p:spPr bwMode="auto">
          <a:xfrm>
            <a:off x="613792" y="54868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2.  Binomisk opsjonsprismodell (forts.)</a:t>
            </a:r>
          </a:p>
          <a:p>
            <a:pPr marL="838200" indent="-838200"/>
            <a:endParaRPr lang="en-US" b="1">
              <a:solidFill>
                <a:srgbClr val="333366"/>
              </a:solidFill>
              <a:latin typeface="Times New Roman" pitchFamily="18" charset="0"/>
            </a:endParaRPr>
          </a:p>
        </p:txBody>
      </p:sp>
      <p:pic>
        <p:nvPicPr>
          <p:cNvPr id="151560" name="Picture 103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55168"/>
            <a:ext cx="388620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68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066800" y="2813050"/>
            <a:ext cx="3145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Modellen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har vist at: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143000" y="3794125"/>
            <a:ext cx="7543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Opsjonsprisen er uavhengig av sannsynligheten for at aksjeprisen øker eller reduseres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Investors risikoholdning er uten betydning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Opsjonsprisen avhenger bare av én usikker variabel: Aksjekursen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2743200" y="1752600"/>
          <a:ext cx="3346450" cy="685800"/>
        </p:xfrm>
        <a:graphic>
          <a:graphicData uri="http://schemas.openxmlformats.org/presentationml/2006/ole">
            <p:oleObj spid="_x0000_s80925" name="Formel" r:id="rId4" imgW="2209800" imgH="431800" progId="Equation.3">
              <p:embed/>
            </p:oleObj>
          </a:graphicData>
        </a:graphic>
      </p:graphicFrame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685800" y="9144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2.  Binomisk opsjonsprismodell (forts.)</a:t>
            </a:r>
          </a:p>
          <a:p>
            <a:pPr marL="838200" indent="-838200"/>
            <a:endParaRPr lang="en-US" b="1">
              <a:solidFill>
                <a:srgbClr val="3333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861060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Oppgave 7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Kursen på en aksje er i dag kr 150,-.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Om 3 mnd. forventes den å være kr 210,- eller kr 150,-.  Kjøpsopsjoner med innløsningskurs på kr 200,- og forfall om 3 mnd. omsettes nå.  Du kjøper 100 aksjer.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Hvor mange kjøpsopsjoner må du skrive for å være i en sikker posisjon om 3 mnd?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Hva er verdien av porteføljen om 3 mnd?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3-mnd. risikofri rente er 1%.  Hva er verdien av kjøpsopsjonen i dag?</a:t>
            </a:r>
          </a:p>
        </p:txBody>
      </p:sp>
      <p:pic>
        <p:nvPicPr>
          <p:cNvPr id="82949" name="Picture 5" descr="C:\Programfiler\Fellesfiler\Microsoft Shared\Clipart\cagcat50\BS0055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104900"/>
            <a:ext cx="1143000" cy="6477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1143000" y="2247181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hvor: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2416175" y="1104181"/>
          <a:ext cx="3732213" cy="433388"/>
        </p:xfrm>
        <a:graphic>
          <a:graphicData uri="http://schemas.openxmlformats.org/presentationml/2006/ole">
            <p:oleObj spid="_x0000_s85059" name="Formel" r:id="rId4" imgW="1892300" imgH="241300" progId="Equation.3">
              <p:embed/>
            </p:oleObj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2325688" y="1713781"/>
          <a:ext cx="3860800" cy="1184275"/>
        </p:xfrm>
        <a:graphic>
          <a:graphicData uri="http://schemas.openxmlformats.org/presentationml/2006/ole">
            <p:oleObj spid="_x0000_s85060" name="Formel" r:id="rId5" imgW="1955800" imgH="660400" progId="Equation.3">
              <p:embed/>
            </p:oleObj>
          </a:graphicData>
        </a:graphic>
      </p:graphicFrame>
      <p:graphicFrame>
        <p:nvGraphicFramePr>
          <p:cNvPr id="84998" name="Object 6"/>
          <p:cNvGraphicFramePr>
            <a:graphicFrameLocks noChangeAspect="1"/>
          </p:cNvGraphicFramePr>
          <p:nvPr/>
        </p:nvGraphicFramePr>
        <p:xfrm>
          <a:off x="2378075" y="3009181"/>
          <a:ext cx="1955800" cy="433388"/>
        </p:xfrm>
        <a:graphic>
          <a:graphicData uri="http://schemas.openxmlformats.org/presentationml/2006/ole">
            <p:oleObj spid="_x0000_s85061" name="Formel" r:id="rId6" imgW="990170" imgH="241195" progId="Equation.3">
              <p:embed/>
            </p:oleObj>
          </a:graphicData>
        </a:graphic>
      </p:graphicFrame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685800" y="332656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1692275" y="4075981"/>
            <a:ext cx="66294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N(d) =	sannsynligheten for at en standard normalfordelt 	stokastisk variabel er mindre enn eller lik d</a:t>
            </a:r>
          </a:p>
          <a:p>
            <a:pPr marL="457200" indent="-457200">
              <a:spcBef>
                <a:spcPct val="50000"/>
              </a:spcBef>
              <a:buFont typeface="Symbol" pitchFamily="18" charset="2"/>
              <a:buChar char="s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=	aksjeavkastningens årlige standardavvik</a:t>
            </a:r>
          </a:p>
          <a:p>
            <a:pPr marL="457200" indent="-457200">
              <a:spcBef>
                <a:spcPct val="50000"/>
              </a:spcBef>
              <a:buFont typeface="Symbol" pitchFamily="18" charset="2"/>
              <a:buNone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  	  =	gjenværende løpetid, uttrykt som andel av et år</a:t>
            </a:r>
          </a:p>
          <a:p>
            <a:pPr marL="457200" indent="-457200">
              <a:spcBef>
                <a:spcPct val="50000"/>
              </a:spcBef>
              <a:buFont typeface="Symbol" pitchFamily="18" charset="2"/>
              <a:buNone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  =   kontinuerlig risikofri årsrente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autoUpdateAnimBg="0"/>
      <p:bldP spid="8501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209800" y="1676400"/>
            <a:ext cx="5867400" cy="384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</a:pPr>
            <a:r>
              <a:rPr lang="en-US" sz="2800" b="1">
                <a:solidFill>
                  <a:srgbClr val="333366"/>
                </a:solidFill>
                <a:latin typeface="Times New Roman" pitchFamily="18" charset="0"/>
              </a:rPr>
              <a:t>Kapittel 11: Oversikt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b="1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1.  Grunntrekk ved opsjoner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2.  Binomisk opsjonsprismodell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3.  Black-Scholes modellen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4.  Opsjonstankegang i klassiske finansspørsmål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6" name="Rectangle 12"/>
          <p:cNvSpPr>
            <a:spLocks noChangeArrowheads="1"/>
          </p:cNvSpPr>
          <p:nvPr/>
        </p:nvSpPr>
        <p:spPr bwMode="auto">
          <a:xfrm>
            <a:off x="1143000" y="125988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Normalfordelingen</a:t>
            </a:r>
          </a:p>
        </p:txBody>
      </p:sp>
      <p:sp>
        <p:nvSpPr>
          <p:cNvPr id="134157" name="Text Box 13"/>
          <p:cNvSpPr txBox="1">
            <a:spLocks noChangeArrowheads="1"/>
          </p:cNvSpPr>
          <p:nvPr/>
        </p:nvSpPr>
        <p:spPr bwMode="auto">
          <a:xfrm>
            <a:off x="914400" y="4825405"/>
            <a:ext cx="5943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Arealet N(d) er </a:t>
            </a:r>
            <a:r>
              <a:rPr lang="nb-NO" sz="2000" u="sng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til venstre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for henholdsvis d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og d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(fra minus uendelig til d).  Normalfordelingstabellen viser arealet </a:t>
            </a:r>
            <a:r>
              <a:rPr lang="nb-NO" sz="2000" u="sng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til høyre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for d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og d</a:t>
            </a:r>
            <a:r>
              <a:rPr lang="nb-NO" sz="2000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4160" name="Group 16"/>
          <p:cNvGrpSpPr>
            <a:grpSpLocks/>
          </p:cNvGrpSpPr>
          <p:nvPr/>
        </p:nvGrpSpPr>
        <p:grpSpPr bwMode="auto">
          <a:xfrm>
            <a:off x="2743200" y="1898055"/>
            <a:ext cx="3657600" cy="2401888"/>
            <a:chOff x="1728" y="1410"/>
            <a:chExt cx="2304" cy="1513"/>
          </a:xfrm>
        </p:grpSpPr>
        <p:sp>
          <p:nvSpPr>
            <p:cNvPr id="134161" name="Line 17"/>
            <p:cNvSpPr>
              <a:spLocks noChangeShapeType="1"/>
            </p:cNvSpPr>
            <p:nvPr/>
          </p:nvSpPr>
          <p:spPr bwMode="auto">
            <a:xfrm flipV="1">
              <a:off x="2002" y="2792"/>
              <a:ext cx="1" cy="1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62" name="Rectangle 18"/>
            <p:cNvSpPr>
              <a:spLocks noChangeArrowheads="1"/>
            </p:cNvSpPr>
            <p:nvPr/>
          </p:nvSpPr>
          <p:spPr bwMode="auto">
            <a:xfrm>
              <a:off x="1956" y="2837"/>
              <a:ext cx="13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-4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63" name="Line 19"/>
            <p:cNvSpPr>
              <a:spLocks noChangeShapeType="1"/>
            </p:cNvSpPr>
            <p:nvPr/>
          </p:nvSpPr>
          <p:spPr bwMode="auto">
            <a:xfrm flipV="1">
              <a:off x="2441" y="2792"/>
              <a:ext cx="1" cy="1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64" name="Rectangle 20"/>
            <p:cNvSpPr>
              <a:spLocks noChangeArrowheads="1"/>
            </p:cNvSpPr>
            <p:nvPr/>
          </p:nvSpPr>
          <p:spPr bwMode="auto">
            <a:xfrm>
              <a:off x="2395" y="2837"/>
              <a:ext cx="13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-2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65" name="Line 21"/>
            <p:cNvSpPr>
              <a:spLocks noChangeShapeType="1"/>
            </p:cNvSpPr>
            <p:nvPr/>
          </p:nvSpPr>
          <p:spPr bwMode="auto">
            <a:xfrm flipV="1">
              <a:off x="3318" y="2792"/>
              <a:ext cx="1" cy="1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66" name="Rectangle 22"/>
            <p:cNvSpPr>
              <a:spLocks noChangeArrowheads="1"/>
            </p:cNvSpPr>
            <p:nvPr/>
          </p:nvSpPr>
          <p:spPr bwMode="auto">
            <a:xfrm>
              <a:off x="3296" y="2837"/>
              <a:ext cx="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2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67" name="Line 23"/>
            <p:cNvSpPr>
              <a:spLocks noChangeShapeType="1"/>
            </p:cNvSpPr>
            <p:nvPr/>
          </p:nvSpPr>
          <p:spPr bwMode="auto">
            <a:xfrm flipV="1">
              <a:off x="3757" y="2792"/>
              <a:ext cx="1" cy="1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68" name="Rectangle 24"/>
            <p:cNvSpPr>
              <a:spLocks noChangeArrowheads="1"/>
            </p:cNvSpPr>
            <p:nvPr/>
          </p:nvSpPr>
          <p:spPr bwMode="auto">
            <a:xfrm>
              <a:off x="3735" y="2837"/>
              <a:ext cx="9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4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69" name="Line 25"/>
            <p:cNvSpPr>
              <a:spLocks noChangeShapeType="1"/>
            </p:cNvSpPr>
            <p:nvPr/>
          </p:nvSpPr>
          <p:spPr bwMode="auto">
            <a:xfrm flipV="1">
              <a:off x="2112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0" name="Line 26"/>
            <p:cNvSpPr>
              <a:spLocks noChangeShapeType="1"/>
            </p:cNvSpPr>
            <p:nvPr/>
          </p:nvSpPr>
          <p:spPr bwMode="auto">
            <a:xfrm flipV="1">
              <a:off x="2221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1" name="Line 27"/>
            <p:cNvSpPr>
              <a:spLocks noChangeShapeType="1"/>
            </p:cNvSpPr>
            <p:nvPr/>
          </p:nvSpPr>
          <p:spPr bwMode="auto">
            <a:xfrm flipV="1">
              <a:off x="2330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2" name="Line 28"/>
            <p:cNvSpPr>
              <a:spLocks noChangeShapeType="1"/>
            </p:cNvSpPr>
            <p:nvPr/>
          </p:nvSpPr>
          <p:spPr bwMode="auto">
            <a:xfrm flipV="1">
              <a:off x="2551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3" name="Line 29"/>
            <p:cNvSpPr>
              <a:spLocks noChangeShapeType="1"/>
            </p:cNvSpPr>
            <p:nvPr/>
          </p:nvSpPr>
          <p:spPr bwMode="auto">
            <a:xfrm flipV="1">
              <a:off x="2660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4" name="Line 30"/>
            <p:cNvSpPr>
              <a:spLocks noChangeShapeType="1"/>
            </p:cNvSpPr>
            <p:nvPr/>
          </p:nvSpPr>
          <p:spPr bwMode="auto">
            <a:xfrm flipV="1">
              <a:off x="2769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5" name="Line 31"/>
            <p:cNvSpPr>
              <a:spLocks noChangeShapeType="1"/>
            </p:cNvSpPr>
            <p:nvPr/>
          </p:nvSpPr>
          <p:spPr bwMode="auto">
            <a:xfrm flipV="1">
              <a:off x="2989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6" name="Line 32"/>
            <p:cNvSpPr>
              <a:spLocks noChangeShapeType="1"/>
            </p:cNvSpPr>
            <p:nvPr/>
          </p:nvSpPr>
          <p:spPr bwMode="auto">
            <a:xfrm flipV="1">
              <a:off x="3099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7" name="Line 33"/>
            <p:cNvSpPr>
              <a:spLocks noChangeShapeType="1"/>
            </p:cNvSpPr>
            <p:nvPr/>
          </p:nvSpPr>
          <p:spPr bwMode="auto">
            <a:xfrm flipV="1">
              <a:off x="3208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8" name="Line 34"/>
            <p:cNvSpPr>
              <a:spLocks noChangeShapeType="1"/>
            </p:cNvSpPr>
            <p:nvPr/>
          </p:nvSpPr>
          <p:spPr bwMode="auto">
            <a:xfrm flipV="1">
              <a:off x="3428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79" name="Line 35"/>
            <p:cNvSpPr>
              <a:spLocks noChangeShapeType="1"/>
            </p:cNvSpPr>
            <p:nvPr/>
          </p:nvSpPr>
          <p:spPr bwMode="auto">
            <a:xfrm flipV="1">
              <a:off x="3538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0" name="Line 36"/>
            <p:cNvSpPr>
              <a:spLocks noChangeShapeType="1"/>
            </p:cNvSpPr>
            <p:nvPr/>
          </p:nvSpPr>
          <p:spPr bwMode="auto">
            <a:xfrm flipV="1">
              <a:off x="3647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1" name="Line 37"/>
            <p:cNvSpPr>
              <a:spLocks noChangeShapeType="1"/>
            </p:cNvSpPr>
            <p:nvPr/>
          </p:nvSpPr>
          <p:spPr bwMode="auto">
            <a:xfrm flipV="1">
              <a:off x="1892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2" name="Line 38"/>
            <p:cNvSpPr>
              <a:spLocks noChangeShapeType="1"/>
            </p:cNvSpPr>
            <p:nvPr/>
          </p:nvSpPr>
          <p:spPr bwMode="auto">
            <a:xfrm flipV="1">
              <a:off x="1782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3" name="Line 39"/>
            <p:cNvSpPr>
              <a:spLocks noChangeShapeType="1"/>
            </p:cNvSpPr>
            <p:nvPr/>
          </p:nvSpPr>
          <p:spPr bwMode="auto">
            <a:xfrm flipV="1">
              <a:off x="3867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4" name="Line 40"/>
            <p:cNvSpPr>
              <a:spLocks noChangeShapeType="1"/>
            </p:cNvSpPr>
            <p:nvPr/>
          </p:nvSpPr>
          <p:spPr bwMode="auto">
            <a:xfrm flipV="1">
              <a:off x="3977" y="2798"/>
              <a:ext cx="1" cy="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5" name="Line 41"/>
            <p:cNvSpPr>
              <a:spLocks noChangeShapeType="1"/>
            </p:cNvSpPr>
            <p:nvPr/>
          </p:nvSpPr>
          <p:spPr bwMode="auto">
            <a:xfrm>
              <a:off x="1728" y="2807"/>
              <a:ext cx="230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6" name="Line 42"/>
            <p:cNvSpPr>
              <a:spLocks noChangeShapeType="1"/>
            </p:cNvSpPr>
            <p:nvPr/>
          </p:nvSpPr>
          <p:spPr bwMode="auto">
            <a:xfrm>
              <a:off x="2880" y="2466"/>
              <a:ext cx="1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7" name="Rectangle 43"/>
            <p:cNvSpPr>
              <a:spLocks noChangeArrowheads="1"/>
            </p:cNvSpPr>
            <p:nvPr/>
          </p:nvSpPr>
          <p:spPr bwMode="auto">
            <a:xfrm>
              <a:off x="2713" y="2430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0.1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88" name="Line 44"/>
            <p:cNvSpPr>
              <a:spLocks noChangeShapeType="1"/>
            </p:cNvSpPr>
            <p:nvPr/>
          </p:nvSpPr>
          <p:spPr bwMode="auto">
            <a:xfrm>
              <a:off x="2880" y="2127"/>
              <a:ext cx="1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89" name="Rectangle 45"/>
            <p:cNvSpPr>
              <a:spLocks noChangeArrowheads="1"/>
            </p:cNvSpPr>
            <p:nvPr/>
          </p:nvSpPr>
          <p:spPr bwMode="auto">
            <a:xfrm>
              <a:off x="2713" y="2090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0.2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90" name="Line 46"/>
            <p:cNvSpPr>
              <a:spLocks noChangeShapeType="1"/>
            </p:cNvSpPr>
            <p:nvPr/>
          </p:nvSpPr>
          <p:spPr bwMode="auto">
            <a:xfrm>
              <a:off x="2880" y="1787"/>
              <a:ext cx="1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1" name="Rectangle 47"/>
            <p:cNvSpPr>
              <a:spLocks noChangeArrowheads="1"/>
            </p:cNvSpPr>
            <p:nvPr/>
          </p:nvSpPr>
          <p:spPr bwMode="auto">
            <a:xfrm>
              <a:off x="2713" y="1750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0.3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92" name="Line 48"/>
            <p:cNvSpPr>
              <a:spLocks noChangeShapeType="1"/>
            </p:cNvSpPr>
            <p:nvPr/>
          </p:nvSpPr>
          <p:spPr bwMode="auto">
            <a:xfrm>
              <a:off x="2880" y="1447"/>
              <a:ext cx="1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3" name="Rectangle 49"/>
            <p:cNvSpPr>
              <a:spLocks noChangeArrowheads="1"/>
            </p:cNvSpPr>
            <p:nvPr/>
          </p:nvSpPr>
          <p:spPr bwMode="auto">
            <a:xfrm>
              <a:off x="2713" y="1410"/>
              <a:ext cx="18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Courier" pitchFamily="49" charset="0"/>
                </a:rPr>
                <a:t>0.4</a:t>
              </a:r>
              <a:endParaRPr lang="en-GB">
                <a:latin typeface="Times New Roman" pitchFamily="18" charset="0"/>
              </a:endParaRPr>
            </a:p>
          </p:txBody>
        </p:sp>
        <p:sp>
          <p:nvSpPr>
            <p:cNvPr id="134194" name="Line 50"/>
            <p:cNvSpPr>
              <a:spLocks noChangeShapeType="1"/>
            </p:cNvSpPr>
            <p:nvPr/>
          </p:nvSpPr>
          <p:spPr bwMode="auto">
            <a:xfrm>
              <a:off x="2880" y="2739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5" name="Line 51"/>
            <p:cNvSpPr>
              <a:spLocks noChangeShapeType="1"/>
            </p:cNvSpPr>
            <p:nvPr/>
          </p:nvSpPr>
          <p:spPr bwMode="auto">
            <a:xfrm>
              <a:off x="2880" y="2671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6" name="Line 52"/>
            <p:cNvSpPr>
              <a:spLocks noChangeShapeType="1"/>
            </p:cNvSpPr>
            <p:nvPr/>
          </p:nvSpPr>
          <p:spPr bwMode="auto">
            <a:xfrm>
              <a:off x="2880" y="2604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7" name="Line 53"/>
            <p:cNvSpPr>
              <a:spLocks noChangeShapeType="1"/>
            </p:cNvSpPr>
            <p:nvPr/>
          </p:nvSpPr>
          <p:spPr bwMode="auto">
            <a:xfrm>
              <a:off x="2880" y="2534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8" name="Line 54"/>
            <p:cNvSpPr>
              <a:spLocks noChangeShapeType="1"/>
            </p:cNvSpPr>
            <p:nvPr/>
          </p:nvSpPr>
          <p:spPr bwMode="auto">
            <a:xfrm>
              <a:off x="2880" y="2398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199" name="Line 55"/>
            <p:cNvSpPr>
              <a:spLocks noChangeShapeType="1"/>
            </p:cNvSpPr>
            <p:nvPr/>
          </p:nvSpPr>
          <p:spPr bwMode="auto">
            <a:xfrm>
              <a:off x="2880" y="2330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0" name="Line 56"/>
            <p:cNvSpPr>
              <a:spLocks noChangeShapeType="1"/>
            </p:cNvSpPr>
            <p:nvPr/>
          </p:nvSpPr>
          <p:spPr bwMode="auto">
            <a:xfrm>
              <a:off x="2880" y="2263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1" name="Line 57"/>
            <p:cNvSpPr>
              <a:spLocks noChangeShapeType="1"/>
            </p:cNvSpPr>
            <p:nvPr/>
          </p:nvSpPr>
          <p:spPr bwMode="auto">
            <a:xfrm>
              <a:off x="2880" y="2195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2" name="Line 58"/>
            <p:cNvSpPr>
              <a:spLocks noChangeShapeType="1"/>
            </p:cNvSpPr>
            <p:nvPr/>
          </p:nvSpPr>
          <p:spPr bwMode="auto">
            <a:xfrm>
              <a:off x="2880" y="2059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3" name="Line 59"/>
            <p:cNvSpPr>
              <a:spLocks noChangeShapeType="1"/>
            </p:cNvSpPr>
            <p:nvPr/>
          </p:nvSpPr>
          <p:spPr bwMode="auto">
            <a:xfrm>
              <a:off x="2880" y="1991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4" name="Line 60"/>
            <p:cNvSpPr>
              <a:spLocks noChangeShapeType="1"/>
            </p:cNvSpPr>
            <p:nvPr/>
          </p:nvSpPr>
          <p:spPr bwMode="auto">
            <a:xfrm>
              <a:off x="2880" y="1923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5" name="Line 61"/>
            <p:cNvSpPr>
              <a:spLocks noChangeShapeType="1"/>
            </p:cNvSpPr>
            <p:nvPr/>
          </p:nvSpPr>
          <p:spPr bwMode="auto">
            <a:xfrm>
              <a:off x="2880" y="1855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6" name="Line 62"/>
            <p:cNvSpPr>
              <a:spLocks noChangeShapeType="1"/>
            </p:cNvSpPr>
            <p:nvPr/>
          </p:nvSpPr>
          <p:spPr bwMode="auto">
            <a:xfrm>
              <a:off x="2880" y="1719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7" name="Line 63"/>
            <p:cNvSpPr>
              <a:spLocks noChangeShapeType="1"/>
            </p:cNvSpPr>
            <p:nvPr/>
          </p:nvSpPr>
          <p:spPr bwMode="auto">
            <a:xfrm>
              <a:off x="2880" y="1651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8" name="Line 64"/>
            <p:cNvSpPr>
              <a:spLocks noChangeShapeType="1"/>
            </p:cNvSpPr>
            <p:nvPr/>
          </p:nvSpPr>
          <p:spPr bwMode="auto">
            <a:xfrm>
              <a:off x="2880" y="1583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09" name="Line 65"/>
            <p:cNvSpPr>
              <a:spLocks noChangeShapeType="1"/>
            </p:cNvSpPr>
            <p:nvPr/>
          </p:nvSpPr>
          <p:spPr bwMode="auto">
            <a:xfrm>
              <a:off x="2880" y="1515"/>
              <a:ext cx="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10" name="Line 66"/>
            <p:cNvSpPr>
              <a:spLocks noChangeShapeType="1"/>
            </p:cNvSpPr>
            <p:nvPr/>
          </p:nvSpPr>
          <p:spPr bwMode="auto">
            <a:xfrm flipV="1">
              <a:off x="2880" y="1417"/>
              <a:ext cx="1" cy="142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11" name="Freeform 67"/>
            <p:cNvSpPr>
              <a:spLocks/>
            </p:cNvSpPr>
            <p:nvPr/>
          </p:nvSpPr>
          <p:spPr bwMode="auto">
            <a:xfrm>
              <a:off x="1782" y="1455"/>
              <a:ext cx="1081" cy="1352"/>
            </a:xfrm>
            <a:custGeom>
              <a:avLst/>
              <a:gdLst/>
              <a:ahLst/>
              <a:cxnLst>
                <a:cxn ang="0">
                  <a:pos x="0" y="1352"/>
                </a:cxn>
                <a:cxn ang="0">
                  <a:pos x="11" y="1352"/>
                </a:cxn>
                <a:cxn ang="0">
                  <a:pos x="21" y="1352"/>
                </a:cxn>
                <a:cxn ang="0">
                  <a:pos x="32" y="1352"/>
                </a:cxn>
                <a:cxn ang="0">
                  <a:pos x="44" y="1352"/>
                </a:cxn>
                <a:cxn ang="0">
                  <a:pos x="55" y="1352"/>
                </a:cxn>
                <a:cxn ang="0">
                  <a:pos x="68" y="1352"/>
                </a:cxn>
                <a:cxn ang="0">
                  <a:pos x="89" y="1352"/>
                </a:cxn>
                <a:cxn ang="0">
                  <a:pos x="102" y="1352"/>
                </a:cxn>
                <a:cxn ang="0">
                  <a:pos x="113" y="1352"/>
                </a:cxn>
                <a:cxn ang="0">
                  <a:pos x="136" y="1351"/>
                </a:cxn>
                <a:cxn ang="0">
                  <a:pos x="149" y="1351"/>
                </a:cxn>
                <a:cxn ang="0">
                  <a:pos x="160" y="1351"/>
                </a:cxn>
                <a:cxn ang="0">
                  <a:pos x="173" y="1351"/>
                </a:cxn>
                <a:cxn ang="0">
                  <a:pos x="187" y="1351"/>
                </a:cxn>
                <a:cxn ang="0">
                  <a:pos x="210" y="1351"/>
                </a:cxn>
                <a:cxn ang="0">
                  <a:pos x="222" y="1351"/>
                </a:cxn>
                <a:cxn ang="0">
                  <a:pos x="235" y="1351"/>
                </a:cxn>
                <a:cxn ang="0">
                  <a:pos x="257" y="1351"/>
                </a:cxn>
                <a:cxn ang="0">
                  <a:pos x="270" y="1351"/>
                </a:cxn>
                <a:cxn ang="0">
                  <a:pos x="281" y="1350"/>
                </a:cxn>
                <a:cxn ang="0">
                  <a:pos x="304" y="1350"/>
                </a:cxn>
                <a:cxn ang="0">
                  <a:pos x="326" y="1349"/>
                </a:cxn>
                <a:cxn ang="0">
                  <a:pos x="349" y="1348"/>
                </a:cxn>
                <a:cxn ang="0">
                  <a:pos x="373" y="1346"/>
                </a:cxn>
                <a:cxn ang="0">
                  <a:pos x="395" y="1343"/>
                </a:cxn>
                <a:cxn ang="0">
                  <a:pos x="419" y="1341"/>
                </a:cxn>
                <a:cxn ang="0">
                  <a:pos x="441" y="1336"/>
                </a:cxn>
                <a:cxn ang="0">
                  <a:pos x="461" y="1332"/>
                </a:cxn>
                <a:cxn ang="0">
                  <a:pos x="484" y="1325"/>
                </a:cxn>
                <a:cxn ang="0">
                  <a:pos x="505" y="1317"/>
                </a:cxn>
                <a:cxn ang="0">
                  <a:pos x="528" y="1305"/>
                </a:cxn>
                <a:cxn ang="0">
                  <a:pos x="553" y="1289"/>
                </a:cxn>
                <a:cxn ang="0">
                  <a:pos x="575" y="1273"/>
                </a:cxn>
                <a:cxn ang="0">
                  <a:pos x="598" y="1250"/>
                </a:cxn>
                <a:cxn ang="0">
                  <a:pos x="640" y="1198"/>
                </a:cxn>
                <a:cxn ang="0">
                  <a:pos x="686" y="1117"/>
                </a:cxn>
                <a:cxn ang="0">
                  <a:pos x="735" y="1006"/>
                </a:cxn>
                <a:cxn ang="0">
                  <a:pos x="823" y="733"/>
                </a:cxn>
                <a:cxn ang="0">
                  <a:pos x="916" y="388"/>
                </a:cxn>
                <a:cxn ang="0">
                  <a:pos x="959" y="240"/>
                </a:cxn>
                <a:cxn ang="0">
                  <a:pos x="1006" y="108"/>
                </a:cxn>
                <a:cxn ang="0">
                  <a:pos x="1031" y="55"/>
                </a:cxn>
                <a:cxn ang="0">
                  <a:pos x="1043" y="37"/>
                </a:cxn>
                <a:cxn ang="0">
                  <a:pos x="1055" y="21"/>
                </a:cxn>
                <a:cxn ang="0">
                  <a:pos x="1061" y="15"/>
                </a:cxn>
                <a:cxn ang="0">
                  <a:pos x="1067" y="9"/>
                </a:cxn>
                <a:cxn ang="0">
                  <a:pos x="1072" y="5"/>
                </a:cxn>
                <a:cxn ang="0">
                  <a:pos x="1077" y="1"/>
                </a:cxn>
                <a:cxn ang="0">
                  <a:pos x="1081" y="0"/>
                </a:cxn>
              </a:cxnLst>
              <a:rect l="0" t="0" r="r" b="b"/>
              <a:pathLst>
                <a:path w="1081" h="1352">
                  <a:moveTo>
                    <a:pt x="0" y="1352"/>
                  </a:moveTo>
                  <a:lnTo>
                    <a:pt x="11" y="1352"/>
                  </a:lnTo>
                  <a:lnTo>
                    <a:pt x="21" y="1352"/>
                  </a:lnTo>
                  <a:lnTo>
                    <a:pt x="32" y="1352"/>
                  </a:lnTo>
                  <a:lnTo>
                    <a:pt x="44" y="1352"/>
                  </a:lnTo>
                  <a:lnTo>
                    <a:pt x="55" y="1352"/>
                  </a:lnTo>
                  <a:lnTo>
                    <a:pt x="68" y="1352"/>
                  </a:lnTo>
                  <a:lnTo>
                    <a:pt x="89" y="1352"/>
                  </a:lnTo>
                  <a:lnTo>
                    <a:pt x="102" y="1352"/>
                  </a:lnTo>
                  <a:lnTo>
                    <a:pt x="113" y="1352"/>
                  </a:lnTo>
                  <a:lnTo>
                    <a:pt x="136" y="1351"/>
                  </a:lnTo>
                  <a:lnTo>
                    <a:pt x="149" y="1351"/>
                  </a:lnTo>
                  <a:lnTo>
                    <a:pt x="160" y="1351"/>
                  </a:lnTo>
                  <a:lnTo>
                    <a:pt x="173" y="1351"/>
                  </a:lnTo>
                  <a:lnTo>
                    <a:pt x="187" y="1351"/>
                  </a:lnTo>
                  <a:lnTo>
                    <a:pt x="210" y="1351"/>
                  </a:lnTo>
                  <a:lnTo>
                    <a:pt x="222" y="1351"/>
                  </a:lnTo>
                  <a:lnTo>
                    <a:pt x="235" y="1351"/>
                  </a:lnTo>
                  <a:lnTo>
                    <a:pt x="257" y="1351"/>
                  </a:lnTo>
                  <a:lnTo>
                    <a:pt x="270" y="1351"/>
                  </a:lnTo>
                  <a:lnTo>
                    <a:pt x="281" y="1350"/>
                  </a:lnTo>
                  <a:lnTo>
                    <a:pt x="304" y="1350"/>
                  </a:lnTo>
                  <a:lnTo>
                    <a:pt x="326" y="1349"/>
                  </a:lnTo>
                  <a:lnTo>
                    <a:pt x="349" y="1348"/>
                  </a:lnTo>
                  <a:lnTo>
                    <a:pt x="373" y="1346"/>
                  </a:lnTo>
                  <a:lnTo>
                    <a:pt x="395" y="1343"/>
                  </a:lnTo>
                  <a:lnTo>
                    <a:pt x="419" y="1341"/>
                  </a:lnTo>
                  <a:lnTo>
                    <a:pt x="441" y="1336"/>
                  </a:lnTo>
                  <a:lnTo>
                    <a:pt x="461" y="1332"/>
                  </a:lnTo>
                  <a:lnTo>
                    <a:pt x="484" y="1325"/>
                  </a:lnTo>
                  <a:lnTo>
                    <a:pt x="505" y="1317"/>
                  </a:lnTo>
                  <a:lnTo>
                    <a:pt x="528" y="1305"/>
                  </a:lnTo>
                  <a:lnTo>
                    <a:pt x="553" y="1289"/>
                  </a:lnTo>
                  <a:lnTo>
                    <a:pt x="575" y="1273"/>
                  </a:lnTo>
                  <a:lnTo>
                    <a:pt x="598" y="1250"/>
                  </a:lnTo>
                  <a:lnTo>
                    <a:pt x="640" y="1198"/>
                  </a:lnTo>
                  <a:lnTo>
                    <a:pt x="686" y="1117"/>
                  </a:lnTo>
                  <a:lnTo>
                    <a:pt x="735" y="1006"/>
                  </a:lnTo>
                  <a:lnTo>
                    <a:pt x="823" y="733"/>
                  </a:lnTo>
                  <a:lnTo>
                    <a:pt x="916" y="388"/>
                  </a:lnTo>
                  <a:lnTo>
                    <a:pt x="959" y="240"/>
                  </a:lnTo>
                  <a:lnTo>
                    <a:pt x="1006" y="108"/>
                  </a:lnTo>
                  <a:lnTo>
                    <a:pt x="1031" y="55"/>
                  </a:lnTo>
                  <a:lnTo>
                    <a:pt x="1043" y="37"/>
                  </a:lnTo>
                  <a:lnTo>
                    <a:pt x="1055" y="21"/>
                  </a:lnTo>
                  <a:lnTo>
                    <a:pt x="1061" y="15"/>
                  </a:lnTo>
                  <a:lnTo>
                    <a:pt x="1067" y="9"/>
                  </a:lnTo>
                  <a:lnTo>
                    <a:pt x="1072" y="5"/>
                  </a:lnTo>
                  <a:lnTo>
                    <a:pt x="1077" y="1"/>
                  </a:lnTo>
                  <a:lnTo>
                    <a:pt x="1081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12" name="Freeform 68"/>
            <p:cNvSpPr>
              <a:spLocks/>
            </p:cNvSpPr>
            <p:nvPr/>
          </p:nvSpPr>
          <p:spPr bwMode="auto">
            <a:xfrm>
              <a:off x="2863" y="1450"/>
              <a:ext cx="959" cy="135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3" y="4"/>
                </a:cxn>
                <a:cxn ang="0">
                  <a:pos x="5" y="3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11" y="2"/>
                </a:cxn>
                <a:cxn ang="0">
                  <a:pos x="12" y="2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20" y="2"/>
                </a:cxn>
                <a:cxn ang="0">
                  <a:pos x="24" y="2"/>
                </a:cxn>
                <a:cxn ang="0">
                  <a:pos x="25" y="2"/>
                </a:cxn>
                <a:cxn ang="0">
                  <a:pos x="26" y="3"/>
                </a:cxn>
                <a:cxn ang="0">
                  <a:pos x="32" y="4"/>
                </a:cxn>
                <a:cxn ang="0">
                  <a:pos x="37" y="7"/>
                </a:cxn>
                <a:cxn ang="0">
                  <a:pos x="42" y="11"/>
                </a:cxn>
                <a:cxn ang="0">
                  <a:pos x="54" y="20"/>
                </a:cxn>
                <a:cxn ang="0">
                  <a:pos x="65" y="35"/>
                </a:cxn>
                <a:cxn ang="0">
                  <a:pos x="87" y="71"/>
                </a:cxn>
                <a:cxn ang="0">
                  <a:pos x="108" y="114"/>
                </a:cxn>
                <a:cxn ang="0">
                  <a:pos x="155" y="245"/>
                </a:cxn>
                <a:cxn ang="0">
                  <a:pos x="198" y="392"/>
                </a:cxn>
                <a:cxn ang="0">
                  <a:pos x="289" y="730"/>
                </a:cxn>
                <a:cxn ang="0">
                  <a:pos x="376" y="1005"/>
                </a:cxn>
                <a:cxn ang="0">
                  <a:pos x="423" y="1111"/>
                </a:cxn>
                <a:cxn ang="0">
                  <a:pos x="471" y="1197"/>
                </a:cxn>
                <a:cxn ang="0">
                  <a:pos x="494" y="1230"/>
                </a:cxn>
                <a:cxn ang="0">
                  <a:pos x="519" y="1260"/>
                </a:cxn>
                <a:cxn ang="0">
                  <a:pos x="542" y="1280"/>
                </a:cxn>
                <a:cxn ang="0">
                  <a:pos x="567" y="1298"/>
                </a:cxn>
                <a:cxn ang="0">
                  <a:pos x="588" y="1311"/>
                </a:cxn>
                <a:cxn ang="0">
                  <a:pos x="611" y="1323"/>
                </a:cxn>
                <a:cxn ang="0">
                  <a:pos x="637" y="1332"/>
                </a:cxn>
                <a:cxn ang="0">
                  <a:pos x="661" y="1339"/>
                </a:cxn>
                <a:cxn ang="0">
                  <a:pos x="684" y="1344"/>
                </a:cxn>
                <a:cxn ang="0">
                  <a:pos x="709" y="1348"/>
                </a:cxn>
                <a:cxn ang="0">
                  <a:pos x="734" y="1351"/>
                </a:cxn>
                <a:cxn ang="0">
                  <a:pos x="755" y="1353"/>
                </a:cxn>
                <a:cxn ang="0">
                  <a:pos x="777" y="1354"/>
                </a:cxn>
                <a:cxn ang="0">
                  <a:pos x="799" y="1355"/>
                </a:cxn>
                <a:cxn ang="0">
                  <a:pos x="821" y="1355"/>
                </a:cxn>
                <a:cxn ang="0">
                  <a:pos x="834" y="1355"/>
                </a:cxn>
                <a:cxn ang="0">
                  <a:pos x="846" y="1356"/>
                </a:cxn>
                <a:cxn ang="0">
                  <a:pos x="857" y="1356"/>
                </a:cxn>
                <a:cxn ang="0">
                  <a:pos x="868" y="1356"/>
                </a:cxn>
                <a:cxn ang="0">
                  <a:pos x="889" y="1356"/>
                </a:cxn>
                <a:cxn ang="0">
                  <a:pos x="903" y="1356"/>
                </a:cxn>
                <a:cxn ang="0">
                  <a:pos x="914" y="1356"/>
                </a:cxn>
                <a:cxn ang="0">
                  <a:pos x="926" y="1356"/>
                </a:cxn>
                <a:cxn ang="0">
                  <a:pos x="937" y="1356"/>
                </a:cxn>
                <a:cxn ang="0">
                  <a:pos x="959" y="1356"/>
                </a:cxn>
              </a:cxnLst>
              <a:rect l="0" t="0" r="r" b="b"/>
              <a:pathLst>
                <a:path w="959" h="1356">
                  <a:moveTo>
                    <a:pt x="0" y="5"/>
                  </a:moveTo>
                  <a:lnTo>
                    <a:pt x="3" y="4"/>
                  </a:lnTo>
                  <a:lnTo>
                    <a:pt x="5" y="3"/>
                  </a:lnTo>
                  <a:lnTo>
                    <a:pt x="8" y="2"/>
                  </a:lnTo>
                  <a:lnTo>
                    <a:pt x="9" y="2"/>
                  </a:lnTo>
                  <a:lnTo>
                    <a:pt x="11" y="2"/>
                  </a:lnTo>
                  <a:lnTo>
                    <a:pt x="12" y="2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4" y="2"/>
                  </a:lnTo>
                  <a:lnTo>
                    <a:pt x="25" y="2"/>
                  </a:lnTo>
                  <a:lnTo>
                    <a:pt x="26" y="3"/>
                  </a:lnTo>
                  <a:lnTo>
                    <a:pt x="32" y="4"/>
                  </a:lnTo>
                  <a:lnTo>
                    <a:pt x="37" y="7"/>
                  </a:lnTo>
                  <a:lnTo>
                    <a:pt x="42" y="11"/>
                  </a:lnTo>
                  <a:lnTo>
                    <a:pt x="54" y="20"/>
                  </a:lnTo>
                  <a:lnTo>
                    <a:pt x="65" y="35"/>
                  </a:lnTo>
                  <a:lnTo>
                    <a:pt x="87" y="71"/>
                  </a:lnTo>
                  <a:lnTo>
                    <a:pt x="108" y="114"/>
                  </a:lnTo>
                  <a:lnTo>
                    <a:pt x="155" y="245"/>
                  </a:lnTo>
                  <a:lnTo>
                    <a:pt x="198" y="392"/>
                  </a:lnTo>
                  <a:lnTo>
                    <a:pt x="289" y="730"/>
                  </a:lnTo>
                  <a:lnTo>
                    <a:pt x="376" y="1005"/>
                  </a:lnTo>
                  <a:lnTo>
                    <a:pt x="423" y="1111"/>
                  </a:lnTo>
                  <a:lnTo>
                    <a:pt x="471" y="1197"/>
                  </a:lnTo>
                  <a:lnTo>
                    <a:pt x="494" y="1230"/>
                  </a:lnTo>
                  <a:lnTo>
                    <a:pt x="519" y="1260"/>
                  </a:lnTo>
                  <a:lnTo>
                    <a:pt x="542" y="1280"/>
                  </a:lnTo>
                  <a:lnTo>
                    <a:pt x="567" y="1298"/>
                  </a:lnTo>
                  <a:lnTo>
                    <a:pt x="588" y="1311"/>
                  </a:lnTo>
                  <a:lnTo>
                    <a:pt x="611" y="1323"/>
                  </a:lnTo>
                  <a:lnTo>
                    <a:pt x="637" y="1332"/>
                  </a:lnTo>
                  <a:lnTo>
                    <a:pt x="661" y="1339"/>
                  </a:lnTo>
                  <a:lnTo>
                    <a:pt x="684" y="1344"/>
                  </a:lnTo>
                  <a:lnTo>
                    <a:pt x="709" y="1348"/>
                  </a:lnTo>
                  <a:lnTo>
                    <a:pt x="734" y="1351"/>
                  </a:lnTo>
                  <a:lnTo>
                    <a:pt x="755" y="1353"/>
                  </a:lnTo>
                  <a:lnTo>
                    <a:pt x="777" y="1354"/>
                  </a:lnTo>
                  <a:lnTo>
                    <a:pt x="799" y="1355"/>
                  </a:lnTo>
                  <a:lnTo>
                    <a:pt x="821" y="1355"/>
                  </a:lnTo>
                  <a:lnTo>
                    <a:pt x="834" y="1355"/>
                  </a:lnTo>
                  <a:lnTo>
                    <a:pt x="846" y="1356"/>
                  </a:lnTo>
                  <a:lnTo>
                    <a:pt x="857" y="1356"/>
                  </a:lnTo>
                  <a:lnTo>
                    <a:pt x="868" y="1356"/>
                  </a:lnTo>
                  <a:lnTo>
                    <a:pt x="889" y="1356"/>
                  </a:lnTo>
                  <a:lnTo>
                    <a:pt x="903" y="1356"/>
                  </a:lnTo>
                  <a:lnTo>
                    <a:pt x="914" y="1356"/>
                  </a:lnTo>
                  <a:lnTo>
                    <a:pt x="926" y="1356"/>
                  </a:lnTo>
                  <a:lnTo>
                    <a:pt x="937" y="1356"/>
                  </a:lnTo>
                  <a:lnTo>
                    <a:pt x="959" y="1356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4213" name="Freeform 69"/>
            <p:cNvSpPr>
              <a:spLocks/>
            </p:cNvSpPr>
            <p:nvPr/>
          </p:nvSpPr>
          <p:spPr bwMode="auto">
            <a:xfrm>
              <a:off x="3822" y="2806"/>
              <a:ext cx="15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0"/>
                </a:cxn>
                <a:cxn ang="0">
                  <a:pos x="25" y="0"/>
                </a:cxn>
                <a:cxn ang="0">
                  <a:pos x="45" y="1"/>
                </a:cxn>
                <a:cxn ang="0">
                  <a:pos x="57" y="1"/>
                </a:cxn>
                <a:cxn ang="0">
                  <a:pos x="67" y="1"/>
                </a:cxn>
                <a:cxn ang="0">
                  <a:pos x="78" y="1"/>
                </a:cxn>
                <a:cxn ang="0">
                  <a:pos x="89" y="1"/>
                </a:cxn>
                <a:cxn ang="0">
                  <a:pos x="109" y="1"/>
                </a:cxn>
                <a:cxn ang="0">
                  <a:pos x="121" y="1"/>
                </a:cxn>
                <a:cxn ang="0">
                  <a:pos x="133" y="1"/>
                </a:cxn>
                <a:cxn ang="0">
                  <a:pos x="143" y="1"/>
                </a:cxn>
                <a:cxn ang="0">
                  <a:pos x="155" y="1"/>
                </a:cxn>
              </a:cxnLst>
              <a:rect l="0" t="0" r="r" b="b"/>
              <a:pathLst>
                <a:path w="155" h="1">
                  <a:moveTo>
                    <a:pt x="0" y="0"/>
                  </a:moveTo>
                  <a:lnTo>
                    <a:pt x="13" y="0"/>
                  </a:lnTo>
                  <a:lnTo>
                    <a:pt x="25" y="0"/>
                  </a:lnTo>
                  <a:lnTo>
                    <a:pt x="45" y="1"/>
                  </a:lnTo>
                  <a:lnTo>
                    <a:pt x="57" y="1"/>
                  </a:lnTo>
                  <a:lnTo>
                    <a:pt x="67" y="1"/>
                  </a:lnTo>
                  <a:lnTo>
                    <a:pt x="78" y="1"/>
                  </a:lnTo>
                  <a:lnTo>
                    <a:pt x="89" y="1"/>
                  </a:lnTo>
                  <a:lnTo>
                    <a:pt x="109" y="1"/>
                  </a:lnTo>
                  <a:lnTo>
                    <a:pt x="121" y="1"/>
                  </a:lnTo>
                  <a:lnTo>
                    <a:pt x="133" y="1"/>
                  </a:lnTo>
                  <a:lnTo>
                    <a:pt x="143" y="1"/>
                  </a:lnTo>
                  <a:lnTo>
                    <a:pt x="155" y="1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134228" name="Line 84"/>
          <p:cNvSpPr>
            <a:spLocks noChangeShapeType="1"/>
          </p:cNvSpPr>
          <p:nvPr/>
        </p:nvSpPr>
        <p:spPr bwMode="auto">
          <a:xfrm flipH="1">
            <a:off x="3276600" y="411738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134232" name="Freeform 88"/>
          <p:cNvSpPr>
            <a:spLocks/>
          </p:cNvSpPr>
          <p:nvPr/>
        </p:nvSpPr>
        <p:spPr bwMode="auto">
          <a:xfrm>
            <a:off x="3376613" y="3206155"/>
            <a:ext cx="744537" cy="922338"/>
          </a:xfrm>
          <a:custGeom>
            <a:avLst/>
            <a:gdLst/>
            <a:ahLst/>
            <a:cxnLst>
              <a:cxn ang="0">
                <a:pos x="465" y="0"/>
              </a:cxn>
              <a:cxn ang="0">
                <a:pos x="459" y="22"/>
              </a:cxn>
              <a:cxn ang="0">
                <a:pos x="453" y="40"/>
              </a:cxn>
              <a:cxn ang="0">
                <a:pos x="447" y="58"/>
              </a:cxn>
              <a:cxn ang="0">
                <a:pos x="441" y="75"/>
              </a:cxn>
              <a:cxn ang="0">
                <a:pos x="435" y="94"/>
              </a:cxn>
              <a:cxn ang="0">
                <a:pos x="426" y="123"/>
              </a:cxn>
              <a:cxn ang="0">
                <a:pos x="417" y="144"/>
              </a:cxn>
              <a:cxn ang="0">
                <a:pos x="411" y="166"/>
              </a:cxn>
              <a:cxn ang="0">
                <a:pos x="402" y="196"/>
              </a:cxn>
              <a:cxn ang="0">
                <a:pos x="396" y="214"/>
              </a:cxn>
              <a:cxn ang="0">
                <a:pos x="384" y="246"/>
              </a:cxn>
              <a:cxn ang="0">
                <a:pos x="375" y="265"/>
              </a:cxn>
              <a:cxn ang="0">
                <a:pos x="363" y="289"/>
              </a:cxn>
              <a:cxn ang="0">
                <a:pos x="357" y="304"/>
              </a:cxn>
              <a:cxn ang="0">
                <a:pos x="348" y="327"/>
              </a:cxn>
              <a:cxn ang="0">
                <a:pos x="336" y="351"/>
              </a:cxn>
              <a:cxn ang="0">
                <a:pos x="321" y="379"/>
              </a:cxn>
              <a:cxn ang="0">
                <a:pos x="312" y="391"/>
              </a:cxn>
              <a:cxn ang="0">
                <a:pos x="288" y="426"/>
              </a:cxn>
              <a:cxn ang="0">
                <a:pos x="282" y="435"/>
              </a:cxn>
              <a:cxn ang="0">
                <a:pos x="281" y="441"/>
              </a:cxn>
              <a:cxn ang="0">
                <a:pos x="266" y="456"/>
              </a:cxn>
              <a:cxn ang="0">
                <a:pos x="246" y="477"/>
              </a:cxn>
              <a:cxn ang="0">
                <a:pos x="212" y="505"/>
              </a:cxn>
              <a:cxn ang="0">
                <a:pos x="180" y="526"/>
              </a:cxn>
              <a:cxn ang="0">
                <a:pos x="147" y="544"/>
              </a:cxn>
              <a:cxn ang="0">
                <a:pos x="126" y="547"/>
              </a:cxn>
              <a:cxn ang="0">
                <a:pos x="104" y="556"/>
              </a:cxn>
              <a:cxn ang="0">
                <a:pos x="57" y="562"/>
              </a:cxn>
              <a:cxn ang="0">
                <a:pos x="33" y="565"/>
              </a:cxn>
              <a:cxn ang="0">
                <a:pos x="15" y="573"/>
              </a:cxn>
              <a:cxn ang="0">
                <a:pos x="36" y="577"/>
              </a:cxn>
              <a:cxn ang="0">
                <a:pos x="71" y="576"/>
              </a:cxn>
              <a:cxn ang="0">
                <a:pos x="131" y="573"/>
              </a:cxn>
              <a:cxn ang="0">
                <a:pos x="170" y="573"/>
              </a:cxn>
              <a:cxn ang="0">
                <a:pos x="227" y="574"/>
              </a:cxn>
              <a:cxn ang="0">
                <a:pos x="263" y="577"/>
              </a:cxn>
              <a:cxn ang="0">
                <a:pos x="314" y="576"/>
              </a:cxn>
              <a:cxn ang="0">
                <a:pos x="344" y="574"/>
              </a:cxn>
              <a:cxn ang="0">
                <a:pos x="414" y="573"/>
              </a:cxn>
              <a:cxn ang="0">
                <a:pos x="464" y="571"/>
              </a:cxn>
              <a:cxn ang="0">
                <a:pos x="465" y="547"/>
              </a:cxn>
              <a:cxn ang="0">
                <a:pos x="461" y="451"/>
              </a:cxn>
              <a:cxn ang="0">
                <a:pos x="462" y="418"/>
              </a:cxn>
              <a:cxn ang="0">
                <a:pos x="461" y="393"/>
              </a:cxn>
              <a:cxn ang="0">
                <a:pos x="462" y="369"/>
              </a:cxn>
              <a:cxn ang="0">
                <a:pos x="464" y="339"/>
              </a:cxn>
              <a:cxn ang="0">
                <a:pos x="462" y="303"/>
              </a:cxn>
              <a:cxn ang="0">
                <a:pos x="464" y="271"/>
              </a:cxn>
              <a:cxn ang="0">
                <a:pos x="462" y="199"/>
              </a:cxn>
              <a:cxn ang="0">
                <a:pos x="461" y="142"/>
              </a:cxn>
              <a:cxn ang="0">
                <a:pos x="465" y="118"/>
              </a:cxn>
              <a:cxn ang="0">
                <a:pos x="464" y="31"/>
              </a:cxn>
              <a:cxn ang="0">
                <a:pos x="462" y="13"/>
              </a:cxn>
              <a:cxn ang="0">
                <a:pos x="465" y="0"/>
              </a:cxn>
            </a:cxnLst>
            <a:rect l="0" t="0" r="r" b="b"/>
            <a:pathLst>
              <a:path w="469" h="581">
                <a:moveTo>
                  <a:pt x="465" y="0"/>
                </a:moveTo>
                <a:cubicBezTo>
                  <a:pt x="464" y="8"/>
                  <a:pt x="462" y="15"/>
                  <a:pt x="459" y="22"/>
                </a:cubicBezTo>
                <a:cubicBezTo>
                  <a:pt x="458" y="28"/>
                  <a:pt x="456" y="34"/>
                  <a:pt x="453" y="40"/>
                </a:cubicBezTo>
                <a:cubicBezTo>
                  <a:pt x="452" y="46"/>
                  <a:pt x="450" y="52"/>
                  <a:pt x="447" y="58"/>
                </a:cubicBezTo>
                <a:cubicBezTo>
                  <a:pt x="446" y="66"/>
                  <a:pt x="445" y="68"/>
                  <a:pt x="441" y="75"/>
                </a:cubicBezTo>
                <a:cubicBezTo>
                  <a:pt x="440" y="81"/>
                  <a:pt x="438" y="88"/>
                  <a:pt x="435" y="94"/>
                </a:cubicBezTo>
                <a:cubicBezTo>
                  <a:pt x="433" y="104"/>
                  <a:pt x="431" y="114"/>
                  <a:pt x="426" y="123"/>
                </a:cubicBezTo>
                <a:cubicBezTo>
                  <a:pt x="425" y="131"/>
                  <a:pt x="421" y="137"/>
                  <a:pt x="417" y="144"/>
                </a:cubicBezTo>
                <a:cubicBezTo>
                  <a:pt x="416" y="151"/>
                  <a:pt x="414" y="159"/>
                  <a:pt x="411" y="166"/>
                </a:cubicBezTo>
                <a:cubicBezTo>
                  <a:pt x="409" y="176"/>
                  <a:pt x="408" y="188"/>
                  <a:pt x="402" y="196"/>
                </a:cubicBezTo>
                <a:cubicBezTo>
                  <a:pt x="401" y="202"/>
                  <a:pt x="399" y="208"/>
                  <a:pt x="396" y="214"/>
                </a:cubicBezTo>
                <a:cubicBezTo>
                  <a:pt x="394" y="226"/>
                  <a:pt x="390" y="236"/>
                  <a:pt x="384" y="246"/>
                </a:cubicBezTo>
                <a:cubicBezTo>
                  <a:pt x="383" y="254"/>
                  <a:pt x="380" y="259"/>
                  <a:pt x="375" y="265"/>
                </a:cubicBezTo>
                <a:cubicBezTo>
                  <a:pt x="373" y="273"/>
                  <a:pt x="368" y="282"/>
                  <a:pt x="363" y="289"/>
                </a:cubicBezTo>
                <a:cubicBezTo>
                  <a:pt x="362" y="295"/>
                  <a:pt x="361" y="299"/>
                  <a:pt x="357" y="304"/>
                </a:cubicBezTo>
                <a:cubicBezTo>
                  <a:pt x="355" y="312"/>
                  <a:pt x="352" y="320"/>
                  <a:pt x="348" y="327"/>
                </a:cubicBezTo>
                <a:cubicBezTo>
                  <a:pt x="347" y="336"/>
                  <a:pt x="341" y="343"/>
                  <a:pt x="336" y="351"/>
                </a:cubicBezTo>
                <a:cubicBezTo>
                  <a:pt x="334" y="362"/>
                  <a:pt x="326" y="369"/>
                  <a:pt x="321" y="379"/>
                </a:cubicBezTo>
                <a:cubicBezTo>
                  <a:pt x="320" y="386"/>
                  <a:pt x="318" y="387"/>
                  <a:pt x="312" y="391"/>
                </a:cubicBezTo>
                <a:cubicBezTo>
                  <a:pt x="310" y="406"/>
                  <a:pt x="298" y="416"/>
                  <a:pt x="288" y="426"/>
                </a:cubicBezTo>
                <a:cubicBezTo>
                  <a:pt x="285" y="442"/>
                  <a:pt x="290" y="423"/>
                  <a:pt x="282" y="435"/>
                </a:cubicBezTo>
                <a:cubicBezTo>
                  <a:pt x="281" y="437"/>
                  <a:pt x="282" y="439"/>
                  <a:pt x="281" y="441"/>
                </a:cubicBezTo>
                <a:cubicBezTo>
                  <a:pt x="278" y="448"/>
                  <a:pt x="272" y="452"/>
                  <a:pt x="266" y="456"/>
                </a:cubicBezTo>
                <a:cubicBezTo>
                  <a:pt x="262" y="464"/>
                  <a:pt x="254" y="472"/>
                  <a:pt x="246" y="477"/>
                </a:cubicBezTo>
                <a:cubicBezTo>
                  <a:pt x="245" y="485"/>
                  <a:pt x="221" y="503"/>
                  <a:pt x="212" y="505"/>
                </a:cubicBezTo>
                <a:cubicBezTo>
                  <a:pt x="201" y="511"/>
                  <a:pt x="193" y="523"/>
                  <a:pt x="180" y="526"/>
                </a:cubicBezTo>
                <a:cubicBezTo>
                  <a:pt x="170" y="533"/>
                  <a:pt x="159" y="542"/>
                  <a:pt x="147" y="544"/>
                </a:cubicBezTo>
                <a:cubicBezTo>
                  <a:pt x="137" y="549"/>
                  <a:pt x="149" y="544"/>
                  <a:pt x="126" y="547"/>
                </a:cubicBezTo>
                <a:cubicBezTo>
                  <a:pt x="119" y="548"/>
                  <a:pt x="112" y="555"/>
                  <a:pt x="104" y="556"/>
                </a:cubicBezTo>
                <a:cubicBezTo>
                  <a:pt x="89" y="562"/>
                  <a:pt x="73" y="561"/>
                  <a:pt x="57" y="562"/>
                </a:cubicBezTo>
                <a:cubicBezTo>
                  <a:pt x="48" y="561"/>
                  <a:pt x="42" y="564"/>
                  <a:pt x="33" y="565"/>
                </a:cubicBezTo>
                <a:cubicBezTo>
                  <a:pt x="27" y="568"/>
                  <a:pt x="21" y="571"/>
                  <a:pt x="15" y="573"/>
                </a:cubicBezTo>
                <a:cubicBezTo>
                  <a:pt x="0" y="568"/>
                  <a:pt x="31" y="576"/>
                  <a:pt x="36" y="577"/>
                </a:cubicBezTo>
                <a:cubicBezTo>
                  <a:pt x="48" y="575"/>
                  <a:pt x="59" y="578"/>
                  <a:pt x="71" y="576"/>
                </a:cubicBezTo>
                <a:cubicBezTo>
                  <a:pt x="92" y="577"/>
                  <a:pt x="110" y="574"/>
                  <a:pt x="131" y="573"/>
                </a:cubicBezTo>
                <a:cubicBezTo>
                  <a:pt x="147" y="574"/>
                  <a:pt x="155" y="575"/>
                  <a:pt x="170" y="573"/>
                </a:cubicBezTo>
                <a:cubicBezTo>
                  <a:pt x="192" y="574"/>
                  <a:pt x="206" y="576"/>
                  <a:pt x="227" y="574"/>
                </a:cubicBezTo>
                <a:cubicBezTo>
                  <a:pt x="239" y="576"/>
                  <a:pt x="251" y="576"/>
                  <a:pt x="263" y="577"/>
                </a:cubicBezTo>
                <a:cubicBezTo>
                  <a:pt x="280" y="576"/>
                  <a:pt x="297" y="578"/>
                  <a:pt x="314" y="576"/>
                </a:cubicBezTo>
                <a:cubicBezTo>
                  <a:pt x="326" y="577"/>
                  <a:pt x="332" y="576"/>
                  <a:pt x="344" y="574"/>
                </a:cubicBezTo>
                <a:cubicBezTo>
                  <a:pt x="364" y="581"/>
                  <a:pt x="393" y="574"/>
                  <a:pt x="414" y="573"/>
                </a:cubicBezTo>
                <a:cubicBezTo>
                  <a:pt x="431" y="569"/>
                  <a:pt x="448" y="576"/>
                  <a:pt x="464" y="571"/>
                </a:cubicBezTo>
                <a:cubicBezTo>
                  <a:pt x="467" y="550"/>
                  <a:pt x="469" y="558"/>
                  <a:pt x="465" y="547"/>
                </a:cubicBezTo>
                <a:cubicBezTo>
                  <a:pt x="464" y="514"/>
                  <a:pt x="462" y="484"/>
                  <a:pt x="461" y="451"/>
                </a:cubicBezTo>
                <a:cubicBezTo>
                  <a:pt x="462" y="440"/>
                  <a:pt x="460" y="429"/>
                  <a:pt x="462" y="418"/>
                </a:cubicBezTo>
                <a:cubicBezTo>
                  <a:pt x="461" y="409"/>
                  <a:pt x="462" y="402"/>
                  <a:pt x="461" y="393"/>
                </a:cubicBezTo>
                <a:cubicBezTo>
                  <a:pt x="463" y="384"/>
                  <a:pt x="465" y="377"/>
                  <a:pt x="462" y="369"/>
                </a:cubicBezTo>
                <a:cubicBezTo>
                  <a:pt x="464" y="357"/>
                  <a:pt x="462" y="351"/>
                  <a:pt x="464" y="339"/>
                </a:cubicBezTo>
                <a:cubicBezTo>
                  <a:pt x="460" y="328"/>
                  <a:pt x="463" y="314"/>
                  <a:pt x="462" y="303"/>
                </a:cubicBezTo>
                <a:cubicBezTo>
                  <a:pt x="464" y="292"/>
                  <a:pt x="466" y="282"/>
                  <a:pt x="464" y="271"/>
                </a:cubicBezTo>
                <a:cubicBezTo>
                  <a:pt x="466" y="249"/>
                  <a:pt x="463" y="216"/>
                  <a:pt x="462" y="199"/>
                </a:cubicBezTo>
                <a:cubicBezTo>
                  <a:pt x="465" y="180"/>
                  <a:pt x="462" y="161"/>
                  <a:pt x="461" y="142"/>
                </a:cubicBezTo>
                <a:cubicBezTo>
                  <a:pt x="462" y="134"/>
                  <a:pt x="464" y="126"/>
                  <a:pt x="465" y="118"/>
                </a:cubicBezTo>
                <a:cubicBezTo>
                  <a:pt x="462" y="45"/>
                  <a:pt x="460" y="74"/>
                  <a:pt x="464" y="31"/>
                </a:cubicBezTo>
                <a:cubicBezTo>
                  <a:pt x="461" y="25"/>
                  <a:pt x="461" y="20"/>
                  <a:pt x="462" y="13"/>
                </a:cubicBezTo>
                <a:cubicBezTo>
                  <a:pt x="461" y="4"/>
                  <a:pt x="460" y="9"/>
                  <a:pt x="465" y="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134233" name="Rectangle 89"/>
          <p:cNvSpPr>
            <a:spLocks noChangeArrowheads="1"/>
          </p:cNvSpPr>
          <p:nvPr/>
        </p:nvSpPr>
        <p:spPr bwMode="auto">
          <a:xfrm>
            <a:off x="3976688" y="4130080"/>
            <a:ext cx="31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Courier" pitchFamily="49" charset="0"/>
              </a:rPr>
              <a:t>d</a:t>
            </a:r>
            <a:r>
              <a:rPr lang="en-GB" sz="1000" baseline="-25000">
                <a:solidFill>
                  <a:srgbClr val="000000"/>
                </a:solidFill>
                <a:latin typeface="Courier" pitchFamily="49" charset="0"/>
              </a:rPr>
              <a:t>1</a:t>
            </a:r>
            <a:endParaRPr lang="nb-NO" sz="1000" baseline="-25000">
              <a:solidFill>
                <a:srgbClr val="000000"/>
              </a:solidFill>
              <a:latin typeface="Courier" pitchFamily="49" charset="0"/>
            </a:endParaRPr>
          </a:p>
        </p:txBody>
      </p:sp>
      <p:sp>
        <p:nvSpPr>
          <p:cNvPr id="134234" name="Rectangle 90"/>
          <p:cNvSpPr>
            <a:spLocks noChangeArrowheads="1"/>
          </p:cNvSpPr>
          <p:nvPr/>
        </p:nvSpPr>
        <p:spPr bwMode="auto">
          <a:xfrm>
            <a:off x="3200400" y="345380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N(d)</a:t>
            </a:r>
          </a:p>
        </p:txBody>
      </p:sp>
      <p:sp>
        <p:nvSpPr>
          <p:cNvPr id="134235" name="Rectangle 91"/>
          <p:cNvSpPr>
            <a:spLocks noChangeArrowheads="1"/>
          </p:cNvSpPr>
          <p:nvPr/>
        </p:nvSpPr>
        <p:spPr bwMode="auto">
          <a:xfrm>
            <a:off x="4876800" y="4141193"/>
            <a:ext cx="31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Courier" pitchFamily="49" charset="0"/>
              </a:rPr>
              <a:t>d</a:t>
            </a:r>
            <a:r>
              <a:rPr lang="en-GB" sz="1000" baseline="-25000">
                <a:solidFill>
                  <a:srgbClr val="000000"/>
                </a:solidFill>
                <a:latin typeface="Courier" pitchFamily="49" charset="0"/>
              </a:rPr>
              <a:t>2</a:t>
            </a:r>
            <a:endParaRPr lang="nb-NO" sz="1000" baseline="-25000">
              <a:solidFill>
                <a:srgbClr val="000000"/>
              </a:solidFill>
              <a:latin typeface="Courier" pitchFamily="49" charset="0"/>
            </a:endParaRPr>
          </a:p>
        </p:txBody>
      </p:sp>
      <p:sp>
        <p:nvSpPr>
          <p:cNvPr id="134236" name="Rectangle 92"/>
          <p:cNvSpPr>
            <a:spLocks noChangeArrowheads="1"/>
          </p:cNvSpPr>
          <p:nvPr/>
        </p:nvSpPr>
        <p:spPr bwMode="auto">
          <a:xfrm>
            <a:off x="685800" y="54868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7" grpId="0" autoUpdateAnimBg="0"/>
      <p:bldP spid="134232" grpId="0" animBg="1"/>
      <p:bldP spid="134233" grpId="0" autoUpdateAnimBg="0"/>
      <p:bldP spid="134235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 Box 3074"/>
          <p:cNvSpPr txBox="1">
            <a:spLocks noChangeArrowheads="1"/>
          </p:cNvSpPr>
          <p:nvPr/>
        </p:nvSpPr>
        <p:spPr bwMode="auto">
          <a:xfrm>
            <a:off x="3276600" y="1863725"/>
            <a:ext cx="50292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Shortsalg mulig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Ingen skatt eller transaksjonskostnader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Aksjen betaler ikke dividende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Risikofri rente er kjent og konstant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171" name="Text Box 3075"/>
          <p:cNvSpPr txBox="1">
            <a:spLocks noChangeArrowheads="1"/>
          </p:cNvSpPr>
          <p:nvPr/>
        </p:nvSpPr>
        <p:spPr bwMode="auto">
          <a:xfrm>
            <a:off x="1066800" y="1863725"/>
            <a:ext cx="2209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Forutsetninger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5173" name="Rectangle 3077"/>
          <p:cNvSpPr>
            <a:spLocks noChangeArrowheads="1"/>
          </p:cNvSpPr>
          <p:nvPr/>
        </p:nvSpPr>
        <p:spPr bwMode="auto">
          <a:xfrm>
            <a:off x="685800" y="8890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022152" y="1974826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Black-Scholes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2576" name="Object 0"/>
          <p:cNvGraphicFramePr>
            <a:graphicFrameLocks noChangeAspect="1"/>
          </p:cNvGraphicFramePr>
          <p:nvPr/>
        </p:nvGraphicFramePr>
        <p:xfrm>
          <a:off x="3300215" y="2551088"/>
          <a:ext cx="5376862" cy="457200"/>
        </p:xfrm>
        <a:graphic>
          <a:graphicData uri="http://schemas.openxmlformats.org/presentationml/2006/ole">
            <p:oleObj spid="_x0000_s152664" name="Equation" r:id="rId4" imgW="2743200" imgH="241300" progId="">
              <p:embed/>
            </p:oleObj>
          </a:graphicData>
        </a:graphic>
      </p:graphicFrame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1022152" y="2487588"/>
            <a:ext cx="297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1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Black-Scholes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spcBef>
                <a:spcPct val="1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med dividende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3252590" y="3465488"/>
            <a:ext cx="2819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6279952" y="3465488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På tidspunkt t = T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2577" name="Object 1"/>
          <p:cNvGraphicFramePr>
            <a:graphicFrameLocks noChangeAspect="1"/>
          </p:cNvGraphicFramePr>
          <p:nvPr/>
        </p:nvGraphicFramePr>
        <p:xfrm>
          <a:off x="3322440" y="4354488"/>
          <a:ext cx="2779712" cy="774700"/>
        </p:xfrm>
        <a:graphic>
          <a:graphicData uri="http://schemas.openxmlformats.org/presentationml/2006/ole">
            <p:oleObj spid="_x0000_s152665" name="Equation" r:id="rId5" imgW="1739900" imgH="482600" progId="Equation.3">
              <p:embed/>
            </p:oleObj>
          </a:graphicData>
        </a:graphic>
      </p:graphicFrame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6279952" y="4608488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På tidspunkt t = 0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2578" name="Object 2"/>
          <p:cNvGraphicFramePr>
            <a:graphicFrameLocks noChangeAspect="1"/>
          </p:cNvGraphicFramePr>
          <p:nvPr/>
        </p:nvGraphicFramePr>
        <p:xfrm>
          <a:off x="3308152" y="5738788"/>
          <a:ext cx="2635250" cy="412750"/>
        </p:xfrm>
        <a:graphic>
          <a:graphicData uri="http://schemas.openxmlformats.org/presentationml/2006/ole">
            <p:oleObj spid="_x0000_s152666" name="Equation" r:id="rId6" imgW="1548728" imgH="241195" progId="Equation.3">
              <p:embed/>
            </p:oleObj>
          </a:graphicData>
        </a:graphic>
      </p:graphicFrame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6279952" y="5748313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Kontinuerlig forrentning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7054" name="Group 14"/>
          <p:cNvGrpSpPr>
            <a:grpSpLocks/>
          </p:cNvGrpSpPr>
          <p:nvPr/>
        </p:nvGrpSpPr>
        <p:grpSpPr bwMode="auto">
          <a:xfrm>
            <a:off x="2698552" y="2144688"/>
            <a:ext cx="457200" cy="3810000"/>
            <a:chOff x="1632" y="1200"/>
            <a:chExt cx="288" cy="2400"/>
          </a:xfrm>
        </p:grpSpPr>
        <p:sp>
          <p:nvSpPr>
            <p:cNvPr id="87055" name="Line 15"/>
            <p:cNvSpPr>
              <a:spLocks noChangeShapeType="1"/>
            </p:cNvSpPr>
            <p:nvPr/>
          </p:nvSpPr>
          <p:spPr bwMode="auto">
            <a:xfrm flipH="1">
              <a:off x="1632" y="3600"/>
              <a:ext cx="288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prstDash val="sysDot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87056" name="Line 16"/>
            <p:cNvSpPr>
              <a:spLocks noChangeShapeType="1"/>
            </p:cNvSpPr>
            <p:nvPr/>
          </p:nvSpPr>
          <p:spPr bwMode="auto">
            <a:xfrm flipV="1">
              <a:off x="1632" y="1200"/>
              <a:ext cx="0" cy="240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87057" name="Line 17"/>
            <p:cNvSpPr>
              <a:spLocks noChangeShapeType="1"/>
            </p:cNvSpPr>
            <p:nvPr/>
          </p:nvSpPr>
          <p:spPr bwMode="auto">
            <a:xfrm flipH="1">
              <a:off x="1632" y="1200"/>
              <a:ext cx="288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prstDash val="sysDot"/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graphicFrame>
        <p:nvGraphicFramePr>
          <p:cNvPr id="152579" name="Object 3"/>
          <p:cNvGraphicFramePr>
            <a:graphicFrameLocks noChangeAspect="1"/>
          </p:cNvGraphicFramePr>
          <p:nvPr/>
        </p:nvGraphicFramePr>
        <p:xfrm>
          <a:off x="3308152" y="1941488"/>
          <a:ext cx="3732213" cy="433388"/>
        </p:xfrm>
        <a:graphic>
          <a:graphicData uri="http://schemas.openxmlformats.org/presentationml/2006/ole">
            <p:oleObj spid="_x0000_s152667" name="Formel" r:id="rId7" imgW="1892300" imgH="241300" progId="Equation.3">
              <p:embed/>
            </p:oleObj>
          </a:graphicData>
        </a:graphic>
      </p:graphicFrame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958652" y="1242988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Sammenligning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 ulike modeller</a:t>
            </a: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539552" y="620688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 autoUpdateAnimBg="0"/>
      <p:bldP spid="87048" grpId="0" autoUpdateAnimBg="0"/>
      <p:bldP spid="87049" grpId="0" autoUpdateAnimBg="0"/>
      <p:bldP spid="87051" grpId="0" autoUpdateAnimBg="0"/>
      <p:bldP spid="8705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1149152" y="1573064"/>
            <a:ext cx="36957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N(d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er den deriverte av Black-Scholes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funksjonen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mhp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nb-NO" sz="2000" baseline="-25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, dvs. N(d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er lik vinkelkoeffisienten til opsjonsprisen som funksjon av dagens aksjekurs.  N(d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sier derfor hvor mange kroner opsjonsverdien endres når aksjekursen endres med en krone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1149152" y="4744864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2.	N(d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kan (tilnærmet) tolkes som  sannsynligheten for at opsjonen har positiv verdi (er ”in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”) ved forfall,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dvs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P(A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&gt; I)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1149152" y="5691039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3.	Sikringsforholdet for en risikofri portefølje:</a:t>
            </a:r>
          </a:p>
        </p:txBody>
      </p:sp>
      <p:graphicFrame>
        <p:nvGraphicFramePr>
          <p:cNvPr id="153600" name="Object 0"/>
          <p:cNvGraphicFramePr>
            <a:graphicFrameLocks noChangeAspect="1"/>
          </p:cNvGraphicFramePr>
          <p:nvPr/>
        </p:nvGraphicFramePr>
        <p:xfrm>
          <a:off x="6408540" y="5564039"/>
          <a:ext cx="1370012" cy="722313"/>
        </p:xfrm>
        <a:graphic>
          <a:graphicData uri="http://schemas.openxmlformats.org/presentationml/2006/ole">
            <p:oleObj spid="_x0000_s153643" name="Formel" r:id="rId4" imgW="799753" imgH="431613" progId="Equation.3">
              <p:embed/>
            </p:oleObj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920552" y="1003152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Noen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sammenhenger</a:t>
            </a:r>
          </a:p>
        </p:txBody>
      </p:sp>
      <p:graphicFrame>
        <p:nvGraphicFramePr>
          <p:cNvPr id="1536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25185899"/>
              </p:ext>
            </p:extLst>
          </p:nvPr>
        </p:nvGraphicFramePr>
        <p:xfrm>
          <a:off x="4942012" y="1130152"/>
          <a:ext cx="3732212" cy="433387"/>
        </p:xfrm>
        <a:graphic>
          <a:graphicData uri="http://schemas.openxmlformats.org/presentationml/2006/ole">
            <p:oleObj spid="_x0000_s153644" name="Formel" r:id="rId5" imgW="1892300" imgH="241300" progId="Equation.3">
              <p:embed/>
            </p:oleObj>
          </a:graphicData>
        </a:graphic>
      </p:graphicFrame>
      <p:sp>
        <p:nvSpPr>
          <p:cNvPr id="89109" name="Rectangle 21"/>
          <p:cNvSpPr>
            <a:spLocks noChangeArrowheads="1"/>
          </p:cNvSpPr>
          <p:nvPr/>
        </p:nvSpPr>
        <p:spPr bwMode="auto">
          <a:xfrm>
            <a:off x="539552" y="404664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  <p:pic>
        <p:nvPicPr>
          <p:cNvPr id="153610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817" y="1902004"/>
            <a:ext cx="3691136" cy="2379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102" grpId="0" autoUpdateAnimBg="0"/>
      <p:bldP spid="89103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780728" y="2209800"/>
            <a:ext cx="8153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 de 5 parametrene i Black-Scholes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kan observeres direkte (A, I,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nb-NO" sz="2000" baseline="-30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, T).  </a:t>
            </a:r>
          </a:p>
          <a:p>
            <a:pPr marL="290513" indent="-290513"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  Dette gjelder ikke for standardavviket </a:t>
            </a:r>
            <a:r>
              <a:rPr lang="nb-NO" sz="2000" dirty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s.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0513" indent="-290513"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90513" indent="-290513">
              <a:spcBef>
                <a:spcPct val="2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Hvordan beregne </a:t>
            </a:r>
            <a:r>
              <a:rPr lang="nb-NO" sz="2000" dirty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s?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23950" lvl="1" indent="-457200">
              <a:spcBef>
                <a:spcPct val="2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Historiske data</a:t>
            </a:r>
          </a:p>
          <a:p>
            <a:pPr marL="1123950" lvl="1" indent="-457200">
              <a:spcBef>
                <a:spcPct val="20000"/>
              </a:spcBef>
              <a:buFontTx/>
              <a:buAutoNum type="arabicPeriod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Implisitt </a:t>
            </a:r>
            <a:r>
              <a:rPr lang="nb-NO" sz="2000" dirty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(den </a:t>
            </a:r>
            <a:r>
              <a:rPr lang="nb-NO" sz="2000" dirty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som gjør at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Black-Scholes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gir dagens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faktiske opsjonspris)</a:t>
            </a:r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23528" y="8890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026"/>
          <p:cNvSpPr txBox="1">
            <a:spLocks noChangeArrowheads="1"/>
          </p:cNvSpPr>
          <p:nvPr/>
        </p:nvSpPr>
        <p:spPr bwMode="auto">
          <a:xfrm>
            <a:off x="1066800" y="2133600"/>
            <a:ext cx="73914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Testing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av Black-Scholes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1.	Priser ”at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” opsjoner dårlig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2.	Overpriser ”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” opsjoner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3.	Underpriser ”in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” opsjoner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4.	Feilprising øker når A – I er stor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5. 	Feilprising øker når T er liten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6.	Feilprising kan likevel ikke utnyttes lønnsomt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p.g.a.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	transaksjonskostnader</a:t>
            </a:r>
          </a:p>
        </p:txBody>
      </p:sp>
      <p:sp>
        <p:nvSpPr>
          <p:cNvPr id="121860" name="Rectangle 1028"/>
          <p:cNvSpPr>
            <a:spLocks noChangeArrowheads="1"/>
          </p:cNvSpPr>
          <p:nvPr/>
        </p:nvSpPr>
        <p:spPr bwMode="auto">
          <a:xfrm>
            <a:off x="685800" y="8890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3.  Black-Scholes modellen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86106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Oppgave 8</a:t>
            </a:r>
            <a:endParaRPr lang="nb-NO" sz="2000" b="1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En aksje omsettes til 230,-.  Variansen til aksjen er 0,7 og årlig risikofri rente er 3%.  Det er ikke forventet noen dividendeutbetaling.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Beregn verdien på en europeisk kjøpsopsjon med forfall om 6 måneder og innløsningskurs på 320,-.</a:t>
            </a:r>
          </a:p>
          <a:p>
            <a:pPr marL="914400" lvl="1" indent="-457200">
              <a:spcBef>
                <a:spcPct val="50000"/>
              </a:spcBef>
              <a:buFontTx/>
              <a:buAutoNum type="alphaLcParenR"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Hvordan kan du sikre en investering på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aksjer?</a:t>
            </a:r>
          </a:p>
          <a:p>
            <a:pPr marL="457200" indent="-457200">
              <a:spcBef>
                <a:spcPct val="50000"/>
              </a:spcBef>
            </a:pP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3190" name="Picture 6" descr="C:\Programfiler\Fellesfiler\Microsoft Shared\Clipart\cagcat50\BS0055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104900"/>
            <a:ext cx="1143000" cy="6477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395536" y="1133897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Aksjekapital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som kjøpsopsjon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674936" y="2991272"/>
            <a:ext cx="40386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Aksjekapitalen er en kjøpsopsjon på hele selskapet med I =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(gjelden).  Selskapet er eid av kreditorene.  Underliggende verdi er hele selskapet; V.  Bare hvis verdien av selskapet &lt;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vil eierne bruke sin kjøpsopsjon, dvs. innløse gjelden.  Er verdien av selskapet &lt;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, beholdes selskapet av kreditorene.</a:t>
            </a:r>
          </a:p>
        </p:txBody>
      </p:sp>
      <p:grpSp>
        <p:nvGrpSpPr>
          <p:cNvPr id="95263" name="Group 31"/>
          <p:cNvGrpSpPr>
            <a:grpSpLocks/>
          </p:cNvGrpSpPr>
          <p:nvPr/>
        </p:nvGrpSpPr>
        <p:grpSpPr bwMode="auto">
          <a:xfrm>
            <a:off x="4383336" y="2381672"/>
            <a:ext cx="4724400" cy="3316288"/>
            <a:chOff x="2688" y="1728"/>
            <a:chExt cx="2976" cy="2089"/>
          </a:xfrm>
        </p:grpSpPr>
        <p:sp>
          <p:nvSpPr>
            <p:cNvPr id="95238" name="Line 6"/>
            <p:cNvSpPr>
              <a:spLocks noChangeShapeType="1"/>
            </p:cNvSpPr>
            <p:nvPr/>
          </p:nvSpPr>
          <p:spPr bwMode="auto">
            <a:xfrm>
              <a:off x="3159" y="3052"/>
              <a:ext cx="801" cy="0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5239" name="Line 7"/>
            <p:cNvSpPr>
              <a:spLocks noChangeShapeType="1"/>
            </p:cNvSpPr>
            <p:nvPr/>
          </p:nvSpPr>
          <p:spPr bwMode="auto">
            <a:xfrm>
              <a:off x="3168" y="2112"/>
              <a:ext cx="4" cy="17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5240" name="Line 8"/>
            <p:cNvSpPr>
              <a:spLocks noChangeShapeType="1"/>
            </p:cNvSpPr>
            <p:nvPr/>
          </p:nvSpPr>
          <p:spPr bwMode="auto">
            <a:xfrm>
              <a:off x="3149" y="3046"/>
              <a:ext cx="152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5241" name="Line 9"/>
            <p:cNvSpPr>
              <a:spLocks noChangeShapeType="1"/>
            </p:cNvSpPr>
            <p:nvPr/>
          </p:nvSpPr>
          <p:spPr bwMode="auto">
            <a:xfrm flipV="1">
              <a:off x="3960" y="2344"/>
              <a:ext cx="624" cy="715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5242" name="Text Box 10"/>
            <p:cNvSpPr txBox="1">
              <a:spLocks noChangeArrowheads="1"/>
            </p:cNvSpPr>
            <p:nvPr/>
          </p:nvSpPr>
          <p:spPr bwMode="auto">
            <a:xfrm>
              <a:off x="4224" y="3025"/>
              <a:ext cx="14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Kontantstrøm selskap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243" name="Text Box 11"/>
            <p:cNvSpPr txBox="1">
              <a:spLocks noChangeArrowheads="1"/>
            </p:cNvSpPr>
            <p:nvPr/>
          </p:nvSpPr>
          <p:spPr bwMode="auto">
            <a:xfrm>
              <a:off x="2688" y="1728"/>
              <a:ext cx="9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Kontantstrøm til eierne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244" name="Rectangle 12"/>
            <p:cNvSpPr>
              <a:spLocks noChangeArrowheads="1"/>
            </p:cNvSpPr>
            <p:nvPr/>
          </p:nvSpPr>
          <p:spPr bwMode="auto">
            <a:xfrm>
              <a:off x="3696" y="3090"/>
              <a:ext cx="504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333366"/>
                  </a:solidFill>
                  <a:latin typeface="Times New Roman" pitchFamily="18" charset="0"/>
                </a:rPr>
                <a:t>1000</a:t>
              </a:r>
              <a:endParaRPr lang="en-US" sz="2000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</p:grp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1182936" y="1543472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Eksempel: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A/S Vask har en gjeld på </a:t>
            </a: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, forfall om ett år</a:t>
            </a:r>
            <a:endParaRPr lang="nb-NO" sz="2800" dirty="0">
              <a:solidFill>
                <a:srgbClr val="333366"/>
              </a:solidFill>
              <a:latin typeface="Script MT Bold" pitchFamily="66" charset="0"/>
            </a:endParaRPr>
          </a:p>
        </p:txBody>
      </p:sp>
      <p:grpSp>
        <p:nvGrpSpPr>
          <p:cNvPr id="95251" name="Group 19"/>
          <p:cNvGrpSpPr>
            <a:grpSpLocks/>
          </p:cNvGrpSpPr>
          <p:nvPr/>
        </p:nvGrpSpPr>
        <p:grpSpPr bwMode="auto">
          <a:xfrm>
            <a:off x="1284536" y="2346747"/>
            <a:ext cx="628650" cy="415925"/>
            <a:chOff x="1440" y="3242"/>
            <a:chExt cx="396" cy="262"/>
          </a:xfrm>
        </p:grpSpPr>
        <p:sp>
          <p:nvSpPr>
            <p:cNvPr id="95252" name="Oval 20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5253" name="Text Box 21"/>
            <p:cNvSpPr txBox="1">
              <a:spLocks noChangeArrowheads="1"/>
            </p:cNvSpPr>
            <p:nvPr/>
          </p:nvSpPr>
          <p:spPr bwMode="auto">
            <a:xfrm>
              <a:off x="1487" y="3242"/>
              <a:ext cx="3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 (i)</a:t>
              </a:r>
              <a:endParaRPr lang="nb-NO" sz="18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</p:grp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2046536" y="2381672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95255" name="Rectangle 23"/>
          <p:cNvSpPr>
            <a:spLocks noChangeArrowheads="1"/>
          </p:cNvSpPr>
          <p:nvPr/>
        </p:nvSpPr>
        <p:spPr bwMode="auto">
          <a:xfrm>
            <a:off x="497136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utoUpdateAnimBg="0"/>
      <p:bldP spid="95254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979736" y="5718597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Kreditorenes posisjon: A - K</a:t>
            </a:r>
          </a:p>
        </p:txBody>
      </p:sp>
      <p:grpSp>
        <p:nvGrpSpPr>
          <p:cNvPr id="97284" name="Group 4"/>
          <p:cNvGrpSpPr>
            <a:grpSpLocks/>
          </p:cNvGrpSpPr>
          <p:nvPr/>
        </p:nvGrpSpPr>
        <p:grpSpPr bwMode="auto">
          <a:xfrm>
            <a:off x="884486" y="5718597"/>
            <a:ext cx="628650" cy="384175"/>
            <a:chOff x="1440" y="3264"/>
            <a:chExt cx="396" cy="242"/>
          </a:xfrm>
        </p:grpSpPr>
        <p:sp>
          <p:nvSpPr>
            <p:cNvPr id="97285" name="Oval 5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7286" name="Text Box 6"/>
            <p:cNvSpPr txBox="1">
              <a:spLocks noChangeArrowheads="1"/>
            </p:cNvSpPr>
            <p:nvPr/>
          </p:nvSpPr>
          <p:spPr bwMode="auto">
            <a:xfrm>
              <a:off x="1483" y="3273"/>
              <a:ext cx="35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 (</a:t>
              </a:r>
              <a:r>
                <a:rPr lang="nb-NO" sz="1800" b="1" dirty="0" err="1" smtClean="0">
                  <a:solidFill>
                    <a:srgbClr val="333366"/>
                  </a:solidFill>
                  <a:latin typeface="Times New Roman" pitchFamily="18" charset="0"/>
                </a:rPr>
                <a:t>ii</a:t>
              </a: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)</a:t>
              </a:r>
              <a:endParaRPr lang="nb-NO" sz="18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</p:grp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395536" y="1086272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Kreditorenes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posisjon</a:t>
            </a:r>
          </a:p>
        </p:txBody>
      </p:sp>
      <p:grpSp>
        <p:nvGrpSpPr>
          <p:cNvPr id="97316" name="Group 36"/>
          <p:cNvGrpSpPr>
            <a:grpSpLocks/>
          </p:cNvGrpSpPr>
          <p:nvPr/>
        </p:nvGrpSpPr>
        <p:grpSpPr bwMode="auto">
          <a:xfrm>
            <a:off x="3646736" y="1360910"/>
            <a:ext cx="5562600" cy="4129087"/>
            <a:chOff x="2400" y="999"/>
            <a:chExt cx="3504" cy="2601"/>
          </a:xfrm>
        </p:grpSpPr>
        <p:sp>
          <p:nvSpPr>
            <p:cNvPr id="97290" name="Rectangle 10"/>
            <p:cNvSpPr>
              <a:spLocks noChangeArrowheads="1"/>
            </p:cNvSpPr>
            <p:nvPr/>
          </p:nvSpPr>
          <p:spPr bwMode="auto">
            <a:xfrm>
              <a:off x="3768" y="2670"/>
              <a:ext cx="50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333366"/>
                  </a:solidFill>
                  <a:latin typeface="Times New Roman" pitchFamily="18" charset="0"/>
                </a:rPr>
                <a:t>1000</a:t>
              </a:r>
              <a:endParaRPr lang="en-US" sz="16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  <p:grpSp>
          <p:nvGrpSpPr>
            <p:cNvPr id="97315" name="Group 35"/>
            <p:cNvGrpSpPr>
              <a:grpSpLocks/>
            </p:cNvGrpSpPr>
            <p:nvPr/>
          </p:nvGrpSpPr>
          <p:grpSpPr bwMode="auto">
            <a:xfrm>
              <a:off x="2400" y="999"/>
              <a:ext cx="3504" cy="2601"/>
              <a:chOff x="2400" y="999"/>
              <a:chExt cx="3504" cy="2601"/>
            </a:xfrm>
          </p:grpSpPr>
          <p:sp>
            <p:nvSpPr>
              <p:cNvPr id="97292" name="Text Box 12"/>
              <p:cNvSpPr txBox="1">
                <a:spLocks noChangeArrowheads="1"/>
              </p:cNvSpPr>
              <p:nvPr/>
            </p:nvSpPr>
            <p:spPr bwMode="auto">
              <a:xfrm>
                <a:off x="4325" y="2583"/>
                <a:ext cx="157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nb-NO" sz="18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Kontantstrøm selskap</a:t>
                </a:r>
                <a:r>
                  <a:rPr lang="en-US" sz="1800">
                    <a:solidFill>
                      <a:srgbClr val="333366"/>
                    </a:solidFill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97293" name="Text Box 13"/>
              <p:cNvSpPr txBox="1">
                <a:spLocks noChangeArrowheads="1"/>
              </p:cNvSpPr>
              <p:nvPr/>
            </p:nvSpPr>
            <p:spPr bwMode="auto">
              <a:xfrm>
                <a:off x="2400" y="999"/>
                <a:ext cx="12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800">
                    <a:solidFill>
                      <a:srgbClr val="333366"/>
                    </a:solidFill>
                    <a:latin typeface="Times New Roman" pitchFamily="18" charset="0"/>
                  </a:rPr>
                  <a:t>Kontantstrøm til kreditorene</a:t>
                </a:r>
                <a:endParaRPr lang="en-US" sz="18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7294" name="Line 14"/>
              <p:cNvSpPr>
                <a:spLocks noChangeShapeType="1"/>
              </p:cNvSpPr>
              <p:nvPr/>
            </p:nvSpPr>
            <p:spPr bwMode="auto">
              <a:xfrm flipV="1">
                <a:off x="3015" y="1296"/>
                <a:ext cx="1269" cy="1309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97295" name="Line 15"/>
              <p:cNvSpPr>
                <a:spLocks noChangeShapeType="1"/>
              </p:cNvSpPr>
              <p:nvPr/>
            </p:nvSpPr>
            <p:spPr bwMode="auto">
              <a:xfrm>
                <a:off x="3037" y="1374"/>
                <a:ext cx="6" cy="222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97296" name="Line 16"/>
              <p:cNvSpPr>
                <a:spLocks noChangeShapeType="1"/>
              </p:cNvSpPr>
              <p:nvPr/>
            </p:nvSpPr>
            <p:spPr bwMode="auto">
              <a:xfrm>
                <a:off x="3009" y="2593"/>
                <a:ext cx="223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</p:grp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6637586" y="1679997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7310" name="Group 30"/>
          <p:cNvGrpSpPr>
            <a:grpSpLocks/>
          </p:cNvGrpSpPr>
          <p:nvPr/>
        </p:nvGrpSpPr>
        <p:grpSpPr bwMode="auto">
          <a:xfrm>
            <a:off x="4623049" y="3875510"/>
            <a:ext cx="3586162" cy="1471612"/>
            <a:chOff x="3015" y="2583"/>
            <a:chExt cx="2259" cy="927"/>
          </a:xfrm>
        </p:grpSpPr>
        <p:sp>
          <p:nvSpPr>
            <p:cNvPr id="97299" name="Line 19"/>
            <p:cNvSpPr>
              <a:spLocks noChangeShapeType="1"/>
            </p:cNvSpPr>
            <p:nvPr/>
          </p:nvSpPr>
          <p:spPr bwMode="auto">
            <a:xfrm>
              <a:off x="3015" y="2592"/>
              <a:ext cx="972" cy="0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grpSp>
          <p:nvGrpSpPr>
            <p:cNvPr id="97300" name="Group 20"/>
            <p:cNvGrpSpPr>
              <a:grpSpLocks/>
            </p:cNvGrpSpPr>
            <p:nvPr/>
          </p:nvGrpSpPr>
          <p:grpSpPr bwMode="auto">
            <a:xfrm>
              <a:off x="3990" y="2583"/>
              <a:ext cx="1284" cy="927"/>
              <a:chOff x="3852" y="2562"/>
              <a:chExt cx="1284" cy="927"/>
            </a:xfrm>
          </p:grpSpPr>
          <p:sp>
            <p:nvSpPr>
              <p:cNvPr id="97301" name="Line 21"/>
              <p:cNvSpPr>
                <a:spLocks noChangeShapeType="1"/>
              </p:cNvSpPr>
              <p:nvPr/>
            </p:nvSpPr>
            <p:spPr bwMode="auto">
              <a:xfrm>
                <a:off x="3852" y="2562"/>
                <a:ext cx="1022" cy="927"/>
              </a:xfrm>
              <a:prstGeom prst="line">
                <a:avLst/>
              </a:prstGeom>
              <a:noFill/>
              <a:ln w="76200">
                <a:solidFill>
                  <a:srgbClr val="CC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97302" name="Text Box 22"/>
              <p:cNvSpPr txBox="1">
                <a:spLocks noChangeArrowheads="1"/>
              </p:cNvSpPr>
              <p:nvPr/>
            </p:nvSpPr>
            <p:spPr bwMode="auto">
              <a:xfrm>
                <a:off x="4848" y="3168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800">
                    <a:latin typeface="Times New Roman" pitchFamily="18" charset="0"/>
                  </a:rPr>
                  <a:t>-K</a:t>
                </a:r>
                <a:endParaRPr lang="en-US" sz="1800" baseline="-300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97303" name="Group 23"/>
          <p:cNvGrpSpPr>
            <a:grpSpLocks/>
          </p:cNvGrpSpPr>
          <p:nvPr/>
        </p:nvGrpSpPr>
        <p:grpSpPr bwMode="auto">
          <a:xfrm>
            <a:off x="4732586" y="2137197"/>
            <a:ext cx="4095750" cy="1755775"/>
            <a:chOff x="2736" y="1440"/>
            <a:chExt cx="2580" cy="1106"/>
          </a:xfrm>
        </p:grpSpPr>
        <p:sp>
          <p:nvSpPr>
            <p:cNvPr id="97304" name="Line 24"/>
            <p:cNvSpPr>
              <a:spLocks noChangeShapeType="1"/>
            </p:cNvSpPr>
            <p:nvPr/>
          </p:nvSpPr>
          <p:spPr bwMode="auto">
            <a:xfrm flipV="1">
              <a:off x="2736" y="1584"/>
              <a:ext cx="912" cy="962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7305" name="Line 25"/>
            <p:cNvSpPr>
              <a:spLocks noChangeShapeType="1"/>
            </p:cNvSpPr>
            <p:nvPr/>
          </p:nvSpPr>
          <p:spPr bwMode="auto">
            <a:xfrm>
              <a:off x="3648" y="1569"/>
              <a:ext cx="1176" cy="0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7306" name="Text Box 26"/>
            <p:cNvSpPr txBox="1">
              <a:spLocks noChangeArrowheads="1"/>
            </p:cNvSpPr>
            <p:nvPr/>
          </p:nvSpPr>
          <p:spPr bwMode="auto">
            <a:xfrm>
              <a:off x="4836" y="144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</a:rPr>
                <a:t>A-K</a:t>
              </a:r>
              <a:endParaRPr lang="en-US" sz="1800" baseline="-30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7307" name="Text Box 27"/>
          <p:cNvSpPr txBox="1">
            <a:spLocks noChangeArrowheads="1"/>
          </p:cNvSpPr>
          <p:nvPr/>
        </p:nvSpPr>
        <p:spPr bwMode="auto">
          <a:xfrm>
            <a:off x="522536" y="2807122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Kreditorene eier selskapet (A) og</a:t>
            </a:r>
          </a:p>
        </p:txBody>
      </p:sp>
      <p:sp>
        <p:nvSpPr>
          <p:cNvPr id="97308" name="Rectangle 28"/>
          <p:cNvSpPr>
            <a:spLocks noChangeArrowheads="1"/>
          </p:cNvSpPr>
          <p:nvPr/>
        </p:nvSpPr>
        <p:spPr bwMode="auto">
          <a:xfrm>
            <a:off x="979736" y="3127797"/>
            <a:ext cx="3657600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har utstedt en kjøpsopsjon på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selskapet med I lik gjelden (-K).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Netto = A - K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97319" name="Rectangle 39"/>
          <p:cNvSpPr>
            <a:spLocks noChangeArrowheads="1"/>
          </p:cNvSpPr>
          <p:nvPr/>
        </p:nvSpPr>
        <p:spPr bwMode="auto">
          <a:xfrm>
            <a:off x="522536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autoUpdateAnimBg="0"/>
      <p:bldP spid="97307" grpId="0" autoUpdateAnimBg="0"/>
      <p:bldP spid="9730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254944" y="1556172"/>
            <a:ext cx="2819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254944" y="2089572"/>
            <a:ext cx="3276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(V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G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)]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3769544" y="1495847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nb-NO" sz="18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1026344" y="3067472"/>
            <a:ext cx="8077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Vi vet fra kjøp – salg paritet at:   B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eller  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B 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-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1026344" y="3448472"/>
            <a:ext cx="3810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Vi setter inn: V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E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(B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026344" y="3829472"/>
            <a:ext cx="67056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Vi vet også at:   V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E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G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         (egenkapital + gjeld)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1210494" y="4286672"/>
            <a:ext cx="577850" cy="304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2855144" y="4286672"/>
            <a:ext cx="2743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E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(B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E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G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17" name="Rectangle 13"/>
          <p:cNvSpPr>
            <a:spLocks noChangeArrowheads="1"/>
          </p:cNvSpPr>
          <p:nvPr/>
        </p:nvSpPr>
        <p:spPr bwMode="auto">
          <a:xfrm>
            <a:off x="3540944" y="4834360"/>
            <a:ext cx="1981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G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= B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–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18" name="Rectangle 14"/>
          <p:cNvSpPr>
            <a:spLocks noChangeArrowheads="1"/>
          </p:cNvSpPr>
          <p:nvPr/>
        </p:nvSpPr>
        <p:spPr bwMode="auto">
          <a:xfrm>
            <a:off x="1559744" y="5429672"/>
            <a:ext cx="6096000" cy="914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	Dermed:  Kreditorene har et risikofritt krav på selskapet (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).  De har utstedt en salgsopsjon på selskapet (– 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med innløsningskurs I</a:t>
            </a:r>
            <a:endParaRPr lang="en-US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19" name="Group 15"/>
          <p:cNvGrpSpPr>
            <a:grpSpLocks/>
          </p:cNvGrpSpPr>
          <p:nvPr/>
        </p:nvGrpSpPr>
        <p:grpSpPr bwMode="auto">
          <a:xfrm>
            <a:off x="2626544" y="4820072"/>
            <a:ext cx="628650" cy="381000"/>
            <a:chOff x="1440" y="3264"/>
            <a:chExt cx="396" cy="240"/>
          </a:xfrm>
        </p:grpSpPr>
        <p:sp>
          <p:nvSpPr>
            <p:cNvPr id="98320" name="Oval 16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98321" name="Text Box 17"/>
            <p:cNvSpPr txBox="1">
              <a:spLocks noChangeArrowheads="1"/>
            </p:cNvSpPr>
            <p:nvPr/>
          </p:nvSpPr>
          <p:spPr bwMode="auto">
            <a:xfrm>
              <a:off x="1458" y="3273"/>
              <a:ext cx="37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 (</a:t>
              </a:r>
              <a:r>
                <a:rPr lang="nb-NO" sz="1800" b="1" dirty="0" err="1" smtClean="0">
                  <a:solidFill>
                    <a:srgbClr val="333366"/>
                  </a:solidFill>
                  <a:latin typeface="Times New Roman" pitchFamily="18" charset="0"/>
                </a:rPr>
                <a:t>iii</a:t>
              </a: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)</a:t>
              </a:r>
              <a:endParaRPr lang="nb-NO" sz="18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</p:grp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467544" y="1121197"/>
            <a:ext cx="876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Kreditorenes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posisjon – vurdert med salgsopsjon som utgangspunkt</a:t>
            </a:r>
          </a:p>
        </p:txBody>
      </p:sp>
      <p:sp>
        <p:nvSpPr>
          <p:cNvPr id="98329" name="Rectangle 25"/>
          <p:cNvSpPr>
            <a:spLocks noChangeArrowheads="1"/>
          </p:cNvSpPr>
          <p:nvPr/>
        </p:nvSpPr>
        <p:spPr bwMode="auto">
          <a:xfrm>
            <a:off x="4455344" y="1603797"/>
            <a:ext cx="4191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verdi av hele selskapet</a:t>
            </a:r>
          </a:p>
          <a:p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E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verdi av egenkapital</a:t>
            </a:r>
          </a:p>
          <a:p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G 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= verdi av gjeld</a:t>
            </a:r>
          </a:p>
          <a:p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Dersom V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A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, så er E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= K</a:t>
            </a:r>
            <a:r>
              <a:rPr lang="en-US" sz="2000" baseline="-25000">
                <a:solidFill>
                  <a:srgbClr val="333366"/>
                </a:solidFill>
                <a:latin typeface="Times New Roman" pitchFamily="18" charset="0"/>
              </a:rPr>
              <a:t>T</a:t>
            </a:r>
          </a:p>
          <a:p>
            <a:endParaRPr lang="nb-NO" sz="200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98331" name="Rectangle 27"/>
          <p:cNvSpPr>
            <a:spLocks noChangeArrowheads="1"/>
          </p:cNvSpPr>
          <p:nvPr/>
        </p:nvSpPr>
        <p:spPr bwMode="auto">
          <a:xfrm>
            <a:off x="569144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8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0" grpId="0" autoUpdateAnimBg="0"/>
      <p:bldP spid="98311" grpId="0" autoUpdateAnimBg="0"/>
      <p:bldP spid="98312" grpId="0" autoUpdateAnimBg="0"/>
      <p:bldP spid="98313" grpId="0" animBg="1"/>
      <p:bldP spid="98314" grpId="0" autoUpdateAnimBg="0"/>
      <p:bldP spid="98317" grpId="0" autoUpdateAnimBg="0"/>
      <p:bldP spid="9831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790948" y="1862113"/>
            <a:ext cx="7759700" cy="16637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</a:pPr>
            <a:endParaRPr lang="en-US" sz="900" b="1" u="sng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b="1" u="sng" dirty="0" err="1" smtClean="0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b="1" u="sng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b="1" u="sng" dirty="0">
                <a:solidFill>
                  <a:srgbClr val="333366"/>
                </a:solidFill>
                <a:latin typeface="Times New Roman" pitchFamily="18" charset="0"/>
              </a:rPr>
              <a:t>(call</a:t>
            </a:r>
            <a:r>
              <a:rPr lang="en-US" b="1" u="sng" dirty="0" smtClean="0">
                <a:solidFill>
                  <a:srgbClr val="333366"/>
                </a:solidFill>
                <a:latin typeface="Times New Roman" pitchFamily="18" charset="0"/>
              </a:rPr>
              <a:t>)</a:t>
            </a:r>
            <a:endParaRPr lang="en-US" b="1" u="sng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Rett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, men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ikke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plikt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til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å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kjøpe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noe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til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gitt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pris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eller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før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forfallsdato</a:t>
            </a:r>
            <a:endParaRPr lang="en-US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620688"/>
            <a:ext cx="8153400" cy="8382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838200" indent="-838200" algn="l"/>
            <a:r>
              <a:rPr lang="en-US" sz="2400" b="1">
                <a:solidFill>
                  <a:srgbClr val="333366"/>
                </a:solidFill>
              </a:rPr>
              <a:t>1.  Grunntrekk ved opsjoner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827460" y="4354488"/>
            <a:ext cx="7759700" cy="16637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</a:pPr>
            <a:endParaRPr lang="en-US" sz="900" b="1" u="sng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b="1" u="sng" dirty="0" err="1" smtClean="0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r>
              <a:rPr lang="en-US" b="1" u="sng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b="1" u="sng" dirty="0">
                <a:solidFill>
                  <a:srgbClr val="333366"/>
                </a:solidFill>
                <a:latin typeface="Times New Roman" pitchFamily="18" charset="0"/>
              </a:rPr>
              <a:t>(put</a:t>
            </a:r>
            <a:r>
              <a:rPr lang="en-US" b="1" u="sng" dirty="0" smtClean="0">
                <a:solidFill>
                  <a:srgbClr val="333366"/>
                </a:solidFill>
                <a:latin typeface="Times New Roman" pitchFamily="18" charset="0"/>
              </a:rPr>
              <a:t>)</a:t>
            </a:r>
            <a:endParaRPr lang="en-US" b="1" u="sng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Rett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, men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ikke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plikt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til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å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selge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noe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til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gitt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pris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eller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før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forfallsdato</a:t>
            </a:r>
            <a:endParaRPr lang="en-US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algn="ctr" eaLnBrk="0" hangingPunct="0">
              <a:spcBef>
                <a:spcPct val="20000"/>
              </a:spcBef>
            </a:pPr>
            <a:endParaRPr lang="en-US" dirty="0">
              <a:solidFill>
                <a:srgbClr val="3333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89" name="Group 37"/>
          <p:cNvGrpSpPr>
            <a:grpSpLocks/>
          </p:cNvGrpSpPr>
          <p:nvPr/>
        </p:nvGrpSpPr>
        <p:grpSpPr bwMode="auto">
          <a:xfrm>
            <a:off x="2423344" y="1781473"/>
            <a:ext cx="6629400" cy="4498975"/>
            <a:chOff x="1632" y="1152"/>
            <a:chExt cx="4176" cy="2834"/>
          </a:xfrm>
        </p:grpSpPr>
        <p:sp>
          <p:nvSpPr>
            <p:cNvPr id="100364" name="Rectangle 12"/>
            <p:cNvSpPr>
              <a:spLocks noChangeArrowheads="1"/>
            </p:cNvSpPr>
            <p:nvPr/>
          </p:nvSpPr>
          <p:spPr bwMode="auto">
            <a:xfrm>
              <a:off x="1632" y="1296"/>
              <a:ext cx="624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1000</a:t>
              </a:r>
              <a:endParaRPr lang="en-US" sz="2000" b="1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365" name="Line 13"/>
            <p:cNvSpPr>
              <a:spLocks noChangeShapeType="1"/>
            </p:cNvSpPr>
            <p:nvPr/>
          </p:nvSpPr>
          <p:spPr bwMode="auto">
            <a:xfrm>
              <a:off x="2105" y="1382"/>
              <a:ext cx="7" cy="26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0366" name="Line 14"/>
            <p:cNvSpPr>
              <a:spLocks noChangeShapeType="1"/>
            </p:cNvSpPr>
            <p:nvPr/>
          </p:nvSpPr>
          <p:spPr bwMode="auto">
            <a:xfrm>
              <a:off x="2112" y="2728"/>
              <a:ext cx="27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0367" name="Line 15"/>
            <p:cNvSpPr>
              <a:spLocks noChangeShapeType="1"/>
            </p:cNvSpPr>
            <p:nvPr/>
          </p:nvSpPr>
          <p:spPr bwMode="auto">
            <a:xfrm flipH="1" flipV="1">
              <a:off x="2112" y="1352"/>
              <a:ext cx="3120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0368" name="Rectangle 16"/>
            <p:cNvSpPr>
              <a:spLocks noChangeArrowheads="1"/>
            </p:cNvSpPr>
            <p:nvPr/>
          </p:nvSpPr>
          <p:spPr bwMode="auto">
            <a:xfrm>
              <a:off x="3608" y="2832"/>
              <a:ext cx="768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solidFill>
                    <a:srgbClr val="333366"/>
                  </a:solidFill>
                  <a:latin typeface="Times New Roman" pitchFamily="18" charset="0"/>
                </a:rPr>
                <a:t> </a:t>
              </a:r>
              <a:r>
                <a:rPr lang="en-US" sz="2000" dirty="0" smtClean="0">
                  <a:solidFill>
                    <a:srgbClr val="333366"/>
                  </a:solidFill>
                  <a:latin typeface="Times New Roman" pitchFamily="18" charset="0"/>
                </a:rPr>
                <a:t>1000</a:t>
              </a:r>
              <a:endParaRPr lang="en-US" sz="20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  <p:sp>
          <p:nvSpPr>
            <p:cNvPr id="100369" name="Text Box 17"/>
            <p:cNvSpPr txBox="1">
              <a:spLocks noChangeArrowheads="1"/>
            </p:cNvSpPr>
            <p:nvPr/>
          </p:nvSpPr>
          <p:spPr bwMode="auto">
            <a:xfrm>
              <a:off x="4416" y="2793"/>
              <a:ext cx="13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Kontantstrøm selskap </a:t>
              </a:r>
            </a:p>
          </p:txBody>
        </p:sp>
        <p:grpSp>
          <p:nvGrpSpPr>
            <p:cNvPr id="100388" name="Group 36"/>
            <p:cNvGrpSpPr>
              <a:grpSpLocks/>
            </p:cNvGrpSpPr>
            <p:nvPr/>
          </p:nvGrpSpPr>
          <p:grpSpPr bwMode="auto">
            <a:xfrm>
              <a:off x="2120" y="2738"/>
              <a:ext cx="3024" cy="1248"/>
              <a:chOff x="2120" y="2738"/>
              <a:chExt cx="3024" cy="1248"/>
            </a:xfrm>
          </p:grpSpPr>
          <p:sp>
            <p:nvSpPr>
              <p:cNvPr id="100371" name="Line 19"/>
              <p:cNvSpPr>
                <a:spLocks noChangeShapeType="1"/>
              </p:cNvSpPr>
              <p:nvPr/>
            </p:nvSpPr>
            <p:spPr bwMode="auto">
              <a:xfrm flipH="1">
                <a:off x="2120" y="2738"/>
                <a:ext cx="1721" cy="1248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0372" name="Line 20"/>
              <p:cNvSpPr>
                <a:spLocks noChangeShapeType="1"/>
              </p:cNvSpPr>
              <p:nvPr/>
            </p:nvSpPr>
            <p:spPr bwMode="auto">
              <a:xfrm flipV="1">
                <a:off x="3841" y="2738"/>
                <a:ext cx="1303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100373" name="Text Box 21"/>
            <p:cNvSpPr txBox="1">
              <a:spLocks noChangeArrowheads="1"/>
            </p:cNvSpPr>
            <p:nvPr/>
          </p:nvSpPr>
          <p:spPr bwMode="auto">
            <a:xfrm>
              <a:off x="4608" y="115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575744" y="1479848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8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Kontantstrøm kreditorer</a:t>
            </a:r>
          </a:p>
        </p:txBody>
      </p:sp>
      <p:grpSp>
        <p:nvGrpSpPr>
          <p:cNvPr id="100386" name="Group 34"/>
          <p:cNvGrpSpPr>
            <a:grpSpLocks/>
          </p:cNvGrpSpPr>
          <p:nvPr/>
        </p:nvGrpSpPr>
        <p:grpSpPr bwMode="auto">
          <a:xfrm>
            <a:off x="3261544" y="2102148"/>
            <a:ext cx="5029200" cy="2146300"/>
            <a:chOff x="2112" y="1368"/>
            <a:chExt cx="3168" cy="1352"/>
          </a:xfrm>
        </p:grpSpPr>
        <p:sp>
          <p:nvSpPr>
            <p:cNvPr id="100358" name="Text Box 6"/>
            <p:cNvSpPr txBox="1">
              <a:spLocks noChangeArrowheads="1"/>
            </p:cNvSpPr>
            <p:nvPr/>
          </p:nvSpPr>
          <p:spPr bwMode="auto">
            <a:xfrm>
              <a:off x="2984" y="2016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B - S</a:t>
              </a:r>
            </a:p>
          </p:txBody>
        </p:sp>
        <p:sp>
          <p:nvSpPr>
            <p:cNvPr id="100359" name="Line 7"/>
            <p:cNvSpPr>
              <a:spLocks noChangeShapeType="1"/>
            </p:cNvSpPr>
            <p:nvPr/>
          </p:nvSpPr>
          <p:spPr bwMode="auto">
            <a:xfrm flipH="1">
              <a:off x="2112" y="1376"/>
              <a:ext cx="1776" cy="1344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0360" name="Line 8"/>
            <p:cNvSpPr>
              <a:spLocks noChangeShapeType="1"/>
            </p:cNvSpPr>
            <p:nvPr/>
          </p:nvSpPr>
          <p:spPr bwMode="auto">
            <a:xfrm flipV="1">
              <a:off x="3936" y="1368"/>
              <a:ext cx="1344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4810944" y="4867573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8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S</a:t>
            </a:r>
          </a:p>
        </p:txBody>
      </p:sp>
      <p:sp>
        <p:nvSpPr>
          <p:cNvPr id="100374" name="Rectangle 22"/>
          <p:cNvSpPr>
            <a:spLocks noChangeArrowheads="1"/>
          </p:cNvSpPr>
          <p:nvPr/>
        </p:nvSpPr>
        <p:spPr bwMode="auto">
          <a:xfrm>
            <a:off x="1051744" y="2314873"/>
            <a:ext cx="2209800" cy="2365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Kreditorene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et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risikofritt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krav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(B),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og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utstedt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(-S) med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innløsnings-kurs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1000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grpSp>
        <p:nvGrpSpPr>
          <p:cNvPr id="100376" name="Group 24"/>
          <p:cNvGrpSpPr>
            <a:grpSpLocks/>
          </p:cNvGrpSpPr>
          <p:nvPr/>
        </p:nvGrpSpPr>
        <p:grpSpPr bwMode="auto">
          <a:xfrm>
            <a:off x="1280344" y="4832648"/>
            <a:ext cx="628650" cy="384175"/>
            <a:chOff x="1440" y="3264"/>
            <a:chExt cx="396" cy="242"/>
          </a:xfrm>
        </p:grpSpPr>
        <p:sp>
          <p:nvSpPr>
            <p:cNvPr id="100377" name="Oval 25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0378" name="Text Box 26"/>
            <p:cNvSpPr txBox="1">
              <a:spLocks noChangeArrowheads="1"/>
            </p:cNvSpPr>
            <p:nvPr/>
          </p:nvSpPr>
          <p:spPr bwMode="auto">
            <a:xfrm>
              <a:off x="1460" y="3273"/>
              <a:ext cx="3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 (</a:t>
              </a:r>
              <a:r>
                <a:rPr lang="nb-NO" sz="1800" b="1" dirty="0" err="1" smtClean="0">
                  <a:solidFill>
                    <a:srgbClr val="333366"/>
                  </a:solidFill>
                  <a:latin typeface="Times New Roman" pitchFamily="18" charset="0"/>
                </a:rPr>
                <a:t>iii</a:t>
              </a:r>
              <a:r>
                <a:rPr lang="nb-NO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)</a:t>
              </a:r>
              <a:endParaRPr lang="nb-NO" sz="1800" b="1" dirty="0">
                <a:solidFill>
                  <a:srgbClr val="3333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2347144" y="4832648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8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 - S</a:t>
            </a:r>
          </a:p>
        </p:txBody>
      </p:sp>
      <p:sp>
        <p:nvSpPr>
          <p:cNvPr id="100381" name="Text Box 29"/>
          <p:cNvSpPr txBox="1">
            <a:spLocks noChangeArrowheads="1"/>
          </p:cNvSpPr>
          <p:nvPr/>
        </p:nvSpPr>
        <p:spPr bwMode="auto">
          <a:xfrm>
            <a:off x="467544" y="930573"/>
            <a:ext cx="876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b="1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Kreditorenes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posisjon – vurdert med salgsopsjon som utgangspunkt</a:t>
            </a:r>
          </a:p>
        </p:txBody>
      </p:sp>
      <p:sp>
        <p:nvSpPr>
          <p:cNvPr id="100390" name="Rectangle 38"/>
          <p:cNvSpPr>
            <a:spLocks noChangeArrowheads="1"/>
          </p:cNvSpPr>
          <p:nvPr/>
        </p:nvSpPr>
        <p:spPr bwMode="auto">
          <a:xfrm>
            <a:off x="594544" y="260648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9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611560" y="967656"/>
            <a:ext cx="4724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Eiernes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posisjon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som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grpSp>
        <p:nvGrpSpPr>
          <p:cNvPr id="102447" name="Group 47"/>
          <p:cNvGrpSpPr>
            <a:grpSpLocks/>
          </p:cNvGrpSpPr>
          <p:nvPr/>
        </p:nvGrpSpPr>
        <p:grpSpPr bwMode="auto">
          <a:xfrm>
            <a:off x="3265860" y="1742356"/>
            <a:ext cx="5105400" cy="2209800"/>
            <a:chOff x="1912" y="1320"/>
            <a:chExt cx="3216" cy="1392"/>
          </a:xfrm>
        </p:grpSpPr>
        <p:grpSp>
          <p:nvGrpSpPr>
            <p:cNvPr id="102439" name="Group 39"/>
            <p:cNvGrpSpPr>
              <a:grpSpLocks/>
            </p:cNvGrpSpPr>
            <p:nvPr/>
          </p:nvGrpSpPr>
          <p:grpSpPr bwMode="auto">
            <a:xfrm>
              <a:off x="1912" y="1320"/>
              <a:ext cx="3216" cy="1392"/>
              <a:chOff x="1920" y="1296"/>
              <a:chExt cx="3216" cy="1392"/>
            </a:xfrm>
          </p:grpSpPr>
          <p:sp>
            <p:nvSpPr>
              <p:cNvPr id="102406" name="Text Box 6"/>
              <p:cNvSpPr txBox="1">
                <a:spLocks noChangeArrowheads="1"/>
              </p:cNvSpPr>
              <p:nvPr/>
            </p:nvSpPr>
            <p:spPr bwMode="auto">
              <a:xfrm>
                <a:off x="4560" y="2390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nb-NO" sz="1800" b="1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</a:p>
            </p:txBody>
          </p:sp>
          <p:sp>
            <p:nvSpPr>
              <p:cNvPr id="102407" name="Line 7"/>
              <p:cNvSpPr>
                <a:spLocks noChangeShapeType="1"/>
              </p:cNvSpPr>
              <p:nvPr/>
            </p:nvSpPr>
            <p:spPr bwMode="auto">
              <a:xfrm flipH="1" flipV="1">
                <a:off x="1920" y="1296"/>
                <a:ext cx="1817" cy="1392"/>
              </a:xfrm>
              <a:prstGeom prst="line">
                <a:avLst/>
              </a:prstGeom>
              <a:noFill/>
              <a:ln w="76200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102408" name="Line 8"/>
            <p:cNvSpPr>
              <a:spLocks noChangeShapeType="1"/>
            </p:cNvSpPr>
            <p:nvPr/>
          </p:nvSpPr>
          <p:spPr bwMode="auto">
            <a:xfrm flipV="1">
              <a:off x="3737" y="2696"/>
              <a:ext cx="1303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</p:grpSp>
      <p:sp>
        <p:nvSpPr>
          <p:cNvPr id="102409" name="Rectangle 9"/>
          <p:cNvSpPr>
            <a:spLocks noChangeArrowheads="1"/>
          </p:cNvSpPr>
          <p:nvPr/>
        </p:nvSpPr>
        <p:spPr bwMode="auto">
          <a:xfrm>
            <a:off x="611560" y="2161456"/>
            <a:ext cx="2971800" cy="609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Aksjonærene eier selskapet (A)</a:t>
            </a:r>
          </a:p>
        </p:txBody>
      </p:sp>
      <p:grpSp>
        <p:nvGrpSpPr>
          <p:cNvPr id="102410" name="Group 10"/>
          <p:cNvGrpSpPr>
            <a:grpSpLocks/>
          </p:cNvGrpSpPr>
          <p:nvPr/>
        </p:nvGrpSpPr>
        <p:grpSpPr bwMode="auto">
          <a:xfrm>
            <a:off x="4878760" y="5209456"/>
            <a:ext cx="628650" cy="384175"/>
            <a:chOff x="1440" y="3264"/>
            <a:chExt cx="396" cy="242"/>
          </a:xfrm>
        </p:grpSpPr>
        <p:sp>
          <p:nvSpPr>
            <p:cNvPr id="102411" name="Oval 11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2412" name="Text Box 12"/>
            <p:cNvSpPr txBox="1">
              <a:spLocks noChangeArrowheads="1"/>
            </p:cNvSpPr>
            <p:nvPr/>
          </p:nvSpPr>
          <p:spPr bwMode="auto">
            <a:xfrm>
              <a:off x="1472" y="3273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latin typeface="Times New Roman" pitchFamily="18" charset="0"/>
                </a:rPr>
                <a:t>(</a:t>
              </a:r>
              <a:r>
                <a:rPr lang="nb-NO" sz="1800" b="1" dirty="0" err="1" smtClean="0">
                  <a:latin typeface="Times New Roman" pitchFamily="18" charset="0"/>
                </a:rPr>
                <a:t>iv</a:t>
              </a:r>
              <a:r>
                <a:rPr lang="nb-NO" sz="1800" b="1" dirty="0" smtClean="0">
                  <a:latin typeface="Times New Roman" pitchFamily="18" charset="0"/>
                </a:rPr>
                <a:t>)</a:t>
              </a:r>
              <a:endParaRPr lang="nb-NO" sz="1800" b="1" dirty="0">
                <a:latin typeface="Times New Roman" pitchFamily="18" charset="0"/>
              </a:endParaRPr>
            </a:p>
          </p:txBody>
        </p:sp>
      </p:grpSp>
      <p:sp>
        <p:nvSpPr>
          <p:cNvPr id="102413" name="Rectangle 13"/>
          <p:cNvSpPr>
            <a:spLocks noChangeArrowheads="1"/>
          </p:cNvSpPr>
          <p:nvPr/>
        </p:nvSpPr>
        <p:spPr bwMode="auto">
          <a:xfrm>
            <a:off x="611560" y="2847256"/>
            <a:ext cx="25908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De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utstedt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risikofri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obligasjon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til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kreditorene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1000 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(-B)</a:t>
            </a:r>
          </a:p>
        </p:txBody>
      </p:sp>
      <p:sp>
        <p:nvSpPr>
          <p:cNvPr id="102414" name="Rectangle 14"/>
          <p:cNvSpPr>
            <a:spLocks noChangeArrowheads="1"/>
          </p:cNvSpPr>
          <p:nvPr/>
        </p:nvSpPr>
        <p:spPr bwMode="auto">
          <a:xfrm>
            <a:off x="611560" y="4142656"/>
            <a:ext cx="259080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De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eier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salgs-opsjon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med I = 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1000 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(S)</a:t>
            </a:r>
          </a:p>
        </p:txBody>
      </p:sp>
      <p:grpSp>
        <p:nvGrpSpPr>
          <p:cNvPr id="102415" name="Group 15"/>
          <p:cNvGrpSpPr>
            <a:grpSpLocks/>
          </p:cNvGrpSpPr>
          <p:nvPr/>
        </p:nvGrpSpPr>
        <p:grpSpPr bwMode="auto">
          <a:xfrm>
            <a:off x="2592760" y="5666656"/>
            <a:ext cx="5867400" cy="762000"/>
            <a:chOff x="1488" y="3792"/>
            <a:chExt cx="3696" cy="480"/>
          </a:xfrm>
        </p:grpSpPr>
        <p:sp>
          <p:nvSpPr>
            <p:cNvPr id="102416" name="Text Box 16"/>
            <p:cNvSpPr txBox="1">
              <a:spLocks noChangeArrowheads="1"/>
            </p:cNvSpPr>
            <p:nvPr/>
          </p:nvSpPr>
          <p:spPr bwMode="auto">
            <a:xfrm>
              <a:off x="4848" y="3792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 B</a:t>
              </a:r>
            </a:p>
          </p:txBody>
        </p:sp>
        <p:sp>
          <p:nvSpPr>
            <p:cNvPr id="102417" name="Line 17"/>
            <p:cNvSpPr>
              <a:spLocks noChangeShapeType="1"/>
            </p:cNvSpPr>
            <p:nvPr/>
          </p:nvSpPr>
          <p:spPr bwMode="auto">
            <a:xfrm flipV="1">
              <a:off x="1920" y="4080"/>
              <a:ext cx="3168" cy="0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2418" name="Rectangle 18"/>
            <p:cNvSpPr>
              <a:spLocks noChangeArrowheads="1"/>
            </p:cNvSpPr>
            <p:nvPr/>
          </p:nvSpPr>
          <p:spPr bwMode="auto">
            <a:xfrm>
              <a:off x="1488" y="3984"/>
              <a:ext cx="624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-1000</a:t>
              </a:r>
              <a:endParaRPr lang="en-US" sz="1800" b="1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2419" name="Group 19"/>
          <p:cNvGrpSpPr>
            <a:grpSpLocks/>
          </p:cNvGrpSpPr>
          <p:nvPr/>
        </p:nvGrpSpPr>
        <p:grpSpPr bwMode="auto">
          <a:xfrm>
            <a:off x="3291260" y="1412156"/>
            <a:ext cx="3200400" cy="2514600"/>
            <a:chOff x="1920" y="1152"/>
            <a:chExt cx="2016" cy="1584"/>
          </a:xfrm>
        </p:grpSpPr>
        <p:sp>
          <p:nvSpPr>
            <p:cNvPr id="102420" name="Line 20"/>
            <p:cNvSpPr>
              <a:spLocks noChangeShapeType="1"/>
            </p:cNvSpPr>
            <p:nvPr/>
          </p:nvSpPr>
          <p:spPr bwMode="auto">
            <a:xfrm flipH="1">
              <a:off x="1920" y="1296"/>
              <a:ext cx="1920" cy="144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2421" name="Text Box 21"/>
            <p:cNvSpPr txBox="1">
              <a:spLocks noChangeArrowheads="1"/>
            </p:cNvSpPr>
            <p:nvPr/>
          </p:nvSpPr>
          <p:spPr bwMode="auto">
            <a:xfrm>
              <a:off x="3552" y="1152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102448" name="Group 48"/>
          <p:cNvGrpSpPr>
            <a:grpSpLocks/>
          </p:cNvGrpSpPr>
          <p:nvPr/>
        </p:nvGrpSpPr>
        <p:grpSpPr bwMode="auto">
          <a:xfrm>
            <a:off x="3278560" y="1704256"/>
            <a:ext cx="5562600" cy="2573338"/>
            <a:chOff x="1920" y="1307"/>
            <a:chExt cx="3504" cy="1621"/>
          </a:xfrm>
        </p:grpSpPr>
        <p:grpSp>
          <p:nvGrpSpPr>
            <p:cNvPr id="102423" name="Group 23"/>
            <p:cNvGrpSpPr>
              <a:grpSpLocks/>
            </p:cNvGrpSpPr>
            <p:nvPr/>
          </p:nvGrpSpPr>
          <p:grpSpPr bwMode="auto">
            <a:xfrm>
              <a:off x="1920" y="1499"/>
              <a:ext cx="3408" cy="1429"/>
              <a:chOff x="1920" y="1536"/>
              <a:chExt cx="3408" cy="1429"/>
            </a:xfrm>
          </p:grpSpPr>
          <p:sp>
            <p:nvSpPr>
              <p:cNvPr id="102424" name="Rectangle 24"/>
              <p:cNvSpPr>
                <a:spLocks noChangeArrowheads="1"/>
              </p:cNvSpPr>
              <p:nvPr/>
            </p:nvSpPr>
            <p:spPr bwMode="auto">
              <a:xfrm>
                <a:off x="3360" y="2736"/>
                <a:ext cx="76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800" b="1" dirty="0">
                    <a:solidFill>
                      <a:srgbClr val="333366"/>
                    </a:solidFill>
                    <a:latin typeface="Times New Roman" pitchFamily="18" charset="0"/>
                  </a:rPr>
                  <a:t> </a:t>
                </a:r>
                <a:r>
                  <a:rPr lang="en-US" sz="1800" b="1" dirty="0" smtClean="0">
                    <a:solidFill>
                      <a:srgbClr val="333366"/>
                    </a:solidFill>
                    <a:latin typeface="Times New Roman" pitchFamily="18" charset="0"/>
                  </a:rPr>
                  <a:t>1000</a:t>
                </a:r>
                <a:endParaRPr lang="en-US" sz="1800" b="1" dirty="0">
                  <a:solidFill>
                    <a:srgbClr val="3333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425" name="Line 25"/>
              <p:cNvSpPr>
                <a:spLocks noChangeShapeType="1"/>
              </p:cNvSpPr>
              <p:nvPr/>
            </p:nvSpPr>
            <p:spPr bwMode="auto">
              <a:xfrm>
                <a:off x="1920" y="2736"/>
                <a:ext cx="1831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2426" name="Line 26"/>
              <p:cNvSpPr>
                <a:spLocks noChangeShapeType="1"/>
              </p:cNvSpPr>
              <p:nvPr/>
            </p:nvSpPr>
            <p:spPr bwMode="auto">
              <a:xfrm flipV="1">
                <a:off x="3696" y="1536"/>
                <a:ext cx="1632" cy="120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102427" name="Text Box 27"/>
            <p:cNvSpPr txBox="1">
              <a:spLocks noChangeArrowheads="1"/>
            </p:cNvSpPr>
            <p:nvPr/>
          </p:nvSpPr>
          <p:spPr bwMode="auto">
            <a:xfrm>
              <a:off x="4560" y="1307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A – B + S</a:t>
              </a:r>
            </a:p>
          </p:txBody>
        </p:sp>
      </p:grpSp>
      <p:sp>
        <p:nvSpPr>
          <p:cNvPr id="102428" name="Text Box 28"/>
          <p:cNvSpPr txBox="1">
            <a:spLocks noChangeArrowheads="1"/>
          </p:cNvSpPr>
          <p:nvPr/>
        </p:nvSpPr>
        <p:spPr bwMode="auto">
          <a:xfrm>
            <a:off x="5869360" y="5209456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8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 = A – B + S</a:t>
            </a:r>
          </a:p>
        </p:txBody>
      </p:sp>
      <p:grpSp>
        <p:nvGrpSpPr>
          <p:cNvPr id="102446" name="Group 46"/>
          <p:cNvGrpSpPr>
            <a:grpSpLocks/>
          </p:cNvGrpSpPr>
          <p:nvPr/>
        </p:nvGrpSpPr>
        <p:grpSpPr bwMode="auto">
          <a:xfrm>
            <a:off x="2516560" y="1323256"/>
            <a:ext cx="6705600" cy="4876800"/>
            <a:chOff x="1440" y="1056"/>
            <a:chExt cx="4224" cy="3072"/>
          </a:xfrm>
        </p:grpSpPr>
        <p:sp>
          <p:nvSpPr>
            <p:cNvPr id="102430" name="Rectangle 30"/>
            <p:cNvSpPr>
              <a:spLocks noChangeArrowheads="1"/>
            </p:cNvSpPr>
            <p:nvPr/>
          </p:nvSpPr>
          <p:spPr bwMode="auto">
            <a:xfrm>
              <a:off x="1440" y="1296"/>
              <a:ext cx="624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800" b="1" dirty="0" smtClean="0">
                  <a:solidFill>
                    <a:srgbClr val="333366"/>
                  </a:solidFill>
                  <a:latin typeface="Times New Roman" pitchFamily="18" charset="0"/>
                </a:rPr>
                <a:t>1000</a:t>
              </a:r>
              <a:endParaRPr lang="en-US" sz="1800" b="1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445" name="Group 45"/>
            <p:cNvGrpSpPr>
              <a:grpSpLocks/>
            </p:cNvGrpSpPr>
            <p:nvPr/>
          </p:nvGrpSpPr>
          <p:grpSpPr bwMode="auto">
            <a:xfrm>
              <a:off x="1440" y="1056"/>
              <a:ext cx="4224" cy="3072"/>
              <a:chOff x="1440" y="1056"/>
              <a:chExt cx="4224" cy="3072"/>
            </a:xfrm>
          </p:grpSpPr>
          <p:sp>
            <p:nvSpPr>
              <p:cNvPr id="102432" name="Line 32"/>
              <p:cNvSpPr>
                <a:spLocks noChangeShapeType="1"/>
              </p:cNvSpPr>
              <p:nvPr/>
            </p:nvSpPr>
            <p:spPr bwMode="auto">
              <a:xfrm>
                <a:off x="1913" y="1382"/>
                <a:ext cx="7" cy="27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2433" name="Line 33"/>
              <p:cNvSpPr>
                <a:spLocks noChangeShapeType="1"/>
              </p:cNvSpPr>
              <p:nvPr/>
            </p:nvSpPr>
            <p:spPr bwMode="auto">
              <a:xfrm>
                <a:off x="1920" y="2688"/>
                <a:ext cx="3168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2434" name="Text Box 34"/>
              <p:cNvSpPr txBox="1">
                <a:spLocks noChangeArrowheads="1"/>
              </p:cNvSpPr>
              <p:nvPr/>
            </p:nvSpPr>
            <p:spPr bwMode="auto">
              <a:xfrm>
                <a:off x="4224" y="2689"/>
                <a:ext cx="14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nb-NO" sz="18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Kontantstrøm selskap</a:t>
                </a:r>
              </a:p>
            </p:txBody>
          </p:sp>
          <p:sp>
            <p:nvSpPr>
              <p:cNvPr id="102435" name="Text Box 35"/>
              <p:cNvSpPr txBox="1">
                <a:spLocks noChangeArrowheads="1"/>
              </p:cNvSpPr>
              <p:nvPr/>
            </p:nvSpPr>
            <p:spPr bwMode="auto">
              <a:xfrm>
                <a:off x="1440" y="1056"/>
                <a:ext cx="13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nb-NO" sz="18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Kontantstrøm eiere</a:t>
                </a:r>
              </a:p>
            </p:txBody>
          </p:sp>
        </p:grpSp>
      </p:grpSp>
      <p:sp>
        <p:nvSpPr>
          <p:cNvPr id="102449" name="Rectangle 49"/>
          <p:cNvSpPr>
            <a:spLocks noChangeArrowheads="1"/>
          </p:cNvSpPr>
          <p:nvPr/>
        </p:nvSpPr>
        <p:spPr bwMode="auto">
          <a:xfrm>
            <a:off x="611560" y="332656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2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9" grpId="0" autoUpdateAnimBg="0"/>
      <p:bldP spid="102413" grpId="0" autoUpdateAnimBg="0"/>
      <p:bldP spid="102414" grpId="0" autoUpdateAnimBg="0"/>
      <p:bldP spid="102428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1013520" y="1065064"/>
            <a:ext cx="7162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Eiernes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og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kreditorenes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posisjon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som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opsjoner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708720" y="4443264"/>
            <a:ext cx="3505200" cy="1295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</a:rPr>
              <a:t>	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Aksjonærene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endParaRPr lang="en-US" sz="1800" dirty="0">
              <a:solidFill>
                <a:srgbClr val="333366"/>
              </a:solidFill>
              <a:latin typeface="Times New Roman" pitchFamily="18" charset="0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1800" dirty="0">
                <a:solidFill>
                  <a:srgbClr val="CC0000"/>
                </a:solidFill>
                <a:latin typeface="Times New Roman" pitchFamily="18" charset="0"/>
              </a:rPr>
              <a:t>(K)</a:t>
            </a:r>
            <a:endParaRPr lang="en-US" sz="1800" baseline="-30000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4453" name="Group 5"/>
          <p:cNvGrpSpPr>
            <a:grpSpLocks/>
          </p:cNvGrpSpPr>
          <p:nvPr/>
        </p:nvGrpSpPr>
        <p:grpSpPr bwMode="auto">
          <a:xfrm>
            <a:off x="327720" y="4519464"/>
            <a:ext cx="628650" cy="381000"/>
            <a:chOff x="1440" y="3264"/>
            <a:chExt cx="396" cy="240"/>
          </a:xfrm>
        </p:grpSpPr>
        <p:sp>
          <p:nvSpPr>
            <p:cNvPr id="104454" name="Oval 6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4455" name="Text Box 7"/>
            <p:cNvSpPr txBox="1">
              <a:spLocks noChangeArrowheads="1"/>
            </p:cNvSpPr>
            <p:nvPr/>
          </p:nvSpPr>
          <p:spPr bwMode="auto">
            <a:xfrm>
              <a:off x="1492" y="3273"/>
              <a:ext cx="3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latin typeface="Times New Roman" pitchFamily="18" charset="0"/>
                </a:rPr>
                <a:t> (i)</a:t>
              </a:r>
              <a:endParaRPr lang="nb-NO" sz="1800" b="1" dirty="0">
                <a:latin typeface="Times New Roman" pitchFamily="18" charset="0"/>
              </a:endParaRPr>
            </a:p>
          </p:txBody>
        </p:sp>
      </p:grpSp>
      <p:grpSp>
        <p:nvGrpSpPr>
          <p:cNvPr id="104456" name="Group 8"/>
          <p:cNvGrpSpPr>
            <a:grpSpLocks/>
          </p:cNvGrpSpPr>
          <p:nvPr/>
        </p:nvGrpSpPr>
        <p:grpSpPr bwMode="auto">
          <a:xfrm>
            <a:off x="251520" y="2385864"/>
            <a:ext cx="628650" cy="384175"/>
            <a:chOff x="1440" y="3264"/>
            <a:chExt cx="396" cy="242"/>
          </a:xfrm>
        </p:grpSpPr>
        <p:sp>
          <p:nvSpPr>
            <p:cNvPr id="104457" name="Oval 9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4458" name="Text Box 10"/>
            <p:cNvSpPr txBox="1">
              <a:spLocks noChangeArrowheads="1"/>
            </p:cNvSpPr>
            <p:nvPr/>
          </p:nvSpPr>
          <p:spPr bwMode="auto">
            <a:xfrm>
              <a:off x="1495" y="3273"/>
              <a:ext cx="3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latin typeface="Times New Roman" pitchFamily="18" charset="0"/>
                </a:rPr>
                <a:t>(</a:t>
              </a:r>
              <a:r>
                <a:rPr lang="nb-NO" sz="1800" b="1" dirty="0" err="1" smtClean="0">
                  <a:latin typeface="Times New Roman" pitchFamily="18" charset="0"/>
                </a:rPr>
                <a:t>ii</a:t>
              </a:r>
              <a:r>
                <a:rPr lang="nb-NO" sz="1800" b="1" dirty="0" smtClean="0">
                  <a:latin typeface="Times New Roman" pitchFamily="18" charset="0"/>
                </a:rPr>
                <a:t>)</a:t>
              </a:r>
              <a:endParaRPr lang="nb-NO" sz="1800" b="1" dirty="0">
                <a:latin typeface="Times New Roman" pitchFamily="18" charset="0"/>
              </a:endParaRPr>
            </a:p>
          </p:txBody>
        </p:sp>
      </p:grpSp>
      <p:sp>
        <p:nvSpPr>
          <p:cNvPr id="104459" name="Rectangle 11"/>
          <p:cNvSpPr>
            <a:spLocks noChangeArrowheads="1"/>
          </p:cNvSpPr>
          <p:nvPr/>
        </p:nvSpPr>
        <p:spPr bwMode="auto">
          <a:xfrm>
            <a:off x="1013520" y="2385864"/>
            <a:ext cx="3505200" cy="1600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Kreditorene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eier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endParaRPr lang="en-US" sz="1800" dirty="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Kreditorene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solgt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18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endParaRPr lang="en-US" sz="1800" dirty="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1800" dirty="0">
                <a:solidFill>
                  <a:srgbClr val="CC0000"/>
                </a:solidFill>
                <a:latin typeface="Times New Roman" pitchFamily="18" charset="0"/>
              </a:rPr>
              <a:t>(A – K)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1800" baseline="-30000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0" name="Rectangle 12"/>
          <p:cNvSpPr>
            <a:spLocks noChangeArrowheads="1"/>
          </p:cNvSpPr>
          <p:nvPr/>
        </p:nvSpPr>
        <p:spPr bwMode="auto">
          <a:xfrm>
            <a:off x="632520" y="1928664"/>
            <a:ext cx="2286000" cy="381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Kreditorene</a:t>
            </a:r>
            <a:endParaRPr lang="en-US" sz="18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708720" y="3757464"/>
            <a:ext cx="2286000" cy="381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Eierne</a:t>
            </a:r>
            <a:endParaRPr lang="en-US" sz="18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4975920" y="1928664"/>
            <a:ext cx="2286000" cy="381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Kreditorene</a:t>
            </a:r>
            <a:endParaRPr lang="en-US" sz="18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3" name="Rectangle 15"/>
          <p:cNvSpPr>
            <a:spLocks noChangeArrowheads="1"/>
          </p:cNvSpPr>
          <p:nvPr/>
        </p:nvSpPr>
        <p:spPr bwMode="auto">
          <a:xfrm>
            <a:off x="5052120" y="3757464"/>
            <a:ext cx="2286000" cy="381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Eierne</a:t>
            </a:r>
            <a:endParaRPr lang="en-US" sz="18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64" name="Rectangle 16"/>
          <p:cNvSpPr>
            <a:spLocks noChangeArrowheads="1"/>
          </p:cNvSpPr>
          <p:nvPr/>
        </p:nvSpPr>
        <p:spPr bwMode="auto">
          <a:xfrm>
            <a:off x="5585520" y="2385864"/>
            <a:ext cx="3505200" cy="1447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Kreditorene har en risikofri fordring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Kreditorene har solgt en salgsopsjon til aksjonærene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1800">
                <a:solidFill>
                  <a:srgbClr val="CC0000"/>
                </a:solidFill>
                <a:latin typeface="Times New Roman" pitchFamily="18" charset="0"/>
              </a:rPr>
              <a:t>(B - S)</a:t>
            </a:r>
            <a:endParaRPr lang="en-US" sz="1800" baseline="-3000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4465" name="Group 17"/>
          <p:cNvGrpSpPr>
            <a:grpSpLocks/>
          </p:cNvGrpSpPr>
          <p:nvPr/>
        </p:nvGrpSpPr>
        <p:grpSpPr bwMode="auto">
          <a:xfrm>
            <a:off x="4747320" y="2690664"/>
            <a:ext cx="628650" cy="381000"/>
            <a:chOff x="1440" y="3264"/>
            <a:chExt cx="396" cy="240"/>
          </a:xfrm>
        </p:grpSpPr>
        <p:sp>
          <p:nvSpPr>
            <p:cNvPr id="104466" name="Oval 18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4467" name="Text Box 19"/>
            <p:cNvSpPr txBox="1">
              <a:spLocks noChangeArrowheads="1"/>
            </p:cNvSpPr>
            <p:nvPr/>
          </p:nvSpPr>
          <p:spPr bwMode="auto">
            <a:xfrm>
              <a:off x="1475" y="3273"/>
              <a:ext cx="36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latin typeface="Times New Roman" pitchFamily="18" charset="0"/>
                </a:rPr>
                <a:t>(</a:t>
              </a:r>
              <a:r>
                <a:rPr lang="nb-NO" sz="1800" b="1" dirty="0" err="1" smtClean="0">
                  <a:latin typeface="Times New Roman" pitchFamily="18" charset="0"/>
                </a:rPr>
                <a:t>iii</a:t>
              </a:r>
              <a:r>
                <a:rPr lang="nb-NO" sz="1800" b="1" dirty="0" smtClean="0">
                  <a:latin typeface="Times New Roman" pitchFamily="18" charset="0"/>
                </a:rPr>
                <a:t>)</a:t>
              </a:r>
              <a:endParaRPr lang="nb-NO" sz="1800" b="1" dirty="0">
                <a:latin typeface="Times New Roman" pitchFamily="18" charset="0"/>
              </a:endParaRPr>
            </a:p>
          </p:txBody>
        </p:sp>
      </p:grpSp>
      <p:sp>
        <p:nvSpPr>
          <p:cNvPr id="104468" name="Rectangle 20"/>
          <p:cNvSpPr>
            <a:spLocks noChangeArrowheads="1"/>
          </p:cNvSpPr>
          <p:nvPr/>
        </p:nvSpPr>
        <p:spPr bwMode="auto">
          <a:xfrm>
            <a:off x="5585520" y="4214664"/>
            <a:ext cx="3505200" cy="1981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Aksjonærene eier selskapet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Aksjonærene har utstedt en risikofri obligasjon til kreditorene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Aksjonærene har en salgsopsjon på selskapet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1800">
                <a:solidFill>
                  <a:srgbClr val="CC0000"/>
                </a:solidFill>
                <a:latin typeface="Times New Roman" pitchFamily="18" charset="0"/>
              </a:rPr>
              <a:t>(A – B + S)</a:t>
            </a:r>
            <a:endParaRPr lang="en-US" sz="1800" baseline="-3000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4469" name="Group 21"/>
          <p:cNvGrpSpPr>
            <a:grpSpLocks/>
          </p:cNvGrpSpPr>
          <p:nvPr/>
        </p:nvGrpSpPr>
        <p:grpSpPr bwMode="auto">
          <a:xfrm>
            <a:off x="4804470" y="4519464"/>
            <a:ext cx="628650" cy="381000"/>
            <a:chOff x="1440" y="3264"/>
            <a:chExt cx="396" cy="240"/>
          </a:xfrm>
        </p:grpSpPr>
        <p:sp>
          <p:nvSpPr>
            <p:cNvPr id="104470" name="Oval 22"/>
            <p:cNvSpPr>
              <a:spLocks noChangeArrowheads="1"/>
            </p:cNvSpPr>
            <p:nvPr/>
          </p:nvSpPr>
          <p:spPr bwMode="auto">
            <a:xfrm>
              <a:off x="1440" y="3264"/>
              <a:ext cx="384" cy="240"/>
            </a:xfrm>
            <a:prstGeom prst="ellips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04471" name="Text Box 23"/>
            <p:cNvSpPr txBox="1">
              <a:spLocks noChangeArrowheads="1"/>
            </p:cNvSpPr>
            <p:nvPr/>
          </p:nvSpPr>
          <p:spPr bwMode="auto">
            <a:xfrm>
              <a:off x="1484" y="3273"/>
              <a:ext cx="3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nb-NO" sz="1800" b="1" dirty="0" smtClean="0">
                  <a:latin typeface="Times New Roman" pitchFamily="18" charset="0"/>
                </a:rPr>
                <a:t>(</a:t>
              </a:r>
              <a:r>
                <a:rPr lang="nb-NO" sz="1800" b="1" dirty="0" err="1" smtClean="0">
                  <a:latin typeface="Times New Roman" pitchFamily="18" charset="0"/>
                </a:rPr>
                <a:t>iv</a:t>
              </a:r>
              <a:r>
                <a:rPr lang="nb-NO" sz="1800" b="1" dirty="0" smtClean="0">
                  <a:latin typeface="Times New Roman" pitchFamily="18" charset="0"/>
                </a:rPr>
                <a:t>)</a:t>
              </a:r>
              <a:endParaRPr lang="nb-NO" sz="1800" b="1" dirty="0">
                <a:latin typeface="Times New Roman" pitchFamily="18" charset="0"/>
              </a:endParaRPr>
            </a:p>
          </p:txBody>
        </p:sp>
      </p:grpSp>
      <p:grpSp>
        <p:nvGrpSpPr>
          <p:cNvPr id="104472" name="Group 24"/>
          <p:cNvGrpSpPr>
            <a:grpSpLocks/>
          </p:cNvGrpSpPr>
          <p:nvPr/>
        </p:nvGrpSpPr>
        <p:grpSpPr bwMode="auto">
          <a:xfrm>
            <a:off x="251520" y="1547664"/>
            <a:ext cx="8686800" cy="4724400"/>
            <a:chOff x="144" y="1248"/>
            <a:chExt cx="5472" cy="2976"/>
          </a:xfrm>
        </p:grpSpPr>
        <p:sp>
          <p:nvSpPr>
            <p:cNvPr id="104473" name="Line 25"/>
            <p:cNvSpPr>
              <a:spLocks noChangeShapeType="1"/>
            </p:cNvSpPr>
            <p:nvPr/>
          </p:nvSpPr>
          <p:spPr bwMode="auto">
            <a:xfrm>
              <a:off x="2880" y="1248"/>
              <a:ext cx="0" cy="29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104474" name="Rectangle 26"/>
            <p:cNvSpPr>
              <a:spLocks noChangeArrowheads="1"/>
            </p:cNvSpPr>
            <p:nvPr/>
          </p:nvSpPr>
          <p:spPr bwMode="auto">
            <a:xfrm>
              <a:off x="384" y="1248"/>
              <a:ext cx="2256" cy="24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800" b="1" dirty="0">
                  <a:solidFill>
                    <a:srgbClr val="333366"/>
                  </a:solidFill>
                  <a:latin typeface="Times New Roman" pitchFamily="18" charset="0"/>
                </a:rPr>
                <a:t>	</a:t>
              </a:r>
              <a:r>
                <a:rPr lang="en-US" sz="1800" b="1" i="1" dirty="0" err="1">
                  <a:solidFill>
                    <a:srgbClr val="333366"/>
                  </a:solidFill>
                  <a:latin typeface="Times New Roman" pitchFamily="18" charset="0"/>
                </a:rPr>
                <a:t>Vurdert</a:t>
              </a:r>
              <a:r>
                <a:rPr lang="en-US" sz="1800" b="1" i="1" dirty="0">
                  <a:solidFill>
                    <a:srgbClr val="333366"/>
                  </a:solidFill>
                  <a:latin typeface="Times New Roman" pitchFamily="18" charset="0"/>
                </a:rPr>
                <a:t> </a:t>
              </a:r>
              <a:r>
                <a:rPr lang="en-US" sz="1800" b="1" i="1" dirty="0" err="1">
                  <a:solidFill>
                    <a:srgbClr val="333366"/>
                  </a:solidFill>
                  <a:latin typeface="Times New Roman" pitchFamily="18" charset="0"/>
                </a:rPr>
                <a:t>som</a:t>
              </a:r>
              <a:r>
                <a:rPr lang="en-US" sz="1800" b="1" i="1" dirty="0">
                  <a:solidFill>
                    <a:srgbClr val="333366"/>
                  </a:solidFill>
                  <a:latin typeface="Times New Roman" pitchFamily="18" charset="0"/>
                </a:rPr>
                <a:t> </a:t>
              </a:r>
              <a:r>
                <a:rPr lang="en-US" sz="1800" b="1" i="1" dirty="0" err="1">
                  <a:solidFill>
                    <a:srgbClr val="333366"/>
                  </a:solidFill>
                  <a:latin typeface="Times New Roman" pitchFamily="18" charset="0"/>
                </a:rPr>
                <a:t>kjøpsopsjon</a:t>
              </a:r>
              <a:endParaRPr lang="en-US" sz="1800" b="1" i="1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75" name="Rectangle 27"/>
            <p:cNvSpPr>
              <a:spLocks noChangeArrowheads="1"/>
            </p:cNvSpPr>
            <p:nvPr/>
          </p:nvSpPr>
          <p:spPr bwMode="auto">
            <a:xfrm>
              <a:off x="3072" y="1248"/>
              <a:ext cx="2256" cy="24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1800" b="1">
                  <a:solidFill>
                    <a:srgbClr val="333366"/>
                  </a:solidFill>
                  <a:latin typeface="Times New Roman" pitchFamily="18" charset="0"/>
                </a:rPr>
                <a:t>	</a:t>
              </a:r>
              <a:r>
                <a:rPr lang="en-US" sz="1800" b="1" i="1">
                  <a:solidFill>
                    <a:srgbClr val="333366"/>
                  </a:solidFill>
                  <a:latin typeface="Times New Roman" pitchFamily="18" charset="0"/>
                </a:rPr>
                <a:t>Vurdert som salgsopsjon</a:t>
              </a:r>
              <a:endParaRPr lang="en-US" sz="1800" b="1" i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476" name="Line 28"/>
            <p:cNvSpPr>
              <a:spLocks noChangeShapeType="1"/>
            </p:cNvSpPr>
            <p:nvPr/>
          </p:nvSpPr>
          <p:spPr bwMode="auto">
            <a:xfrm>
              <a:off x="144" y="1488"/>
              <a:ext cx="5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104477" name="Line 29"/>
            <p:cNvSpPr>
              <a:spLocks noChangeShapeType="1"/>
            </p:cNvSpPr>
            <p:nvPr/>
          </p:nvSpPr>
          <p:spPr bwMode="auto">
            <a:xfrm>
              <a:off x="144" y="1248"/>
              <a:ext cx="54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104479" name="Rectangle 31"/>
          <p:cNvSpPr>
            <a:spLocks noChangeArrowheads="1"/>
          </p:cNvSpPr>
          <p:nvPr/>
        </p:nvSpPr>
        <p:spPr bwMode="auto">
          <a:xfrm>
            <a:off x="556320" y="404664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4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  <p:bldP spid="104459" grpId="0" autoUpdateAnimBg="0"/>
      <p:bldP spid="104460" grpId="0" autoUpdateAnimBg="0"/>
      <p:bldP spid="104461" grpId="0" autoUpdateAnimBg="0"/>
      <p:bldP spid="104462" grpId="0" autoUpdateAnimBg="0"/>
      <p:bldP spid="104463" grpId="0" autoUpdateAnimBg="0"/>
      <p:bldP spid="104464" grpId="0" autoUpdateAnimBg="0"/>
      <p:bldP spid="10446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899344" y="1162472"/>
            <a:ext cx="7162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Opsjoner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selskapets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investeringsprosjekter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1407344" y="2153072"/>
            <a:ext cx="7086600" cy="2438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Økt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risiko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underliggende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objekt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(A)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øker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verdien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opsjonen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Hvis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nyinvesteringer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har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høyere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risiko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enn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igangværende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prosjekter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,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vil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opsjonsverdien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øke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(EK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vurdert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som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øker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)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Hvis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risikoøkningen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kun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usystematisk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,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endres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ikke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verdien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av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selskapet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(V). 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Da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må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verdien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av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gjelden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(G)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synke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797744" y="1695872"/>
            <a:ext cx="2286000" cy="2778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	Vi vet at: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873944" y="4743872"/>
            <a:ext cx="74676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Dette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kan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vises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ved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bruk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av Black-Scholes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modellen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(se </a:t>
            </a:r>
            <a:r>
              <a:rPr lang="en-US" sz="2000" dirty="0" err="1" smtClean="0">
                <a:solidFill>
                  <a:srgbClr val="333366"/>
                </a:solidFill>
                <a:latin typeface="Times New Roman" pitchFamily="18" charset="0"/>
              </a:rPr>
              <a:t>læreboka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):</a:t>
            </a:r>
            <a:endParaRPr lang="en-US" sz="2000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503" name="Rectangle 7"/>
          <p:cNvSpPr>
            <a:spLocks noChangeArrowheads="1"/>
          </p:cNvSpPr>
          <p:nvPr/>
        </p:nvSpPr>
        <p:spPr bwMode="auto">
          <a:xfrm>
            <a:off x="645344" y="5582072"/>
            <a:ext cx="8229600" cy="990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	-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Gjelden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blitt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mer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risikabel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og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dermed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mindre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verd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.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	-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Kreditorene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vil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kreve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kompensasjon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for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dette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gjennom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høyere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rente</a:t>
            </a:r>
            <a:endParaRPr lang="en-US" sz="2000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505" name="Rectangle 9"/>
          <p:cNvSpPr>
            <a:spLocks noChangeArrowheads="1"/>
          </p:cNvSpPr>
          <p:nvPr/>
        </p:nvSpPr>
        <p:spPr bwMode="auto">
          <a:xfrm>
            <a:off x="467544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2" grpId="0" autoUpdateAnimBg="0"/>
      <p:bldP spid="106503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924744" y="1149772"/>
            <a:ext cx="7924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Realopsjoner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–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opsjonstrekk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ved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realinvesteringer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178744" y="1695872"/>
            <a:ext cx="8077200" cy="4648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Eksempel: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Et selskap har en rett, men ikke plikt, til å gjennomføre en 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prosjektide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Sammenligning mot variablene i B &amp; S: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Aksjekurs (A)  		NV av investeringens kontantstrøm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Innløsningskurs (I)  	Investeringsbeløpet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Standardavvik (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2000">
                <a:solidFill>
                  <a:srgbClr val="333366"/>
                </a:solidFill>
                <a:latin typeface="Symbol" pitchFamily="18" charset="2"/>
              </a:rPr>
              <a:t>)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 	Standardavviket til investeringens nåverdi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Tid til forfall (T)  	Ofte betydelig lengre for realopsjoner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Risikofri rente (r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  	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Risikofri rente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- Dividende (D)  		Investeringens kontantstrøm tapes dersom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				opsjonen ikke innløses</a:t>
            </a:r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467544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1066800" y="1498600"/>
            <a:ext cx="7924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Realopsjoner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–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opsjonstrekk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ved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realinvesteringer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1295400" y="2209800"/>
            <a:ext cx="7391400" cy="3886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Verdsettelse av prosjekt ved bruk av opsjonsmodell gir en annen nåverdi enn 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ved diskontering med risikojustert rente dersom: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  <a:p>
            <a:pPr marL="1031875" lvl="1" indent="-841375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Det er usikkerhet i prosjektets kontantstrøm</a:t>
            </a:r>
          </a:p>
          <a:p>
            <a:pPr marL="1031875" lvl="1" indent="-841375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Selskapet har en rett, men ikke plikt, til å gjennomføre investeringen</a:t>
            </a:r>
          </a:p>
          <a:p>
            <a:pPr marL="1031875" lvl="1" indent="-841375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Investeringen er irreversibel</a:t>
            </a:r>
          </a:p>
          <a:p>
            <a:pPr marL="1031875" lvl="1" indent="-841375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Det er lønnsomt å benytte den fleksibiliteten realopsjonen gir</a:t>
            </a:r>
          </a:p>
          <a:p>
            <a:pPr marL="1031875" lvl="1" indent="-841375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endParaRPr lang="en-US" sz="200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auto">
          <a:xfrm>
            <a:off x="685800" y="8382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844228" y="1306488"/>
            <a:ext cx="7924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rgbClr val="333366"/>
                </a:solidFill>
                <a:latin typeface="Times New Roman" pitchFamily="18" charset="0"/>
              </a:rPr>
              <a:t>Realopsjoner</a:t>
            </a:r>
            <a:r>
              <a:rPr lang="en-US" sz="2000" b="1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b="1" dirty="0">
                <a:solidFill>
                  <a:srgbClr val="333366"/>
                </a:solidFill>
                <a:latin typeface="Times New Roman" pitchFamily="18" charset="0"/>
              </a:rPr>
              <a:t>– </a:t>
            </a:r>
            <a:r>
              <a:rPr lang="en-US" sz="2000" b="1" dirty="0" err="1">
                <a:solidFill>
                  <a:srgbClr val="333366"/>
                </a:solidFill>
                <a:latin typeface="Times New Roman" pitchFamily="18" charset="0"/>
              </a:rPr>
              <a:t>eksempler</a:t>
            </a:r>
            <a:endParaRPr lang="en-US" sz="2000" b="1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23528" y="2982888"/>
            <a:ext cx="2286000" cy="3200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Kontantstrøm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Innløsningspris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Usikkerhet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Tid til forfall</a:t>
            </a:r>
          </a:p>
        </p:txBody>
      </p:sp>
      <p:sp>
        <p:nvSpPr>
          <p:cNvPr id="124969" name="Rectangle 41"/>
          <p:cNvSpPr>
            <a:spLocks noChangeArrowheads="1"/>
          </p:cNvSpPr>
          <p:nvPr/>
        </p:nvSpPr>
        <p:spPr bwMode="auto">
          <a:xfrm>
            <a:off x="2152328" y="2982888"/>
            <a:ext cx="2438400" cy="3200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Inntjening fra salg av gass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Kostnader ved å klargjøre for utvinning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Markedspris for gass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I praksis uendelig</a:t>
            </a:r>
          </a:p>
        </p:txBody>
      </p:sp>
      <p:sp>
        <p:nvSpPr>
          <p:cNvPr id="124970" name="Rectangle 42"/>
          <p:cNvSpPr>
            <a:spLocks noChangeArrowheads="1"/>
          </p:cNvSpPr>
          <p:nvPr/>
        </p:nvSpPr>
        <p:spPr bwMode="auto">
          <a:xfrm>
            <a:off x="4133528" y="2982888"/>
            <a:ext cx="2438400" cy="3200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Inntjening fra salg av medikamentet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FoU for å bringe medikamentet til markedet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Suksess/fiasko i kliniske prøver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endParaRPr lang="en-US" sz="1800">
              <a:solidFill>
                <a:srgbClr val="333366"/>
              </a:solidFill>
              <a:latin typeface="Times New Roman" pitchFamily="18" charset="0"/>
            </a:endParaRP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Patentets levetid</a:t>
            </a:r>
          </a:p>
        </p:txBody>
      </p:sp>
      <p:sp>
        <p:nvSpPr>
          <p:cNvPr id="124971" name="Rectangle 43"/>
          <p:cNvSpPr>
            <a:spLocks noChangeArrowheads="1"/>
          </p:cNvSpPr>
          <p:nvPr/>
        </p:nvSpPr>
        <p:spPr bwMode="auto">
          <a:xfrm>
            <a:off x="6114728" y="2982888"/>
            <a:ext cx="2819400" cy="3200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Inntjening fra mobiltelefon-brukerne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Fremtidige utviklings-kostnader for programvare og nettutbygging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Etterspørsel etter mobile tjenester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	Lisensens varighet</a:t>
            </a:r>
          </a:p>
        </p:txBody>
      </p:sp>
      <p:sp>
        <p:nvSpPr>
          <p:cNvPr id="124972" name="Rectangle 44"/>
          <p:cNvSpPr>
            <a:spLocks noChangeArrowheads="1"/>
          </p:cNvSpPr>
          <p:nvPr/>
        </p:nvSpPr>
        <p:spPr bwMode="auto">
          <a:xfrm>
            <a:off x="399728" y="2220888"/>
            <a:ext cx="8305800" cy="609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  <a:latin typeface="Times New Roman" pitchFamily="18" charset="0"/>
              </a:rPr>
              <a:t>	Egenskap	       Oljeselskap	         Farmasi	             Mobiltelefonlisens</a:t>
            </a:r>
          </a:p>
        </p:txBody>
      </p:sp>
      <p:sp>
        <p:nvSpPr>
          <p:cNvPr id="124973" name="Line 45"/>
          <p:cNvSpPr>
            <a:spLocks noChangeShapeType="1"/>
          </p:cNvSpPr>
          <p:nvPr/>
        </p:nvSpPr>
        <p:spPr bwMode="auto">
          <a:xfrm>
            <a:off x="933128" y="2068488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124974" name="Line 46"/>
          <p:cNvSpPr>
            <a:spLocks noChangeShapeType="1"/>
          </p:cNvSpPr>
          <p:nvPr/>
        </p:nvSpPr>
        <p:spPr bwMode="auto">
          <a:xfrm>
            <a:off x="933128" y="2601888"/>
            <a:ext cx="784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nb-NO"/>
          </a:p>
        </p:txBody>
      </p:sp>
      <p:sp>
        <p:nvSpPr>
          <p:cNvPr id="124975" name="Rectangle 47"/>
          <p:cNvSpPr>
            <a:spLocks noChangeArrowheads="1"/>
          </p:cNvSpPr>
          <p:nvPr/>
        </p:nvSpPr>
        <p:spPr bwMode="auto">
          <a:xfrm>
            <a:off x="399728" y="620688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4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4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4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autoUpdateAnimBg="0"/>
      <p:bldP spid="124969" grpId="0" autoUpdateAnimBg="0"/>
      <p:bldP spid="124970" grpId="0" autoUpdateAnimBg="0"/>
      <p:bldP spid="124971" grpId="0" autoUpdateAnimBg="0"/>
      <p:bldP spid="124972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1387152" y="976735"/>
            <a:ext cx="815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0" hangingPunct="0"/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Opsjonsbeta (</a:t>
            </a:r>
            <a:r>
              <a:rPr lang="nb-NO" sz="2000" b="1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) kontra aksjebeta (</a:t>
            </a:r>
            <a:r>
              <a:rPr lang="nb-NO" sz="2000" b="1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="1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000" b="1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1387152" y="2043535"/>
            <a:ext cx="2362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Opsjonsbeta:</a:t>
            </a:r>
          </a:p>
        </p:txBody>
      </p:sp>
      <p:graphicFrame>
        <p:nvGraphicFramePr>
          <p:cNvPr id="154624" name="Object 0"/>
          <p:cNvGraphicFramePr>
            <a:graphicFrameLocks noChangeAspect="1"/>
          </p:cNvGraphicFramePr>
          <p:nvPr/>
        </p:nvGraphicFramePr>
        <p:xfrm>
          <a:off x="3139752" y="1849860"/>
          <a:ext cx="2649538" cy="836612"/>
        </p:xfrm>
        <a:graphic>
          <a:graphicData uri="http://schemas.openxmlformats.org/presentationml/2006/ole">
            <p:oleObj spid="_x0000_s154645" name="Formel" r:id="rId4" imgW="1295400" imgH="431800" progId="Equation.3">
              <p:embed/>
            </p:oleObj>
          </a:graphicData>
        </a:graphic>
      </p:graphicFrame>
      <p:grpSp>
        <p:nvGrpSpPr>
          <p:cNvPr id="116741" name="Group 5"/>
          <p:cNvGrpSpPr>
            <a:grpSpLocks/>
          </p:cNvGrpSpPr>
          <p:nvPr/>
        </p:nvGrpSpPr>
        <p:grpSpPr bwMode="auto">
          <a:xfrm>
            <a:off x="2720652" y="2838872"/>
            <a:ext cx="3657600" cy="3177457"/>
            <a:chOff x="1632" y="2016"/>
            <a:chExt cx="2304" cy="1955"/>
          </a:xfrm>
        </p:grpSpPr>
        <p:sp>
          <p:nvSpPr>
            <p:cNvPr id="116742" name="Text Box 6"/>
            <p:cNvSpPr txBox="1">
              <a:spLocks noChangeArrowheads="1"/>
            </p:cNvSpPr>
            <p:nvPr/>
          </p:nvSpPr>
          <p:spPr bwMode="auto">
            <a:xfrm>
              <a:off x="1632" y="2016"/>
              <a:ext cx="2304" cy="1955"/>
            </a:xfrm>
            <a:prstGeom prst="rect">
              <a:avLst/>
            </a:prstGeom>
            <a:gradFill rotWithShape="0">
              <a:gsLst>
                <a:gs pos="0">
                  <a:srgbClr val="FFFF66"/>
                </a:gs>
                <a:gs pos="50000">
                  <a:schemeClr val="bg1"/>
                </a:gs>
                <a:gs pos="100000">
                  <a:srgbClr val="FFFF66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Faktor som øker		</a:t>
              </a:r>
              <a:r>
                <a:rPr lang="nb-NO" sz="2000" b="1" dirty="0" err="1">
                  <a:solidFill>
                    <a:srgbClr val="333366"/>
                  </a:solidFill>
                  <a:latin typeface="Symbol" pitchFamily="18" charset="2"/>
                  <a:cs typeface="Times New Roman" pitchFamily="18" charset="0"/>
                </a:rPr>
                <a:t>b</a:t>
              </a:r>
              <a:r>
                <a:rPr lang="nb-NO" sz="2000" b="1" baseline="-30000" dirty="0" err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nb-NO" sz="2000" b="1" baseline="-30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				</a:t>
              </a:r>
              <a:r>
                <a:rPr lang="nb-NO" sz="2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I				+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A				</a:t>
              </a:r>
              <a:r>
                <a:rPr lang="nb-NO" sz="2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 err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nb-NO" sz="2000" b="1" baseline="-30000" dirty="0" err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nb-NO" sz="2000" b="1" baseline="-30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				 </a:t>
              </a:r>
              <a:r>
                <a:rPr lang="nb-NO" sz="2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Var </a:t>
              </a:r>
              <a:r>
                <a:rPr lang="nb-NO" sz="2000" b="1" baseline="-30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A			 </a:t>
              </a:r>
              <a:r>
                <a:rPr lang="nb-NO" sz="2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endPara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nb-NO" sz="2000" b="1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		 		 </a:t>
              </a:r>
              <a:r>
                <a:rPr lang="nb-NO" sz="2000" dirty="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116743" name="Line 7"/>
            <p:cNvSpPr>
              <a:spLocks noChangeShapeType="1"/>
            </p:cNvSpPr>
            <p:nvPr/>
          </p:nvSpPr>
          <p:spPr bwMode="auto">
            <a:xfrm>
              <a:off x="2928" y="2016"/>
              <a:ext cx="0" cy="19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  <p:sp>
          <p:nvSpPr>
            <p:cNvPr id="116744" name="Line 8"/>
            <p:cNvSpPr>
              <a:spLocks noChangeShapeType="1"/>
            </p:cNvSpPr>
            <p:nvPr/>
          </p:nvSpPr>
          <p:spPr bwMode="auto">
            <a:xfrm>
              <a:off x="1632" y="2256"/>
              <a:ext cx="23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968052" y="476672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4.  Opsjoner i klassiske finansspørsmål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026"/>
          <p:cNvSpPr>
            <a:spLocks noChangeArrowheads="1"/>
          </p:cNvSpPr>
          <p:nvPr/>
        </p:nvSpPr>
        <p:spPr bwMode="auto">
          <a:xfrm>
            <a:off x="990600" y="54868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Oppsummering</a:t>
            </a:r>
            <a:endParaRPr lang="en-US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5955" name="Text Box 1027"/>
          <p:cNvSpPr txBox="1">
            <a:spLocks noChangeArrowheads="1"/>
          </p:cNvSpPr>
          <p:nvPr/>
        </p:nvSpPr>
        <p:spPr bwMode="auto">
          <a:xfrm>
            <a:off x="685800" y="1158280"/>
            <a:ext cx="8001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(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call):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Rett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, men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ikke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plikt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til å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kjøpe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noe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til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gitt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pris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  <a:p>
            <a:pPr>
              <a:spcBef>
                <a:spcPct val="10000"/>
              </a:spcBef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   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eller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før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forfallsdato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5956" name="Text Box 1028"/>
          <p:cNvSpPr txBox="1">
            <a:spLocks noChangeArrowheads="1"/>
          </p:cNvSpPr>
          <p:nvPr/>
        </p:nvSpPr>
        <p:spPr bwMode="auto">
          <a:xfrm>
            <a:off x="685800" y="1920280"/>
            <a:ext cx="8001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(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put):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Rett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, men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ikke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plikt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til å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selge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noe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til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gitt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pris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10000"/>
              </a:spcBef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   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eller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før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forfallsdato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5957" name="Rectangle 1029"/>
          <p:cNvSpPr>
            <a:spLocks noChangeArrowheads="1"/>
          </p:cNvSpPr>
          <p:nvPr/>
        </p:nvSpPr>
        <p:spPr bwMode="auto">
          <a:xfrm>
            <a:off x="685800" y="3520480"/>
            <a:ext cx="8001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rgbClr val="333366"/>
                </a:solidFill>
                <a:latin typeface="Times New Roman" pitchFamily="18" charset="0"/>
              </a:rPr>
              <a:t>Verdien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av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en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aksjer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)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ved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forfall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bestemmes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av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aksjepris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og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innløsningskurs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  <p:sp>
        <p:nvSpPr>
          <p:cNvPr id="125958" name="Rectangle 1030"/>
          <p:cNvSpPr>
            <a:spLocks noChangeArrowheads="1"/>
          </p:cNvSpPr>
          <p:nvPr/>
        </p:nvSpPr>
        <p:spPr bwMode="auto">
          <a:xfrm>
            <a:off x="1074738" y="4206280"/>
            <a:ext cx="2430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125959" name="Rectangle 1031"/>
          <p:cNvSpPr>
            <a:spLocks noChangeArrowheads="1"/>
          </p:cNvSpPr>
          <p:nvPr/>
        </p:nvSpPr>
        <p:spPr bwMode="auto">
          <a:xfrm>
            <a:off x="5438775" y="4222155"/>
            <a:ext cx="2409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(I - 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)]</a:t>
            </a:r>
          </a:p>
        </p:txBody>
      </p:sp>
      <p:sp>
        <p:nvSpPr>
          <p:cNvPr id="125960" name="Text Box 1032"/>
          <p:cNvSpPr txBox="1">
            <a:spLocks noChangeArrowheads="1"/>
          </p:cNvSpPr>
          <p:nvPr/>
        </p:nvSpPr>
        <p:spPr bwMode="auto">
          <a:xfrm>
            <a:off x="685800" y="4876205"/>
            <a:ext cx="7467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Fire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byggestener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 	- Kjøpsopsjon K		- Salgsopsjon S</a:t>
            </a:r>
          </a:p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		- Risikofri obligasjon B	- Aksje A</a:t>
            </a:r>
          </a:p>
        </p:txBody>
      </p:sp>
      <p:sp>
        <p:nvSpPr>
          <p:cNvPr id="125961" name="Rectangle 1033"/>
          <p:cNvSpPr>
            <a:spLocks noChangeArrowheads="1"/>
          </p:cNvSpPr>
          <p:nvPr/>
        </p:nvSpPr>
        <p:spPr bwMode="auto">
          <a:xfrm>
            <a:off x="685800" y="580648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Forhold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mellom 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byggestenene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A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+ S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= B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+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nb-NO" sz="2000" baseline="-30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aseline="-30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963" name="Text Box 1035"/>
          <p:cNvSpPr txBox="1">
            <a:spLocks noChangeArrowheads="1"/>
          </p:cNvSpPr>
          <p:nvPr/>
        </p:nvSpPr>
        <p:spPr bwMode="auto">
          <a:xfrm>
            <a:off x="685800" y="2758480"/>
            <a:ext cx="8229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rgbClr val="333366"/>
                </a:solidFill>
                <a:latin typeface="Times New Roman" pitchFamily="18" charset="0"/>
              </a:rPr>
              <a:t>Europeisk</a:t>
            </a:r>
            <a:r>
              <a:rPr lang="en-US" sz="2000" dirty="0" smtClean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kan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kun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innløses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forfallsdato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,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amerikansk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kan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10000"/>
              </a:spcBef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   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innløses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når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som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helst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i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løpet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av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kontraktsperioden</a:t>
            </a:r>
            <a:endParaRPr lang="en-US" sz="2000" dirty="0">
              <a:solidFill>
                <a:srgbClr val="3333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467544" y="1742728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Salg-kjøp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paritet (</a:t>
            </a:r>
            <a:r>
              <a:rPr lang="nb-NO" sz="2000" dirty="0" err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put-call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paritet)</a:t>
            </a:r>
          </a:p>
        </p:txBody>
      </p:sp>
      <p:graphicFrame>
        <p:nvGraphicFramePr>
          <p:cNvPr id="128010" name="Object 10"/>
          <p:cNvGraphicFramePr>
            <a:graphicFrameLocks noChangeAspect="1"/>
          </p:cNvGraphicFramePr>
          <p:nvPr/>
        </p:nvGraphicFramePr>
        <p:xfrm>
          <a:off x="1826444" y="2276128"/>
          <a:ext cx="5346700" cy="685800"/>
        </p:xfrm>
        <a:graphic>
          <a:graphicData uri="http://schemas.openxmlformats.org/presentationml/2006/ole">
            <p:oleObj spid="_x0000_s128076" name="Formel" r:id="rId4" imgW="3479800" imgH="431800" progId="Equation.3">
              <p:embed/>
            </p:oleObj>
          </a:graphicData>
        </a:graphic>
      </p:graphicFrame>
      <p:graphicFrame>
        <p:nvGraphicFramePr>
          <p:cNvPr id="128011" name="Object 11"/>
          <p:cNvGraphicFramePr>
            <a:graphicFrameLocks noChangeAspect="1"/>
          </p:cNvGraphicFramePr>
          <p:nvPr/>
        </p:nvGraphicFramePr>
        <p:xfrm>
          <a:off x="4211960" y="3306416"/>
          <a:ext cx="4756918" cy="1331912"/>
        </p:xfrm>
        <a:graphic>
          <a:graphicData uri="http://schemas.openxmlformats.org/presentationml/2006/ole">
            <p:oleObj spid="_x0000_s128077" name="Formel" r:id="rId5" imgW="2946400" imgH="838200" progId="Equation.3">
              <p:embed/>
            </p:oleObj>
          </a:graphicData>
        </a:graphic>
      </p:graphicFrame>
      <p:sp>
        <p:nvSpPr>
          <p:cNvPr id="128012" name="Text Box 12"/>
          <p:cNvSpPr txBox="1">
            <a:spLocks noChangeArrowheads="1"/>
          </p:cNvSpPr>
          <p:nvPr/>
        </p:nvSpPr>
        <p:spPr bwMode="auto">
          <a:xfrm>
            <a:off x="467544" y="3419128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Binomisk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opsjonsprismodell</a:t>
            </a:r>
          </a:p>
        </p:txBody>
      </p:sp>
      <p:graphicFrame>
        <p:nvGraphicFramePr>
          <p:cNvPr id="128015" name="Object 15"/>
          <p:cNvGraphicFramePr>
            <a:graphicFrameLocks noChangeAspect="1"/>
          </p:cNvGraphicFramePr>
          <p:nvPr/>
        </p:nvGraphicFramePr>
        <p:xfrm>
          <a:off x="3013894" y="5019328"/>
          <a:ext cx="5911850" cy="685800"/>
        </p:xfrm>
        <a:graphic>
          <a:graphicData uri="http://schemas.openxmlformats.org/presentationml/2006/ole">
            <p:oleObj spid="_x0000_s128078" name="Formel" r:id="rId6" imgW="3606800" imgH="431800" progId="Equation.3">
              <p:embed/>
            </p:oleObj>
          </a:graphicData>
        </a:graphic>
      </p:graphicFrame>
      <p:sp>
        <p:nvSpPr>
          <p:cNvPr id="128018" name="Text Box 18"/>
          <p:cNvSpPr txBox="1">
            <a:spLocks noChangeArrowheads="1"/>
          </p:cNvSpPr>
          <p:nvPr/>
        </p:nvSpPr>
        <p:spPr bwMode="auto">
          <a:xfrm>
            <a:off x="467544" y="5095528"/>
            <a:ext cx="441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Sikringsforhold</a:t>
            </a:r>
            <a:endParaRPr lang="nb-NO" sz="2000" dirty="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019" name="Rectangle 19"/>
          <p:cNvSpPr>
            <a:spLocks noChangeArrowheads="1"/>
          </p:cNvSpPr>
          <p:nvPr/>
        </p:nvSpPr>
        <p:spPr bwMode="auto">
          <a:xfrm>
            <a:off x="772344" y="980728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Oppsummering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362200" y="1170856"/>
            <a:ext cx="4337050" cy="10668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 u="sng">
                <a:solidFill>
                  <a:srgbClr val="333366"/>
                </a:solidFill>
                <a:latin typeface="Times New Roman" pitchFamily="18" charset="0"/>
              </a:rPr>
              <a:t>Innløsningskurs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Den forhåndsavtalte prisen på den underliggende eiendelen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368550" y="2396406"/>
            <a:ext cx="4337050" cy="755650"/>
          </a:xfrm>
          <a:prstGeom prst="rect">
            <a:avLst/>
          </a:prstGeom>
          <a:solidFill>
            <a:srgbClr val="FFFF99"/>
          </a:solidFill>
          <a:ln w="127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 u="sng">
                <a:solidFill>
                  <a:srgbClr val="333366"/>
                </a:solidFill>
                <a:latin typeface="Times New Roman" pitchFamily="18" charset="0"/>
              </a:rPr>
              <a:t>Europeisk opsjon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Kan kun innløses på forfallsdato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362200" y="3380656"/>
            <a:ext cx="4337050" cy="12192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 u="sng">
                <a:solidFill>
                  <a:srgbClr val="333366"/>
                </a:solidFill>
                <a:latin typeface="Times New Roman" pitchFamily="18" charset="0"/>
              </a:rPr>
              <a:t>Amerikansk opsjon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Kan utøves når som helst i løpet av kontraktsperioden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600200" y="4850681"/>
            <a:ext cx="5943600" cy="1349375"/>
          </a:xfrm>
          <a:prstGeom prst="rect">
            <a:avLst/>
          </a:prstGeom>
          <a:solidFill>
            <a:srgbClr val="99CCFF">
              <a:alpha val="50000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</a:rPr>
              <a:t>		     Kjøper	Selger (utsteder)</a:t>
            </a:r>
          </a:p>
          <a:p>
            <a:pPr>
              <a:spcBef>
                <a:spcPct val="50000"/>
              </a:spcBef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</a:rPr>
              <a:t>	Rett til å kjøpe	Plikt til å selge</a:t>
            </a:r>
          </a:p>
          <a:p>
            <a:pPr>
              <a:spcBef>
                <a:spcPct val="50000"/>
              </a:spcBef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</a:rPr>
              <a:t>	Rett til å selge	Plikt til å kjøpe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698500" y="332656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 autoUpdateAnimBg="0"/>
      <p:bldP spid="37893" grpId="0" animBg="1" autoUpdateAnimBg="0"/>
      <p:bldP spid="37894" grpId="0" animBg="1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2"/>
          <p:cNvSpPr txBox="1">
            <a:spLocks noChangeArrowheads="1"/>
          </p:cNvSpPr>
          <p:nvPr/>
        </p:nvSpPr>
        <p:spPr bwMode="auto">
          <a:xfrm>
            <a:off x="1256729" y="3523333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hvor:</a:t>
            </a:r>
            <a:endParaRPr lang="nb-NO" sz="20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0291" name="Object 3"/>
          <p:cNvGraphicFramePr>
            <a:graphicFrameLocks noChangeAspect="1"/>
          </p:cNvGraphicFramePr>
          <p:nvPr/>
        </p:nvGraphicFramePr>
        <p:xfrm>
          <a:off x="2439417" y="2989933"/>
          <a:ext cx="3860800" cy="1184275"/>
        </p:xfrm>
        <a:graphic>
          <a:graphicData uri="http://schemas.openxmlformats.org/presentationml/2006/ole">
            <p:oleObj spid="_x0000_s140355" name="Formel" r:id="rId4" imgW="1955800" imgH="660400" progId="Equation.3">
              <p:embed/>
            </p:oleObj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2491804" y="4285333"/>
          <a:ext cx="1955800" cy="433387"/>
        </p:xfrm>
        <a:graphic>
          <a:graphicData uri="http://schemas.openxmlformats.org/presentationml/2006/ole">
            <p:oleObj spid="_x0000_s140356" name="Formel" r:id="rId5" imgW="990170" imgH="241195" progId="Equation.3">
              <p:embed/>
            </p:oleObj>
          </a:graphicData>
        </a:graphic>
      </p:graphicFrame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421704" y="1940595"/>
            <a:ext cx="441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Black-Scholes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opsjonsprismodell</a:t>
            </a:r>
          </a:p>
        </p:txBody>
      </p:sp>
      <p:graphicFrame>
        <p:nvGraphicFramePr>
          <p:cNvPr id="140294" name="Object 6"/>
          <p:cNvGraphicFramePr>
            <a:graphicFrameLocks noChangeAspect="1"/>
          </p:cNvGraphicFramePr>
          <p:nvPr/>
        </p:nvGraphicFramePr>
        <p:xfrm>
          <a:off x="4626992" y="1923133"/>
          <a:ext cx="3732212" cy="433387"/>
        </p:xfrm>
        <a:graphic>
          <a:graphicData uri="http://schemas.openxmlformats.org/presentationml/2006/ole">
            <p:oleObj spid="_x0000_s140357" name="Formel" r:id="rId6" imgW="1892300" imgH="241300" progId="Equation.3">
              <p:embed/>
            </p:oleObj>
          </a:graphicData>
        </a:graphic>
      </p:graphicFrame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497904" y="5404520"/>
            <a:ext cx="861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Opsjonsteori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kan brukes for å tolke og vurdere flere klassiske finansspørsmål</a:t>
            </a:r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663004" y="90872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Oppsummering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907852" y="1242864"/>
            <a:ext cx="8001000" cy="83820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rgbClr val="333366"/>
                </a:solidFill>
              </a:rPr>
              <a:t>Verdien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>
                <a:solidFill>
                  <a:srgbClr val="333366"/>
                </a:solidFill>
              </a:rPr>
              <a:t>av en </a:t>
            </a:r>
            <a:r>
              <a:rPr lang="en-US" sz="2000" dirty="0" err="1">
                <a:solidFill>
                  <a:srgbClr val="333366"/>
                </a:solidFill>
              </a:rPr>
              <a:t>aksjeopsjon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forfall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funksjon</a:t>
            </a:r>
            <a:r>
              <a:rPr lang="en-US" sz="2000" dirty="0">
                <a:solidFill>
                  <a:srgbClr val="333366"/>
                </a:solidFill>
              </a:rPr>
              <a:t> av </a:t>
            </a:r>
            <a:r>
              <a:rPr lang="en-US" sz="2000" dirty="0" err="1">
                <a:solidFill>
                  <a:srgbClr val="333366"/>
                </a:solidFill>
              </a:rPr>
              <a:t>aksjekurs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innløsningskurs</a:t>
            </a:r>
            <a:endParaRPr lang="en-US" sz="2000" dirty="0">
              <a:solidFill>
                <a:srgbClr val="333366"/>
              </a:solidFill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326952" y="4138464"/>
            <a:ext cx="7467600" cy="205740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>
                <a:solidFill>
                  <a:srgbClr val="333366"/>
                </a:solidFill>
                <a:latin typeface="Times New Roman" pitchFamily="18" charset="0"/>
              </a:rPr>
              <a:t>						 Aksjekurs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u="sng">
                <a:solidFill>
                  <a:srgbClr val="333366"/>
                </a:solidFill>
                <a:latin typeface="Times New Roman" pitchFamily="18" charset="0"/>
              </a:rPr>
              <a:t>					60   70   80   90   100   110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>
                <a:solidFill>
                  <a:srgbClr val="333366"/>
                </a:solidFill>
                <a:latin typeface="Times New Roman" pitchFamily="18" charset="0"/>
              </a:rPr>
              <a:t>					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441752" y="2636689"/>
            <a:ext cx="2514600" cy="434975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(I - 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)]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326952" y="2636689"/>
            <a:ext cx="2819400" cy="434975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288852" y="3543152"/>
            <a:ext cx="807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  <a:latin typeface="Times New Roman" pitchFamily="18" charset="0"/>
              </a:rPr>
              <a:t>Eksempel – </a:t>
            </a: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Opsjonsverdi ved ved forfall hvis innløsningskurs I = 85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1365052" y="5129064"/>
            <a:ext cx="7467600" cy="990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Verdi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		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Verdi </a:t>
            </a:r>
            <a:r>
              <a:rPr lang="en-US" dirty="0" err="1">
                <a:solidFill>
                  <a:srgbClr val="333366"/>
                </a:solidFill>
                <a:latin typeface="Times New Roman" pitchFamily="18" charset="0"/>
              </a:rPr>
              <a:t>på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66"/>
                </a:solidFill>
                <a:latin typeface="Times New Roman" pitchFamily="18" charset="0"/>
              </a:rPr>
              <a:t>salgsopsjon</a:t>
            </a:r>
            <a:r>
              <a:rPr lang="en-US" dirty="0">
                <a:solidFill>
                  <a:srgbClr val="333366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895152" y="2163614"/>
            <a:ext cx="2286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	</a:t>
            </a:r>
            <a:r>
              <a:rPr lang="en-US" sz="2000" dirty="0" err="1">
                <a:solidFill>
                  <a:srgbClr val="333366"/>
                </a:solidFill>
                <a:latin typeface="Times New Roman" pitchFamily="18" charset="0"/>
              </a:rPr>
              <a:t>Kjøpsopsjon</a:t>
            </a:r>
            <a:r>
              <a:rPr lang="en-US" sz="2000" dirty="0">
                <a:solidFill>
                  <a:srgbClr val="333366"/>
                </a:solidFill>
                <a:latin typeface="Times New Roman" pitchFamily="18" charset="0"/>
              </a:rPr>
              <a:t> (K)</a:t>
            </a: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4984552" y="2157264"/>
            <a:ext cx="2286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  <a:latin typeface="Times New Roman" pitchFamily="18" charset="0"/>
              </a:rPr>
              <a:t>	Salgsopsjon (S)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539552" y="404664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 autoUpdateAnimBg="0"/>
      <p:bldP spid="39941" grpId="0" animBg="1" autoUpdateAnimBg="0"/>
      <p:bldP spid="39942" grpId="0" animBg="1" autoUpdateAnimBg="0"/>
      <p:bldP spid="39943" grpId="0" autoUpdateAnimBg="0"/>
      <p:bldP spid="3994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6" name="Picture 12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4624"/>
            <a:ext cx="46037" cy="92075"/>
          </a:xfrm>
          <a:prstGeom prst="rect">
            <a:avLst/>
          </a:prstGeom>
          <a:noFill/>
        </p:spPr>
      </p:pic>
      <p:pic>
        <p:nvPicPr>
          <p:cNvPr id="41997" name="Picture 13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4466888" y="3826049"/>
            <a:ext cx="46037" cy="92075"/>
          </a:xfrm>
          <a:prstGeom prst="rect">
            <a:avLst/>
          </a:prstGeom>
          <a:noFill/>
        </p:spPr>
      </p:pic>
      <p:pic>
        <p:nvPicPr>
          <p:cNvPr id="41998" name="Picture 14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1008236"/>
            <a:ext cx="5394325" cy="11113"/>
          </a:xfrm>
          <a:prstGeom prst="rect">
            <a:avLst/>
          </a:prstGeom>
          <a:noFill/>
        </p:spPr>
      </p:pic>
      <p:pic>
        <p:nvPicPr>
          <p:cNvPr id="41999" name="Picture 1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1967086"/>
            <a:ext cx="11112" cy="11113"/>
          </a:xfrm>
          <a:prstGeom prst="rect">
            <a:avLst/>
          </a:prstGeom>
          <a:noFill/>
        </p:spPr>
      </p:pic>
      <p:pic>
        <p:nvPicPr>
          <p:cNvPr id="42000" name="Picture 1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379836"/>
            <a:ext cx="11112" cy="11113"/>
          </a:xfrm>
          <a:prstGeom prst="rect">
            <a:avLst/>
          </a:prstGeom>
          <a:noFill/>
        </p:spPr>
      </p:pic>
      <p:pic>
        <p:nvPicPr>
          <p:cNvPr id="42001" name="Picture 1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792586"/>
            <a:ext cx="11112" cy="11113"/>
          </a:xfrm>
          <a:prstGeom prst="rect">
            <a:avLst/>
          </a:prstGeom>
          <a:noFill/>
        </p:spPr>
      </p:pic>
      <p:pic>
        <p:nvPicPr>
          <p:cNvPr id="42002" name="Picture 18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205336"/>
            <a:ext cx="11112" cy="11113"/>
          </a:xfrm>
          <a:prstGeom prst="rect">
            <a:avLst/>
          </a:prstGeom>
          <a:noFill/>
        </p:spPr>
      </p:pic>
      <p:pic>
        <p:nvPicPr>
          <p:cNvPr id="42003" name="Picture 19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710161"/>
            <a:ext cx="11112" cy="11113"/>
          </a:xfrm>
          <a:prstGeom prst="rect">
            <a:avLst/>
          </a:prstGeom>
          <a:noFill/>
        </p:spPr>
      </p:pic>
      <p:pic>
        <p:nvPicPr>
          <p:cNvPr id="42004" name="Picture 20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122911"/>
            <a:ext cx="11112" cy="11113"/>
          </a:xfrm>
          <a:prstGeom prst="rect">
            <a:avLst/>
          </a:prstGeom>
          <a:noFill/>
        </p:spPr>
      </p:pic>
      <p:pic>
        <p:nvPicPr>
          <p:cNvPr id="42005" name="Picture 21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627736"/>
            <a:ext cx="11112" cy="11113"/>
          </a:xfrm>
          <a:prstGeom prst="rect">
            <a:avLst/>
          </a:prstGeom>
          <a:noFill/>
        </p:spPr>
      </p:pic>
      <p:pic>
        <p:nvPicPr>
          <p:cNvPr id="42006" name="Picture 22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040486"/>
            <a:ext cx="11112" cy="11113"/>
          </a:xfrm>
          <a:prstGeom prst="rect">
            <a:avLst/>
          </a:prstGeom>
          <a:noFill/>
        </p:spPr>
      </p:pic>
      <p:pic>
        <p:nvPicPr>
          <p:cNvPr id="42007" name="Picture 23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453236"/>
            <a:ext cx="11112" cy="11113"/>
          </a:xfrm>
          <a:prstGeom prst="rect">
            <a:avLst/>
          </a:prstGeom>
          <a:noFill/>
        </p:spPr>
      </p:pic>
      <p:pic>
        <p:nvPicPr>
          <p:cNvPr id="42008" name="Picture 24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865986"/>
            <a:ext cx="11112" cy="11113"/>
          </a:xfrm>
          <a:prstGeom prst="rect">
            <a:avLst/>
          </a:prstGeom>
          <a:noFill/>
        </p:spPr>
      </p:pic>
      <p:pic>
        <p:nvPicPr>
          <p:cNvPr id="42009" name="Picture 2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370811"/>
            <a:ext cx="11112" cy="11113"/>
          </a:xfrm>
          <a:prstGeom prst="rect">
            <a:avLst/>
          </a:prstGeom>
          <a:noFill/>
        </p:spPr>
      </p:pic>
      <p:pic>
        <p:nvPicPr>
          <p:cNvPr id="42010" name="Picture 2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875636"/>
            <a:ext cx="11112" cy="11113"/>
          </a:xfrm>
          <a:prstGeom prst="rect">
            <a:avLst/>
          </a:prstGeom>
          <a:noFill/>
        </p:spPr>
      </p:pic>
      <p:pic>
        <p:nvPicPr>
          <p:cNvPr id="42011" name="Picture 2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99088" y="3940349"/>
            <a:ext cx="68262" cy="11112"/>
          </a:xfrm>
          <a:prstGeom prst="rect">
            <a:avLst/>
          </a:prstGeom>
          <a:noFill/>
        </p:spPr>
      </p:pic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1095375" y="1357486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ved forfall av </a:t>
            </a:r>
            <a:r>
              <a:rPr lang="nb-NO" sz="2000" b="1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kjøpsopsjon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ved innløsningskurs 85,-</a:t>
            </a:r>
          </a:p>
        </p:txBody>
      </p:sp>
      <p:grpSp>
        <p:nvGrpSpPr>
          <p:cNvPr id="42039" name="Group 55"/>
          <p:cNvGrpSpPr>
            <a:grpSpLocks/>
          </p:cNvGrpSpPr>
          <p:nvPr/>
        </p:nvGrpSpPr>
        <p:grpSpPr bwMode="auto">
          <a:xfrm>
            <a:off x="1908175" y="4573761"/>
            <a:ext cx="5635625" cy="1511300"/>
            <a:chOff x="1058" y="3072"/>
            <a:chExt cx="3550" cy="952"/>
          </a:xfrm>
        </p:grpSpPr>
        <p:sp>
          <p:nvSpPr>
            <p:cNvPr id="42015" name="Line 31"/>
            <p:cNvSpPr>
              <a:spLocks noChangeShapeType="1"/>
            </p:cNvSpPr>
            <p:nvPr/>
          </p:nvSpPr>
          <p:spPr bwMode="auto">
            <a:xfrm>
              <a:off x="2448" y="3098"/>
              <a:ext cx="1056" cy="92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16" name="Line 32"/>
            <p:cNvSpPr>
              <a:spLocks noChangeShapeType="1"/>
            </p:cNvSpPr>
            <p:nvPr/>
          </p:nvSpPr>
          <p:spPr bwMode="auto">
            <a:xfrm>
              <a:off x="1058" y="3072"/>
              <a:ext cx="1390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17" name="Text Box 33"/>
            <p:cNvSpPr txBox="1">
              <a:spLocks noChangeArrowheads="1"/>
            </p:cNvSpPr>
            <p:nvPr/>
          </p:nvSpPr>
          <p:spPr bwMode="auto">
            <a:xfrm>
              <a:off x="3120" y="3352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For selger/utsteder</a:t>
              </a:r>
            </a:p>
          </p:txBody>
        </p:sp>
      </p:grpSp>
      <p:grpSp>
        <p:nvGrpSpPr>
          <p:cNvPr id="42040" name="Group 56"/>
          <p:cNvGrpSpPr>
            <a:grpSpLocks/>
          </p:cNvGrpSpPr>
          <p:nvPr/>
        </p:nvGrpSpPr>
        <p:grpSpPr bwMode="auto">
          <a:xfrm>
            <a:off x="914400" y="2211561"/>
            <a:ext cx="6019800" cy="4127500"/>
            <a:chOff x="432" y="1576"/>
            <a:chExt cx="3792" cy="2600"/>
          </a:xfrm>
        </p:grpSpPr>
        <p:sp>
          <p:nvSpPr>
            <p:cNvPr id="42019" name="Line 35"/>
            <p:cNvSpPr>
              <a:spLocks noChangeShapeType="1"/>
            </p:cNvSpPr>
            <p:nvPr/>
          </p:nvSpPr>
          <p:spPr bwMode="auto">
            <a:xfrm>
              <a:off x="1072" y="3055"/>
              <a:ext cx="1364" cy="0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0" name="Line 36"/>
            <p:cNvSpPr>
              <a:spLocks noChangeShapeType="1"/>
            </p:cNvSpPr>
            <p:nvPr/>
          </p:nvSpPr>
          <p:spPr bwMode="auto">
            <a:xfrm flipV="1">
              <a:off x="2969" y="2496"/>
              <a:ext cx="0" cy="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1" name="Line 37"/>
            <p:cNvSpPr>
              <a:spLocks noChangeShapeType="1"/>
            </p:cNvSpPr>
            <p:nvPr/>
          </p:nvSpPr>
          <p:spPr bwMode="auto">
            <a:xfrm>
              <a:off x="1049" y="1622"/>
              <a:ext cx="7" cy="25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2" name="Line 38"/>
            <p:cNvSpPr>
              <a:spLocks noChangeShapeType="1"/>
            </p:cNvSpPr>
            <p:nvPr/>
          </p:nvSpPr>
          <p:spPr bwMode="auto">
            <a:xfrm>
              <a:off x="1055" y="3047"/>
              <a:ext cx="25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3" name="Line 39"/>
            <p:cNvSpPr>
              <a:spLocks noChangeShapeType="1"/>
            </p:cNvSpPr>
            <p:nvPr/>
          </p:nvSpPr>
          <p:spPr bwMode="auto">
            <a:xfrm flipV="1">
              <a:off x="2437" y="1995"/>
              <a:ext cx="1064" cy="1071"/>
            </a:xfrm>
            <a:prstGeom prst="line">
              <a:avLst/>
            </a:prstGeom>
            <a:noFill/>
            <a:ln w="76200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4" name="Rectangle 40"/>
            <p:cNvSpPr>
              <a:spLocks noChangeArrowheads="1"/>
            </p:cNvSpPr>
            <p:nvPr/>
          </p:nvSpPr>
          <p:spPr bwMode="auto">
            <a:xfrm>
              <a:off x="709" y="2373"/>
              <a:ext cx="638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333366"/>
                  </a:solidFill>
                  <a:latin typeface="Times New Roman" pitchFamily="18" charset="0"/>
                </a:rPr>
                <a:t> 20</a:t>
              </a:r>
            </a:p>
          </p:txBody>
        </p:sp>
        <p:sp>
          <p:nvSpPr>
            <p:cNvPr id="42025" name="Line 41"/>
            <p:cNvSpPr>
              <a:spLocks noChangeShapeType="1"/>
            </p:cNvSpPr>
            <p:nvPr/>
          </p:nvSpPr>
          <p:spPr bwMode="auto">
            <a:xfrm flipH="1">
              <a:off x="1047" y="2491"/>
              <a:ext cx="19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2026" name="Text Box 42"/>
            <p:cNvSpPr txBox="1">
              <a:spLocks noChangeArrowheads="1"/>
            </p:cNvSpPr>
            <p:nvPr/>
          </p:nvSpPr>
          <p:spPr bwMode="auto">
            <a:xfrm>
              <a:off x="2448" y="1680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1800" b="1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For eier/kjøper</a:t>
              </a:r>
            </a:p>
          </p:txBody>
        </p:sp>
        <p:sp>
          <p:nvSpPr>
            <p:cNvPr id="42027" name="Text Box 43"/>
            <p:cNvSpPr txBox="1">
              <a:spLocks noChangeArrowheads="1"/>
            </p:cNvSpPr>
            <p:nvPr/>
          </p:nvSpPr>
          <p:spPr bwMode="auto">
            <a:xfrm>
              <a:off x="3312" y="2928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A</a:t>
              </a:r>
              <a:r>
                <a:rPr lang="nb-NO" sz="18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28" name="Text Box 44"/>
            <p:cNvSpPr txBox="1">
              <a:spLocks noChangeArrowheads="1"/>
            </p:cNvSpPr>
            <p:nvPr/>
          </p:nvSpPr>
          <p:spPr bwMode="auto">
            <a:xfrm>
              <a:off x="432" y="157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K</a:t>
              </a:r>
              <a:r>
                <a:rPr lang="nb-NO" sz="18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29" name="Rectangle 45"/>
            <p:cNvSpPr>
              <a:spLocks noChangeArrowheads="1"/>
            </p:cNvSpPr>
            <p:nvPr/>
          </p:nvSpPr>
          <p:spPr bwMode="auto">
            <a:xfrm>
              <a:off x="2352" y="3112"/>
              <a:ext cx="1342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333366"/>
                  </a:solidFill>
                  <a:latin typeface="Times New Roman" pitchFamily="18" charset="0"/>
                </a:rPr>
                <a:t>85        105</a:t>
              </a:r>
            </a:p>
          </p:txBody>
        </p:sp>
      </p:grpSp>
      <p:sp>
        <p:nvSpPr>
          <p:cNvPr id="42030" name="Text Box 46"/>
          <p:cNvSpPr txBox="1">
            <a:spLocks noChangeArrowheads="1"/>
          </p:cNvSpPr>
          <p:nvPr/>
        </p:nvSpPr>
        <p:spPr bwMode="auto">
          <a:xfrm>
            <a:off x="5943600" y="2233786"/>
            <a:ext cx="2514600" cy="434975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- I)]</a:t>
            </a:r>
          </a:p>
        </p:txBody>
      </p:sp>
      <p:sp>
        <p:nvSpPr>
          <p:cNvPr id="42034" name="Arc 50"/>
          <p:cNvSpPr>
            <a:spLocks/>
          </p:cNvSpPr>
          <p:nvPr/>
        </p:nvSpPr>
        <p:spPr bwMode="auto">
          <a:xfrm>
            <a:off x="4329113" y="4318174"/>
            <a:ext cx="298450" cy="303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170"/>
              <a:gd name="T1" fmla="*/ 0 h 21600"/>
              <a:gd name="T2" fmla="*/ 21170 w 21170"/>
              <a:gd name="T3" fmla="*/ 17313 h 21600"/>
              <a:gd name="T4" fmla="*/ 0 w 211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70" h="21600" fill="none" extrusionOk="0">
                <a:moveTo>
                  <a:pt x="-1" y="0"/>
                </a:moveTo>
                <a:cubicBezTo>
                  <a:pt x="10276" y="0"/>
                  <a:pt x="19130" y="7240"/>
                  <a:pt x="21170" y="17312"/>
                </a:cubicBezTo>
              </a:path>
              <a:path w="21170" h="21600" stroke="0" extrusionOk="0">
                <a:moveTo>
                  <a:pt x="-1" y="0"/>
                </a:moveTo>
                <a:cubicBezTo>
                  <a:pt x="10276" y="0"/>
                  <a:pt x="19130" y="7240"/>
                  <a:pt x="21170" y="17312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graphicFrame>
        <p:nvGraphicFramePr>
          <p:cNvPr id="42036" name="Object 52"/>
          <p:cNvGraphicFramePr>
            <a:graphicFrameLocks noChangeAspect="1"/>
          </p:cNvGraphicFramePr>
          <p:nvPr/>
        </p:nvGraphicFramePr>
        <p:xfrm>
          <a:off x="4581525" y="4240386"/>
          <a:ext cx="295275" cy="257175"/>
        </p:xfrm>
        <a:graphic>
          <a:graphicData uri="http://schemas.openxmlformats.org/presentationml/2006/ole">
            <p:oleObj spid="_x0000_s42151" name="Formel" r:id="rId15" imgW="253780" imgH="203024" progId="Equation.3">
              <p:embed/>
            </p:oleObj>
          </a:graphicData>
        </a:graphic>
      </p:graphicFrame>
      <p:sp>
        <p:nvSpPr>
          <p:cNvPr id="42037" name="Arc 53"/>
          <p:cNvSpPr>
            <a:spLocks/>
          </p:cNvSpPr>
          <p:nvPr/>
        </p:nvSpPr>
        <p:spPr bwMode="auto">
          <a:xfrm rot="5400000">
            <a:off x="4345782" y="4571379"/>
            <a:ext cx="298450" cy="30321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170"/>
              <a:gd name="T1" fmla="*/ 0 h 21600"/>
              <a:gd name="T2" fmla="*/ 21170 w 21170"/>
              <a:gd name="T3" fmla="*/ 17313 h 21600"/>
              <a:gd name="T4" fmla="*/ 0 w 211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70" h="21600" fill="none" extrusionOk="0">
                <a:moveTo>
                  <a:pt x="-1" y="0"/>
                </a:moveTo>
                <a:cubicBezTo>
                  <a:pt x="10276" y="0"/>
                  <a:pt x="19130" y="7240"/>
                  <a:pt x="21170" y="17312"/>
                </a:cubicBezTo>
              </a:path>
              <a:path w="21170" h="21600" stroke="0" extrusionOk="0">
                <a:moveTo>
                  <a:pt x="-1" y="0"/>
                </a:moveTo>
                <a:cubicBezTo>
                  <a:pt x="10276" y="0"/>
                  <a:pt x="19130" y="7240"/>
                  <a:pt x="21170" y="17312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graphicFrame>
        <p:nvGraphicFramePr>
          <p:cNvPr id="42038" name="Object 54"/>
          <p:cNvGraphicFramePr>
            <a:graphicFrameLocks noChangeAspect="1"/>
          </p:cNvGraphicFramePr>
          <p:nvPr/>
        </p:nvGraphicFramePr>
        <p:xfrm>
          <a:off x="4648200" y="4545186"/>
          <a:ext cx="295275" cy="257175"/>
        </p:xfrm>
        <a:graphic>
          <a:graphicData uri="http://schemas.openxmlformats.org/presentationml/2006/ole">
            <p:oleObj spid="_x0000_s42152" name="Formel" r:id="rId16" imgW="253780" imgH="203024" progId="Equation.3">
              <p:embed/>
            </p:oleObj>
          </a:graphicData>
        </a:graphic>
      </p:graphicFrame>
      <p:sp>
        <p:nvSpPr>
          <p:cNvPr id="42041" name="Rectangle 57"/>
          <p:cNvSpPr>
            <a:spLocks noChangeArrowheads="1"/>
          </p:cNvSpPr>
          <p:nvPr/>
        </p:nvSpPr>
        <p:spPr bwMode="auto">
          <a:xfrm>
            <a:off x="698500" y="535161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  <p:controls>
      <p:control spid="42139" name="DefaultOcx" r:id="rId2" imgW="933480" imgH="228600"/>
      <p:control spid="42140" name="HTMLSelect1" r:id="rId3" imgW="1447920" imgH="228600"/>
      <p:control spid="42141" name="HTMLSelect2" r:id="rId4" imgW="1190520" imgH="228600"/>
      <p:control spid="42142" name="HTMLSelect3" r:id="rId5" imgW="1790640" imgH="228600"/>
      <p:control spid="42143" name="HTMLHidden1" r:id="rId6" imgW="914400" imgH="228600"/>
      <p:control spid="42144" name="HTMLHidden2" r:id="rId7" imgW="914400" imgH="228600"/>
      <p:control spid="42145" name="HTMLText1" r:id="rId8" imgW="990720" imgH="228600"/>
      <p:control spid="42146" name="HTMLText2" r:id="rId9" imgW="990720" imgH="228600"/>
      <p:control spid="42147" name="HTMLHidden3" r:id="rId10" imgW="914400" imgH="228600"/>
      <p:control spid="42148" name="HTMLSubmit1" r:id="rId11" imgW="352440" imgH="361800"/>
    </p:controls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4" name="Picture 12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-99392"/>
            <a:ext cx="46037" cy="92075"/>
          </a:xfrm>
          <a:prstGeom prst="rect">
            <a:avLst/>
          </a:prstGeom>
          <a:noFill/>
        </p:spPr>
      </p:pic>
      <p:pic>
        <p:nvPicPr>
          <p:cNvPr id="44045" name="Picture 13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4466888" y="3682033"/>
            <a:ext cx="46037" cy="92075"/>
          </a:xfrm>
          <a:prstGeom prst="rect">
            <a:avLst/>
          </a:prstGeom>
          <a:noFill/>
        </p:spPr>
      </p:pic>
      <p:pic>
        <p:nvPicPr>
          <p:cNvPr id="44046" name="Picture 14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235820"/>
            <a:ext cx="11112" cy="11113"/>
          </a:xfrm>
          <a:prstGeom prst="rect">
            <a:avLst/>
          </a:prstGeom>
          <a:noFill/>
        </p:spPr>
      </p:pic>
      <p:pic>
        <p:nvPicPr>
          <p:cNvPr id="44047" name="Picture 1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648570"/>
            <a:ext cx="11112" cy="11113"/>
          </a:xfrm>
          <a:prstGeom prst="rect">
            <a:avLst/>
          </a:prstGeom>
          <a:noFill/>
        </p:spPr>
      </p:pic>
      <p:pic>
        <p:nvPicPr>
          <p:cNvPr id="44048" name="Picture 1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061320"/>
            <a:ext cx="11112" cy="11113"/>
          </a:xfrm>
          <a:prstGeom prst="rect">
            <a:avLst/>
          </a:prstGeom>
          <a:noFill/>
        </p:spPr>
      </p:pic>
      <p:pic>
        <p:nvPicPr>
          <p:cNvPr id="44049" name="Picture 1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566145"/>
            <a:ext cx="11112" cy="11113"/>
          </a:xfrm>
          <a:prstGeom prst="rect">
            <a:avLst/>
          </a:prstGeom>
          <a:noFill/>
        </p:spPr>
      </p:pic>
      <p:pic>
        <p:nvPicPr>
          <p:cNvPr id="44050" name="Picture 18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978895"/>
            <a:ext cx="11112" cy="11113"/>
          </a:xfrm>
          <a:prstGeom prst="rect">
            <a:avLst/>
          </a:prstGeom>
          <a:noFill/>
        </p:spPr>
      </p:pic>
      <p:pic>
        <p:nvPicPr>
          <p:cNvPr id="44051" name="Picture 19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483720"/>
            <a:ext cx="11112" cy="11113"/>
          </a:xfrm>
          <a:prstGeom prst="rect">
            <a:avLst/>
          </a:prstGeom>
          <a:noFill/>
        </p:spPr>
      </p:pic>
      <p:pic>
        <p:nvPicPr>
          <p:cNvPr id="44052" name="Picture 20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896470"/>
            <a:ext cx="11112" cy="11113"/>
          </a:xfrm>
          <a:prstGeom prst="rect">
            <a:avLst/>
          </a:prstGeom>
          <a:noFill/>
        </p:spPr>
      </p:pic>
      <p:pic>
        <p:nvPicPr>
          <p:cNvPr id="44053" name="Picture 21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309220"/>
            <a:ext cx="11112" cy="11113"/>
          </a:xfrm>
          <a:prstGeom prst="rect">
            <a:avLst/>
          </a:prstGeom>
          <a:noFill/>
        </p:spPr>
      </p:pic>
      <p:pic>
        <p:nvPicPr>
          <p:cNvPr id="44054" name="Picture 22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721970"/>
            <a:ext cx="11112" cy="11113"/>
          </a:xfrm>
          <a:prstGeom prst="rect">
            <a:avLst/>
          </a:prstGeom>
          <a:noFill/>
        </p:spPr>
      </p:pic>
      <p:pic>
        <p:nvPicPr>
          <p:cNvPr id="44055" name="Picture 23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226795"/>
            <a:ext cx="11112" cy="11113"/>
          </a:xfrm>
          <a:prstGeom prst="rect">
            <a:avLst/>
          </a:prstGeom>
          <a:noFill/>
        </p:spPr>
      </p:pic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109663" y="1213470"/>
            <a:ext cx="838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Verdi 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ved forfall av salgs–opsjon ved innløsningskurs 85,-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4953000" y="1762745"/>
            <a:ext cx="2514600" cy="434975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= max [0, (I - A</a:t>
            </a:r>
            <a:r>
              <a:rPr lang="nb-NO" sz="20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)]</a:t>
            </a:r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H="1">
            <a:off x="2514600" y="4505945"/>
            <a:ext cx="2133600" cy="1600200"/>
          </a:xfrm>
          <a:prstGeom prst="line">
            <a:avLst/>
          </a:prstGeom>
          <a:noFill/>
          <a:ln w="76200">
            <a:solidFill>
              <a:srgbClr val="0000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 flipV="1">
            <a:off x="4724400" y="4475783"/>
            <a:ext cx="1600200" cy="0"/>
          </a:xfrm>
          <a:prstGeom prst="line">
            <a:avLst/>
          </a:prstGeom>
          <a:noFill/>
          <a:ln w="76200">
            <a:solidFill>
              <a:srgbClr val="0000FF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4114800" y="5206033"/>
            <a:ext cx="2362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8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For selger/utsteder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2133600" y="589024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I </a:t>
            </a:r>
          </a:p>
        </p:txBody>
      </p:sp>
      <p:grpSp>
        <p:nvGrpSpPr>
          <p:cNvPr id="44083" name="Group 51"/>
          <p:cNvGrpSpPr>
            <a:grpSpLocks/>
          </p:cNvGrpSpPr>
          <p:nvPr/>
        </p:nvGrpSpPr>
        <p:grpSpPr bwMode="auto">
          <a:xfrm>
            <a:off x="1524000" y="1762745"/>
            <a:ext cx="6019800" cy="4584700"/>
            <a:chOff x="1440" y="1392"/>
            <a:chExt cx="3792" cy="2888"/>
          </a:xfrm>
        </p:grpSpPr>
        <p:grpSp>
          <p:nvGrpSpPr>
            <p:cNvPr id="44082" name="Group 50"/>
            <p:cNvGrpSpPr>
              <a:grpSpLocks/>
            </p:cNvGrpSpPr>
            <p:nvPr/>
          </p:nvGrpSpPr>
          <p:grpSpPr bwMode="auto">
            <a:xfrm>
              <a:off x="1440" y="1392"/>
              <a:ext cx="3792" cy="2888"/>
              <a:chOff x="1440" y="1392"/>
              <a:chExt cx="3792" cy="2888"/>
            </a:xfrm>
          </p:grpSpPr>
          <p:sp>
            <p:nvSpPr>
              <p:cNvPr id="44067" name="Text Box 35"/>
              <p:cNvSpPr txBox="1">
                <a:spLocks noChangeArrowheads="1"/>
              </p:cNvSpPr>
              <p:nvPr/>
            </p:nvSpPr>
            <p:spPr bwMode="auto">
              <a:xfrm>
                <a:off x="4320" y="2976"/>
                <a:ext cx="9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800">
                    <a:solidFill>
                      <a:srgbClr val="333366"/>
                    </a:solidFill>
                    <a:latin typeface="Times New Roman" pitchFamily="18" charset="0"/>
                  </a:rPr>
                  <a:t>A</a:t>
                </a:r>
                <a:r>
                  <a:rPr lang="nb-NO" sz="1800" baseline="-300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sz="18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4068" name="Group 36"/>
              <p:cNvGrpSpPr>
                <a:grpSpLocks/>
              </p:cNvGrpSpPr>
              <p:nvPr/>
            </p:nvGrpSpPr>
            <p:grpSpPr bwMode="auto">
              <a:xfrm>
                <a:off x="1440" y="1632"/>
                <a:ext cx="3216" cy="2648"/>
                <a:chOff x="1440" y="1432"/>
                <a:chExt cx="3216" cy="2648"/>
              </a:xfrm>
            </p:grpSpPr>
            <p:sp>
              <p:nvSpPr>
                <p:cNvPr id="44069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3216" y="2688"/>
                  <a:ext cx="0" cy="21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4070" name="Line 38"/>
                <p:cNvSpPr>
                  <a:spLocks noChangeShapeType="1"/>
                </p:cNvSpPr>
                <p:nvPr/>
              </p:nvSpPr>
              <p:spPr bwMode="auto">
                <a:xfrm>
                  <a:off x="2057" y="1478"/>
                  <a:ext cx="7" cy="26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4071" name="Line 39"/>
                <p:cNvSpPr>
                  <a:spLocks noChangeShapeType="1"/>
                </p:cNvSpPr>
                <p:nvPr/>
              </p:nvSpPr>
              <p:spPr bwMode="auto">
                <a:xfrm>
                  <a:off x="2063" y="2903"/>
                  <a:ext cx="2593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4072" name="Rectangle 40"/>
                <p:cNvSpPr>
                  <a:spLocks noChangeArrowheads="1"/>
                </p:cNvSpPr>
                <p:nvPr/>
              </p:nvSpPr>
              <p:spPr bwMode="auto">
                <a:xfrm>
                  <a:off x="1717" y="2544"/>
                  <a:ext cx="299" cy="24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0488" tIns="44450" rIns="90488" bIns="44450"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 sz="2000">
                      <a:solidFill>
                        <a:srgbClr val="333366"/>
                      </a:solidFill>
                      <a:latin typeface="Times New Roman" pitchFamily="18" charset="0"/>
                    </a:rPr>
                    <a:t>  5</a:t>
                  </a:r>
                </a:p>
              </p:txBody>
            </p:sp>
            <p:sp>
              <p:nvSpPr>
                <p:cNvPr id="4407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55" y="2688"/>
                  <a:ext cx="116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407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2496" y="1536"/>
                  <a:ext cx="1488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nb-NO" sz="1800" b="1">
                      <a:solidFill>
                        <a:srgbClr val="333366"/>
                      </a:solidFill>
                      <a:latin typeface="Times New Roman" pitchFamily="18" charset="0"/>
                      <a:cs typeface="Times New Roman" pitchFamily="18" charset="0"/>
                    </a:rPr>
                    <a:t>For eier/kjøper</a:t>
                  </a:r>
                </a:p>
              </p:txBody>
            </p:sp>
            <p:sp>
              <p:nvSpPr>
                <p:cNvPr id="4407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440" y="1432"/>
                  <a:ext cx="91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800">
                      <a:solidFill>
                        <a:srgbClr val="333366"/>
                      </a:solidFill>
                      <a:latin typeface="Times New Roman" pitchFamily="18" charset="0"/>
                    </a:rPr>
                    <a:t>I</a:t>
                  </a:r>
                  <a:endParaRPr lang="en-US" sz="1800" baseline="-300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4076" name="Line 44"/>
                <p:cNvSpPr>
                  <a:spLocks noChangeShapeType="1"/>
                </p:cNvSpPr>
                <p:nvPr/>
              </p:nvSpPr>
              <p:spPr bwMode="auto">
                <a:xfrm>
                  <a:off x="3409" y="2871"/>
                  <a:ext cx="1055" cy="9"/>
                </a:xfrm>
                <a:prstGeom prst="line">
                  <a:avLst/>
                </a:prstGeom>
                <a:noFill/>
                <a:ln w="76200">
                  <a:solidFill>
                    <a:srgbClr val="330099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44077" name="Line 45"/>
                <p:cNvSpPr>
                  <a:spLocks noChangeShapeType="1"/>
                </p:cNvSpPr>
                <p:nvPr/>
              </p:nvSpPr>
              <p:spPr bwMode="auto">
                <a:xfrm flipH="1" flipV="1">
                  <a:off x="2064" y="1488"/>
                  <a:ext cx="1391" cy="1406"/>
                </a:xfrm>
                <a:prstGeom prst="line">
                  <a:avLst/>
                </a:prstGeom>
                <a:noFill/>
                <a:ln w="76200">
                  <a:solidFill>
                    <a:srgbClr val="330099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  <p:sp>
            <p:nvSpPr>
              <p:cNvPr id="44078" name="Text Box 46"/>
              <p:cNvSpPr txBox="1">
                <a:spLocks noChangeArrowheads="1"/>
              </p:cNvSpPr>
              <p:nvPr/>
            </p:nvSpPr>
            <p:spPr bwMode="auto">
              <a:xfrm>
                <a:off x="1920" y="1392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nb-NO" sz="20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nb-NO" sz="2000" baseline="-300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nb-NO" sz="2000">
                    <a:solidFill>
                      <a:srgbClr val="33336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p:grpSp>
        <p:sp>
          <p:nvSpPr>
            <p:cNvPr id="44079" name="Rectangle 47"/>
            <p:cNvSpPr>
              <a:spLocks noChangeArrowheads="1"/>
            </p:cNvSpPr>
            <p:nvPr/>
          </p:nvSpPr>
          <p:spPr bwMode="auto">
            <a:xfrm>
              <a:off x="2983" y="3128"/>
              <a:ext cx="768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  </a:t>
              </a:r>
              <a:r>
                <a:rPr lang="en-US" sz="2000" b="1">
                  <a:solidFill>
                    <a:srgbClr val="333366"/>
                  </a:solidFill>
                  <a:latin typeface="Times New Roman" pitchFamily="18" charset="0"/>
                </a:rPr>
                <a:t>80</a:t>
              </a:r>
              <a:r>
                <a:rPr lang="en-US" sz="2000">
                  <a:solidFill>
                    <a:srgbClr val="333366"/>
                  </a:solidFill>
                  <a:latin typeface="Times New Roman" pitchFamily="18" charset="0"/>
                </a:rPr>
                <a:t>  </a:t>
              </a:r>
              <a:r>
                <a:rPr lang="en-US" sz="2000" b="1">
                  <a:solidFill>
                    <a:srgbClr val="333366"/>
                  </a:solidFill>
                  <a:latin typeface="Times New Roman" pitchFamily="18" charset="0"/>
                </a:rPr>
                <a:t>85</a:t>
              </a:r>
            </a:p>
          </p:txBody>
        </p:sp>
      </p:grpSp>
      <p:sp>
        <p:nvSpPr>
          <p:cNvPr id="44084" name="Rectangle 52"/>
          <p:cNvSpPr>
            <a:spLocks noChangeArrowheads="1"/>
          </p:cNvSpPr>
          <p:nvPr/>
        </p:nvSpPr>
        <p:spPr bwMode="auto">
          <a:xfrm>
            <a:off x="698500" y="391145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</p:spTree>
    <p:controls>
      <p:control spid="44104" name="DefaultOcx" r:id="rId2" imgW="933480" imgH="228600"/>
      <p:control spid="44105" name="HTMLSelect1" r:id="rId3" imgW="1447920" imgH="228600"/>
      <p:control spid="44106" name="HTMLSelect2" r:id="rId4" imgW="1190520" imgH="228600"/>
      <p:control spid="44107" name="HTMLSelect3" r:id="rId5" imgW="1790640" imgH="228600"/>
      <p:control spid="44108" name="HTMLHidden1" r:id="rId6" imgW="914400" imgH="228600"/>
      <p:control spid="44109" name="HTMLHidden2" r:id="rId7" imgW="914400" imgH="228600"/>
      <p:control spid="44110" name="HTMLText1" r:id="rId8" imgW="990720" imgH="228600"/>
      <p:control spid="44111" name="HTMLText2" r:id="rId9" imgW="990720" imgH="228600"/>
      <p:control spid="44112" name="HTMLHidden3" r:id="rId10" imgW="914400" imgH="228600"/>
      <p:control spid="44113" name="HTMLSubmit1" r:id="rId11" imgW="352440" imgH="361800"/>
    </p:controls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92" name="Picture 12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-99392"/>
            <a:ext cx="46037" cy="92075"/>
          </a:xfrm>
          <a:prstGeom prst="rect">
            <a:avLst/>
          </a:prstGeom>
          <a:noFill/>
        </p:spPr>
      </p:pic>
      <p:pic>
        <p:nvPicPr>
          <p:cNvPr id="46093" name="Picture 13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4466888" y="3682033"/>
            <a:ext cx="46037" cy="92075"/>
          </a:xfrm>
          <a:prstGeom prst="rect">
            <a:avLst/>
          </a:prstGeom>
          <a:noFill/>
        </p:spPr>
      </p:pic>
      <p:pic>
        <p:nvPicPr>
          <p:cNvPr id="46094" name="Picture 14" descr="http://www.ose.no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864220"/>
            <a:ext cx="5394325" cy="11113"/>
          </a:xfrm>
          <a:prstGeom prst="rect">
            <a:avLst/>
          </a:prstGeom>
          <a:noFill/>
        </p:spPr>
      </p:pic>
      <p:pic>
        <p:nvPicPr>
          <p:cNvPr id="46095" name="Picture 1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1823070"/>
            <a:ext cx="11112" cy="11113"/>
          </a:xfrm>
          <a:prstGeom prst="rect">
            <a:avLst/>
          </a:prstGeom>
          <a:noFill/>
        </p:spPr>
      </p:pic>
      <p:pic>
        <p:nvPicPr>
          <p:cNvPr id="46096" name="Picture 1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235820"/>
            <a:ext cx="11112" cy="11113"/>
          </a:xfrm>
          <a:prstGeom prst="rect">
            <a:avLst/>
          </a:prstGeom>
          <a:noFill/>
        </p:spPr>
      </p:pic>
      <p:pic>
        <p:nvPicPr>
          <p:cNvPr id="46097" name="Picture 17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2648570"/>
            <a:ext cx="11112" cy="11113"/>
          </a:xfrm>
          <a:prstGeom prst="rect">
            <a:avLst/>
          </a:prstGeom>
          <a:noFill/>
        </p:spPr>
      </p:pic>
      <p:pic>
        <p:nvPicPr>
          <p:cNvPr id="46098" name="Picture 18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061320"/>
            <a:ext cx="11112" cy="11113"/>
          </a:xfrm>
          <a:prstGeom prst="rect">
            <a:avLst/>
          </a:prstGeom>
          <a:noFill/>
        </p:spPr>
      </p:pic>
      <p:pic>
        <p:nvPicPr>
          <p:cNvPr id="46099" name="Picture 19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566145"/>
            <a:ext cx="11112" cy="11113"/>
          </a:xfrm>
          <a:prstGeom prst="rect">
            <a:avLst/>
          </a:prstGeom>
          <a:noFill/>
        </p:spPr>
      </p:pic>
      <p:pic>
        <p:nvPicPr>
          <p:cNvPr id="46100" name="Picture 20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3978895"/>
            <a:ext cx="11112" cy="11113"/>
          </a:xfrm>
          <a:prstGeom prst="rect">
            <a:avLst/>
          </a:prstGeom>
          <a:noFill/>
        </p:spPr>
      </p:pic>
      <p:pic>
        <p:nvPicPr>
          <p:cNvPr id="46101" name="Picture 21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483720"/>
            <a:ext cx="11112" cy="11113"/>
          </a:xfrm>
          <a:prstGeom prst="rect">
            <a:avLst/>
          </a:prstGeom>
          <a:noFill/>
        </p:spPr>
      </p:pic>
      <p:pic>
        <p:nvPicPr>
          <p:cNvPr id="46102" name="Picture 22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4896470"/>
            <a:ext cx="11112" cy="11113"/>
          </a:xfrm>
          <a:prstGeom prst="rect">
            <a:avLst/>
          </a:prstGeom>
          <a:noFill/>
        </p:spPr>
      </p:pic>
      <p:pic>
        <p:nvPicPr>
          <p:cNvPr id="46103" name="Picture 23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309220"/>
            <a:ext cx="11112" cy="11113"/>
          </a:xfrm>
          <a:prstGeom prst="rect">
            <a:avLst/>
          </a:prstGeom>
          <a:noFill/>
        </p:spPr>
      </p:pic>
      <p:pic>
        <p:nvPicPr>
          <p:cNvPr id="46104" name="Picture 24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5721970"/>
            <a:ext cx="11112" cy="11113"/>
          </a:xfrm>
          <a:prstGeom prst="rect">
            <a:avLst/>
          </a:prstGeom>
          <a:noFill/>
        </p:spPr>
      </p:pic>
      <p:pic>
        <p:nvPicPr>
          <p:cNvPr id="46105" name="Picture 25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226795"/>
            <a:ext cx="11112" cy="11113"/>
          </a:xfrm>
          <a:prstGeom prst="rect">
            <a:avLst/>
          </a:prstGeom>
          <a:noFill/>
        </p:spPr>
      </p:pic>
      <p:pic>
        <p:nvPicPr>
          <p:cNvPr id="46106" name="Picture 26" descr="http://www.ose.no/felles/bilder/blank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5340350" y="6731620"/>
            <a:ext cx="11112" cy="11113"/>
          </a:xfrm>
          <a:prstGeom prst="rect">
            <a:avLst/>
          </a:prstGeom>
          <a:noFill/>
        </p:spPr>
      </p:pic>
      <p:grpSp>
        <p:nvGrpSpPr>
          <p:cNvPr id="46140" name="Group 60"/>
          <p:cNvGrpSpPr>
            <a:grpSpLocks/>
          </p:cNvGrpSpPr>
          <p:nvPr/>
        </p:nvGrpSpPr>
        <p:grpSpPr bwMode="auto">
          <a:xfrm>
            <a:off x="3275013" y="3721720"/>
            <a:ext cx="3811587" cy="2232025"/>
            <a:chOff x="2015" y="2601"/>
            <a:chExt cx="2401" cy="1406"/>
          </a:xfrm>
        </p:grpSpPr>
        <p:grpSp>
          <p:nvGrpSpPr>
            <p:cNvPr id="46139" name="Group 59"/>
            <p:cNvGrpSpPr>
              <a:grpSpLocks/>
            </p:cNvGrpSpPr>
            <p:nvPr/>
          </p:nvGrpSpPr>
          <p:grpSpPr bwMode="auto">
            <a:xfrm>
              <a:off x="2015" y="2601"/>
              <a:ext cx="2401" cy="1406"/>
              <a:chOff x="2015" y="2601"/>
              <a:chExt cx="2401" cy="1406"/>
            </a:xfrm>
          </p:grpSpPr>
          <p:sp>
            <p:nvSpPr>
              <p:cNvPr id="46111" name="Line 31"/>
              <p:cNvSpPr>
                <a:spLocks noChangeShapeType="1"/>
              </p:cNvSpPr>
              <p:nvPr/>
            </p:nvSpPr>
            <p:spPr bwMode="auto">
              <a:xfrm>
                <a:off x="3360" y="3984"/>
                <a:ext cx="1056" cy="0"/>
              </a:xfrm>
              <a:prstGeom prst="line">
                <a:avLst/>
              </a:prstGeom>
              <a:noFill/>
              <a:ln w="76200">
                <a:solidFill>
                  <a:srgbClr val="330099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6112" name="Line 32"/>
              <p:cNvSpPr>
                <a:spLocks noChangeShapeType="1"/>
              </p:cNvSpPr>
              <p:nvPr/>
            </p:nvSpPr>
            <p:spPr bwMode="auto">
              <a:xfrm flipH="1" flipV="1">
                <a:off x="2015" y="2601"/>
                <a:ext cx="1391" cy="1406"/>
              </a:xfrm>
              <a:prstGeom prst="line">
                <a:avLst/>
              </a:prstGeom>
              <a:noFill/>
              <a:ln w="76200">
                <a:solidFill>
                  <a:srgbClr val="330099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46113" name="Text Box 33"/>
            <p:cNvSpPr txBox="1">
              <a:spLocks noChangeArrowheads="1"/>
            </p:cNvSpPr>
            <p:nvPr/>
          </p:nvSpPr>
          <p:spPr bwMode="auto">
            <a:xfrm>
              <a:off x="3600" y="369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</p:grpSp>
      <p:sp>
        <p:nvSpPr>
          <p:cNvPr id="46119" name="Text Box 39"/>
          <p:cNvSpPr txBox="1">
            <a:spLocks noChangeArrowheads="1"/>
          </p:cNvSpPr>
          <p:nvPr/>
        </p:nvSpPr>
        <p:spPr bwMode="auto">
          <a:xfrm>
            <a:off x="2209800" y="3578845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rgbClr val="333366"/>
                </a:solidFill>
                <a:latin typeface="Times New Roman" pitchFamily="18" charset="0"/>
              </a:rPr>
              <a:t>I</a:t>
            </a:r>
            <a:endParaRPr lang="en-US" sz="1800" baseline="-30000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6136" name="Group 56"/>
          <p:cNvGrpSpPr>
            <a:grpSpLocks/>
          </p:cNvGrpSpPr>
          <p:nvPr/>
        </p:nvGrpSpPr>
        <p:grpSpPr bwMode="auto">
          <a:xfrm>
            <a:off x="2286000" y="2386633"/>
            <a:ext cx="6019800" cy="3948112"/>
            <a:chOff x="1440" y="1776"/>
            <a:chExt cx="3792" cy="2487"/>
          </a:xfrm>
        </p:grpSpPr>
        <p:sp>
          <p:nvSpPr>
            <p:cNvPr id="46121" name="Text Box 41"/>
            <p:cNvSpPr txBox="1">
              <a:spLocks noChangeArrowheads="1"/>
            </p:cNvSpPr>
            <p:nvPr/>
          </p:nvSpPr>
          <p:spPr bwMode="auto">
            <a:xfrm>
              <a:off x="4320" y="3879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A</a:t>
              </a:r>
              <a:r>
                <a:rPr lang="nb-NO" sz="18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122" name="Line 42"/>
            <p:cNvSpPr>
              <a:spLocks noChangeShapeType="1"/>
            </p:cNvSpPr>
            <p:nvPr/>
          </p:nvSpPr>
          <p:spPr bwMode="auto">
            <a:xfrm>
              <a:off x="2016" y="2352"/>
              <a:ext cx="0" cy="17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6123" name="Line 43"/>
            <p:cNvSpPr>
              <a:spLocks noChangeShapeType="1"/>
            </p:cNvSpPr>
            <p:nvPr/>
          </p:nvSpPr>
          <p:spPr bwMode="auto">
            <a:xfrm>
              <a:off x="2015" y="4007"/>
              <a:ext cx="25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6124" name="Text Box 44"/>
            <p:cNvSpPr txBox="1">
              <a:spLocks noChangeArrowheads="1"/>
            </p:cNvSpPr>
            <p:nvPr/>
          </p:nvSpPr>
          <p:spPr bwMode="auto">
            <a:xfrm>
              <a:off x="1440" y="2208"/>
              <a:ext cx="7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nb-NO" sz="20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 </a:t>
              </a: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,A</a:t>
              </a:r>
              <a:r>
                <a:rPr lang="nb-NO" sz="2000" baseline="-30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46125" name="Line 45"/>
            <p:cNvSpPr>
              <a:spLocks noChangeShapeType="1"/>
            </p:cNvSpPr>
            <p:nvPr/>
          </p:nvSpPr>
          <p:spPr bwMode="auto">
            <a:xfrm flipH="1">
              <a:off x="2064" y="1776"/>
              <a:ext cx="2064" cy="2208"/>
            </a:xfrm>
            <a:prstGeom prst="line">
              <a:avLst/>
            </a:prstGeom>
            <a:noFill/>
            <a:ln w="76200">
              <a:solidFill>
                <a:srgbClr val="33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6126" name="Text Box 46"/>
            <p:cNvSpPr txBox="1">
              <a:spLocks noChangeArrowheads="1"/>
            </p:cNvSpPr>
            <p:nvPr/>
          </p:nvSpPr>
          <p:spPr bwMode="auto">
            <a:xfrm>
              <a:off x="3792" y="2208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46127" name="Text Box 47"/>
            <p:cNvSpPr txBox="1">
              <a:spLocks noChangeArrowheads="1"/>
            </p:cNvSpPr>
            <p:nvPr/>
          </p:nvSpPr>
          <p:spPr bwMode="auto">
            <a:xfrm>
              <a:off x="2928" y="403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333366"/>
                  </a:solidFill>
                  <a:latin typeface="Times New Roman" pitchFamily="18" charset="0"/>
                </a:rPr>
                <a:t>I</a:t>
              </a:r>
              <a:endParaRPr lang="en-US" sz="1800" baseline="-30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6128" name="Text Box 48"/>
          <p:cNvSpPr txBox="1">
            <a:spLocks noChangeArrowheads="1"/>
          </p:cNvSpPr>
          <p:nvPr/>
        </p:nvSpPr>
        <p:spPr bwMode="auto">
          <a:xfrm>
            <a:off x="1371600" y="2372345"/>
            <a:ext cx="1038225" cy="425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b-NO" sz="2000" b="1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b-NO" sz="2000" b="1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+ S</a:t>
            </a:r>
            <a:r>
              <a:rPr lang="nb-NO" sz="2000" b="1" baseline="-2500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nb-NO" sz="2000" b="1">
              <a:solidFill>
                <a:srgbClr val="33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133" name="Text Box 53"/>
          <p:cNvSpPr txBox="1">
            <a:spLocks noChangeArrowheads="1"/>
          </p:cNvSpPr>
          <p:nvPr/>
        </p:nvSpPr>
        <p:spPr bwMode="auto">
          <a:xfrm>
            <a:off x="1143000" y="1213470"/>
            <a:ext cx="8153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nb-NO" sz="2000" dirty="0" smtClean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Fire byggeklosser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Kjøpsopsjon K	 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Salgsopsjon S</a:t>
            </a:r>
          </a:p>
          <a:p>
            <a:pPr>
              <a:spcBef>
                <a:spcPct val="50000"/>
              </a:spcBef>
            </a:pP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Risikofri obligasjon B	 </a:t>
            </a:r>
            <a:r>
              <a:rPr lang="nb-NO" sz="2000" dirty="0">
                <a:solidFill>
                  <a:srgbClr val="333366"/>
                </a:solidFill>
                <a:latin typeface="Wingdings" pitchFamily="2" charset="2"/>
                <a:cs typeface="Times New Roman" pitchFamily="18" charset="0"/>
              </a:rPr>
              <a:t>w</a:t>
            </a:r>
            <a:r>
              <a:rPr lang="nb-NO" sz="2000" dirty="0">
                <a:solidFill>
                  <a:srgbClr val="333366"/>
                </a:solidFill>
                <a:latin typeface="Times New Roman" pitchFamily="18" charset="0"/>
                <a:cs typeface="Times New Roman" pitchFamily="18" charset="0"/>
              </a:rPr>
              <a:t> Aksje A</a:t>
            </a:r>
          </a:p>
        </p:txBody>
      </p:sp>
      <p:graphicFrame>
        <p:nvGraphicFramePr>
          <p:cNvPr id="46137" name="Object 57"/>
          <p:cNvGraphicFramePr>
            <a:graphicFrameLocks noChangeAspect="1"/>
          </p:cNvGraphicFramePr>
          <p:nvPr/>
        </p:nvGraphicFramePr>
        <p:xfrm>
          <a:off x="3657600" y="5620370"/>
          <a:ext cx="295275" cy="257175"/>
        </p:xfrm>
        <a:graphic>
          <a:graphicData uri="http://schemas.openxmlformats.org/presentationml/2006/ole">
            <p:oleObj spid="_x0000_s46229" name="Formel" r:id="rId15" imgW="253780" imgH="203024" progId="Equation.3">
              <p:embed/>
            </p:oleObj>
          </a:graphicData>
        </a:graphic>
      </p:graphicFrame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698500" y="391145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838200" indent="-838200"/>
            <a:r>
              <a:rPr lang="en-US" b="1">
                <a:solidFill>
                  <a:srgbClr val="333366"/>
                </a:solidFill>
                <a:latin typeface="Times New Roman" pitchFamily="18" charset="0"/>
              </a:rPr>
              <a:t>1.  Grunntrekk ved opsjoner (forts.)</a:t>
            </a:r>
          </a:p>
        </p:txBody>
      </p:sp>
      <p:grpSp>
        <p:nvGrpSpPr>
          <p:cNvPr id="46142" name="Group 62"/>
          <p:cNvGrpSpPr>
            <a:grpSpLocks/>
          </p:cNvGrpSpPr>
          <p:nvPr/>
        </p:nvGrpSpPr>
        <p:grpSpPr bwMode="auto">
          <a:xfrm>
            <a:off x="3276600" y="2105645"/>
            <a:ext cx="3505200" cy="1562100"/>
            <a:chOff x="2064" y="1632"/>
            <a:chExt cx="2208" cy="984"/>
          </a:xfrm>
        </p:grpSpPr>
        <p:sp>
          <p:nvSpPr>
            <p:cNvPr id="46115" name="Line 35"/>
            <p:cNvSpPr>
              <a:spLocks noChangeShapeType="1"/>
            </p:cNvSpPr>
            <p:nvPr/>
          </p:nvSpPr>
          <p:spPr bwMode="auto">
            <a:xfrm flipH="1">
              <a:off x="3370" y="1632"/>
              <a:ext cx="902" cy="969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6116" name="Line 36"/>
            <p:cNvSpPr>
              <a:spLocks noChangeShapeType="1"/>
            </p:cNvSpPr>
            <p:nvPr/>
          </p:nvSpPr>
          <p:spPr bwMode="auto">
            <a:xfrm flipV="1">
              <a:off x="2064" y="2616"/>
              <a:ext cx="1306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46117" name="Text Box 37"/>
            <p:cNvSpPr txBox="1">
              <a:spLocks noChangeArrowheads="1"/>
            </p:cNvSpPr>
            <p:nvPr/>
          </p:nvSpPr>
          <p:spPr bwMode="auto">
            <a:xfrm>
              <a:off x="2466" y="2253"/>
              <a:ext cx="8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+S</a:t>
              </a:r>
              <a:r>
                <a:rPr lang="nb-NO" sz="2000" baseline="-25000">
                  <a:solidFill>
                    <a:srgbClr val="333366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nb-NO" sz="200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</p:spTree>
    <p:controls>
      <p:control spid="46218" name="DefaultOcx" r:id="rId2" imgW="933480" imgH="228600"/>
      <p:control spid="46219" name="HTMLSelect1" r:id="rId3" imgW="1447920" imgH="228600"/>
      <p:control spid="46220" name="HTMLSelect2" r:id="rId4" imgW="1190520" imgH="228600"/>
      <p:control spid="46221" name="HTMLSelect3" r:id="rId5" imgW="1790640" imgH="228600"/>
      <p:control spid="46222" name="HTMLHidden1" r:id="rId6" imgW="914400" imgH="228600"/>
      <p:control spid="46223" name="HTMLHidden2" r:id="rId7" imgW="914400" imgH="228600"/>
      <p:control spid="46224" name="HTMLText1" r:id="rId8" imgW="990720" imgH="228600"/>
      <p:control spid="46225" name="HTMLText2" r:id="rId9" imgW="990720" imgH="228600"/>
      <p:control spid="46226" name="HTMLHidden3" r:id="rId10" imgW="914400" imgH="228600"/>
      <p:control spid="46227" name="HTMLSubmit1" r:id="rId11" imgW="352440" imgH="361800"/>
    </p:controls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3455</TotalTime>
  <Words>2069</Words>
  <Application>Microsoft Office PowerPoint</Application>
  <PresentationFormat>Skjermfremvisning (4:3)</PresentationFormat>
  <Paragraphs>539</Paragraphs>
  <Slides>50</Slides>
  <Notes>50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2</vt:i4>
      </vt:variant>
      <vt:variant>
        <vt:lpstr>Lysbildetitler</vt:lpstr>
      </vt:variant>
      <vt:variant>
        <vt:i4>50</vt:i4>
      </vt:variant>
    </vt:vector>
  </HeadingPairs>
  <TitlesOfParts>
    <vt:vector size="53" baseType="lpstr">
      <vt:lpstr>Office Theme</vt:lpstr>
      <vt:lpstr>Formel</vt:lpstr>
      <vt:lpstr>Equation</vt:lpstr>
      <vt:lpstr>Lysbilde 1</vt:lpstr>
      <vt:lpstr>Lysbilde 2</vt:lpstr>
      <vt:lpstr>Lysbilde 3</vt:lpstr>
      <vt:lpstr>1.  Grunntrekk ved opsjoner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  <vt:lpstr>Lysbilde 17</vt:lpstr>
      <vt:lpstr>Lysbilde 18</vt:lpstr>
      <vt:lpstr>Lysbilde 19</vt:lpstr>
      <vt:lpstr>Lysbilde 20</vt:lpstr>
      <vt:lpstr>Lysbilde 21</vt:lpstr>
      <vt:lpstr>Lysbilde 22</vt:lpstr>
      <vt:lpstr>Lysbilde 23</vt:lpstr>
      <vt:lpstr>Lysbilde 24</vt:lpstr>
      <vt:lpstr>Lysbilde 25</vt:lpstr>
      <vt:lpstr>Lysbilde 26</vt:lpstr>
      <vt:lpstr>Lysbilde 27</vt:lpstr>
      <vt:lpstr>Lysbilde 28</vt:lpstr>
      <vt:lpstr>Lysbilde 29</vt:lpstr>
      <vt:lpstr>Lysbilde 30</vt:lpstr>
      <vt:lpstr>Lysbilde 31</vt:lpstr>
      <vt:lpstr>Lysbilde 32</vt:lpstr>
      <vt:lpstr>Lysbilde 33</vt:lpstr>
      <vt:lpstr>Lysbilde 34</vt:lpstr>
      <vt:lpstr>Lysbilde 35</vt:lpstr>
      <vt:lpstr>Lysbilde 36</vt:lpstr>
      <vt:lpstr>Lysbilde 37</vt:lpstr>
      <vt:lpstr>Lysbilde 38</vt:lpstr>
      <vt:lpstr>Lysbilde 39</vt:lpstr>
      <vt:lpstr>Lysbilde 40</vt:lpstr>
      <vt:lpstr>Lysbilde 41</vt:lpstr>
      <vt:lpstr>Lysbilde 42</vt:lpstr>
      <vt:lpstr>Lysbilde 43</vt:lpstr>
      <vt:lpstr>Lysbilde 44</vt:lpstr>
      <vt:lpstr>Lysbilde 45</vt:lpstr>
      <vt:lpstr>Lysbilde 46</vt:lpstr>
      <vt:lpstr>Lysbilde 47</vt:lpstr>
      <vt:lpstr>Lysbilde 48</vt:lpstr>
      <vt:lpstr>Lysbilde 49</vt:lpstr>
      <vt:lpstr>Lysbilde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Eigil Bygdnes</dc:creator>
  <cp:lastModifiedBy>Administrator</cp:lastModifiedBy>
  <cp:revision>257</cp:revision>
  <cp:lastPrinted>2002-08-26T14:09:56Z</cp:lastPrinted>
  <dcterms:created xsi:type="dcterms:W3CDTF">2002-08-23T21:41:54Z</dcterms:created>
  <dcterms:modified xsi:type="dcterms:W3CDTF">2012-08-01T09:18:37Z</dcterms:modified>
</cp:coreProperties>
</file>