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36"/>
  </p:notesMasterIdLst>
  <p:handoutMasterIdLst>
    <p:handoutMasterId r:id="rId37"/>
  </p:handoutMasterIdLst>
  <p:sldIdLst>
    <p:sldId id="258" r:id="rId2"/>
    <p:sldId id="424" r:id="rId3"/>
    <p:sldId id="408" r:id="rId4"/>
    <p:sldId id="404" r:id="rId5"/>
    <p:sldId id="406" r:id="rId6"/>
    <p:sldId id="379" r:id="rId7"/>
    <p:sldId id="380" r:id="rId8"/>
    <p:sldId id="381" r:id="rId9"/>
    <p:sldId id="382" r:id="rId10"/>
    <p:sldId id="415" r:id="rId11"/>
    <p:sldId id="383" r:id="rId12"/>
    <p:sldId id="384" r:id="rId13"/>
    <p:sldId id="417" r:id="rId14"/>
    <p:sldId id="420" r:id="rId15"/>
    <p:sldId id="387" r:id="rId16"/>
    <p:sldId id="388" r:id="rId17"/>
    <p:sldId id="389" r:id="rId18"/>
    <p:sldId id="390" r:id="rId19"/>
    <p:sldId id="421" r:id="rId20"/>
    <p:sldId id="391" r:id="rId21"/>
    <p:sldId id="392" r:id="rId22"/>
    <p:sldId id="422" r:id="rId23"/>
    <p:sldId id="393" r:id="rId24"/>
    <p:sldId id="407" r:id="rId25"/>
    <p:sldId id="395" r:id="rId26"/>
    <p:sldId id="396" r:id="rId27"/>
    <p:sldId id="418" r:id="rId28"/>
    <p:sldId id="412" r:id="rId29"/>
    <p:sldId id="399" r:id="rId30"/>
    <p:sldId id="413" r:id="rId31"/>
    <p:sldId id="423" r:id="rId32"/>
    <p:sldId id="419" r:id="rId33"/>
    <p:sldId id="409" r:id="rId34"/>
    <p:sldId id="410" r:id="rId35"/>
  </p:sldIdLst>
  <p:sldSz cx="9144000" cy="6858000" type="screen4x3"/>
  <p:notesSz cx="6810375" cy="99472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G86009" initials="Ø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1C9F6"/>
    <a:srgbClr val="00864A"/>
    <a:srgbClr val="99CCFF"/>
    <a:srgbClr val="CCCCFF"/>
    <a:srgbClr val="CC0000"/>
    <a:srgbClr val="FFFFCC"/>
    <a:srgbClr val="81CFD5"/>
    <a:srgbClr val="90D5DA"/>
    <a:srgbClr val="CC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917" autoAdjust="0"/>
    <p:restoredTop sz="93869" autoAdjust="0"/>
  </p:normalViewPr>
  <p:slideViewPr>
    <p:cSldViewPr>
      <p:cViewPr>
        <p:scale>
          <a:sx n="83" d="100"/>
          <a:sy n="83" d="100"/>
        </p:scale>
        <p:origin x="-2802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850" y="504"/>
      </p:cViewPr>
      <p:guideLst>
        <p:guide orient="horz" pos="3133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8.xml"/><Relationship Id="rId3" Type="http://schemas.openxmlformats.org/officeDocument/2006/relationships/slide" Target="slides/slide9.xml"/><Relationship Id="rId7" Type="http://schemas.openxmlformats.org/officeDocument/2006/relationships/slide" Target="slides/slide27.xml"/><Relationship Id="rId2" Type="http://schemas.openxmlformats.org/officeDocument/2006/relationships/slide" Target="slides/slide8.xml"/><Relationship Id="rId1" Type="http://schemas.openxmlformats.org/officeDocument/2006/relationships/slide" Target="slides/slide1.xml"/><Relationship Id="rId6" Type="http://schemas.openxmlformats.org/officeDocument/2006/relationships/slide" Target="slides/slide13.xml"/><Relationship Id="rId5" Type="http://schemas.openxmlformats.org/officeDocument/2006/relationships/slide" Target="slides/slide12.xml"/><Relationship Id="rId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wmf"/><Relationship Id="rId4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emf"/><Relationship Id="rId1" Type="http://schemas.openxmlformats.org/officeDocument/2006/relationships/image" Target="../media/image4.emf"/><Relationship Id="rId4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213" y="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038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213" y="9450388"/>
            <a:ext cx="29511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28190F-8D35-4C5B-AD60-F81FB67EAF3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573518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363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4400"/>
            <a:ext cx="49942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038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50388"/>
            <a:ext cx="29511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B97103-9479-4175-BE3C-3BED8E543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7692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EE81109E-11AA-41B2-BEC3-47036FC2177D}" type="slidenum">
              <a:rPr lang="en-US" sz="1200" smtClean="0">
                <a:solidFill>
                  <a:schemeClr val="tx1"/>
                </a:solidFill>
              </a:rPr>
              <a:pPr/>
              <a:t>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79F3EA7C-D9E1-4563-AEB6-78FDA99AF0B3}" type="slidenum">
              <a:rPr lang="en-US" sz="1200" smtClean="0">
                <a:solidFill>
                  <a:schemeClr val="tx1"/>
                </a:solidFill>
              </a:rPr>
              <a:pPr/>
              <a:t>11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460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50865CFB-64E8-4FE5-BE53-352A262889CA}" type="slidenum">
              <a:rPr lang="en-US" sz="1200" smtClean="0">
                <a:solidFill>
                  <a:schemeClr val="tx1"/>
                </a:solidFill>
              </a:rPr>
              <a:pPr/>
              <a:t>12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nb-NO" smtClean="0"/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7812EBDE-6C5F-4462-8A8C-080563EF9E7E}" type="slidenum">
              <a:rPr lang="en-US" sz="1200" smtClean="0">
                <a:solidFill>
                  <a:schemeClr val="tx1"/>
                </a:solidFill>
              </a:rPr>
              <a:pPr/>
              <a:t>13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481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91E8261-2593-4158-BCC4-2D68A25B2691}" type="slidenum">
              <a:rPr lang="en-US" sz="1200" smtClean="0">
                <a:solidFill>
                  <a:schemeClr val="tx1"/>
                </a:solidFill>
              </a:rPr>
              <a:pPr/>
              <a:t>14</a:t>
            </a:fld>
            <a:endParaRPr 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E81B0985-3107-4CE4-9C51-6104032835F0}" type="slidenum">
              <a:rPr lang="en-US" sz="1200" smtClean="0">
                <a:solidFill>
                  <a:schemeClr val="tx1"/>
                </a:solidFill>
              </a:rPr>
              <a:pPr/>
              <a:t>15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01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nb-NO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A42591A6-11B4-4AE4-94FE-03E9CCF204D3}" type="slidenum">
              <a:rPr lang="en-US" sz="1200" smtClean="0">
                <a:solidFill>
                  <a:schemeClr val="tx1"/>
                </a:solidFill>
              </a:rPr>
              <a:pPr/>
              <a:t>16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9B5B34FB-0B8F-4FB5-B0FB-77696F2757E6}" type="slidenum">
              <a:rPr lang="en-US" sz="1200" smtClean="0">
                <a:solidFill>
                  <a:schemeClr val="tx1"/>
                </a:solidFill>
              </a:rPr>
              <a:pPr/>
              <a:t>17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nb-NO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154868A5-D7C4-4AAB-AB19-CE5D9E906A31}" type="slidenum">
              <a:rPr lang="en-US" sz="1200" smtClean="0">
                <a:solidFill>
                  <a:schemeClr val="tx1"/>
                </a:solidFill>
              </a:rPr>
              <a:pPr/>
              <a:t>18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3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C48F39E0-96C3-42B5-9D56-8E167B0F695B}" type="slidenum">
              <a:rPr lang="en-US" sz="1200" smtClean="0">
                <a:solidFill>
                  <a:schemeClr val="tx1"/>
                </a:solidFill>
              </a:rPr>
              <a:pPr/>
              <a:t>19</a:t>
            </a:fld>
            <a:endParaRPr 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E505F95E-18CE-4379-9D6C-906D68639DAB}" type="slidenum">
              <a:rPr lang="en-US" sz="1200" smtClean="0">
                <a:solidFill>
                  <a:schemeClr val="tx1"/>
                </a:solidFill>
              </a:rPr>
              <a:pPr/>
              <a:t>20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907" y="4757613"/>
            <a:ext cx="4994275" cy="44767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nb-NO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CC384696-C47A-4635-8740-F0DCD5D85B98}" type="slidenum">
              <a:rPr lang="en-US" sz="1200" smtClean="0">
                <a:solidFill>
                  <a:schemeClr val="tx1"/>
                </a:solidFill>
              </a:rPr>
              <a:pPr/>
              <a:t>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168FC36F-D5F8-4F17-A9A7-AE75118B4E1C}" type="slidenum">
              <a:rPr lang="en-US" sz="1200" smtClean="0">
                <a:solidFill>
                  <a:schemeClr val="tx1"/>
                </a:solidFill>
              </a:rPr>
              <a:pPr/>
              <a:t>21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EAC28A9F-0A43-4495-9B81-56E41B792E7A}" type="slidenum">
              <a:rPr lang="en-US" sz="1200" smtClean="0">
                <a:solidFill>
                  <a:schemeClr val="tx1"/>
                </a:solidFill>
              </a:rPr>
              <a:pPr/>
              <a:t>22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4F577C2C-94F1-4960-9A71-D34313ECD586}" type="slidenum">
              <a:rPr lang="en-US" sz="1200" smtClean="0">
                <a:solidFill>
                  <a:schemeClr val="tx1"/>
                </a:solidFill>
              </a:rPr>
              <a:pPr/>
              <a:t>23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nb-NO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58A352F3-97BB-42F8-85EA-9897BBCE7F4B}" type="slidenum">
              <a:rPr lang="en-US" sz="1200" smtClean="0">
                <a:solidFill>
                  <a:schemeClr val="tx1"/>
                </a:solidFill>
              </a:rPr>
              <a:pPr/>
              <a:t>24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D8F32D0-0F89-4D5F-BC6D-D79B530E7835}" type="slidenum">
              <a:rPr lang="en-US" sz="1200" smtClean="0">
                <a:solidFill>
                  <a:schemeClr val="tx1"/>
                </a:solidFill>
              </a:rPr>
              <a:pPr/>
              <a:t>25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nb-NO" sz="2000" b="1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B4E13D75-FD97-415E-839D-13267A5558AD}" type="slidenum">
              <a:rPr lang="en-US" sz="1200" smtClean="0">
                <a:solidFill>
                  <a:schemeClr val="tx1"/>
                </a:solidFill>
              </a:rPr>
              <a:pPr/>
              <a:t>26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BB69EBB5-F105-4F8B-8C85-337EBB517019}" type="slidenum">
              <a:rPr lang="en-US" sz="1200" smtClean="0">
                <a:solidFill>
                  <a:schemeClr val="tx1"/>
                </a:solidFill>
              </a:rPr>
              <a:pPr/>
              <a:t>27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9100C682-DC80-4CDB-91F4-8E822FF39A7A}" type="slidenum">
              <a:rPr lang="en-US" sz="1200" smtClean="0">
                <a:solidFill>
                  <a:schemeClr val="tx1"/>
                </a:solidFill>
              </a:rPr>
              <a:pPr/>
              <a:t>28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2DC5C12E-2526-43F7-A679-8E52EDDC759B}" type="slidenum">
              <a:rPr lang="en-US" sz="1200" smtClean="0">
                <a:solidFill>
                  <a:schemeClr val="tx1"/>
                </a:solidFill>
              </a:rPr>
              <a:pPr/>
              <a:t>29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>
              <a:spcBef>
                <a:spcPct val="20000"/>
              </a:spcBef>
              <a:buFont typeface="Wingdings" pitchFamily="2" charset="2"/>
              <a:buNone/>
            </a:pPr>
            <a:endParaRPr lang="nb-NO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1745788D-5CCD-42FE-84E0-EEECF26776C9}" type="slidenum">
              <a:rPr lang="en-US" sz="1200" smtClean="0">
                <a:solidFill>
                  <a:schemeClr val="tx1"/>
                </a:solidFill>
              </a:rPr>
              <a:pPr/>
              <a:t>30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>
              <a:spcBef>
                <a:spcPct val="20000"/>
              </a:spcBef>
              <a:buFont typeface="Wingdings" pitchFamily="2" charset="2"/>
              <a:buNone/>
            </a:pPr>
            <a:endParaRPr lang="nb-NO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28FCEC45-2763-4229-B795-001DEF87C2AD}" type="slidenum">
              <a:rPr lang="en-US" sz="1200" smtClean="0">
                <a:solidFill>
                  <a:schemeClr val="tx1"/>
                </a:solidFill>
              </a:rPr>
              <a:pPr/>
              <a:t>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A72C569D-5007-4CEB-B72B-94A2AE8FBAA7}" type="slidenum">
              <a:rPr lang="en-US" sz="1200" smtClean="0">
                <a:solidFill>
                  <a:schemeClr val="tx1"/>
                </a:solidFill>
              </a:rPr>
              <a:pPr/>
              <a:t>31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0452DEDC-9FA6-45B2-80F9-B604FA0C7A86}" type="slidenum">
              <a:rPr lang="en-US" sz="1200" smtClean="0">
                <a:solidFill>
                  <a:schemeClr val="tx1"/>
                </a:solidFill>
              </a:rPr>
              <a:pPr/>
              <a:t>32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nb-NO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26707301-F22D-4A93-84B7-2152D87ABB19}" type="slidenum">
              <a:rPr lang="en-US" sz="1200" smtClean="0">
                <a:solidFill>
                  <a:schemeClr val="tx1"/>
                </a:solidFill>
              </a:rPr>
              <a:pPr/>
              <a:t>33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F6C3CBF8-C2C0-46EB-99C6-6A31CD3FC6CA}" type="slidenum">
              <a:rPr lang="en-US" sz="1200" smtClean="0">
                <a:solidFill>
                  <a:schemeClr val="tx1"/>
                </a:solidFill>
              </a:rPr>
              <a:pPr/>
              <a:t>34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988FA64E-4F59-44B1-96D7-9F370142C39C}" type="slidenum">
              <a:rPr lang="en-US" sz="1200" smtClean="0">
                <a:solidFill>
                  <a:schemeClr val="tx1"/>
                </a:solidFill>
              </a:rPr>
              <a:pPr/>
              <a:t>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890E1090-B05A-4272-AB00-03EEA59F66C6}" type="slidenum">
              <a:rPr lang="en-US" sz="1200" smtClean="0">
                <a:solidFill>
                  <a:schemeClr val="tx1"/>
                </a:solidFill>
              </a:rPr>
              <a:pPr/>
              <a:t>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C73369CE-E494-4854-8D3D-BF4E20A244FF}" type="slidenum">
              <a:rPr lang="en-US" sz="1200" smtClean="0">
                <a:solidFill>
                  <a:schemeClr val="tx1"/>
                </a:solidFill>
              </a:rPr>
              <a:pPr/>
              <a:t>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7383CCB2-3EE3-4D95-9392-49C17256CAD7}" type="slidenum">
              <a:rPr lang="en-US" sz="1200" smtClean="0">
                <a:solidFill>
                  <a:schemeClr val="tx1"/>
                </a:solidFill>
              </a:rPr>
              <a:pPr/>
              <a:t>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D7251BB4-E1D1-4FB3-AB85-F14FA7AFD1C4}" type="slidenum">
              <a:rPr lang="en-US" sz="1200" smtClean="0">
                <a:solidFill>
                  <a:schemeClr val="tx1"/>
                </a:solidFill>
              </a:rPr>
              <a:pPr/>
              <a:t>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AC3A9E22-1463-4E19-8FD3-EB02DD9EE675}" type="slidenum">
              <a:rPr lang="en-US" sz="1200" smtClean="0">
                <a:solidFill>
                  <a:schemeClr val="tx1"/>
                </a:solidFill>
              </a:rPr>
              <a:pPr/>
              <a:t>10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34100" cy="6049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029239090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1"/>
          <p:cNvSpPr>
            <a:spLocks noChangeArrowheads="1"/>
          </p:cNvSpPr>
          <p:nvPr userDrawn="1"/>
        </p:nvSpPr>
        <p:spPr bwMode="auto">
          <a:xfrm>
            <a:off x="2238375" y="393700"/>
            <a:ext cx="10668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l"/>
            <a:r>
              <a:rPr lang="en-US" sz="1200" b="1">
                <a:solidFill>
                  <a:schemeClr val="bg1"/>
                </a:solidFill>
                <a:latin typeface="Arial" pitchFamily="34" charset="0"/>
              </a:rPr>
              <a:t>Kap 3 - </a:t>
            </a:r>
            <a:fld id="{C6A3E4BF-DDEE-4BDA-9BC4-49A702EC8351}" type="slidenum">
              <a:rPr lang="en-US" sz="1200" b="1">
                <a:solidFill>
                  <a:schemeClr val="bg1"/>
                </a:solidFill>
                <a:latin typeface="Arial" pitchFamily="34" charset="0"/>
              </a:rPr>
              <a:pPr algn="l"/>
              <a:t>‹#›</a:t>
            </a:fld>
            <a:endParaRPr lang="en-US" sz="12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Rectangle 41"/>
          <p:cNvSpPr>
            <a:spLocks noChangeArrowheads="1"/>
          </p:cNvSpPr>
          <p:nvPr userDrawn="1"/>
        </p:nvSpPr>
        <p:spPr bwMode="auto">
          <a:xfrm>
            <a:off x="2238375" y="393700"/>
            <a:ext cx="10668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l"/>
            <a:r>
              <a:rPr lang="en-US" sz="1200" b="1">
                <a:solidFill>
                  <a:srgbClr val="FEFFE5"/>
                </a:solidFill>
                <a:latin typeface="Arial" pitchFamily="34" charset="0"/>
              </a:rPr>
              <a:t>Kap 3 - </a:t>
            </a:r>
            <a:fld id="{1D2752E4-2677-4F6D-9819-96A8CBE84EEA}" type="slidenum">
              <a:rPr lang="en-US" sz="1200" b="1">
                <a:solidFill>
                  <a:srgbClr val="FEFFE5"/>
                </a:solidFill>
                <a:latin typeface="Arial" pitchFamily="34" charset="0"/>
              </a:rPr>
              <a:pPr algn="l"/>
              <a:t>‹#›</a:t>
            </a:fld>
            <a:endParaRPr lang="en-US" sz="1200" b="1">
              <a:solidFill>
                <a:srgbClr val="FEFFE5"/>
              </a:solidFill>
              <a:latin typeface="Arial" pitchFamily="34" charset="0"/>
            </a:endParaRPr>
          </a:p>
        </p:txBody>
      </p:sp>
      <p:pic>
        <p:nvPicPr>
          <p:cNvPr id="10" name="Picture 9" descr="baner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6414737"/>
            <a:ext cx="9144000" cy="4432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Microsoft_Office_Excel_97-2003-regneark8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Microsoft_Office_Excel_97-2003-regneark9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Microsoft_Office_Excel_97-2003-regneark10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Microsoft_Office_Excel_97-2003-regneark12.xls"/><Relationship Id="rId4" Type="http://schemas.openxmlformats.org/officeDocument/2006/relationships/oleObject" Target="../embeddings/Microsoft_Office_Excel_97-2003-regneark11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Microsoft_Office_Excel_97-2003-regneark14.xls"/><Relationship Id="rId4" Type="http://schemas.openxmlformats.org/officeDocument/2006/relationships/oleObject" Target="../embeddings/Microsoft_Office_Excel_97-2003-regneark13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-regneark1.xls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Microsoft_Office_Excel_97-2003-regneark2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Microsoft_Office_Excel_97-2003-regneark3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wmf"/><Relationship Id="rId4" Type="http://schemas.openxmlformats.org/officeDocument/2006/relationships/oleObject" Target="../embeddings/Microsoft_Office_Excel_97-2003-regneark4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Microsoft_Office_Excel_97-2003-regneark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Microsoft_Office_Excel_97-2003-regneark5.xls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Microsoft_Office_Excel_97-2003-regneark7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2121"/>
            <a:ext cx="9144000" cy="443263"/>
          </a:xfrm>
          <a:prstGeom prst="rect">
            <a:avLst/>
          </a:prstGeom>
        </p:spPr>
      </p:pic>
      <p:pic>
        <p:nvPicPr>
          <p:cNvPr id="11" name="Picture 10" descr="fagbok HVITpc [Converted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1916832"/>
            <a:ext cx="4953000" cy="23079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ChangeArrowheads="1"/>
          </p:cNvSpPr>
          <p:nvPr/>
        </p:nvSpPr>
        <p:spPr bwMode="auto">
          <a:xfrm>
            <a:off x="2483768" y="2060848"/>
            <a:ext cx="25908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en-US" sz="2000" smtClean="0">
                <a:solidFill>
                  <a:schemeClr val="tx1"/>
                </a:solidFill>
              </a:rPr>
              <a:t>To-fond </a:t>
            </a:r>
            <a:r>
              <a:rPr lang="en-US" sz="2000">
                <a:solidFill>
                  <a:schemeClr val="tx1"/>
                </a:solidFill>
              </a:rPr>
              <a:t>resultatet</a:t>
            </a:r>
          </a:p>
        </p:txBody>
      </p:sp>
      <p:sp>
        <p:nvSpPr>
          <p:cNvPr id="309251" name="Rectangle 3"/>
          <p:cNvSpPr>
            <a:spLocks noChangeArrowheads="1"/>
          </p:cNvSpPr>
          <p:nvPr/>
        </p:nvSpPr>
        <p:spPr bwMode="auto">
          <a:xfrm>
            <a:off x="609600" y="3200400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>
                <a:solidFill>
                  <a:schemeClr val="tx1"/>
                </a:solidFill>
              </a:rPr>
              <a:t>Alle investorer bestemmer først den optimale porteføljen av </a:t>
            </a:r>
          </a:p>
          <a:p>
            <a:pPr marL="342900" indent="-342900" algn="l"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     risikofylte investeringer, dvs. M.  Denne er identisk for alle</a:t>
            </a:r>
          </a:p>
          <a:p>
            <a:pPr marL="342900" indent="-342900" algn="l">
              <a:buFont typeface="Wingdings" pitchFamily="2" charset="2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244" name="Rectangle 21"/>
          <p:cNvSpPr>
            <a:spLocks noChangeArrowheads="1"/>
          </p:cNvSpPr>
          <p:nvPr/>
        </p:nvSpPr>
        <p:spPr bwMode="auto">
          <a:xfrm>
            <a:off x="685800" y="914400"/>
            <a:ext cx="579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 sz="2400" b="1">
                <a:solidFill>
                  <a:schemeClr val="tx1"/>
                </a:solidFill>
              </a:rPr>
              <a:t>1. Effisiente porteføljer (forts.)</a:t>
            </a:r>
            <a:endParaRPr lang="en-US" sz="2400">
              <a:solidFill>
                <a:schemeClr val="tx1"/>
              </a:solidFill>
            </a:endParaRPr>
          </a:p>
          <a:p>
            <a:pPr marL="342900" indent="-342900" algn="l" eaLnBrk="1" hangingPunct="1">
              <a:spcBef>
                <a:spcPct val="2000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09270" name="Rectangle 22"/>
          <p:cNvSpPr>
            <a:spLocks noChangeArrowheads="1"/>
          </p:cNvSpPr>
          <p:nvPr/>
        </p:nvSpPr>
        <p:spPr bwMode="auto">
          <a:xfrm>
            <a:off x="609600" y="41910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>
                <a:solidFill>
                  <a:schemeClr val="tx1"/>
                </a:solidFill>
              </a:rPr>
              <a:t>Beste kombinasjon av risikofri investering og risikofylt portefølje </a:t>
            </a:r>
          </a:p>
          <a:p>
            <a:pPr marL="342900" indent="-342900" algn="l"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(M) bestemmes deretter i samsvar med personlig risikoholdning</a:t>
            </a:r>
          </a:p>
        </p:txBody>
      </p:sp>
      <p:sp>
        <p:nvSpPr>
          <p:cNvPr id="10246" name="Rectangle 42"/>
          <p:cNvSpPr>
            <a:spLocks noChangeArrowheads="1"/>
          </p:cNvSpPr>
          <p:nvPr/>
        </p:nvSpPr>
        <p:spPr bwMode="auto">
          <a:xfrm>
            <a:off x="5918200" y="2495550"/>
            <a:ext cx="61913" cy="920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10247" name="Rectangle 43"/>
          <p:cNvSpPr>
            <a:spLocks noChangeArrowheads="1"/>
          </p:cNvSpPr>
          <p:nvPr/>
        </p:nvSpPr>
        <p:spPr bwMode="auto">
          <a:xfrm>
            <a:off x="5837238" y="2403475"/>
            <a:ext cx="63500" cy="920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10248" name="Rectangle 51"/>
          <p:cNvSpPr>
            <a:spLocks noChangeArrowheads="1"/>
          </p:cNvSpPr>
          <p:nvPr/>
        </p:nvSpPr>
        <p:spPr bwMode="auto">
          <a:xfrm>
            <a:off x="6462713" y="2219325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nb-NO" sz="2400">
              <a:solidFill>
                <a:schemeClr val="tx1"/>
              </a:solidFill>
            </a:endParaRPr>
          </a:p>
        </p:txBody>
      </p:sp>
      <p:grpSp>
        <p:nvGrpSpPr>
          <p:cNvPr id="10249" name="Group 55"/>
          <p:cNvGrpSpPr>
            <a:grpSpLocks/>
          </p:cNvGrpSpPr>
          <p:nvPr/>
        </p:nvGrpSpPr>
        <p:grpSpPr bwMode="auto">
          <a:xfrm>
            <a:off x="5881688" y="812800"/>
            <a:ext cx="3200400" cy="1905000"/>
            <a:chOff x="3705" y="576"/>
            <a:chExt cx="2016" cy="1200"/>
          </a:xfrm>
        </p:grpSpPr>
        <p:graphicFrame>
          <p:nvGraphicFramePr>
            <p:cNvPr id="10250" name="Object 0"/>
            <p:cNvGraphicFramePr>
              <a:graphicFrameLocks noChangeAspect="1"/>
            </p:cNvGraphicFramePr>
            <p:nvPr/>
          </p:nvGraphicFramePr>
          <p:xfrm>
            <a:off x="3705" y="576"/>
            <a:ext cx="2016" cy="1200"/>
          </p:xfrm>
          <a:graphic>
            <a:graphicData uri="http://schemas.openxmlformats.org/presentationml/2006/ole">
              <p:oleObj spid="_x0000_s10270" name="Diagram" r:id="rId4" imgW="5883840" imgH="3330000" progId="Excel.Sheet.8">
                <p:embed/>
              </p:oleObj>
            </a:graphicData>
          </a:graphic>
        </p:graphicFrame>
        <p:grpSp>
          <p:nvGrpSpPr>
            <p:cNvPr id="10251" name="Group 57"/>
            <p:cNvGrpSpPr>
              <a:grpSpLocks/>
            </p:cNvGrpSpPr>
            <p:nvPr/>
          </p:nvGrpSpPr>
          <p:grpSpPr bwMode="auto">
            <a:xfrm>
              <a:off x="3897" y="665"/>
              <a:ext cx="1518" cy="867"/>
              <a:chOff x="3897" y="665"/>
              <a:chExt cx="1518" cy="867"/>
            </a:xfrm>
          </p:grpSpPr>
          <p:sp>
            <p:nvSpPr>
              <p:cNvPr id="10252" name="Oval 58"/>
              <p:cNvSpPr>
                <a:spLocks noChangeArrowheads="1"/>
              </p:cNvSpPr>
              <p:nvPr/>
            </p:nvSpPr>
            <p:spPr bwMode="auto">
              <a:xfrm>
                <a:off x="5373" y="757"/>
                <a:ext cx="42" cy="3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0253" name="Freeform 59"/>
              <p:cNvSpPr>
                <a:spLocks/>
              </p:cNvSpPr>
              <p:nvPr/>
            </p:nvSpPr>
            <p:spPr bwMode="auto">
              <a:xfrm>
                <a:off x="4398" y="790"/>
                <a:ext cx="999" cy="535"/>
              </a:xfrm>
              <a:custGeom>
                <a:avLst/>
                <a:gdLst>
                  <a:gd name="T0" fmla="*/ 391 w 1598"/>
                  <a:gd name="T1" fmla="*/ 0 h 928"/>
                  <a:gd name="T2" fmla="*/ 363 w 1598"/>
                  <a:gd name="T3" fmla="*/ 0 h 928"/>
                  <a:gd name="T4" fmla="*/ 338 w 1598"/>
                  <a:gd name="T5" fmla="*/ 0 h 928"/>
                  <a:gd name="T6" fmla="*/ 314 w 1598"/>
                  <a:gd name="T7" fmla="*/ 2 h 928"/>
                  <a:gd name="T8" fmla="*/ 289 w 1598"/>
                  <a:gd name="T9" fmla="*/ 6 h 928"/>
                  <a:gd name="T10" fmla="*/ 263 w 1598"/>
                  <a:gd name="T11" fmla="*/ 9 h 928"/>
                  <a:gd name="T12" fmla="*/ 240 w 1598"/>
                  <a:gd name="T13" fmla="*/ 13 h 928"/>
                  <a:gd name="T14" fmla="*/ 218 w 1598"/>
                  <a:gd name="T15" fmla="*/ 18 h 928"/>
                  <a:gd name="T16" fmla="*/ 194 w 1598"/>
                  <a:gd name="T17" fmla="*/ 24 h 928"/>
                  <a:gd name="T18" fmla="*/ 173 w 1598"/>
                  <a:gd name="T19" fmla="*/ 29 h 928"/>
                  <a:gd name="T20" fmla="*/ 153 w 1598"/>
                  <a:gd name="T21" fmla="*/ 36 h 928"/>
                  <a:gd name="T22" fmla="*/ 132 w 1598"/>
                  <a:gd name="T23" fmla="*/ 44 h 928"/>
                  <a:gd name="T24" fmla="*/ 113 w 1598"/>
                  <a:gd name="T25" fmla="*/ 51 h 928"/>
                  <a:gd name="T26" fmla="*/ 94 w 1598"/>
                  <a:gd name="T27" fmla="*/ 60 h 928"/>
                  <a:gd name="T28" fmla="*/ 79 w 1598"/>
                  <a:gd name="T29" fmla="*/ 69 h 928"/>
                  <a:gd name="T30" fmla="*/ 64 w 1598"/>
                  <a:gd name="T31" fmla="*/ 78 h 928"/>
                  <a:gd name="T32" fmla="*/ 51 w 1598"/>
                  <a:gd name="T33" fmla="*/ 89 h 928"/>
                  <a:gd name="T34" fmla="*/ 39 w 1598"/>
                  <a:gd name="T35" fmla="*/ 100 h 928"/>
                  <a:gd name="T36" fmla="*/ 28 w 1598"/>
                  <a:gd name="T37" fmla="*/ 111 h 928"/>
                  <a:gd name="T38" fmla="*/ 18 w 1598"/>
                  <a:gd name="T39" fmla="*/ 122 h 928"/>
                  <a:gd name="T40" fmla="*/ 11 w 1598"/>
                  <a:gd name="T41" fmla="*/ 132 h 928"/>
                  <a:gd name="T42" fmla="*/ 7 w 1598"/>
                  <a:gd name="T43" fmla="*/ 143 h 928"/>
                  <a:gd name="T44" fmla="*/ 3 w 1598"/>
                  <a:gd name="T45" fmla="*/ 156 h 928"/>
                  <a:gd name="T46" fmla="*/ 0 w 1598"/>
                  <a:gd name="T47" fmla="*/ 167 h 928"/>
                  <a:gd name="T48" fmla="*/ 0 w 1598"/>
                  <a:gd name="T49" fmla="*/ 178 h 9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98"/>
                  <a:gd name="T76" fmla="*/ 0 h 928"/>
                  <a:gd name="T77" fmla="*/ 1598 w 1598"/>
                  <a:gd name="T78" fmla="*/ 928 h 9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98" h="928">
                    <a:moveTo>
                      <a:pt x="1598" y="0"/>
                    </a:moveTo>
                    <a:lnTo>
                      <a:pt x="1485" y="0"/>
                    </a:lnTo>
                    <a:lnTo>
                      <a:pt x="1381" y="0"/>
                    </a:lnTo>
                    <a:lnTo>
                      <a:pt x="1286" y="10"/>
                    </a:lnTo>
                    <a:lnTo>
                      <a:pt x="1182" y="29"/>
                    </a:lnTo>
                    <a:lnTo>
                      <a:pt x="1078" y="48"/>
                    </a:lnTo>
                    <a:lnTo>
                      <a:pt x="983" y="67"/>
                    </a:lnTo>
                    <a:lnTo>
                      <a:pt x="889" y="95"/>
                    </a:lnTo>
                    <a:lnTo>
                      <a:pt x="794" y="123"/>
                    </a:lnTo>
                    <a:lnTo>
                      <a:pt x="709" y="152"/>
                    </a:lnTo>
                    <a:lnTo>
                      <a:pt x="624" y="190"/>
                    </a:lnTo>
                    <a:lnTo>
                      <a:pt x="539" y="228"/>
                    </a:lnTo>
                    <a:lnTo>
                      <a:pt x="463" y="265"/>
                    </a:lnTo>
                    <a:lnTo>
                      <a:pt x="387" y="313"/>
                    </a:lnTo>
                    <a:lnTo>
                      <a:pt x="321" y="360"/>
                    </a:lnTo>
                    <a:lnTo>
                      <a:pt x="264" y="407"/>
                    </a:lnTo>
                    <a:lnTo>
                      <a:pt x="208" y="464"/>
                    </a:lnTo>
                    <a:lnTo>
                      <a:pt x="160" y="521"/>
                    </a:lnTo>
                    <a:lnTo>
                      <a:pt x="113" y="578"/>
                    </a:lnTo>
                    <a:lnTo>
                      <a:pt x="75" y="634"/>
                    </a:lnTo>
                    <a:lnTo>
                      <a:pt x="47" y="691"/>
                    </a:lnTo>
                    <a:lnTo>
                      <a:pt x="28" y="748"/>
                    </a:lnTo>
                    <a:lnTo>
                      <a:pt x="9" y="814"/>
                    </a:lnTo>
                    <a:lnTo>
                      <a:pt x="0" y="871"/>
                    </a:lnTo>
                    <a:lnTo>
                      <a:pt x="0" y="928"/>
                    </a:lnTo>
                  </a:path>
                </a:pathLst>
              </a:custGeom>
              <a:noFill/>
              <a:ln w="444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" name="Rectangle 60"/>
              <p:cNvSpPr>
                <a:spLocks noChangeArrowheads="1"/>
              </p:cNvSpPr>
              <p:nvPr/>
            </p:nvSpPr>
            <p:spPr bwMode="auto">
              <a:xfrm>
                <a:off x="3897" y="1218"/>
                <a:ext cx="8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nb-NO" b="1">
                    <a:solidFill>
                      <a:srgbClr val="FF0000"/>
                    </a:solidFill>
                  </a:rPr>
                  <a:t>r</a:t>
                </a:r>
                <a:r>
                  <a:rPr lang="nb-NO" b="1" baseline="-25000">
                    <a:solidFill>
                      <a:srgbClr val="FF0000"/>
                    </a:solidFill>
                  </a:rPr>
                  <a:t>f</a:t>
                </a:r>
              </a:p>
            </p:txBody>
          </p:sp>
          <p:sp>
            <p:nvSpPr>
              <p:cNvPr id="10255" name="Rectangle 61"/>
              <p:cNvSpPr>
                <a:spLocks noChangeArrowheads="1"/>
              </p:cNvSpPr>
              <p:nvPr/>
            </p:nvSpPr>
            <p:spPr bwMode="auto">
              <a:xfrm>
                <a:off x="4410" y="1058"/>
                <a:ext cx="0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nb-NO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0256" name="Oval 62"/>
              <p:cNvSpPr>
                <a:spLocks noChangeArrowheads="1"/>
              </p:cNvSpPr>
              <p:nvPr/>
            </p:nvSpPr>
            <p:spPr bwMode="auto">
              <a:xfrm>
                <a:off x="4683" y="919"/>
                <a:ext cx="41" cy="3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0257" name="Rectangle 63"/>
              <p:cNvSpPr>
                <a:spLocks noChangeArrowheads="1"/>
              </p:cNvSpPr>
              <p:nvPr/>
            </p:nvSpPr>
            <p:spPr bwMode="auto">
              <a:xfrm>
                <a:off x="5405" y="665"/>
                <a:ext cx="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nb-NO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0258" name="Rectangle 64"/>
              <p:cNvSpPr>
                <a:spLocks noChangeArrowheads="1"/>
              </p:cNvSpPr>
              <p:nvPr/>
            </p:nvSpPr>
            <p:spPr bwMode="auto">
              <a:xfrm>
                <a:off x="4320" y="1302"/>
                <a:ext cx="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nb-NO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0259" name="Oval 65"/>
              <p:cNvSpPr>
                <a:spLocks noChangeArrowheads="1"/>
              </p:cNvSpPr>
              <p:nvPr/>
            </p:nvSpPr>
            <p:spPr bwMode="auto">
              <a:xfrm>
                <a:off x="4366" y="1306"/>
                <a:ext cx="42" cy="3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0260" name="Line 66"/>
              <p:cNvSpPr>
                <a:spLocks noChangeShapeType="1"/>
              </p:cNvSpPr>
              <p:nvPr/>
            </p:nvSpPr>
            <p:spPr bwMode="auto">
              <a:xfrm flipV="1">
                <a:off x="4022" y="673"/>
                <a:ext cx="1141" cy="609"/>
              </a:xfrm>
              <a:prstGeom prst="line">
                <a:avLst/>
              </a:prstGeom>
              <a:noFill/>
              <a:ln w="38100">
                <a:solidFill>
                  <a:srgbClr val="339966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1" name="Rectangle 67"/>
              <p:cNvSpPr>
                <a:spLocks noChangeArrowheads="1"/>
              </p:cNvSpPr>
              <p:nvPr/>
            </p:nvSpPr>
            <p:spPr bwMode="auto">
              <a:xfrm>
                <a:off x="4558" y="714"/>
                <a:ext cx="9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nb-NO" sz="1200" b="1">
                    <a:solidFill>
                      <a:srgbClr val="FF0000"/>
                    </a:solidFill>
                    <a:latin typeface="MS Serif" charset="0"/>
                  </a:rPr>
                  <a:t>M</a:t>
                </a:r>
                <a:endParaRPr lang="nb-NO" sz="120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0" grpId="0" animBg="1" autoUpdateAnimBg="0"/>
      <p:bldP spid="309251" grpId="0" autoUpdateAnimBg="0"/>
      <p:bldP spid="30927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65"/>
          <p:cNvGrpSpPr>
            <a:grpSpLocks/>
          </p:cNvGrpSpPr>
          <p:nvPr/>
        </p:nvGrpSpPr>
        <p:grpSpPr bwMode="auto">
          <a:xfrm>
            <a:off x="5881688" y="548680"/>
            <a:ext cx="3200400" cy="1905000"/>
            <a:chOff x="3705" y="576"/>
            <a:chExt cx="2016" cy="1200"/>
          </a:xfrm>
        </p:grpSpPr>
        <p:graphicFrame>
          <p:nvGraphicFramePr>
            <p:cNvPr id="11273" name="Object 50"/>
            <p:cNvGraphicFramePr>
              <a:graphicFrameLocks noChangeAspect="1"/>
            </p:cNvGraphicFramePr>
            <p:nvPr/>
          </p:nvGraphicFramePr>
          <p:xfrm>
            <a:off x="3705" y="576"/>
            <a:ext cx="2016" cy="1200"/>
          </p:xfrm>
          <a:graphic>
            <a:graphicData uri="http://schemas.openxmlformats.org/presentationml/2006/ole">
              <p:oleObj spid="_x0000_s11301" name="Diagram" r:id="rId4" imgW="5883840" imgH="3330000" progId="Excel.Sheet.8">
                <p:embed/>
              </p:oleObj>
            </a:graphicData>
          </a:graphic>
        </p:graphicFrame>
        <p:grpSp>
          <p:nvGrpSpPr>
            <p:cNvPr id="11274" name="Group 64"/>
            <p:cNvGrpSpPr>
              <a:grpSpLocks/>
            </p:cNvGrpSpPr>
            <p:nvPr/>
          </p:nvGrpSpPr>
          <p:grpSpPr bwMode="auto">
            <a:xfrm>
              <a:off x="3897" y="665"/>
              <a:ext cx="1518" cy="867"/>
              <a:chOff x="3897" y="665"/>
              <a:chExt cx="1518" cy="867"/>
            </a:xfrm>
          </p:grpSpPr>
          <p:sp>
            <p:nvSpPr>
              <p:cNvPr id="11275" name="Oval 54"/>
              <p:cNvSpPr>
                <a:spLocks noChangeArrowheads="1"/>
              </p:cNvSpPr>
              <p:nvPr/>
            </p:nvSpPr>
            <p:spPr bwMode="auto">
              <a:xfrm>
                <a:off x="5373" y="757"/>
                <a:ext cx="42" cy="3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276" name="Freeform 55"/>
              <p:cNvSpPr>
                <a:spLocks/>
              </p:cNvSpPr>
              <p:nvPr/>
            </p:nvSpPr>
            <p:spPr bwMode="auto">
              <a:xfrm>
                <a:off x="4398" y="790"/>
                <a:ext cx="999" cy="535"/>
              </a:xfrm>
              <a:custGeom>
                <a:avLst/>
                <a:gdLst>
                  <a:gd name="T0" fmla="*/ 391 w 1598"/>
                  <a:gd name="T1" fmla="*/ 0 h 928"/>
                  <a:gd name="T2" fmla="*/ 363 w 1598"/>
                  <a:gd name="T3" fmla="*/ 0 h 928"/>
                  <a:gd name="T4" fmla="*/ 338 w 1598"/>
                  <a:gd name="T5" fmla="*/ 0 h 928"/>
                  <a:gd name="T6" fmla="*/ 314 w 1598"/>
                  <a:gd name="T7" fmla="*/ 2 h 928"/>
                  <a:gd name="T8" fmla="*/ 289 w 1598"/>
                  <a:gd name="T9" fmla="*/ 6 h 928"/>
                  <a:gd name="T10" fmla="*/ 263 w 1598"/>
                  <a:gd name="T11" fmla="*/ 9 h 928"/>
                  <a:gd name="T12" fmla="*/ 240 w 1598"/>
                  <a:gd name="T13" fmla="*/ 13 h 928"/>
                  <a:gd name="T14" fmla="*/ 218 w 1598"/>
                  <a:gd name="T15" fmla="*/ 18 h 928"/>
                  <a:gd name="T16" fmla="*/ 194 w 1598"/>
                  <a:gd name="T17" fmla="*/ 24 h 928"/>
                  <a:gd name="T18" fmla="*/ 173 w 1598"/>
                  <a:gd name="T19" fmla="*/ 29 h 928"/>
                  <a:gd name="T20" fmla="*/ 153 w 1598"/>
                  <a:gd name="T21" fmla="*/ 36 h 928"/>
                  <a:gd name="T22" fmla="*/ 132 w 1598"/>
                  <a:gd name="T23" fmla="*/ 44 h 928"/>
                  <a:gd name="T24" fmla="*/ 113 w 1598"/>
                  <a:gd name="T25" fmla="*/ 51 h 928"/>
                  <a:gd name="T26" fmla="*/ 94 w 1598"/>
                  <a:gd name="T27" fmla="*/ 60 h 928"/>
                  <a:gd name="T28" fmla="*/ 79 w 1598"/>
                  <a:gd name="T29" fmla="*/ 69 h 928"/>
                  <a:gd name="T30" fmla="*/ 64 w 1598"/>
                  <a:gd name="T31" fmla="*/ 78 h 928"/>
                  <a:gd name="T32" fmla="*/ 51 w 1598"/>
                  <a:gd name="T33" fmla="*/ 89 h 928"/>
                  <a:gd name="T34" fmla="*/ 39 w 1598"/>
                  <a:gd name="T35" fmla="*/ 100 h 928"/>
                  <a:gd name="T36" fmla="*/ 28 w 1598"/>
                  <a:gd name="T37" fmla="*/ 111 h 928"/>
                  <a:gd name="T38" fmla="*/ 18 w 1598"/>
                  <a:gd name="T39" fmla="*/ 122 h 928"/>
                  <a:gd name="T40" fmla="*/ 11 w 1598"/>
                  <a:gd name="T41" fmla="*/ 132 h 928"/>
                  <a:gd name="T42" fmla="*/ 7 w 1598"/>
                  <a:gd name="T43" fmla="*/ 143 h 928"/>
                  <a:gd name="T44" fmla="*/ 3 w 1598"/>
                  <a:gd name="T45" fmla="*/ 156 h 928"/>
                  <a:gd name="T46" fmla="*/ 0 w 1598"/>
                  <a:gd name="T47" fmla="*/ 167 h 928"/>
                  <a:gd name="T48" fmla="*/ 0 w 1598"/>
                  <a:gd name="T49" fmla="*/ 178 h 9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98"/>
                  <a:gd name="T76" fmla="*/ 0 h 928"/>
                  <a:gd name="T77" fmla="*/ 1598 w 1598"/>
                  <a:gd name="T78" fmla="*/ 928 h 9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98" h="928">
                    <a:moveTo>
                      <a:pt x="1598" y="0"/>
                    </a:moveTo>
                    <a:lnTo>
                      <a:pt x="1485" y="0"/>
                    </a:lnTo>
                    <a:lnTo>
                      <a:pt x="1381" y="0"/>
                    </a:lnTo>
                    <a:lnTo>
                      <a:pt x="1286" y="10"/>
                    </a:lnTo>
                    <a:lnTo>
                      <a:pt x="1182" y="29"/>
                    </a:lnTo>
                    <a:lnTo>
                      <a:pt x="1078" y="48"/>
                    </a:lnTo>
                    <a:lnTo>
                      <a:pt x="983" y="67"/>
                    </a:lnTo>
                    <a:lnTo>
                      <a:pt x="889" y="95"/>
                    </a:lnTo>
                    <a:lnTo>
                      <a:pt x="794" y="123"/>
                    </a:lnTo>
                    <a:lnTo>
                      <a:pt x="709" y="152"/>
                    </a:lnTo>
                    <a:lnTo>
                      <a:pt x="624" y="190"/>
                    </a:lnTo>
                    <a:lnTo>
                      <a:pt x="539" y="228"/>
                    </a:lnTo>
                    <a:lnTo>
                      <a:pt x="463" y="265"/>
                    </a:lnTo>
                    <a:lnTo>
                      <a:pt x="387" y="313"/>
                    </a:lnTo>
                    <a:lnTo>
                      <a:pt x="321" y="360"/>
                    </a:lnTo>
                    <a:lnTo>
                      <a:pt x="264" y="407"/>
                    </a:lnTo>
                    <a:lnTo>
                      <a:pt x="208" y="464"/>
                    </a:lnTo>
                    <a:lnTo>
                      <a:pt x="160" y="521"/>
                    </a:lnTo>
                    <a:lnTo>
                      <a:pt x="113" y="578"/>
                    </a:lnTo>
                    <a:lnTo>
                      <a:pt x="75" y="634"/>
                    </a:lnTo>
                    <a:lnTo>
                      <a:pt x="47" y="691"/>
                    </a:lnTo>
                    <a:lnTo>
                      <a:pt x="28" y="748"/>
                    </a:lnTo>
                    <a:lnTo>
                      <a:pt x="9" y="814"/>
                    </a:lnTo>
                    <a:lnTo>
                      <a:pt x="0" y="871"/>
                    </a:lnTo>
                    <a:lnTo>
                      <a:pt x="0" y="928"/>
                    </a:lnTo>
                  </a:path>
                </a:pathLst>
              </a:custGeom>
              <a:noFill/>
              <a:ln w="444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7" name="Rectangle 56"/>
              <p:cNvSpPr>
                <a:spLocks noChangeArrowheads="1"/>
              </p:cNvSpPr>
              <p:nvPr/>
            </p:nvSpPr>
            <p:spPr bwMode="auto">
              <a:xfrm>
                <a:off x="3897" y="1218"/>
                <a:ext cx="8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nb-NO" b="1">
                    <a:solidFill>
                      <a:srgbClr val="FF0000"/>
                    </a:solidFill>
                  </a:rPr>
                  <a:t>r</a:t>
                </a:r>
                <a:r>
                  <a:rPr lang="nb-NO" b="1" baseline="-25000">
                    <a:solidFill>
                      <a:srgbClr val="FF0000"/>
                    </a:solidFill>
                  </a:rPr>
                  <a:t>f</a:t>
                </a:r>
              </a:p>
            </p:txBody>
          </p:sp>
          <p:sp>
            <p:nvSpPr>
              <p:cNvPr id="11278" name="Rectangle 57"/>
              <p:cNvSpPr>
                <a:spLocks noChangeArrowheads="1"/>
              </p:cNvSpPr>
              <p:nvPr/>
            </p:nvSpPr>
            <p:spPr bwMode="auto">
              <a:xfrm>
                <a:off x="4410" y="1058"/>
                <a:ext cx="0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nb-NO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1279" name="Oval 58"/>
              <p:cNvSpPr>
                <a:spLocks noChangeArrowheads="1"/>
              </p:cNvSpPr>
              <p:nvPr/>
            </p:nvSpPr>
            <p:spPr bwMode="auto">
              <a:xfrm>
                <a:off x="4683" y="919"/>
                <a:ext cx="41" cy="3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280" name="Rectangle 59"/>
              <p:cNvSpPr>
                <a:spLocks noChangeArrowheads="1"/>
              </p:cNvSpPr>
              <p:nvPr/>
            </p:nvSpPr>
            <p:spPr bwMode="auto">
              <a:xfrm>
                <a:off x="5405" y="665"/>
                <a:ext cx="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nb-NO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1281" name="Rectangle 60"/>
              <p:cNvSpPr>
                <a:spLocks noChangeArrowheads="1"/>
              </p:cNvSpPr>
              <p:nvPr/>
            </p:nvSpPr>
            <p:spPr bwMode="auto">
              <a:xfrm>
                <a:off x="4320" y="1302"/>
                <a:ext cx="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nb-NO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1282" name="Oval 61"/>
              <p:cNvSpPr>
                <a:spLocks noChangeArrowheads="1"/>
              </p:cNvSpPr>
              <p:nvPr/>
            </p:nvSpPr>
            <p:spPr bwMode="auto">
              <a:xfrm>
                <a:off x="4366" y="1306"/>
                <a:ext cx="42" cy="3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283" name="Line 62"/>
              <p:cNvSpPr>
                <a:spLocks noChangeShapeType="1"/>
              </p:cNvSpPr>
              <p:nvPr/>
            </p:nvSpPr>
            <p:spPr bwMode="auto">
              <a:xfrm flipV="1">
                <a:off x="4022" y="673"/>
                <a:ext cx="1141" cy="609"/>
              </a:xfrm>
              <a:prstGeom prst="line">
                <a:avLst/>
              </a:prstGeom>
              <a:noFill/>
              <a:ln w="38100">
                <a:solidFill>
                  <a:srgbClr val="339966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4" name="Rectangle 63"/>
              <p:cNvSpPr>
                <a:spLocks noChangeArrowheads="1"/>
              </p:cNvSpPr>
              <p:nvPr/>
            </p:nvSpPr>
            <p:spPr bwMode="auto">
              <a:xfrm>
                <a:off x="4558" y="714"/>
                <a:ext cx="9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nb-NO" sz="1200" b="1">
                    <a:solidFill>
                      <a:srgbClr val="FF0000"/>
                    </a:solidFill>
                    <a:latin typeface="MS Serif" charset="0"/>
                  </a:rPr>
                  <a:t>M</a:t>
                </a:r>
                <a:endParaRPr lang="nb-NO" sz="12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990600" y="1504355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E(r</a:t>
            </a:r>
            <a:r>
              <a:rPr lang="en-US" sz="2000" baseline="-25000">
                <a:solidFill>
                  <a:schemeClr val="tx1"/>
                </a:solidFill>
              </a:rPr>
              <a:t>p</a:t>
            </a:r>
            <a:r>
              <a:rPr lang="en-US" sz="2000">
                <a:solidFill>
                  <a:schemeClr val="tx1"/>
                </a:solidFill>
              </a:rPr>
              <a:t>) = w </a:t>
            </a:r>
            <a:r>
              <a:rPr lang="en-US" sz="1600" b="1" baseline="30000">
                <a:solidFill>
                  <a:schemeClr val="tx1"/>
                </a:solidFill>
              </a:rPr>
              <a:t>.</a:t>
            </a:r>
            <a:r>
              <a:rPr lang="en-US" sz="2000">
                <a:solidFill>
                  <a:schemeClr val="tx1"/>
                </a:solidFill>
              </a:rPr>
              <a:t> r</a:t>
            </a:r>
            <a:r>
              <a:rPr lang="en-US" sz="2000" baseline="-25000">
                <a:solidFill>
                  <a:schemeClr val="tx1"/>
                </a:solidFill>
              </a:rPr>
              <a:t>f</a:t>
            </a:r>
            <a:r>
              <a:rPr lang="en-US" sz="2000">
                <a:solidFill>
                  <a:schemeClr val="tx1"/>
                </a:solidFill>
              </a:rPr>
              <a:t> + (1-w) </a:t>
            </a:r>
            <a:r>
              <a:rPr lang="en-US" sz="1600" b="1" baseline="30000">
                <a:solidFill>
                  <a:schemeClr val="tx1"/>
                </a:solidFill>
              </a:rPr>
              <a:t>. </a:t>
            </a:r>
            <a:r>
              <a:rPr lang="en-US" sz="2000">
                <a:solidFill>
                  <a:schemeClr val="tx1"/>
                </a:solidFill>
              </a:rPr>
              <a:t>E(r</a:t>
            </a:r>
            <a:r>
              <a:rPr lang="en-US" sz="2000" baseline="-25000">
                <a:solidFill>
                  <a:schemeClr val="tx1"/>
                </a:solidFill>
              </a:rPr>
              <a:t>m</a:t>
            </a:r>
            <a:r>
              <a:rPr lang="en-US" sz="200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Vi kan sette inn for w og får (se B&amp;M s. </a:t>
            </a:r>
            <a:r>
              <a:rPr lang="en-US" sz="2000" smtClean="0">
                <a:solidFill>
                  <a:schemeClr val="tx1"/>
                </a:solidFill>
              </a:rPr>
              <a:t>89):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38599" name="Rectangle 7"/>
          <p:cNvSpPr>
            <a:spLocks noChangeArrowheads="1"/>
          </p:cNvSpPr>
          <p:nvPr/>
        </p:nvSpPr>
        <p:spPr bwMode="auto">
          <a:xfrm>
            <a:off x="2438400" y="590808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>
                <a:solidFill>
                  <a:schemeClr val="tx1"/>
                </a:solidFill>
              </a:rPr>
              <a:t>Kapitalverdimodellen (KVM; CAPM)</a:t>
            </a:r>
          </a:p>
        </p:txBody>
      </p:sp>
      <p:graphicFrame>
        <p:nvGraphicFramePr>
          <p:cNvPr id="11269" name="Object 8"/>
          <p:cNvGraphicFramePr>
            <a:graphicFrameLocks noChangeAspect="1"/>
          </p:cNvGraphicFramePr>
          <p:nvPr/>
        </p:nvGraphicFramePr>
        <p:xfrm>
          <a:off x="1587500" y="2571155"/>
          <a:ext cx="3365500" cy="822325"/>
        </p:xfrm>
        <a:graphic>
          <a:graphicData uri="http://schemas.openxmlformats.org/presentationml/2006/ole">
            <p:oleObj spid="_x0000_s11302" name="Equation" r:id="rId5" imgW="1916868" imgH="482391" progId="Equation.3">
              <p:embed/>
            </p:oleObj>
          </a:graphicData>
        </a:graphic>
      </p:graphicFrame>
      <p:sp>
        <p:nvSpPr>
          <p:cNvPr id="238601" name="Rectangle 9"/>
          <p:cNvSpPr>
            <a:spLocks noChangeArrowheads="1"/>
          </p:cNvSpPr>
          <p:nvPr/>
        </p:nvSpPr>
        <p:spPr bwMode="auto">
          <a:xfrm>
            <a:off x="1219200" y="3469680"/>
            <a:ext cx="5791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MEN:</a:t>
            </a:r>
          </a:p>
          <a:p>
            <a:pPr marL="457200" indent="-457200" algn="l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2000">
                <a:solidFill>
                  <a:schemeClr val="tx1"/>
                </a:solidFill>
              </a:rPr>
              <a:t>Hvordan finner vi sammensetningen av porteføljen M, som gir E(r</a:t>
            </a:r>
            <a:r>
              <a:rPr lang="en-US" sz="2000" baseline="-25000">
                <a:solidFill>
                  <a:schemeClr val="tx1"/>
                </a:solidFill>
              </a:rPr>
              <a:t>m</a:t>
            </a:r>
            <a:r>
              <a:rPr lang="en-US" sz="2000">
                <a:solidFill>
                  <a:schemeClr val="tx1"/>
                </a:solidFill>
              </a:rPr>
              <a:t>) og Std(r</a:t>
            </a:r>
            <a:r>
              <a:rPr lang="en-US" sz="2000" baseline="-25000">
                <a:solidFill>
                  <a:schemeClr val="tx1"/>
                </a:solidFill>
              </a:rPr>
              <a:t>m</a:t>
            </a:r>
            <a:r>
              <a:rPr lang="en-US" sz="2000">
                <a:solidFill>
                  <a:schemeClr val="tx1"/>
                </a:solidFill>
              </a:rPr>
              <a:t>)?</a:t>
            </a:r>
            <a:endParaRPr lang="en-US" sz="2000" baseline="-25000">
              <a:solidFill>
                <a:schemeClr val="tx1"/>
              </a:solidFill>
            </a:endParaRPr>
          </a:p>
          <a:p>
            <a:pPr marL="457200" indent="-457200" algn="l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2000">
                <a:solidFill>
                  <a:schemeClr val="tx1"/>
                </a:solidFill>
              </a:rPr>
              <a:t>Hvilken sammenheng er det mellom relevant risiko og forventet avkastning? (Husk: Relevant risiko er ikke Std, men samvariasjonen med markedet; </a:t>
            </a:r>
            <a:r>
              <a:rPr lang="en-US" sz="200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200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238602" name="AutoShape 10"/>
          <p:cNvSpPr>
            <a:spLocks noChangeArrowheads="1"/>
          </p:cNvSpPr>
          <p:nvPr/>
        </p:nvSpPr>
        <p:spPr bwMode="auto">
          <a:xfrm>
            <a:off x="1295400" y="5908080"/>
            <a:ext cx="8382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045462871 h 21600"/>
              <a:gd name="T4" fmla="*/ 2147483647 w 21600"/>
              <a:gd name="T5" fmla="*/ 2090925725 h 21600"/>
              <a:gd name="T6" fmla="*/ 2147483647 w 21600"/>
              <a:gd name="T7" fmla="*/ 104546287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14"/>
          <p:cNvSpPr>
            <a:spLocks noChangeArrowheads="1"/>
          </p:cNvSpPr>
          <p:nvPr/>
        </p:nvSpPr>
        <p:spPr bwMode="auto">
          <a:xfrm>
            <a:off x="685800" y="650280"/>
            <a:ext cx="579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 sz="2400" b="1">
                <a:solidFill>
                  <a:schemeClr val="tx1"/>
                </a:solidFill>
              </a:rPr>
              <a:t>1. Effisiente porteføljer (forts.)</a:t>
            </a:r>
            <a:endParaRPr lang="en-US" sz="2400">
              <a:solidFill>
                <a:schemeClr val="tx1"/>
              </a:solidFill>
            </a:endParaRPr>
          </a:p>
          <a:p>
            <a:pPr marL="342900" indent="-342900" algn="l" eaLnBrk="1" hangingPunct="1">
              <a:spcBef>
                <a:spcPct val="2000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9" grpId="0" autoUpdateAnimBg="0"/>
      <p:bldP spid="238601" grpId="0" autoUpdateAnimBg="0"/>
      <p:bldP spid="2386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872927" y="942256"/>
            <a:ext cx="739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1800">
                <a:solidFill>
                  <a:schemeClr val="tx1"/>
                </a:solidFill>
              </a:rPr>
              <a:t>Vi skal finne forventet avkastning (E(r</a:t>
            </a:r>
            <a:r>
              <a:rPr lang="en-US" sz="1800" baseline="-25000">
                <a:solidFill>
                  <a:schemeClr val="tx1"/>
                </a:solidFill>
              </a:rPr>
              <a:t>p</a:t>
            </a:r>
            <a:r>
              <a:rPr lang="en-US" sz="1800">
                <a:solidFill>
                  <a:schemeClr val="tx1"/>
                </a:solidFill>
              </a:rPr>
              <a:t>)) for et usikkert prosjekt.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1800">
                <a:solidFill>
                  <a:schemeClr val="tx1"/>
                </a:solidFill>
              </a:rPr>
              <a:t>	I et marked i likevekt vil alle investorer velge markedsporteføljen 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1800">
                <a:solidFill>
                  <a:schemeClr val="tx1"/>
                </a:solidFill>
              </a:rPr>
              <a:t>	(M).  Dette er en </a:t>
            </a:r>
            <a:r>
              <a:rPr lang="en-US" sz="1800" u="sng">
                <a:solidFill>
                  <a:schemeClr val="tx1"/>
                </a:solidFill>
              </a:rPr>
              <a:t>verdiveid</a:t>
            </a:r>
            <a:r>
              <a:rPr lang="en-US" sz="1800">
                <a:solidFill>
                  <a:schemeClr val="tx1"/>
                </a:solidFill>
              </a:rPr>
              <a:t> portefølje av alle selskapenes aksjer.</a:t>
            </a:r>
          </a:p>
        </p:txBody>
      </p:sp>
      <p:sp>
        <p:nvSpPr>
          <p:cNvPr id="12291" name="Rectangle 17"/>
          <p:cNvSpPr>
            <a:spLocks noChangeArrowheads="1"/>
          </p:cNvSpPr>
          <p:nvPr/>
        </p:nvSpPr>
        <p:spPr bwMode="auto">
          <a:xfrm>
            <a:off x="539552" y="332656"/>
            <a:ext cx="411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 sz="2400" b="1">
                <a:solidFill>
                  <a:schemeClr val="tx1"/>
                </a:solidFill>
              </a:rPr>
              <a:t>2. Kapitalverdimodellen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292" name="Rectangle 20"/>
          <p:cNvSpPr>
            <a:spLocks noChangeArrowheads="1"/>
          </p:cNvSpPr>
          <p:nvPr/>
        </p:nvSpPr>
        <p:spPr bwMode="auto">
          <a:xfrm>
            <a:off x="872927" y="2123356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1800" b="1">
                <a:solidFill>
                  <a:schemeClr val="tx1"/>
                </a:solidFill>
              </a:rPr>
              <a:t>Forholdet mellom risiko og forventet avkastning:</a:t>
            </a:r>
          </a:p>
        </p:txBody>
      </p:sp>
      <p:sp>
        <p:nvSpPr>
          <p:cNvPr id="12293" name="Rectangle 21"/>
          <p:cNvSpPr>
            <a:spLocks noChangeArrowheads="1"/>
          </p:cNvSpPr>
          <p:nvPr/>
        </p:nvSpPr>
        <p:spPr bwMode="auto">
          <a:xfrm>
            <a:off x="1177726" y="2504356"/>
            <a:ext cx="7266185" cy="279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 algn="l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1800">
                <a:solidFill>
                  <a:schemeClr val="tx1"/>
                </a:solidFill>
              </a:rPr>
              <a:t>Alle investorer sprer sine investeringer mest mulig for å fjerne usystematisk risiko.  De eier derfor en kombinasjon av den usikre markedsporteføljen </a:t>
            </a:r>
            <a:r>
              <a:rPr lang="en-US" sz="1800" smtClean="0">
                <a:solidFill>
                  <a:schemeClr val="tx1"/>
                </a:solidFill>
              </a:rPr>
              <a:t>fra </a:t>
            </a:r>
            <a:r>
              <a:rPr lang="en-US" sz="1800">
                <a:solidFill>
                  <a:schemeClr val="tx1"/>
                </a:solidFill>
              </a:rPr>
              <a:t>aksjemarkedet og en risikofri komponent (sparing eller låning).  Dette gir investor høyest mulig forventet avkastning for gitt risiko, eller lavest  risiko for gitt forventet </a:t>
            </a:r>
            <a:r>
              <a:rPr lang="en-US" sz="1800" smtClean="0">
                <a:solidFill>
                  <a:schemeClr val="tx1"/>
                </a:solidFill>
              </a:rPr>
              <a:t>avkastning</a:t>
            </a:r>
          </a:p>
          <a:p>
            <a:pPr marL="457200" indent="-457200" algn="l">
              <a:spcBef>
                <a:spcPct val="20000"/>
              </a:spcBef>
              <a:buFont typeface="Wingdings" pitchFamily="2" charset="2"/>
              <a:buAutoNum type="arabicPeriod"/>
            </a:pPr>
            <a:endParaRPr lang="en-US" sz="1800">
              <a:solidFill>
                <a:schemeClr val="tx1"/>
              </a:solidFill>
            </a:endParaRPr>
          </a:p>
          <a:p>
            <a:pPr marL="457200" indent="-457200" algn="l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1800">
                <a:solidFill>
                  <a:schemeClr val="tx1"/>
                </a:solidFill>
              </a:rPr>
              <a:t>Investors grad av risikoaversjon avgjør hvilken andel som spares/lånes risikofritt</a:t>
            </a:r>
            <a:r>
              <a:rPr lang="en-US" sz="1800" smtClean="0">
                <a:solidFill>
                  <a:schemeClr val="tx1"/>
                </a:solidFill>
              </a:rPr>
              <a:t>. </a:t>
            </a:r>
            <a:r>
              <a:rPr lang="en-US" sz="1800">
                <a:solidFill>
                  <a:schemeClr val="tx1"/>
                </a:solidFill>
              </a:rPr>
              <a:t>Sammensetningen av aksjeporteføljen (M) er likevel den samme for alle (tofondsresultatet</a:t>
            </a:r>
            <a:r>
              <a:rPr lang="en-US" sz="1800" smtClean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spcBef>
                <a:spcPct val="20000"/>
              </a:spcBef>
            </a:pPr>
            <a:endParaRPr lang="en-US" sz="1800">
              <a:solidFill>
                <a:schemeClr val="tx1"/>
              </a:solidFill>
            </a:endParaRPr>
          </a:p>
          <a:p>
            <a:pPr marL="457200" indent="-457200" algn="l">
              <a:spcBef>
                <a:spcPct val="20000"/>
              </a:spcBef>
              <a:buFont typeface="Wingdings" pitchFamily="2" charset="2"/>
              <a:buAutoNum type="arabicPeriod"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294" name="Rectangle 22"/>
          <p:cNvSpPr>
            <a:spLocks noChangeArrowheads="1"/>
          </p:cNvSpPr>
          <p:nvPr/>
        </p:nvSpPr>
        <p:spPr bwMode="auto">
          <a:xfrm>
            <a:off x="872927" y="5390704"/>
            <a:ext cx="750093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1800">
                <a:solidFill>
                  <a:schemeClr val="tx1"/>
                </a:solidFill>
              </a:rPr>
              <a:t>Hva betyr dette for prisingen av aksjer i et marked i likevekt, dvs. for </a:t>
            </a:r>
          </a:p>
          <a:p>
            <a:pPr marL="457200" indent="-457200" algn="just">
              <a:spcBef>
                <a:spcPct val="20000"/>
              </a:spcBef>
              <a:buFont typeface="Wingdings" pitchFamily="2" charset="2"/>
              <a:buNone/>
            </a:pPr>
            <a:r>
              <a:rPr lang="en-US" sz="1800">
                <a:solidFill>
                  <a:schemeClr val="tx1"/>
                </a:solidFill>
              </a:rPr>
              <a:t>        forholdet mellom en aksjes risiko og forventede avkastning?</a:t>
            </a:r>
          </a:p>
        </p:txBody>
      </p:sp>
      <p:pic>
        <p:nvPicPr>
          <p:cNvPr id="12295" name="Picture 23" descr="D:\programfiler\Microsoft Office\Clipart\standard\stddir1\BD06487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264" y="815553"/>
            <a:ext cx="12192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992560" y="1086272"/>
            <a:ext cx="3200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Det viser seg:</a:t>
            </a:r>
          </a:p>
        </p:txBody>
      </p:sp>
      <p:grpSp>
        <p:nvGrpSpPr>
          <p:cNvPr id="13315" name="Group 22"/>
          <p:cNvGrpSpPr>
            <a:grpSpLocks/>
          </p:cNvGrpSpPr>
          <p:nvPr/>
        </p:nvGrpSpPr>
        <p:grpSpPr bwMode="auto">
          <a:xfrm>
            <a:off x="978273" y="2824585"/>
            <a:ext cx="4814887" cy="3444875"/>
            <a:chOff x="999" y="2112"/>
            <a:chExt cx="3033" cy="2170"/>
          </a:xfrm>
        </p:grpSpPr>
        <p:sp>
          <p:nvSpPr>
            <p:cNvPr id="13325" name="Line 5"/>
            <p:cNvSpPr>
              <a:spLocks noChangeShapeType="1"/>
            </p:cNvSpPr>
            <p:nvPr/>
          </p:nvSpPr>
          <p:spPr bwMode="auto">
            <a:xfrm>
              <a:off x="1555" y="2369"/>
              <a:ext cx="0" cy="158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6" name="Line 6"/>
            <p:cNvSpPr>
              <a:spLocks noChangeShapeType="1"/>
            </p:cNvSpPr>
            <p:nvPr/>
          </p:nvSpPr>
          <p:spPr bwMode="auto">
            <a:xfrm>
              <a:off x="1555" y="3958"/>
              <a:ext cx="21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Rectangle 7"/>
            <p:cNvSpPr>
              <a:spLocks noChangeArrowheads="1"/>
            </p:cNvSpPr>
            <p:nvPr/>
          </p:nvSpPr>
          <p:spPr bwMode="auto">
            <a:xfrm>
              <a:off x="1296" y="2112"/>
              <a:ext cx="10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>
                  <a:solidFill>
                    <a:schemeClr val="tx1"/>
                  </a:solidFill>
                </a:rPr>
                <a:t>E(r</a:t>
              </a:r>
              <a:r>
                <a:rPr lang="en-US" sz="2000" b="1" baseline="-25000">
                  <a:solidFill>
                    <a:schemeClr val="tx1"/>
                  </a:solidFill>
                </a:rPr>
                <a:t>j</a:t>
              </a:r>
              <a:r>
                <a:rPr lang="en-US" sz="2000" b="1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13328" name="Rectangle 8"/>
            <p:cNvSpPr>
              <a:spLocks noChangeArrowheads="1"/>
            </p:cNvSpPr>
            <p:nvPr/>
          </p:nvSpPr>
          <p:spPr bwMode="auto">
            <a:xfrm>
              <a:off x="3736" y="3921"/>
              <a:ext cx="2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nb-NO" sz="2400" b="1">
                  <a:solidFill>
                    <a:schemeClr val="tx1"/>
                  </a:solidFill>
                  <a:latin typeface="Symbol" pitchFamily="18" charset="2"/>
                  <a:cs typeface="Times New Roman" pitchFamily="18" charset="0"/>
                </a:rPr>
                <a:t>b</a:t>
              </a:r>
              <a:r>
                <a:rPr lang="nb-NO" sz="2400" b="1" baseline="-25000">
                  <a:solidFill>
                    <a:schemeClr val="tx1"/>
                  </a:solidFill>
                  <a:cs typeface="Times New Roman" pitchFamily="18" charset="0"/>
                </a:rPr>
                <a:t>j</a:t>
              </a:r>
              <a:r>
                <a:rPr lang="nb-NO" sz="2400" b="1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endParaRPr lang="en-US" sz="2400" b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3329" name="Line 9"/>
            <p:cNvSpPr>
              <a:spLocks noChangeShapeType="1"/>
            </p:cNvSpPr>
            <p:nvPr/>
          </p:nvSpPr>
          <p:spPr bwMode="auto">
            <a:xfrm flipV="1">
              <a:off x="1555" y="2480"/>
              <a:ext cx="1738" cy="1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Rectangle 10"/>
            <p:cNvSpPr>
              <a:spLocks noChangeArrowheads="1"/>
            </p:cNvSpPr>
            <p:nvPr/>
          </p:nvSpPr>
          <p:spPr bwMode="auto">
            <a:xfrm>
              <a:off x="999" y="3542"/>
              <a:ext cx="6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>
                  <a:solidFill>
                    <a:schemeClr val="tx1"/>
                  </a:solidFill>
                </a:rPr>
                <a:t>r</a:t>
              </a:r>
              <a:r>
                <a:rPr lang="en-US" sz="2000" b="1" baseline="-25000">
                  <a:solidFill>
                    <a:schemeClr val="tx1"/>
                  </a:solidFill>
                </a:rPr>
                <a:t>f </a:t>
              </a:r>
              <a:r>
                <a:rPr lang="en-US" sz="2000" b="1" baseline="30000">
                  <a:solidFill>
                    <a:schemeClr val="tx1"/>
                  </a:solidFill>
                </a:rPr>
                <a:t>.</a:t>
              </a:r>
              <a:r>
                <a:rPr lang="en-US" sz="2000" b="1">
                  <a:solidFill>
                    <a:schemeClr val="tx1"/>
                  </a:solidFill>
                </a:rPr>
                <a:t>(1-s)</a:t>
              </a:r>
              <a:endParaRPr lang="en-US" sz="2000" b="1" baseline="30000">
                <a:solidFill>
                  <a:schemeClr val="tx1"/>
                </a:solidFill>
              </a:endParaRPr>
            </a:p>
          </p:txBody>
        </p:sp>
        <p:sp>
          <p:nvSpPr>
            <p:cNvPr id="13331" name="Rectangle 11"/>
            <p:cNvSpPr>
              <a:spLocks noChangeArrowheads="1"/>
            </p:cNvSpPr>
            <p:nvPr/>
          </p:nvSpPr>
          <p:spPr bwMode="auto">
            <a:xfrm>
              <a:off x="2405" y="4032"/>
              <a:ext cx="55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>
                  <a:solidFill>
                    <a:schemeClr val="tx1"/>
                  </a:solidFill>
                </a:rPr>
                <a:t>1,0</a:t>
              </a:r>
            </a:p>
          </p:txBody>
        </p:sp>
        <p:sp>
          <p:nvSpPr>
            <p:cNvPr id="13332" name="Line 12"/>
            <p:cNvSpPr>
              <a:spLocks noChangeShapeType="1"/>
            </p:cNvSpPr>
            <p:nvPr/>
          </p:nvSpPr>
          <p:spPr bwMode="auto">
            <a:xfrm flipV="1">
              <a:off x="2553" y="2960"/>
              <a:ext cx="0" cy="998"/>
            </a:xfrm>
            <a:prstGeom prst="line">
              <a:avLst/>
            </a:prstGeom>
            <a:noFill/>
            <a:ln w="38100" cap="rnd">
              <a:solidFill>
                <a:srgbClr val="FF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Line 13"/>
            <p:cNvSpPr>
              <a:spLocks noChangeShapeType="1"/>
            </p:cNvSpPr>
            <p:nvPr/>
          </p:nvSpPr>
          <p:spPr bwMode="auto">
            <a:xfrm flipH="1">
              <a:off x="1555" y="2960"/>
              <a:ext cx="99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6" name="Rectangle 15"/>
          <p:cNvSpPr>
            <a:spLocks noChangeArrowheads="1"/>
          </p:cNvSpPr>
          <p:nvPr/>
        </p:nvSpPr>
        <p:spPr bwMode="auto">
          <a:xfrm>
            <a:off x="3964360" y="3891385"/>
            <a:ext cx="3886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</a:rPr>
              <a:t>Verdipapirmarkedslinjen (KVM)</a:t>
            </a:r>
            <a:endParaRPr lang="nb-NO" sz="1800">
              <a:solidFill>
                <a:schemeClr val="tx1"/>
              </a:solidFill>
            </a:endParaRPr>
          </a:p>
        </p:txBody>
      </p:sp>
      <p:sp>
        <p:nvSpPr>
          <p:cNvPr id="13317" name="Rectangle 18"/>
          <p:cNvSpPr>
            <a:spLocks noChangeArrowheads="1"/>
          </p:cNvSpPr>
          <p:nvPr/>
        </p:nvSpPr>
        <p:spPr bwMode="auto">
          <a:xfrm>
            <a:off x="992560" y="389138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</a:rPr>
              <a:t>E(r</a:t>
            </a:r>
            <a:r>
              <a:rPr lang="en-US" sz="2000" b="1" baseline="-25000">
                <a:solidFill>
                  <a:schemeClr val="tx1"/>
                </a:solidFill>
              </a:rPr>
              <a:t>m</a:t>
            </a:r>
            <a:r>
              <a:rPr lang="en-US" sz="2000" b="1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3318" name="Rectangle 20"/>
          <p:cNvSpPr>
            <a:spLocks noChangeArrowheads="1"/>
          </p:cNvSpPr>
          <p:nvPr/>
        </p:nvSpPr>
        <p:spPr bwMode="auto">
          <a:xfrm>
            <a:off x="1043360" y="2078460"/>
            <a:ext cx="2368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KVM for egenkapital</a:t>
            </a:r>
          </a:p>
        </p:txBody>
      </p:sp>
      <p:sp>
        <p:nvSpPr>
          <p:cNvPr id="13319" name="Rectangle 21"/>
          <p:cNvSpPr>
            <a:spLocks noChangeArrowheads="1"/>
          </p:cNvSpPr>
          <p:nvPr/>
        </p:nvSpPr>
        <p:spPr bwMode="auto">
          <a:xfrm>
            <a:off x="611560" y="476672"/>
            <a:ext cx="556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 sz="2400" b="1">
                <a:solidFill>
                  <a:schemeClr val="tx1"/>
                </a:solidFill>
              </a:rPr>
              <a:t>2. Kapitalverdimodellen (forts.)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3320" name="Rectangle 23"/>
          <p:cNvSpPr>
            <a:spLocks noChangeArrowheads="1"/>
          </p:cNvSpPr>
          <p:nvPr/>
        </p:nvSpPr>
        <p:spPr bwMode="auto">
          <a:xfrm>
            <a:off x="3007098" y="3781847"/>
            <a:ext cx="423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M</a:t>
            </a:r>
            <a:endParaRPr lang="nb-NO" sz="2000" b="1">
              <a:solidFill>
                <a:schemeClr val="tx1"/>
              </a:solidFill>
            </a:endParaRPr>
          </a:p>
        </p:txBody>
      </p:sp>
      <p:grpSp>
        <p:nvGrpSpPr>
          <p:cNvPr id="13321" name="Group 28"/>
          <p:cNvGrpSpPr>
            <a:grpSpLocks/>
          </p:cNvGrpSpPr>
          <p:nvPr/>
        </p:nvGrpSpPr>
        <p:grpSpPr bwMode="auto">
          <a:xfrm>
            <a:off x="3572248" y="2000673"/>
            <a:ext cx="3836988" cy="576263"/>
            <a:chOff x="2064" y="882"/>
            <a:chExt cx="2417" cy="363"/>
          </a:xfrm>
        </p:grpSpPr>
        <p:graphicFrame>
          <p:nvGraphicFramePr>
            <p:cNvPr id="13323" name="Object 29"/>
            <p:cNvGraphicFramePr>
              <a:graphicFrameLocks noChangeAspect="1"/>
            </p:cNvGraphicFramePr>
            <p:nvPr/>
          </p:nvGraphicFramePr>
          <p:xfrm>
            <a:off x="2130" y="931"/>
            <a:ext cx="2322" cy="301"/>
          </p:xfrm>
          <a:graphic>
            <a:graphicData uri="http://schemas.openxmlformats.org/presentationml/2006/ole">
              <p:oleObj spid="_x0000_s13342" name="Equation" r:id="rId4" imgW="1777229" imgH="215806" progId="">
                <p:embed/>
              </p:oleObj>
            </a:graphicData>
          </a:graphic>
        </p:graphicFrame>
        <p:sp>
          <p:nvSpPr>
            <p:cNvPr id="13324" name="Rectangle 30"/>
            <p:cNvSpPr>
              <a:spLocks noChangeArrowheads="1"/>
            </p:cNvSpPr>
            <p:nvPr/>
          </p:nvSpPr>
          <p:spPr bwMode="auto">
            <a:xfrm>
              <a:off x="2064" y="882"/>
              <a:ext cx="2417" cy="3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b-NO"/>
            </a:p>
          </p:txBody>
        </p:sp>
      </p:grpSp>
      <p:pic>
        <p:nvPicPr>
          <p:cNvPr id="13322" name="Picture 32" descr="D:\programfiler\Microsoft Office\Clipart\standard\stddir1\BD06487_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360" y="671537"/>
            <a:ext cx="12192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539552" y="548680"/>
            <a:ext cx="556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 sz="2400" b="1">
                <a:solidFill>
                  <a:schemeClr val="tx1"/>
                </a:solidFill>
              </a:rPr>
              <a:t>2. Kapitalverdimodellen (forts.)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844352" y="1764705"/>
            <a:ext cx="7010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l">
              <a:buClr>
                <a:srgbClr val="CC0066"/>
              </a:buClr>
              <a:buFont typeface="Wingdings" pitchFamily="2" charset="2"/>
              <a:buChar char="Ø"/>
              <a:defRPr/>
            </a:pPr>
            <a:r>
              <a:rPr lang="en-US" sz="1800" dirty="0" err="1">
                <a:solidFill>
                  <a:schemeClr val="tx1"/>
                </a:solidFill>
              </a:rPr>
              <a:t>Forventet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avkastning</a:t>
            </a:r>
            <a:r>
              <a:rPr lang="en-US" sz="1800" dirty="0">
                <a:solidFill>
                  <a:schemeClr val="tx1"/>
                </a:solidFill>
              </a:rPr>
              <a:t> (E(</a:t>
            </a:r>
            <a:r>
              <a:rPr lang="en-US" sz="1800" dirty="0" err="1">
                <a:solidFill>
                  <a:schemeClr val="tx1"/>
                </a:solidFill>
              </a:rPr>
              <a:t>r</a:t>
            </a:r>
            <a:r>
              <a:rPr lang="en-US" sz="1800" baseline="-25000" dirty="0" err="1">
                <a:solidFill>
                  <a:schemeClr val="tx1"/>
                </a:solidFill>
              </a:rPr>
              <a:t>j</a:t>
            </a:r>
            <a:r>
              <a:rPr lang="en-US" sz="1800" dirty="0">
                <a:solidFill>
                  <a:schemeClr val="tx1"/>
                </a:solidFill>
              </a:rPr>
              <a:t>)) for et </a:t>
            </a:r>
            <a:r>
              <a:rPr lang="en-US" sz="1800" dirty="0" err="1">
                <a:solidFill>
                  <a:schemeClr val="tx1"/>
                </a:solidFill>
              </a:rPr>
              <a:t>prosjekt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summen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av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risikofri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rente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</a:rPr>
              <a:t>     </a:t>
            </a:r>
            <a:r>
              <a:rPr lang="en-US" sz="1800" dirty="0" err="1">
                <a:solidFill>
                  <a:schemeClr val="tx1"/>
                </a:solidFill>
              </a:rPr>
              <a:t>etter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skatt</a:t>
            </a:r>
            <a:r>
              <a:rPr lang="en-US" sz="1800" dirty="0">
                <a:solidFill>
                  <a:schemeClr val="tx1"/>
                </a:solidFill>
              </a:rPr>
              <a:t> (r</a:t>
            </a:r>
            <a:r>
              <a:rPr lang="en-US" sz="1800" baseline="-25000" dirty="0">
                <a:solidFill>
                  <a:schemeClr val="tx1"/>
                </a:solidFill>
              </a:rPr>
              <a:t>f</a:t>
            </a:r>
            <a:r>
              <a:rPr lang="en-US" sz="1800" b="1" baseline="30000" dirty="0">
                <a:solidFill>
                  <a:schemeClr val="tx1"/>
                </a:solidFill>
              </a:rPr>
              <a:t>.</a:t>
            </a:r>
            <a:r>
              <a:rPr lang="en-US" sz="1800" dirty="0">
                <a:solidFill>
                  <a:schemeClr val="tx1"/>
                </a:solidFill>
              </a:rPr>
              <a:t>(1-s)) </a:t>
            </a:r>
            <a:r>
              <a:rPr lang="en-US" sz="1800" dirty="0" err="1">
                <a:solidFill>
                  <a:schemeClr val="tx1"/>
                </a:solidFill>
              </a:rPr>
              <a:t>og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prosjektets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err="1">
                <a:solidFill>
                  <a:schemeClr val="tx1"/>
                </a:solidFill>
              </a:rPr>
              <a:t>risikopremie</a:t>
            </a: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en-US" sz="1800" smtClean="0">
                <a:solidFill>
                  <a:schemeClr val="tx1"/>
                </a:solidFill>
              </a:rPr>
              <a:t>(</a:t>
            </a:r>
            <a:r>
              <a:rPr lang="en-US" sz="200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2000" baseline="-25000" smtClean="0">
                <a:solidFill>
                  <a:schemeClr val="tx1"/>
                </a:solidFill>
              </a:rPr>
              <a:t>j </a:t>
            </a:r>
            <a:r>
              <a:rPr lang="en-US" sz="2000" b="1" baseline="30000" dirty="0">
                <a:solidFill>
                  <a:schemeClr val="tx1"/>
                </a:solidFill>
              </a:rPr>
              <a:t>. </a:t>
            </a:r>
            <a:r>
              <a:rPr lang="en-US" sz="1800" dirty="0">
                <a:solidFill>
                  <a:schemeClr val="tx1"/>
                </a:solidFill>
              </a:rPr>
              <a:t>[E(</a:t>
            </a:r>
            <a:r>
              <a:rPr lang="en-US" sz="1800" dirty="0" err="1">
                <a:solidFill>
                  <a:schemeClr val="tx1"/>
                </a:solidFill>
              </a:rPr>
              <a:t>r</a:t>
            </a:r>
            <a:r>
              <a:rPr lang="en-US" sz="1800" baseline="-25000" dirty="0" err="1">
                <a:solidFill>
                  <a:schemeClr val="tx1"/>
                </a:solidFill>
              </a:rPr>
              <a:t>m</a:t>
            </a:r>
            <a:r>
              <a:rPr lang="en-US" sz="1800" dirty="0">
                <a:solidFill>
                  <a:schemeClr val="tx1"/>
                </a:solidFill>
              </a:rPr>
              <a:t>)- r</a:t>
            </a:r>
            <a:r>
              <a:rPr lang="en-US" sz="1800" baseline="-25000" dirty="0">
                <a:solidFill>
                  <a:schemeClr val="tx1"/>
                </a:solidFill>
              </a:rPr>
              <a:t>f</a:t>
            </a:r>
            <a:r>
              <a:rPr lang="en-US" sz="1800" b="1" baseline="30000" dirty="0">
                <a:solidFill>
                  <a:schemeClr val="tx1"/>
                </a:solidFill>
              </a:rPr>
              <a:t>.</a:t>
            </a:r>
            <a:r>
              <a:rPr lang="en-US" sz="1800" dirty="0">
                <a:solidFill>
                  <a:schemeClr val="tx1"/>
                </a:solidFill>
              </a:rPr>
              <a:t>(</a:t>
            </a:r>
            <a:r>
              <a:rPr lang="en-US" sz="1800">
                <a:solidFill>
                  <a:schemeClr val="tx1"/>
                </a:solidFill>
              </a:rPr>
              <a:t>1-s</a:t>
            </a:r>
            <a:r>
              <a:rPr lang="en-US" sz="1800" smtClean="0">
                <a:solidFill>
                  <a:schemeClr val="tx1"/>
                </a:solidFill>
              </a:rPr>
              <a:t>)])</a:t>
            </a:r>
            <a:endParaRPr lang="nb-NO" sz="1800" dirty="0">
              <a:solidFill>
                <a:schemeClr val="tx1"/>
              </a:solidFill>
            </a:endParaRPr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844352" y="2450505"/>
            <a:ext cx="7037784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l">
              <a:buClr>
                <a:srgbClr val="CC0066"/>
              </a:buClr>
              <a:buFont typeface="Wingdings" pitchFamily="2" charset="2"/>
              <a:buChar char="Ø"/>
              <a:defRPr/>
            </a:pPr>
            <a:r>
              <a:rPr lang="en-US" sz="1800" dirty="0" err="1">
                <a:solidFill>
                  <a:schemeClr val="tx1"/>
                </a:solidFill>
              </a:rPr>
              <a:t>Prosjektets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risikopremie</a:t>
            </a:r>
            <a:r>
              <a:rPr lang="en-US" sz="1800" dirty="0" smtClean="0">
                <a:solidFill>
                  <a:schemeClr val="tx1"/>
                </a:solidFill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j</a:t>
            </a:r>
            <a:r>
              <a:rPr lang="en-US" sz="2000" baseline="-25000" dirty="0" smtClean="0">
                <a:solidFill>
                  <a:schemeClr val="tx1"/>
                </a:solidFill>
              </a:rPr>
              <a:t> </a:t>
            </a:r>
            <a:r>
              <a:rPr lang="en-US" sz="2000" b="1" baseline="30000" dirty="0">
                <a:solidFill>
                  <a:schemeClr val="tx1"/>
                </a:solidFill>
              </a:rPr>
              <a:t>. </a:t>
            </a:r>
            <a:r>
              <a:rPr lang="en-US" sz="1800" dirty="0">
                <a:solidFill>
                  <a:schemeClr val="tx1"/>
                </a:solidFill>
              </a:rPr>
              <a:t>[E(</a:t>
            </a:r>
            <a:r>
              <a:rPr lang="en-US" sz="1800" dirty="0" err="1">
                <a:solidFill>
                  <a:schemeClr val="tx1"/>
                </a:solidFill>
              </a:rPr>
              <a:t>r</a:t>
            </a:r>
            <a:r>
              <a:rPr lang="en-US" sz="1800" baseline="-25000" dirty="0" err="1">
                <a:solidFill>
                  <a:schemeClr val="tx1"/>
                </a:solidFill>
              </a:rPr>
              <a:t>m</a:t>
            </a:r>
            <a:r>
              <a:rPr lang="en-US" sz="1800" dirty="0">
                <a:solidFill>
                  <a:schemeClr val="tx1"/>
                </a:solidFill>
              </a:rPr>
              <a:t>)- r</a:t>
            </a:r>
            <a:r>
              <a:rPr lang="en-US" sz="1800" baseline="-25000" dirty="0">
                <a:solidFill>
                  <a:schemeClr val="tx1"/>
                </a:solidFill>
              </a:rPr>
              <a:t>f</a:t>
            </a:r>
            <a:r>
              <a:rPr lang="en-US" sz="1800" b="1" baseline="30000" dirty="0">
                <a:solidFill>
                  <a:schemeClr val="tx1"/>
                </a:solidFill>
              </a:rPr>
              <a:t>.</a:t>
            </a:r>
            <a:r>
              <a:rPr lang="en-US" sz="1800" dirty="0">
                <a:solidFill>
                  <a:schemeClr val="tx1"/>
                </a:solidFill>
              </a:rPr>
              <a:t>(1-s</a:t>
            </a:r>
            <a:r>
              <a:rPr lang="en-US" sz="1800" dirty="0" smtClean="0">
                <a:solidFill>
                  <a:schemeClr val="tx1"/>
                </a:solidFill>
              </a:rPr>
              <a:t>)]) </a:t>
            </a:r>
            <a:r>
              <a:rPr lang="en-US" sz="1800" dirty="0" err="1">
                <a:solidFill>
                  <a:schemeClr val="tx1"/>
                </a:solidFill>
              </a:rPr>
              <a:t>er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produktet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av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antall</a:t>
            </a:r>
            <a:endParaRPr lang="en-US" sz="180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</a:rPr>
              <a:t>    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enheter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relevant </a:t>
            </a:r>
            <a:r>
              <a:rPr lang="en-US" sz="1800" dirty="0" err="1">
                <a:solidFill>
                  <a:schemeClr val="tx1"/>
                </a:solidFill>
              </a:rPr>
              <a:t>risiko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prosjektet</a:t>
            </a:r>
            <a:r>
              <a:rPr lang="en-US" sz="1800" dirty="0" smtClean="0">
                <a:solidFill>
                  <a:schemeClr val="tx1"/>
                </a:solidFill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j</a:t>
            </a:r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</a:rPr>
              <a:t>) </a:t>
            </a:r>
            <a:r>
              <a:rPr lang="en-US" sz="1800" dirty="0" err="1" smtClean="0">
                <a:solidFill>
                  <a:schemeClr val="tx1"/>
                </a:solidFill>
              </a:rPr>
              <a:t>og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kostnaden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pr. </a:t>
            </a:r>
            <a:r>
              <a:rPr lang="en-US" sz="1800" dirty="0" err="1" smtClean="0">
                <a:solidFill>
                  <a:schemeClr val="tx1"/>
                </a:solidFill>
              </a:rPr>
              <a:t>risikoenhet</a:t>
            </a:r>
            <a:r>
              <a:rPr lang="en-US" sz="1800" dirty="0" smtClean="0">
                <a:solidFill>
                  <a:schemeClr val="tx1"/>
                </a:solidFill>
              </a:rPr>
              <a:t>  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   (E(</a:t>
            </a:r>
            <a:r>
              <a:rPr lang="en-US" sz="1800" dirty="0" err="1" smtClean="0">
                <a:solidFill>
                  <a:schemeClr val="tx1"/>
                </a:solidFill>
              </a:rPr>
              <a:t>r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m</a:t>
            </a:r>
            <a:r>
              <a:rPr lang="en-US" sz="1800" dirty="0">
                <a:solidFill>
                  <a:schemeClr val="tx1"/>
                </a:solidFill>
              </a:rPr>
              <a:t>)- r</a:t>
            </a:r>
            <a:r>
              <a:rPr lang="en-US" sz="1800" baseline="-25000" dirty="0">
                <a:solidFill>
                  <a:schemeClr val="tx1"/>
                </a:solidFill>
              </a:rPr>
              <a:t>f</a:t>
            </a:r>
            <a:r>
              <a:rPr lang="en-US" sz="1800" b="1" baseline="30000" dirty="0">
                <a:solidFill>
                  <a:schemeClr val="tx1"/>
                </a:solidFill>
              </a:rPr>
              <a:t>.</a:t>
            </a:r>
            <a:r>
              <a:rPr lang="en-US" sz="1800" dirty="0">
                <a:solidFill>
                  <a:schemeClr val="tx1"/>
                </a:solidFill>
              </a:rPr>
              <a:t>(</a:t>
            </a:r>
            <a:r>
              <a:rPr lang="en-US" sz="1800" dirty="0" smtClean="0">
                <a:solidFill>
                  <a:schemeClr val="tx1"/>
                </a:solidFill>
              </a:rPr>
              <a:t>1-s); </a:t>
            </a:r>
            <a:r>
              <a:rPr lang="en-US" sz="1800" dirty="0" err="1" smtClean="0">
                <a:solidFill>
                  <a:schemeClr val="tx1"/>
                </a:solidFill>
              </a:rPr>
              <a:t>markedets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risikopremie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  <a:endParaRPr lang="nb-NO" sz="1800" dirty="0">
              <a:solidFill>
                <a:schemeClr val="tx1"/>
              </a:solidFill>
            </a:endParaRPr>
          </a:p>
        </p:txBody>
      </p:sp>
      <p:sp>
        <p:nvSpPr>
          <p:cNvPr id="318470" name="Rectangle 6"/>
          <p:cNvSpPr>
            <a:spLocks noChangeArrowheads="1"/>
          </p:cNvSpPr>
          <p:nvPr/>
        </p:nvSpPr>
        <p:spPr bwMode="auto">
          <a:xfrm>
            <a:off x="844352" y="3364905"/>
            <a:ext cx="7010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l">
              <a:buClr>
                <a:srgbClr val="CC0066"/>
              </a:buClr>
              <a:buFont typeface="Wingdings" pitchFamily="2" charset="2"/>
              <a:buChar char="Ø"/>
              <a:defRPr/>
            </a:pPr>
            <a:r>
              <a:rPr lang="en-US" sz="1800" dirty="0" err="1">
                <a:solidFill>
                  <a:schemeClr val="tx1"/>
                </a:solidFill>
              </a:rPr>
              <a:t>Risikofri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rente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en-US" sz="1800" dirty="0" err="1">
                <a:solidFill>
                  <a:schemeClr val="tx1"/>
                </a:solidFill>
              </a:rPr>
              <a:t>r</a:t>
            </a:r>
            <a:r>
              <a:rPr lang="en-US" sz="1800" baseline="-25000" dirty="0" err="1">
                <a:solidFill>
                  <a:schemeClr val="tx1"/>
                </a:solidFill>
              </a:rPr>
              <a:t>f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r>
              <a:rPr lang="en-US" sz="1800" dirty="0" err="1">
                <a:solidFill>
                  <a:schemeClr val="tx1"/>
                </a:solidFill>
              </a:rPr>
              <a:t>og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markedets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risikopremie</a:t>
            </a:r>
            <a:r>
              <a:rPr lang="en-US" sz="1800" dirty="0">
                <a:solidFill>
                  <a:schemeClr val="tx1"/>
                </a:solidFill>
              </a:rPr>
              <a:t>, (E(</a:t>
            </a:r>
            <a:r>
              <a:rPr lang="en-US" sz="1800" dirty="0" err="1">
                <a:solidFill>
                  <a:schemeClr val="tx1"/>
                </a:solidFill>
              </a:rPr>
              <a:t>r</a:t>
            </a:r>
            <a:r>
              <a:rPr lang="en-US" sz="1800" baseline="-25000" dirty="0" err="1">
                <a:solidFill>
                  <a:schemeClr val="tx1"/>
                </a:solidFill>
              </a:rPr>
              <a:t>m</a:t>
            </a:r>
            <a:r>
              <a:rPr lang="en-US" sz="1800" dirty="0">
                <a:solidFill>
                  <a:schemeClr val="tx1"/>
                </a:solidFill>
              </a:rPr>
              <a:t>)- r</a:t>
            </a:r>
            <a:r>
              <a:rPr lang="en-US" sz="1800" baseline="-25000" dirty="0">
                <a:solidFill>
                  <a:schemeClr val="tx1"/>
                </a:solidFill>
              </a:rPr>
              <a:t>f</a:t>
            </a:r>
            <a:r>
              <a:rPr lang="en-US" sz="1800" b="1" baseline="30000" dirty="0">
                <a:solidFill>
                  <a:schemeClr val="tx1"/>
                </a:solidFill>
              </a:rPr>
              <a:t>.</a:t>
            </a:r>
            <a:r>
              <a:rPr lang="en-US" sz="1800" dirty="0">
                <a:solidFill>
                  <a:schemeClr val="tx1"/>
                </a:solidFill>
              </a:rPr>
              <a:t>(1-s)), </a:t>
            </a:r>
            <a:r>
              <a:rPr lang="en-US" sz="1800" dirty="0" err="1">
                <a:solidFill>
                  <a:schemeClr val="tx1"/>
                </a:solidFill>
              </a:rPr>
              <a:t>er</a:t>
            </a:r>
            <a:endParaRPr lang="en-US" sz="180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1800">
                <a:solidFill>
                  <a:schemeClr val="tx1"/>
                </a:solidFill>
              </a:rPr>
              <a:t>     </a:t>
            </a:r>
            <a:r>
              <a:rPr lang="en-US" sz="1800" smtClean="0">
                <a:solidFill>
                  <a:schemeClr val="tx1"/>
                </a:solidFill>
              </a:rPr>
              <a:t>makrostørrelser, dvs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err="1">
                <a:solidFill>
                  <a:schemeClr val="tx1"/>
                </a:solidFill>
              </a:rPr>
              <a:t>felles</a:t>
            </a:r>
            <a:r>
              <a:rPr lang="en-US" sz="1800" dirty="0">
                <a:solidFill>
                  <a:schemeClr val="tx1"/>
                </a:solidFill>
              </a:rPr>
              <a:t> for </a:t>
            </a:r>
            <a:r>
              <a:rPr lang="en-US" sz="1800" err="1">
                <a:solidFill>
                  <a:schemeClr val="tx1"/>
                </a:solidFill>
              </a:rPr>
              <a:t>alle</a:t>
            </a: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en-US" sz="1800" smtClean="0">
                <a:solidFill>
                  <a:schemeClr val="tx1"/>
                </a:solidFill>
              </a:rPr>
              <a:t>prosjekter. </a:t>
            </a:r>
            <a:r>
              <a:rPr lang="en-US" sz="200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2000" baseline="-25000" smtClean="0">
                <a:solidFill>
                  <a:schemeClr val="tx1"/>
                </a:solidFill>
              </a:rPr>
              <a:t>j </a:t>
            </a:r>
            <a:r>
              <a:rPr lang="en-US" sz="1800" dirty="0" err="1">
                <a:solidFill>
                  <a:schemeClr val="tx1"/>
                </a:solidFill>
              </a:rPr>
              <a:t>og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eventuelt</a:t>
            </a:r>
            <a:r>
              <a:rPr lang="en-US" sz="1800" dirty="0">
                <a:solidFill>
                  <a:schemeClr val="tx1"/>
                </a:solidFill>
              </a:rPr>
              <a:t> s </a:t>
            </a:r>
            <a:r>
              <a:rPr lang="en-US" sz="1800" dirty="0" err="1">
                <a:solidFill>
                  <a:schemeClr val="tx1"/>
                </a:solidFill>
              </a:rPr>
              <a:t>er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</a:rPr>
              <a:t>     </a:t>
            </a:r>
            <a:r>
              <a:rPr lang="en-US" sz="1800" dirty="0" err="1">
                <a:solidFill>
                  <a:schemeClr val="tx1"/>
                </a:solidFill>
              </a:rPr>
              <a:t>spesifikke</a:t>
            </a:r>
            <a:r>
              <a:rPr lang="en-US" sz="1800" dirty="0">
                <a:solidFill>
                  <a:schemeClr val="tx1"/>
                </a:solidFill>
              </a:rPr>
              <a:t> for </a:t>
            </a:r>
            <a:r>
              <a:rPr lang="en-US" sz="1800" dirty="0" err="1">
                <a:solidFill>
                  <a:schemeClr val="tx1"/>
                </a:solidFill>
              </a:rPr>
              <a:t>det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enkelte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selskap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18471" name="Rectangle 7"/>
          <p:cNvSpPr>
            <a:spLocks noChangeArrowheads="1"/>
          </p:cNvSpPr>
          <p:nvPr/>
        </p:nvSpPr>
        <p:spPr bwMode="auto">
          <a:xfrm>
            <a:off x="844352" y="4265018"/>
            <a:ext cx="7010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l">
              <a:buClr>
                <a:srgbClr val="CC0066"/>
              </a:buClr>
              <a:buFont typeface="Wingdings" pitchFamily="2" charset="2"/>
              <a:buChar char="Ø"/>
              <a:defRPr/>
            </a:pPr>
            <a:r>
              <a:rPr lang="en-US" sz="1800" dirty="0" err="1">
                <a:solidFill>
                  <a:schemeClr val="tx1"/>
                </a:solidFill>
              </a:rPr>
              <a:t>Det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er</a:t>
            </a:r>
            <a:r>
              <a:rPr lang="en-US" sz="1800" dirty="0">
                <a:solidFill>
                  <a:schemeClr val="tx1"/>
                </a:solidFill>
              </a:rPr>
              <a:t> et </a:t>
            </a:r>
            <a:r>
              <a:rPr lang="en-US" sz="1800" dirty="0" err="1">
                <a:solidFill>
                  <a:schemeClr val="tx1"/>
                </a:solidFill>
              </a:rPr>
              <a:t>lineært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forhold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mellom</a:t>
            </a:r>
            <a:r>
              <a:rPr lang="en-US" sz="1800" dirty="0">
                <a:solidFill>
                  <a:schemeClr val="tx1"/>
                </a:solidFill>
              </a:rPr>
              <a:t> relevant </a:t>
            </a:r>
            <a:r>
              <a:rPr lang="en-US" sz="1800" dirty="0" err="1">
                <a:solidFill>
                  <a:schemeClr val="tx1"/>
                </a:solidFill>
              </a:rPr>
              <a:t>risiko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2000" baseline="-25000" dirty="0" err="1">
                <a:solidFill>
                  <a:schemeClr val="tx1"/>
                </a:solidFill>
              </a:rPr>
              <a:t>j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r>
              <a:rPr lang="en-US" sz="1800" dirty="0" err="1">
                <a:solidFill>
                  <a:schemeClr val="tx1"/>
                </a:solidFill>
              </a:rPr>
              <a:t>og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forventet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</a:rPr>
              <a:t>     </a:t>
            </a:r>
            <a:r>
              <a:rPr lang="en-US" sz="1800" dirty="0" err="1">
                <a:solidFill>
                  <a:schemeClr val="tx1"/>
                </a:solidFill>
              </a:rPr>
              <a:t>avkastning</a:t>
            </a:r>
            <a:r>
              <a:rPr lang="en-US" sz="1800" dirty="0">
                <a:solidFill>
                  <a:schemeClr val="tx1"/>
                </a:solidFill>
              </a:rPr>
              <a:t> (E(</a:t>
            </a:r>
            <a:r>
              <a:rPr lang="en-US" sz="1800" dirty="0" err="1">
                <a:solidFill>
                  <a:schemeClr val="tx1"/>
                </a:solidFill>
              </a:rPr>
              <a:t>r</a:t>
            </a:r>
            <a:r>
              <a:rPr lang="en-US" sz="1800" baseline="-25000" dirty="0" err="1">
                <a:solidFill>
                  <a:schemeClr val="tx1"/>
                </a:solidFill>
              </a:rPr>
              <a:t>j</a:t>
            </a:r>
            <a:r>
              <a:rPr lang="en-US" sz="1800" dirty="0">
                <a:solidFill>
                  <a:schemeClr val="tx1"/>
                </a:solidFill>
              </a:rPr>
              <a:t>)).  </a:t>
            </a:r>
            <a:r>
              <a:rPr lang="en-US" sz="1800" dirty="0" err="1">
                <a:solidFill>
                  <a:schemeClr val="tx1"/>
                </a:solidFill>
              </a:rPr>
              <a:t>Vinkelkoeffisienten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markedets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risikopremie</a:t>
            </a:r>
            <a:endParaRPr lang="en-US" sz="180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</a:rPr>
              <a:t>     (E(</a:t>
            </a:r>
            <a:r>
              <a:rPr lang="en-US" sz="1800" dirty="0" err="1">
                <a:solidFill>
                  <a:schemeClr val="tx1"/>
                </a:solidFill>
              </a:rPr>
              <a:t>r</a:t>
            </a:r>
            <a:r>
              <a:rPr lang="en-US" sz="1800" baseline="-25000" dirty="0" err="1">
                <a:solidFill>
                  <a:schemeClr val="tx1"/>
                </a:solidFill>
              </a:rPr>
              <a:t>m</a:t>
            </a:r>
            <a:r>
              <a:rPr lang="en-US" sz="1800" dirty="0">
                <a:solidFill>
                  <a:schemeClr val="tx1"/>
                </a:solidFill>
              </a:rPr>
              <a:t>)- r</a:t>
            </a:r>
            <a:r>
              <a:rPr lang="en-US" sz="1800" baseline="-25000" dirty="0">
                <a:solidFill>
                  <a:schemeClr val="tx1"/>
                </a:solidFill>
              </a:rPr>
              <a:t>f</a:t>
            </a:r>
            <a:r>
              <a:rPr lang="en-US" sz="1800" b="1" baseline="30000" dirty="0">
                <a:solidFill>
                  <a:schemeClr val="tx1"/>
                </a:solidFill>
              </a:rPr>
              <a:t>.</a:t>
            </a:r>
            <a:r>
              <a:rPr lang="en-US" sz="1800" dirty="0">
                <a:solidFill>
                  <a:schemeClr val="tx1"/>
                </a:solidFill>
              </a:rPr>
              <a:t>(</a:t>
            </a:r>
            <a:r>
              <a:rPr lang="en-US" sz="1800">
                <a:solidFill>
                  <a:schemeClr val="tx1"/>
                </a:solidFill>
              </a:rPr>
              <a:t>1-s</a:t>
            </a:r>
            <a:r>
              <a:rPr lang="en-US" sz="1800" smtClean="0">
                <a:solidFill>
                  <a:schemeClr val="tx1"/>
                </a:solidFill>
              </a:rPr>
              <a:t>)). Konstantleddet </a:t>
            </a:r>
            <a:r>
              <a:rPr lang="en-US" sz="1800" dirty="0" err="1">
                <a:solidFill>
                  <a:schemeClr val="tx1"/>
                </a:solidFill>
              </a:rPr>
              <a:t>er</a:t>
            </a:r>
            <a:r>
              <a:rPr lang="en-US" sz="1800" dirty="0">
                <a:solidFill>
                  <a:schemeClr val="tx1"/>
                </a:solidFill>
              </a:rPr>
              <a:t> r</a:t>
            </a:r>
            <a:r>
              <a:rPr lang="en-US" sz="1800" baseline="-25000" dirty="0">
                <a:solidFill>
                  <a:schemeClr val="tx1"/>
                </a:solidFill>
              </a:rPr>
              <a:t>f</a:t>
            </a:r>
            <a:r>
              <a:rPr lang="en-US" sz="1800" b="1" baseline="30000" dirty="0">
                <a:solidFill>
                  <a:schemeClr val="tx1"/>
                </a:solidFill>
              </a:rPr>
              <a:t>.</a:t>
            </a:r>
            <a:r>
              <a:rPr lang="en-US" sz="1800" dirty="0">
                <a:solidFill>
                  <a:schemeClr val="tx1"/>
                </a:solidFill>
              </a:rPr>
              <a:t>(</a:t>
            </a:r>
            <a:r>
              <a:rPr lang="en-US" sz="1800">
                <a:solidFill>
                  <a:schemeClr val="tx1"/>
                </a:solidFill>
              </a:rPr>
              <a:t>1-s</a:t>
            </a:r>
            <a:r>
              <a:rPr lang="en-US" sz="1800" smtClean="0">
                <a:solidFill>
                  <a:schemeClr val="tx1"/>
                </a:solidFill>
              </a:rPr>
              <a:t>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18472" name="Rectangle 8"/>
          <p:cNvSpPr>
            <a:spLocks noChangeArrowheads="1"/>
          </p:cNvSpPr>
          <p:nvPr/>
        </p:nvSpPr>
        <p:spPr bwMode="auto">
          <a:xfrm>
            <a:off x="844352" y="5211168"/>
            <a:ext cx="7613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l">
              <a:buClr>
                <a:srgbClr val="CC0066"/>
              </a:buClr>
              <a:buFont typeface="Wingdings" pitchFamily="2" charset="2"/>
              <a:buChar char="Ø"/>
              <a:defRPr/>
            </a:pPr>
            <a:r>
              <a:rPr lang="en-US" sz="1800" dirty="0">
                <a:solidFill>
                  <a:schemeClr val="tx1"/>
                </a:solidFill>
              </a:rPr>
              <a:t>KVM </a:t>
            </a:r>
            <a:r>
              <a:rPr lang="en-US" sz="1800" dirty="0" err="1">
                <a:solidFill>
                  <a:schemeClr val="tx1"/>
                </a:solidFill>
              </a:rPr>
              <a:t>inneholder</a:t>
            </a:r>
            <a:r>
              <a:rPr lang="en-US" sz="1800" dirty="0">
                <a:solidFill>
                  <a:schemeClr val="tx1"/>
                </a:solidFill>
              </a:rPr>
              <a:t> kun </a:t>
            </a:r>
            <a:r>
              <a:rPr lang="en-US" sz="1800" dirty="0" err="1">
                <a:solidFill>
                  <a:schemeClr val="tx1"/>
                </a:solidFill>
              </a:rPr>
              <a:t>systematisk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risiko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en-US" sz="1800" dirty="0" err="1">
                <a:solidFill>
                  <a:schemeClr val="tx1"/>
                </a:solidFill>
              </a:rPr>
              <a:t>usystematisk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err="1">
                <a:solidFill>
                  <a:schemeClr val="tx1"/>
                </a:solidFill>
              </a:rPr>
              <a:t>risiko</a:t>
            </a: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en-US" sz="1800" smtClean="0">
                <a:solidFill>
                  <a:schemeClr val="tx1"/>
                </a:solidFill>
              </a:rPr>
              <a:t>er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smtClean="0">
                <a:solidFill>
                  <a:schemeClr val="tx1"/>
                </a:solidFill>
              </a:rPr>
              <a:t>irrelevant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18473" name="Rectangle 9"/>
          <p:cNvSpPr>
            <a:spLocks noChangeArrowheads="1"/>
          </p:cNvSpPr>
          <p:nvPr/>
        </p:nvSpPr>
        <p:spPr bwMode="auto">
          <a:xfrm>
            <a:off x="844352" y="5583560"/>
            <a:ext cx="7010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l">
              <a:buClr>
                <a:srgbClr val="CC0066"/>
              </a:buClr>
              <a:buFont typeface="Wingdings" pitchFamily="2" charset="2"/>
              <a:buChar char="Ø"/>
              <a:defRPr/>
            </a:pPr>
            <a:r>
              <a:rPr lang="en-US" sz="1800" dirty="0">
                <a:solidFill>
                  <a:schemeClr val="tx1"/>
                </a:solidFill>
              </a:rPr>
              <a:t>For </a:t>
            </a:r>
            <a:r>
              <a:rPr lang="en-US" sz="1800" dirty="0" err="1">
                <a:solidFill>
                  <a:schemeClr val="tx1"/>
                </a:solidFill>
              </a:rPr>
              <a:t>effisiente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porteføljer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en-US" sz="1800" dirty="0" err="1">
                <a:solidFill>
                  <a:schemeClr val="tx1"/>
                </a:solidFill>
              </a:rPr>
              <a:t>korrelasjon</a:t>
            </a:r>
            <a:r>
              <a:rPr lang="en-US" sz="1800" dirty="0">
                <a:solidFill>
                  <a:schemeClr val="tx1"/>
                </a:solidFill>
              </a:rPr>
              <a:t> med M = 1) </a:t>
            </a:r>
            <a:r>
              <a:rPr lang="en-US" sz="1800" dirty="0" err="1">
                <a:solidFill>
                  <a:schemeClr val="tx1"/>
                </a:solidFill>
              </a:rPr>
              <a:t>er</a:t>
            </a:r>
            <a:r>
              <a:rPr lang="en-US" sz="1800" dirty="0">
                <a:solidFill>
                  <a:schemeClr val="tx1"/>
                </a:solidFill>
              </a:rPr>
              <a:t> KVM </a:t>
            </a:r>
            <a:r>
              <a:rPr lang="en-US" sz="1800" dirty="0" err="1">
                <a:solidFill>
                  <a:schemeClr val="tx1"/>
                </a:solidFill>
              </a:rPr>
              <a:t>det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samme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</a:rPr>
              <a:t>     </a:t>
            </a:r>
            <a:r>
              <a:rPr lang="en-US" sz="1800" dirty="0" err="1">
                <a:solidFill>
                  <a:schemeClr val="tx1"/>
                </a:solidFill>
              </a:rPr>
              <a:t>som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kapitalmarkedslinjen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4345" name="Picture 28" descr="D:\programfiler\Microsoft Office\Clipart\standard\stddir1\BD06487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352" y="701080"/>
            <a:ext cx="12192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6" name="Group 28"/>
          <p:cNvGrpSpPr>
            <a:grpSpLocks/>
          </p:cNvGrpSpPr>
          <p:nvPr/>
        </p:nvGrpSpPr>
        <p:grpSpPr bwMode="auto">
          <a:xfrm>
            <a:off x="2582665" y="1097956"/>
            <a:ext cx="3836988" cy="576263"/>
            <a:chOff x="2064" y="882"/>
            <a:chExt cx="2417" cy="363"/>
          </a:xfrm>
        </p:grpSpPr>
        <p:graphicFrame>
          <p:nvGraphicFramePr>
            <p:cNvPr id="14347" name="Object 29"/>
            <p:cNvGraphicFramePr>
              <a:graphicFrameLocks noChangeAspect="1"/>
            </p:cNvGraphicFramePr>
            <p:nvPr/>
          </p:nvGraphicFramePr>
          <p:xfrm>
            <a:off x="2132" y="930"/>
            <a:ext cx="2322" cy="300"/>
          </p:xfrm>
          <a:graphic>
            <a:graphicData uri="http://schemas.openxmlformats.org/presentationml/2006/ole">
              <p:oleObj spid="_x0000_s14357" name="Equation" r:id="rId5" imgW="1777229" imgH="215806" progId="">
                <p:embed/>
              </p:oleObj>
            </a:graphicData>
          </a:graphic>
        </p:graphicFrame>
        <p:sp>
          <p:nvSpPr>
            <p:cNvPr id="14348" name="Rectangle 30"/>
            <p:cNvSpPr>
              <a:spLocks noChangeArrowheads="1"/>
            </p:cNvSpPr>
            <p:nvPr/>
          </p:nvSpPr>
          <p:spPr bwMode="auto">
            <a:xfrm>
              <a:off x="2064" y="882"/>
              <a:ext cx="2417" cy="3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b-NO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8" grpId="0" autoUpdateAnimBg="0"/>
      <p:bldP spid="318469" grpId="0" autoUpdateAnimBg="0"/>
      <p:bldP spid="318470" grpId="0" autoUpdateAnimBg="0"/>
      <p:bldP spid="318471" grpId="0" autoUpdateAnimBg="0"/>
      <p:bldP spid="318472" grpId="0" autoUpdateAnimBg="0"/>
      <p:bldP spid="31847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955675" y="1839888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>
                <a:solidFill>
                  <a:schemeClr val="tx1"/>
                </a:solidFill>
              </a:rPr>
              <a:t>KVM i denne versjonen viser forventet avkastning for egenkapital</a:t>
            </a:r>
          </a:p>
          <a:p>
            <a:pPr marL="342900" indent="-342900" algn="l"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 </a:t>
            </a:r>
          </a:p>
          <a:p>
            <a:pPr marL="342900" indent="-342900" algn="l"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     </a:t>
            </a:r>
          </a:p>
        </p:txBody>
      </p:sp>
      <p:sp>
        <p:nvSpPr>
          <p:cNvPr id="15363" name="Rectangle 14"/>
          <p:cNvSpPr>
            <a:spLocks noChangeArrowheads="1"/>
          </p:cNvSpPr>
          <p:nvPr/>
        </p:nvSpPr>
        <p:spPr bwMode="auto">
          <a:xfrm>
            <a:off x="700088" y="620688"/>
            <a:ext cx="556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 sz="2400" b="1">
                <a:solidFill>
                  <a:schemeClr val="tx1"/>
                </a:solidFill>
              </a:rPr>
              <a:t>2. Kapitalverdimodellen (forts.)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15364" name="Picture 23" descr="D:\programfiler\Microsoft Office\Clipart\standard\stddir1\BD06487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73088"/>
            <a:ext cx="12192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25"/>
          <p:cNvSpPr>
            <a:spLocks noChangeArrowheads="1"/>
          </p:cNvSpPr>
          <p:nvPr/>
        </p:nvSpPr>
        <p:spPr bwMode="auto">
          <a:xfrm>
            <a:off x="228600" y="2525688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Markedsavkastning (Oslo Børs) og risikofri rente etter </a:t>
            </a:r>
            <a:r>
              <a:rPr lang="en-US" sz="2000" smtClean="0">
                <a:solidFill>
                  <a:schemeClr val="tx1"/>
                </a:solidFill>
              </a:rPr>
              <a:t>skatt, </a:t>
            </a:r>
            <a:r>
              <a:rPr lang="en-US" sz="2000">
                <a:solidFill>
                  <a:schemeClr val="tx1"/>
                </a:solidFill>
              </a:rPr>
              <a:t>1975-2010</a:t>
            </a:r>
          </a:p>
          <a:p>
            <a:pPr marL="342900" indent="-342900"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     </a:t>
            </a:r>
          </a:p>
        </p:txBody>
      </p:sp>
      <p:grpSp>
        <p:nvGrpSpPr>
          <p:cNvPr id="15366" name="Group 28"/>
          <p:cNvGrpSpPr>
            <a:grpSpLocks/>
          </p:cNvGrpSpPr>
          <p:nvPr/>
        </p:nvGrpSpPr>
        <p:grpSpPr bwMode="auto">
          <a:xfrm>
            <a:off x="2584450" y="1190602"/>
            <a:ext cx="3836988" cy="576263"/>
            <a:chOff x="2064" y="882"/>
            <a:chExt cx="2417" cy="363"/>
          </a:xfrm>
        </p:grpSpPr>
        <p:graphicFrame>
          <p:nvGraphicFramePr>
            <p:cNvPr id="15368" name="Object 26"/>
            <p:cNvGraphicFramePr>
              <a:graphicFrameLocks noChangeAspect="1"/>
            </p:cNvGraphicFramePr>
            <p:nvPr/>
          </p:nvGraphicFramePr>
          <p:xfrm>
            <a:off x="2135" y="932"/>
            <a:ext cx="2321" cy="301"/>
          </p:xfrm>
          <a:graphic>
            <a:graphicData uri="http://schemas.openxmlformats.org/presentationml/2006/ole">
              <p:oleObj spid="_x0000_s15378" name="Equation" r:id="rId5" imgW="1777229" imgH="215806" progId="">
                <p:embed/>
              </p:oleObj>
            </a:graphicData>
          </a:graphic>
        </p:graphicFrame>
        <p:sp>
          <p:nvSpPr>
            <p:cNvPr id="15369" name="Rectangle 30"/>
            <p:cNvSpPr>
              <a:spLocks noChangeArrowheads="1"/>
            </p:cNvSpPr>
            <p:nvPr/>
          </p:nvSpPr>
          <p:spPr bwMode="auto">
            <a:xfrm>
              <a:off x="2064" y="882"/>
              <a:ext cx="2417" cy="3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b-NO"/>
            </a:p>
          </p:txBody>
        </p:sp>
      </p:grpSp>
      <p:pic>
        <p:nvPicPr>
          <p:cNvPr id="1536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2982888"/>
            <a:ext cx="7986712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1371600" y="3059088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>
                <a:solidFill>
                  <a:schemeClr val="tx1"/>
                </a:solidFill>
              </a:rPr>
              <a:t>Eksempel:</a:t>
            </a:r>
            <a:r>
              <a:rPr lang="en-US" sz="2000">
                <a:solidFill>
                  <a:schemeClr val="tx1"/>
                </a:solidFill>
              </a:rPr>
              <a:t>	r</a:t>
            </a:r>
            <a:r>
              <a:rPr lang="en-US" sz="2000" baseline="-25000">
                <a:solidFill>
                  <a:schemeClr val="tx1"/>
                </a:solidFill>
              </a:rPr>
              <a:t>f </a:t>
            </a:r>
            <a:r>
              <a:rPr lang="en-US" sz="2000">
                <a:solidFill>
                  <a:schemeClr val="tx1"/>
                </a:solidFill>
              </a:rPr>
              <a:t>= 3 %,  s = 0,28 	 E(r</a:t>
            </a:r>
            <a:r>
              <a:rPr lang="en-US" sz="2000" baseline="-25000">
                <a:solidFill>
                  <a:schemeClr val="tx1"/>
                </a:solidFill>
              </a:rPr>
              <a:t>m</a:t>
            </a:r>
            <a:r>
              <a:rPr lang="en-US" sz="2000">
                <a:solidFill>
                  <a:schemeClr val="tx1"/>
                </a:solidFill>
              </a:rPr>
              <a:t>) = 7%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		dvs.:	 r</a:t>
            </a:r>
            <a:r>
              <a:rPr lang="en-US" sz="2000" baseline="-25000">
                <a:solidFill>
                  <a:schemeClr val="tx1"/>
                </a:solidFill>
              </a:rPr>
              <a:t>f </a:t>
            </a:r>
            <a:r>
              <a:rPr lang="en-US" sz="2000" b="1" baseline="30000">
                <a:solidFill>
                  <a:schemeClr val="tx1"/>
                </a:solidFill>
              </a:rPr>
              <a:t>.</a:t>
            </a:r>
            <a:r>
              <a:rPr lang="en-US" sz="2000">
                <a:solidFill>
                  <a:schemeClr val="tx1"/>
                </a:solidFill>
              </a:rPr>
              <a:t> (1-s) = 2 % (avrundet)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1447800" y="4506888"/>
            <a:ext cx="381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k</a:t>
            </a:r>
            <a:r>
              <a:rPr lang="en-US" sz="2000" baseline="-25000">
                <a:solidFill>
                  <a:schemeClr val="tx1"/>
                </a:solidFill>
              </a:rPr>
              <a:t>E </a:t>
            </a:r>
            <a:r>
              <a:rPr lang="en-US" sz="2000">
                <a:solidFill>
                  <a:schemeClr val="tx1"/>
                </a:solidFill>
              </a:rPr>
              <a:t> = 0,02 + </a:t>
            </a:r>
            <a:r>
              <a:rPr lang="en-US" sz="200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2000" baseline="-25000">
                <a:solidFill>
                  <a:schemeClr val="tx1"/>
                </a:solidFill>
                <a:latin typeface="Symbol" pitchFamily="18" charset="2"/>
              </a:rPr>
              <a:t>E </a:t>
            </a:r>
            <a:r>
              <a:rPr lang="en-US" sz="2000" b="1" baseline="30000">
                <a:solidFill>
                  <a:schemeClr val="tx1"/>
                </a:solidFill>
              </a:rPr>
              <a:t>. </a:t>
            </a:r>
            <a:r>
              <a:rPr lang="en-US" sz="2000">
                <a:solidFill>
                  <a:schemeClr val="tx1"/>
                </a:solidFill>
              </a:rPr>
              <a:t>[0,07 – 0,02]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k</a:t>
            </a:r>
            <a:r>
              <a:rPr lang="en-US" sz="2000" baseline="-25000">
                <a:solidFill>
                  <a:schemeClr val="tx1"/>
                </a:solidFill>
              </a:rPr>
              <a:t>E </a:t>
            </a:r>
            <a:r>
              <a:rPr lang="en-US" sz="2000">
                <a:solidFill>
                  <a:schemeClr val="tx1"/>
                </a:solidFill>
              </a:rPr>
              <a:t> = 0,02 + </a:t>
            </a:r>
            <a:r>
              <a:rPr lang="en-US" sz="200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2000" baseline="-25000">
                <a:solidFill>
                  <a:schemeClr val="tx1"/>
                </a:solidFill>
                <a:latin typeface="Symbol" pitchFamily="18" charset="2"/>
              </a:rPr>
              <a:t>E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b="1" baseline="30000">
                <a:solidFill>
                  <a:schemeClr val="tx1"/>
                </a:solidFill>
              </a:rPr>
              <a:t>.</a:t>
            </a:r>
            <a:r>
              <a:rPr lang="en-US" sz="2000">
                <a:solidFill>
                  <a:schemeClr val="tx1"/>
                </a:solidFill>
              </a:rPr>
              <a:t> 0,05</a:t>
            </a:r>
            <a:endParaRPr lang="en-US" sz="2000" baseline="-25000">
              <a:solidFill>
                <a:schemeClr val="tx1"/>
              </a:solidFill>
              <a:latin typeface="Symbol" pitchFamily="18" charset="2"/>
            </a:endParaRP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388" name="Rectangle 13"/>
          <p:cNvSpPr>
            <a:spLocks noChangeArrowheads="1"/>
          </p:cNvSpPr>
          <p:nvPr/>
        </p:nvSpPr>
        <p:spPr bwMode="auto">
          <a:xfrm>
            <a:off x="685800" y="620688"/>
            <a:ext cx="556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 sz="2400" b="1">
                <a:solidFill>
                  <a:schemeClr val="tx1"/>
                </a:solidFill>
              </a:rPr>
              <a:t>2. Kapitalverdimodellen (forts.)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389" name="Rectangle 14"/>
          <p:cNvSpPr>
            <a:spLocks noChangeArrowheads="1"/>
          </p:cNvSpPr>
          <p:nvPr/>
        </p:nvSpPr>
        <p:spPr bwMode="auto">
          <a:xfrm>
            <a:off x="609600" y="1219176"/>
            <a:ext cx="7620000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1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>
                <a:solidFill>
                  <a:schemeClr val="tx1"/>
                </a:solidFill>
              </a:rPr>
              <a:t>      KVM som likevektsmodell sier hva forventet avkastning</a:t>
            </a:r>
          </a:p>
          <a:p>
            <a:pPr marL="342900" indent="-342900"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      skal være.  Vi kan alternativt se på KVM som en modell </a:t>
            </a:r>
          </a:p>
          <a:p>
            <a:pPr marL="342900" indent="-342900"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      som beregner </a:t>
            </a:r>
            <a:r>
              <a:rPr lang="en-US" sz="2000" u="sng">
                <a:solidFill>
                  <a:schemeClr val="tx1"/>
                </a:solidFill>
              </a:rPr>
              <a:t>kapitalkostnaden</a:t>
            </a:r>
            <a:r>
              <a:rPr lang="en-US" sz="2000">
                <a:solidFill>
                  <a:schemeClr val="tx1"/>
                </a:solidFill>
              </a:rPr>
              <a:t> (k) for et prosjekt, dvs. </a:t>
            </a:r>
          </a:p>
          <a:p>
            <a:pPr marL="342900" indent="-342900"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            hva et nytt prosjekt minst må gi for at ikke selskapsverdien </a:t>
            </a:r>
          </a:p>
          <a:p>
            <a:pPr marL="342900" indent="-342900"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      skal falle når selskapet investerer i prosjektet</a:t>
            </a:r>
          </a:p>
        </p:txBody>
      </p:sp>
      <p:sp>
        <p:nvSpPr>
          <p:cNvPr id="246799" name="Rectangle 15"/>
          <p:cNvSpPr>
            <a:spLocks noChangeArrowheads="1"/>
          </p:cNvSpPr>
          <p:nvPr/>
        </p:nvSpPr>
        <p:spPr bwMode="auto">
          <a:xfrm>
            <a:off x="1447800" y="5421288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Risikofri </a:t>
            </a:r>
            <a:r>
              <a:rPr lang="en-US" sz="2000" smtClean="0">
                <a:solidFill>
                  <a:schemeClr val="tx1"/>
                </a:solidFill>
              </a:rPr>
              <a:t>kapitalkostnad for egenkapital </a:t>
            </a:r>
            <a:r>
              <a:rPr lang="en-US" sz="2000">
                <a:solidFill>
                  <a:schemeClr val="tx1"/>
                </a:solidFill>
              </a:rPr>
              <a:t>er 2 %.</a:t>
            </a:r>
          </a:p>
          <a:p>
            <a:pPr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Med </a:t>
            </a:r>
            <a:r>
              <a:rPr lang="en-US" sz="200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2000" baseline="-25000">
                <a:solidFill>
                  <a:schemeClr val="tx1"/>
                </a:solidFill>
                <a:latin typeface="Symbol" pitchFamily="18" charset="2"/>
              </a:rPr>
              <a:t>E</a:t>
            </a:r>
            <a:r>
              <a:rPr lang="en-US" sz="2000">
                <a:solidFill>
                  <a:schemeClr val="tx1"/>
                </a:solidFill>
              </a:rPr>
              <a:t> =1 er egenkapitalkostnaden 7 %.</a:t>
            </a:r>
            <a:endParaRPr lang="en-US" sz="2000" baseline="-25000">
              <a:solidFill>
                <a:schemeClr val="tx1"/>
              </a:solidFill>
              <a:latin typeface="Symbol" pitchFamily="18" charset="2"/>
            </a:endParaRPr>
          </a:p>
          <a:p>
            <a:pPr algn="l">
              <a:spcBef>
                <a:spcPct val="10000"/>
              </a:spcBef>
              <a:buFont typeface="Wingdings" pitchFamily="2" charset="2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46800" name="Rectangle 16"/>
          <p:cNvSpPr>
            <a:spLocks noChangeArrowheads="1"/>
          </p:cNvSpPr>
          <p:nvPr/>
        </p:nvSpPr>
        <p:spPr bwMode="auto">
          <a:xfrm>
            <a:off x="1460500" y="3957613"/>
            <a:ext cx="1071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Dermed:</a:t>
            </a:r>
            <a:endParaRPr lang="nb-NO" sz="2000">
              <a:solidFill>
                <a:schemeClr val="tx1"/>
              </a:solidFill>
            </a:endParaRPr>
          </a:p>
        </p:txBody>
      </p:sp>
      <p:pic>
        <p:nvPicPr>
          <p:cNvPr id="16392" name="Picture 17" descr="D:\programfiler\Microsoft Office\Clipart\standard\stddir1\BD06487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73088"/>
            <a:ext cx="12192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6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8" grpId="0" autoUpdateAnimBg="0"/>
      <p:bldP spid="246789" grpId="0" autoUpdateAnimBg="0"/>
      <p:bldP spid="246799" grpId="0" autoUpdateAnimBg="0"/>
      <p:bldP spid="24680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1066800" y="3283496"/>
            <a:ext cx="1828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>
                <a:solidFill>
                  <a:schemeClr val="tx1"/>
                </a:solidFill>
              </a:rPr>
              <a:t>Eksempel</a:t>
            </a:r>
            <a:r>
              <a:rPr lang="en-US" sz="200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066800" y="1759496"/>
            <a:ext cx="182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KVM for gjeld: 	 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48838" name="Line 6"/>
          <p:cNvSpPr>
            <a:spLocks noChangeShapeType="1"/>
          </p:cNvSpPr>
          <p:nvPr/>
        </p:nvSpPr>
        <p:spPr bwMode="auto">
          <a:xfrm flipV="1">
            <a:off x="3347864" y="2199184"/>
            <a:ext cx="504056" cy="3348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Rectangle 7"/>
          <p:cNvSpPr>
            <a:spLocks noChangeArrowheads="1"/>
          </p:cNvSpPr>
          <p:nvPr/>
        </p:nvSpPr>
        <p:spPr bwMode="auto">
          <a:xfrm>
            <a:off x="2705472" y="2487216"/>
            <a:ext cx="136247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 smtClean="0">
                <a:solidFill>
                  <a:schemeClr val="tx1"/>
                </a:solidFill>
              </a:rPr>
              <a:t>Før skatt </a:t>
            </a:r>
            <a:r>
              <a:rPr lang="en-US" sz="2000">
                <a:solidFill>
                  <a:schemeClr val="tx1"/>
                </a:solidFill>
              </a:rPr>
              <a:t>		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8842" name="Rectangle 10"/>
          <p:cNvSpPr>
            <a:spLocks noChangeArrowheads="1"/>
          </p:cNvSpPr>
          <p:nvPr/>
        </p:nvSpPr>
        <p:spPr bwMode="auto">
          <a:xfrm>
            <a:off x="990600" y="5264696"/>
            <a:ext cx="762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>
                <a:solidFill>
                  <a:schemeClr val="tx1"/>
                </a:solidFill>
              </a:rPr>
              <a:t>Dette er gjeldskostnad (k</a:t>
            </a:r>
            <a:r>
              <a:rPr lang="en-US" sz="2000" baseline="-25000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) før skatt for selskapet </a:t>
            </a:r>
            <a:r>
              <a:rPr lang="en-US" sz="2000" smtClean="0">
                <a:solidFill>
                  <a:schemeClr val="tx1"/>
                </a:solidFill>
              </a:rPr>
              <a:t>(også lik </a:t>
            </a:r>
            <a:r>
              <a:rPr lang="en-US" sz="2000">
                <a:solidFill>
                  <a:schemeClr val="tx1"/>
                </a:solidFill>
              </a:rPr>
              <a:t>forventet avkastning før investorskatt på det lån investor gir selskapet)</a:t>
            </a:r>
          </a:p>
        </p:txBody>
      </p:sp>
      <p:graphicFrame>
        <p:nvGraphicFramePr>
          <p:cNvPr id="333825" name="Object 1"/>
          <p:cNvGraphicFramePr>
            <a:graphicFrameLocks/>
          </p:cNvGraphicFramePr>
          <p:nvPr/>
        </p:nvGraphicFramePr>
        <p:xfrm>
          <a:off x="2843808" y="3351312"/>
          <a:ext cx="3797300" cy="285750"/>
        </p:xfrm>
        <a:graphic>
          <a:graphicData uri="http://schemas.openxmlformats.org/presentationml/2006/ole">
            <p:oleObj spid="_x0000_s17438" name="Equation" r:id="rId4" imgW="2679700" imgH="190500" progId="">
              <p:embed/>
            </p:oleObj>
          </a:graphicData>
        </a:graphic>
      </p:graphicFrame>
      <p:sp>
        <p:nvSpPr>
          <p:cNvPr id="17418" name="Rectangle 17"/>
          <p:cNvSpPr>
            <a:spLocks noChangeArrowheads="1"/>
          </p:cNvSpPr>
          <p:nvPr/>
        </p:nvSpPr>
        <p:spPr bwMode="auto">
          <a:xfrm>
            <a:off x="685800" y="692696"/>
            <a:ext cx="556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 sz="2400" b="1">
                <a:solidFill>
                  <a:schemeClr val="tx1"/>
                </a:solidFill>
              </a:rPr>
              <a:t>2. Kapitalverdimodellen (forts.)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7419" name="Rectangle 20"/>
          <p:cNvSpPr>
            <a:spLocks noChangeArrowheads="1"/>
          </p:cNvSpPr>
          <p:nvPr/>
        </p:nvSpPr>
        <p:spPr bwMode="auto">
          <a:xfrm>
            <a:off x="3287713" y="1683296"/>
            <a:ext cx="3298825" cy="60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graphicFrame>
        <p:nvGraphicFramePr>
          <p:cNvPr id="17420" name="Object 2"/>
          <p:cNvGraphicFramePr>
            <a:graphicFrameLocks noChangeAspect="1"/>
          </p:cNvGraphicFramePr>
          <p:nvPr/>
        </p:nvGraphicFramePr>
        <p:xfrm>
          <a:off x="3395663" y="1802359"/>
          <a:ext cx="3105150" cy="474662"/>
        </p:xfrm>
        <a:graphic>
          <a:graphicData uri="http://schemas.openxmlformats.org/presentationml/2006/ole">
            <p:oleObj spid="_x0000_s17439" name="Equation" r:id="rId5" imgW="1497950" imgH="215806" progId="">
              <p:embed/>
            </p:oleObj>
          </a:graphicData>
        </a:graphic>
      </p:graphicFrame>
      <p:pic>
        <p:nvPicPr>
          <p:cNvPr id="17421" name="Picture 24" descr="D:\programfiler\Microsoft Office\Clipart\standard\stddir1\BD06487_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45096"/>
            <a:ext cx="12192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143000" y="4045496"/>
            <a:ext cx="3276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 err="1">
                <a:solidFill>
                  <a:schemeClr val="tx1"/>
                </a:solidFill>
              </a:rPr>
              <a:t>k</a:t>
            </a:r>
            <a:r>
              <a:rPr lang="en-US" sz="2000" baseline="-25000" dirty="0" err="1">
                <a:solidFill>
                  <a:schemeClr val="tx1"/>
                </a:solidFill>
              </a:rPr>
              <a:t>G</a:t>
            </a:r>
            <a:r>
              <a:rPr lang="en-US" sz="2000" baseline="-25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 = 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4648200" y="4045496"/>
            <a:ext cx="4038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 err="1">
                <a:solidFill>
                  <a:schemeClr val="tx1"/>
                </a:solidFill>
              </a:rPr>
              <a:t>Hvis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2000" baseline="-25000" dirty="0" err="1">
                <a:solidFill>
                  <a:schemeClr val="tx1"/>
                </a:solidFill>
              </a:rPr>
              <a:t>G</a:t>
            </a:r>
            <a:r>
              <a:rPr lang="en-US" sz="2000" dirty="0">
                <a:solidFill>
                  <a:schemeClr val="tx1"/>
                </a:solidFill>
              </a:rPr>
              <a:t> = 0,3: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 err="1">
                <a:solidFill>
                  <a:schemeClr val="tx1"/>
                </a:solidFill>
              </a:rPr>
              <a:t>k</a:t>
            </a:r>
            <a:r>
              <a:rPr lang="en-US" sz="2000" baseline="-25000" dirty="0" err="1">
                <a:solidFill>
                  <a:schemeClr val="tx1"/>
                </a:solidFill>
              </a:rPr>
              <a:t>G</a:t>
            </a:r>
            <a:r>
              <a:rPr lang="en-US" sz="2000" baseline="-25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 =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autoUpdateAnimBg="0"/>
      <p:bldP spid="248838" grpId="0" animBg="1"/>
      <p:bldP spid="248839" grpId="0" autoUpdateAnimBg="0"/>
      <p:bldP spid="248842" grpId="0" autoUpdateAnimBg="0"/>
      <p:bldP spid="14" grpId="0" autoUpdateAnimBg="0"/>
      <p:bldP spid="1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033463" y="1607096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Totalkapitalkostnad etter </a:t>
            </a:r>
            <a:r>
              <a:rPr lang="en-US" sz="2000" smtClean="0">
                <a:solidFill>
                  <a:schemeClr val="tx1"/>
                </a:solidFill>
              </a:rPr>
              <a:t>skatt</a:t>
            </a:r>
            <a:r>
              <a:rPr lang="en-US" sz="200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2252663" y="5721896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w</a:t>
            </a:r>
            <a:r>
              <a:rPr lang="en-US" sz="2000" baseline="-25000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 = 400/1000 = 0,4	w</a:t>
            </a:r>
            <a:r>
              <a:rPr lang="en-US" sz="2000" baseline="-25000">
                <a:solidFill>
                  <a:schemeClr val="tx1"/>
                </a:solidFill>
              </a:rPr>
              <a:t>E</a:t>
            </a:r>
            <a:r>
              <a:rPr lang="en-US" sz="2000">
                <a:solidFill>
                  <a:schemeClr val="tx1"/>
                </a:solidFill>
              </a:rPr>
              <a:t> = 600/1000 =0,6</a:t>
            </a:r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2024063" y="2140496"/>
            <a:ext cx="53673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w</a:t>
            </a:r>
            <a:r>
              <a:rPr lang="en-US" sz="2000" baseline="-25000">
                <a:solidFill>
                  <a:schemeClr val="tx1"/>
                </a:solidFill>
              </a:rPr>
              <a:t>E </a:t>
            </a:r>
            <a:r>
              <a:rPr lang="en-US" sz="2000">
                <a:solidFill>
                  <a:schemeClr val="tx1"/>
                </a:solidFill>
              </a:rPr>
              <a:t>= E/(E +G)		w</a:t>
            </a:r>
            <a:r>
              <a:rPr lang="en-US" sz="2000" baseline="-25000">
                <a:solidFill>
                  <a:schemeClr val="tx1"/>
                </a:solidFill>
              </a:rPr>
              <a:t>G </a:t>
            </a:r>
            <a:r>
              <a:rPr lang="en-US" sz="2000">
                <a:solidFill>
                  <a:schemeClr val="tx1"/>
                </a:solidFill>
              </a:rPr>
              <a:t>= G/(E +G) = 1-w</a:t>
            </a:r>
            <a:r>
              <a:rPr lang="en-US" sz="2000" baseline="-25000">
                <a:solidFill>
                  <a:schemeClr val="tx1"/>
                </a:solidFill>
              </a:rPr>
              <a:t>E</a:t>
            </a:r>
            <a:r>
              <a:rPr lang="en-US" sz="2000">
                <a:solidFill>
                  <a:schemeClr val="tx1"/>
                </a:solidFill>
              </a:rPr>
              <a:t> 		</a:t>
            </a:r>
          </a:p>
        </p:txBody>
      </p:sp>
      <p:sp>
        <p:nvSpPr>
          <p:cNvPr id="250889" name="Rectangle 9"/>
          <p:cNvSpPr>
            <a:spLocks noChangeArrowheads="1"/>
          </p:cNvSpPr>
          <p:nvPr/>
        </p:nvSpPr>
        <p:spPr bwMode="auto">
          <a:xfrm>
            <a:off x="1109663" y="4426496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>
                <a:solidFill>
                  <a:schemeClr val="tx1"/>
                </a:solidFill>
              </a:rPr>
              <a:t>Eksempel:</a:t>
            </a:r>
            <a:r>
              <a:rPr lang="en-US" sz="2000">
                <a:solidFill>
                  <a:schemeClr val="tx1"/>
                </a:solidFill>
              </a:rPr>
              <a:t>  </a:t>
            </a:r>
            <a:r>
              <a:rPr lang="en-US" sz="200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2000" baseline="-25000">
                <a:solidFill>
                  <a:schemeClr val="tx1"/>
                </a:solidFill>
              </a:rPr>
              <a:t>E</a:t>
            </a:r>
            <a:r>
              <a:rPr lang="en-US" sz="2000">
                <a:solidFill>
                  <a:schemeClr val="tx1"/>
                </a:solidFill>
              </a:rPr>
              <a:t> = 1,2    </a:t>
            </a:r>
            <a:r>
              <a:rPr lang="en-US" sz="200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2000" baseline="-25000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 = 0,1    r</a:t>
            </a:r>
            <a:r>
              <a:rPr lang="en-US" sz="2000" baseline="-25000">
                <a:solidFill>
                  <a:schemeClr val="tx1"/>
                </a:solidFill>
              </a:rPr>
              <a:t>f</a:t>
            </a:r>
            <a:r>
              <a:rPr lang="en-US" sz="2000">
                <a:solidFill>
                  <a:schemeClr val="tx1"/>
                </a:solidFill>
              </a:rPr>
              <a:t> = 3%    </a:t>
            </a:r>
            <a:r>
              <a:rPr lang="en-US" sz="2000" smtClean="0">
                <a:solidFill>
                  <a:schemeClr val="tx1"/>
                </a:solidFill>
              </a:rPr>
              <a:t>s </a:t>
            </a:r>
            <a:r>
              <a:rPr lang="en-US" sz="2000">
                <a:solidFill>
                  <a:schemeClr val="tx1"/>
                </a:solidFill>
              </a:rPr>
              <a:t>= 28%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	      Markedets risikopremie = 5%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	      G = 400, EK = 600</a:t>
            </a:r>
          </a:p>
        </p:txBody>
      </p:sp>
      <p:graphicFrame>
        <p:nvGraphicFramePr>
          <p:cNvPr id="18438" name="Object 0"/>
          <p:cNvGraphicFramePr>
            <a:graphicFrameLocks noChangeAspect="1"/>
          </p:cNvGraphicFramePr>
          <p:nvPr/>
        </p:nvGraphicFramePr>
        <p:xfrm>
          <a:off x="5529263" y="1607096"/>
          <a:ext cx="2790825" cy="406400"/>
        </p:xfrm>
        <a:graphic>
          <a:graphicData uri="http://schemas.openxmlformats.org/presentationml/2006/ole">
            <p:oleObj spid="_x0000_s18452" name="Formel" r:id="rId4" imgW="1282144" imgH="177723" progId="Equation.3">
              <p:embed/>
            </p:oleObj>
          </a:graphicData>
        </a:graphic>
      </p:graphicFrame>
      <p:sp>
        <p:nvSpPr>
          <p:cNvPr id="250900" name="AutoShape 20"/>
          <p:cNvSpPr>
            <a:spLocks noChangeArrowheads="1"/>
          </p:cNvSpPr>
          <p:nvPr/>
        </p:nvSpPr>
        <p:spPr bwMode="auto">
          <a:xfrm>
            <a:off x="1643063" y="5848896"/>
            <a:ext cx="339725" cy="228600"/>
          </a:xfrm>
          <a:custGeom>
            <a:avLst/>
            <a:gdLst>
              <a:gd name="T0" fmla="*/ 991312140 w 21600"/>
              <a:gd name="T1" fmla="*/ 0 h 21600"/>
              <a:gd name="T2" fmla="*/ 0 w 21600"/>
              <a:gd name="T3" fmla="*/ 135492003 h 21600"/>
              <a:gd name="T4" fmla="*/ 991312140 w 21600"/>
              <a:gd name="T5" fmla="*/ 270984006 h 21600"/>
              <a:gd name="T6" fmla="*/ 1321748366 w 21600"/>
              <a:gd name="T7" fmla="*/ 13549200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Rectangle 23"/>
          <p:cNvSpPr>
            <a:spLocks noChangeArrowheads="1"/>
          </p:cNvSpPr>
          <p:nvPr/>
        </p:nvSpPr>
        <p:spPr bwMode="auto">
          <a:xfrm>
            <a:off x="685800" y="692696"/>
            <a:ext cx="556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 sz="2400" b="1">
                <a:solidFill>
                  <a:schemeClr val="tx1"/>
                </a:solidFill>
              </a:rPr>
              <a:t>2. Kapitalverdimodellen (forts.)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8441" name="Rectangle 24"/>
          <p:cNvSpPr>
            <a:spLocks noChangeArrowheads="1"/>
          </p:cNvSpPr>
          <p:nvPr/>
        </p:nvSpPr>
        <p:spPr bwMode="auto">
          <a:xfrm>
            <a:off x="1109663" y="2750096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E –  Egenkapital (markedsverdi)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w</a:t>
            </a:r>
            <a:r>
              <a:rPr lang="en-US" sz="2000" baseline="-25000">
                <a:solidFill>
                  <a:schemeClr val="tx1"/>
                </a:solidFill>
              </a:rPr>
              <a:t>E </a:t>
            </a:r>
            <a:r>
              <a:rPr lang="en-US" sz="2000">
                <a:solidFill>
                  <a:schemeClr val="tx1"/>
                </a:solidFill>
              </a:rPr>
              <a:t>– Egenkapitalandel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s –    Selskapsskattesats</a:t>
            </a:r>
          </a:p>
        </p:txBody>
      </p:sp>
      <p:sp>
        <p:nvSpPr>
          <p:cNvPr id="18442" name="Rectangle 25"/>
          <p:cNvSpPr>
            <a:spLocks noChangeArrowheads="1"/>
          </p:cNvSpPr>
          <p:nvPr/>
        </p:nvSpPr>
        <p:spPr bwMode="auto">
          <a:xfrm>
            <a:off x="4614863" y="2750096"/>
            <a:ext cx="350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G – Gjeld (markedsverdi)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w</a:t>
            </a:r>
            <a:r>
              <a:rPr lang="en-US" sz="2000" baseline="-25000">
                <a:solidFill>
                  <a:schemeClr val="tx1"/>
                </a:solidFill>
              </a:rPr>
              <a:t>G </a:t>
            </a:r>
            <a:r>
              <a:rPr lang="en-US" sz="2000">
                <a:solidFill>
                  <a:schemeClr val="tx1"/>
                </a:solidFill>
              </a:rPr>
              <a:t>– Gjeldsandel</a:t>
            </a:r>
          </a:p>
        </p:txBody>
      </p:sp>
      <p:pic>
        <p:nvPicPr>
          <p:cNvPr id="18443" name="Picture 27" descr="D:\programfiler\Microsoft Office\Clipart\standard\stddir1\BD06487_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68896"/>
            <a:ext cx="9144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4" grpId="0" autoUpdateAnimBg="0"/>
      <p:bldP spid="250889" grpId="0" autoUpdateAnimBg="0"/>
      <p:bldP spid="2509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990600" y="20574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>
                <a:solidFill>
                  <a:schemeClr val="tx1"/>
                </a:solidFill>
              </a:rPr>
              <a:t>EK-kostnad etter skatt:</a:t>
            </a:r>
          </a:p>
        </p:txBody>
      </p:sp>
      <p:sp>
        <p:nvSpPr>
          <p:cNvPr id="319494" name="Rectangle 6"/>
          <p:cNvSpPr>
            <a:spLocks noChangeArrowheads="1"/>
          </p:cNvSpPr>
          <p:nvPr/>
        </p:nvSpPr>
        <p:spPr bwMode="auto">
          <a:xfrm>
            <a:off x="990600" y="3756025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>
                <a:solidFill>
                  <a:schemeClr val="tx1"/>
                </a:solidFill>
              </a:rPr>
              <a:t>Gjeldskostnad før skatt:</a:t>
            </a: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685800" y="914400"/>
            <a:ext cx="556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 sz="2400" b="1">
                <a:solidFill>
                  <a:schemeClr val="tx1"/>
                </a:solidFill>
              </a:rPr>
              <a:t>2. Kapitalverdimodellen (forts.)</a:t>
            </a:r>
            <a:endParaRPr lang="en-US" sz="2400">
              <a:solidFill>
                <a:schemeClr val="tx1"/>
              </a:solidFill>
            </a:endParaRPr>
          </a:p>
        </p:txBody>
      </p:sp>
      <p:graphicFrame>
        <p:nvGraphicFramePr>
          <p:cNvPr id="19463" name="Object 9"/>
          <p:cNvGraphicFramePr>
            <a:graphicFrameLocks noChangeAspect="1"/>
          </p:cNvGraphicFramePr>
          <p:nvPr/>
        </p:nvGraphicFramePr>
        <p:xfrm>
          <a:off x="3857625" y="2060848"/>
          <a:ext cx="3759540" cy="390252"/>
        </p:xfrm>
        <a:graphic>
          <a:graphicData uri="http://schemas.openxmlformats.org/presentationml/2006/ole">
            <p:oleObj spid="_x0000_s19499" name="Equation" r:id="rId4" imgW="1841500" imgH="215900" progId="">
              <p:embed/>
            </p:oleObj>
          </a:graphicData>
        </a:graphic>
      </p:graphicFrame>
      <p:graphicFrame>
        <p:nvGraphicFramePr>
          <p:cNvPr id="319498" name="Object 10"/>
          <p:cNvGraphicFramePr>
            <a:graphicFrameLocks noChangeAspect="1"/>
          </p:cNvGraphicFramePr>
          <p:nvPr/>
        </p:nvGraphicFramePr>
        <p:xfrm>
          <a:off x="3937000" y="3746500"/>
          <a:ext cx="2971800" cy="419100"/>
        </p:xfrm>
        <a:graphic>
          <a:graphicData uri="http://schemas.openxmlformats.org/presentationml/2006/ole">
            <p:oleObj spid="_x0000_s19500" name="Equation" r:id="rId5" imgW="1497950" imgH="215806" progId="">
              <p:embed/>
            </p:oleObj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619250" y="2924175"/>
          <a:ext cx="528638" cy="382588"/>
        </p:xfrm>
        <a:graphic>
          <a:graphicData uri="http://schemas.openxmlformats.org/presentationml/2006/ole">
            <p:oleObj spid="_x0000_s19501" name="Equation" r:id="rId6" imgW="253890" imgH="190417" progId="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619250" y="4437063"/>
          <a:ext cx="639763" cy="395287"/>
        </p:xfrm>
        <a:graphic>
          <a:graphicData uri="http://schemas.openxmlformats.org/presentationml/2006/ole">
            <p:oleObj spid="_x0000_s19502" name="Equation" r:id="rId7" imgW="342751" imgH="228501" progId="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628800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3600" b="1" dirty="0" smtClean="0">
                <a:solidFill>
                  <a:schemeClr val="tx1"/>
                </a:solidFill>
              </a:rPr>
              <a:t> Kapittel 3:  </a:t>
            </a:r>
          </a:p>
          <a:p>
            <a:pPr algn="l">
              <a:spcBef>
                <a:spcPct val="50000"/>
              </a:spcBef>
            </a:pPr>
            <a:r>
              <a:rPr lang="nb-NO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Relevant </a:t>
            </a:r>
            <a:r>
              <a:rPr lang="en-US" sz="3600" b="1" dirty="0" err="1" smtClean="0">
                <a:solidFill>
                  <a:schemeClr val="tx1"/>
                </a:solidFill>
              </a:rPr>
              <a:t>risiko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og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kapitalkostnad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nb-NO" sz="3600" b="1" dirty="0" smtClean="0">
                <a:solidFill>
                  <a:srgbClr val="FBFFE5"/>
                </a:solidFill>
              </a:rPr>
              <a:t>      </a:t>
            </a:r>
            <a:endParaRPr lang="en-US" sz="3600" dirty="0"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921123" y="4439072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chemeClr val="tx1"/>
                </a:solidFill>
              </a:rPr>
              <a:t>Totalkapitalkostnad	 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921123" y="1086272"/>
            <a:ext cx="7391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buFont typeface="Wingdings" pitchFamily="2" charset="2"/>
              <a:buNone/>
            </a:pPr>
            <a:r>
              <a:rPr lang="en-US" sz="2000" b="1">
                <a:solidFill>
                  <a:schemeClr val="tx1"/>
                </a:solidFill>
              </a:rPr>
              <a:t>Eksempel: </a:t>
            </a:r>
            <a:r>
              <a:rPr lang="en-US" sz="2000">
                <a:solidFill>
                  <a:schemeClr val="tx1"/>
                </a:solidFill>
              </a:rPr>
              <a:t>(forts.):</a:t>
            </a:r>
          </a:p>
          <a:p>
            <a:pPr marL="342900" indent="-342900" algn="l">
              <a:buFont typeface="Wingdings" pitchFamily="2" charset="2"/>
              <a:buNone/>
            </a:pPr>
            <a:endParaRPr lang="en-US" sz="2000">
              <a:solidFill>
                <a:srgbClr val="FF3300"/>
              </a:solidFill>
              <a:latin typeface="Monotype Sorts" pitchFamily="2" charset="2"/>
            </a:endParaRPr>
          </a:p>
          <a:p>
            <a:pPr marL="342900" indent="-342900" algn="l"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chemeClr val="tx1"/>
                </a:solidFill>
              </a:rPr>
              <a:t>Totalkapitalkostnad</a:t>
            </a:r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921123" y="2991272"/>
            <a:ext cx="693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l">
              <a:spcBef>
                <a:spcPct val="5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chemeClr val="tx1"/>
                </a:solidFill>
              </a:rPr>
              <a:t>Alternativt via </a:t>
            </a:r>
            <a:r>
              <a:rPr lang="en-US" sz="2000" b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2000" b="1" baseline="-2500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sz="2000" b="1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en-US" sz="2000" b="1">
                <a:solidFill>
                  <a:schemeClr val="tx1"/>
                </a:solidFill>
              </a:rPr>
              <a:t>(totalkapitalbeta)</a:t>
            </a:r>
            <a:r>
              <a:rPr lang="en-US" sz="2000" b="1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en-US" sz="2000" b="1">
                <a:solidFill>
                  <a:schemeClr val="tx1"/>
                </a:solidFill>
              </a:rPr>
              <a:t>og KVM:</a:t>
            </a:r>
          </a:p>
        </p:txBody>
      </p:sp>
      <p:graphicFrame>
        <p:nvGraphicFramePr>
          <p:cNvPr id="252938" name="Object 10"/>
          <p:cNvGraphicFramePr>
            <a:graphicFrameLocks noChangeAspect="1"/>
          </p:cNvGraphicFramePr>
          <p:nvPr/>
        </p:nvGraphicFramePr>
        <p:xfrm>
          <a:off x="1484685" y="3524672"/>
          <a:ext cx="2784475" cy="336550"/>
        </p:xfrm>
        <a:graphic>
          <a:graphicData uri="http://schemas.openxmlformats.org/presentationml/2006/ole">
            <p:oleObj spid="_x0000_s20538" name="Equation" r:id="rId4" imgW="1790700" imgH="228600" progId="Equation.3">
              <p:embed/>
            </p:oleObj>
          </a:graphicData>
        </a:graphic>
      </p:graphicFrame>
      <p:sp>
        <p:nvSpPr>
          <p:cNvPr id="20488" name="Rectangle 14"/>
          <p:cNvSpPr>
            <a:spLocks noChangeArrowheads="1"/>
          </p:cNvSpPr>
          <p:nvPr/>
        </p:nvSpPr>
        <p:spPr bwMode="auto">
          <a:xfrm>
            <a:off x="611560" y="476672"/>
            <a:ext cx="556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 sz="2400" b="1">
                <a:solidFill>
                  <a:schemeClr val="tx1"/>
                </a:solidFill>
              </a:rPr>
              <a:t>2. Kapitalverdimodellen (forts.)</a:t>
            </a:r>
            <a:endParaRPr lang="en-US" sz="2400">
              <a:solidFill>
                <a:schemeClr val="tx1"/>
              </a:solidFill>
            </a:endParaRPr>
          </a:p>
        </p:txBody>
      </p:sp>
      <p:graphicFrame>
        <p:nvGraphicFramePr>
          <p:cNvPr id="252943" name="Object 15"/>
          <p:cNvGraphicFramePr>
            <a:graphicFrameLocks noChangeAspect="1"/>
          </p:cNvGraphicFramePr>
          <p:nvPr/>
        </p:nvGraphicFramePr>
        <p:xfrm>
          <a:off x="1530723" y="4058072"/>
          <a:ext cx="4140200" cy="317500"/>
        </p:xfrm>
        <a:graphic>
          <a:graphicData uri="http://schemas.openxmlformats.org/presentationml/2006/ole">
            <p:oleObj spid="_x0000_s20539" name="Formel" r:id="rId5" imgW="2476500" imgH="215900" progId="Equation.3">
              <p:embed/>
            </p:oleObj>
          </a:graphicData>
        </a:graphic>
      </p:graphicFrame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649888" y="2686472"/>
            <a:ext cx="3191272" cy="3505200"/>
            <a:chOff x="1968" y="2016"/>
            <a:chExt cx="3648" cy="2160"/>
          </a:xfrm>
        </p:grpSpPr>
        <p:sp>
          <p:nvSpPr>
            <p:cNvPr id="20493" name="Line 19"/>
            <p:cNvSpPr>
              <a:spLocks noChangeShapeType="1"/>
            </p:cNvSpPr>
            <p:nvPr/>
          </p:nvSpPr>
          <p:spPr bwMode="auto">
            <a:xfrm flipH="1" flipV="1">
              <a:off x="4770" y="2016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Line 20"/>
            <p:cNvSpPr>
              <a:spLocks noChangeShapeType="1"/>
            </p:cNvSpPr>
            <p:nvPr/>
          </p:nvSpPr>
          <p:spPr bwMode="auto">
            <a:xfrm flipH="1">
              <a:off x="5584" y="2016"/>
              <a:ext cx="0" cy="21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Line 21"/>
            <p:cNvSpPr>
              <a:spLocks noChangeShapeType="1"/>
            </p:cNvSpPr>
            <p:nvPr/>
          </p:nvSpPr>
          <p:spPr bwMode="auto">
            <a:xfrm flipH="1">
              <a:off x="1968" y="4170"/>
              <a:ext cx="364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491" name="Picture 24" descr="D:\programfiler\Microsoft Office\Clipart\standard\stddir1\BD06487_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360" y="629072"/>
            <a:ext cx="12192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2954" name="Object 26"/>
          <p:cNvGraphicFramePr>
            <a:graphicFrameLocks noChangeAspect="1"/>
          </p:cNvGraphicFramePr>
          <p:nvPr/>
        </p:nvGraphicFramePr>
        <p:xfrm>
          <a:off x="2432423" y="4897860"/>
          <a:ext cx="3263900" cy="360362"/>
        </p:xfrm>
        <a:graphic>
          <a:graphicData uri="http://schemas.openxmlformats.org/presentationml/2006/ole">
            <p:oleObj spid="_x0000_s20540" name="Equation" r:id="rId7" imgW="1841500" imgH="215900" progId="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81635" y="5826547"/>
          <a:ext cx="477838" cy="322263"/>
        </p:xfrm>
        <a:graphic>
          <a:graphicData uri="http://schemas.openxmlformats.org/presentationml/2006/ole">
            <p:oleObj spid="_x0000_s20541" name="Equation" r:id="rId8" imgW="266469" imgH="190335" progId="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60346531"/>
              </p:ext>
            </p:extLst>
          </p:nvPr>
        </p:nvGraphicFramePr>
        <p:xfrm>
          <a:off x="2409528" y="2148310"/>
          <a:ext cx="3359150" cy="766762"/>
        </p:xfrm>
        <a:graphic>
          <a:graphicData uri="http://schemas.openxmlformats.org/presentationml/2006/ole">
            <p:oleObj spid="_x0000_s20542" name="Equation" r:id="rId9" imgW="1955800" imgH="457200" progId="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autoUpdateAnimBg="0"/>
      <p:bldP spid="25293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762000" y="116247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>
                <a:solidFill>
                  <a:schemeClr val="tx1"/>
                </a:solidFill>
              </a:rPr>
              <a:t>Eksempel:  </a:t>
            </a:r>
            <a:r>
              <a:rPr lang="en-US" sz="2000">
                <a:solidFill>
                  <a:schemeClr val="tx1"/>
                </a:solidFill>
              </a:rPr>
              <a:t>Du vurderer et nytt prosjekt (kjøp av selskap):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 r</a:t>
            </a:r>
            <a:r>
              <a:rPr lang="en-US" sz="2000" baseline="-25000">
                <a:solidFill>
                  <a:schemeClr val="tx1"/>
                </a:solidFill>
              </a:rPr>
              <a:t>f </a:t>
            </a:r>
            <a:r>
              <a:rPr lang="en-US" sz="2000">
                <a:solidFill>
                  <a:schemeClr val="tx1"/>
                </a:solidFill>
              </a:rPr>
              <a:t>= 3%, </a:t>
            </a:r>
            <a:r>
              <a:rPr lang="en-US" sz="200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2000" baseline="-25000">
                <a:solidFill>
                  <a:schemeClr val="tx1"/>
                </a:solidFill>
                <a:latin typeface="Symbol" pitchFamily="18" charset="2"/>
              </a:rPr>
              <a:t>T </a:t>
            </a:r>
            <a:r>
              <a:rPr lang="en-US" sz="2000">
                <a:solidFill>
                  <a:schemeClr val="tx1"/>
                </a:solidFill>
              </a:rPr>
              <a:t>= 1,1 s = 0,28; markedets risikopremie etter skatt er 5%, 40% EK</a:t>
            </a:r>
            <a:endParaRPr lang="en-US" sz="2000" baseline="-25000">
              <a:solidFill>
                <a:schemeClr val="tx1"/>
              </a:solidFill>
              <a:latin typeface="Symbol" pitchFamily="18" charset="2"/>
            </a:endParaRP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 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1507" name="Group 36"/>
          <p:cNvGrpSpPr>
            <a:grpSpLocks/>
          </p:cNvGrpSpPr>
          <p:nvPr/>
        </p:nvGrpSpPr>
        <p:grpSpPr bwMode="auto">
          <a:xfrm>
            <a:off x="1981200" y="2411835"/>
            <a:ext cx="5778500" cy="900112"/>
            <a:chOff x="1488" y="2409"/>
            <a:chExt cx="3640" cy="567"/>
          </a:xfrm>
        </p:grpSpPr>
        <p:grpSp>
          <p:nvGrpSpPr>
            <p:cNvPr id="21516" name="Group 35"/>
            <p:cNvGrpSpPr>
              <a:grpSpLocks/>
            </p:cNvGrpSpPr>
            <p:nvPr/>
          </p:nvGrpSpPr>
          <p:grpSpPr bwMode="auto">
            <a:xfrm>
              <a:off x="1488" y="2409"/>
              <a:ext cx="3640" cy="567"/>
              <a:chOff x="1488" y="2409"/>
              <a:chExt cx="3640" cy="567"/>
            </a:xfrm>
          </p:grpSpPr>
          <p:grpSp>
            <p:nvGrpSpPr>
              <p:cNvPr id="21518" name="Group 33"/>
              <p:cNvGrpSpPr>
                <a:grpSpLocks/>
              </p:cNvGrpSpPr>
              <p:nvPr/>
            </p:nvGrpSpPr>
            <p:grpSpPr bwMode="auto">
              <a:xfrm>
                <a:off x="1488" y="2409"/>
                <a:ext cx="3312" cy="567"/>
                <a:chOff x="1488" y="2409"/>
                <a:chExt cx="3312" cy="567"/>
              </a:xfrm>
            </p:grpSpPr>
            <p:sp>
              <p:nvSpPr>
                <p:cNvPr id="2152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095" y="2409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nb-NO" sz="180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2152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584" y="2640"/>
                  <a:ext cx="3216" cy="2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diamond" w="med" len="med"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528" y="2422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nb-NO" sz="180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152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680" y="2422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nb-NO" sz="180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152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208" y="2422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nb-NO" sz="180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2152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952" y="2422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nb-NO" sz="180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2152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511" y="241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nb-NO" sz="180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152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073" y="2515"/>
                  <a:ext cx="18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nb-NO" sz="2400">
                      <a:solidFill>
                        <a:schemeClr val="tx1"/>
                      </a:solidFill>
                      <a:latin typeface="Wingdings" pitchFamily="2" charset="2"/>
                    </a:rPr>
                    <a:t>w</a:t>
                  </a:r>
                </a:p>
              </p:txBody>
            </p:sp>
            <p:sp>
              <p:nvSpPr>
                <p:cNvPr id="2152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672" y="2515"/>
                  <a:ext cx="18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nb-NO" sz="2400">
                      <a:solidFill>
                        <a:schemeClr val="tx1"/>
                      </a:solidFill>
                      <a:latin typeface="Wingdings" pitchFamily="2" charset="2"/>
                    </a:rPr>
                    <a:t>w</a:t>
                  </a:r>
                </a:p>
              </p:txBody>
            </p:sp>
            <p:sp>
              <p:nvSpPr>
                <p:cNvPr id="2153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928" y="2529"/>
                  <a:ext cx="18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nb-NO" sz="2400">
                      <a:solidFill>
                        <a:schemeClr val="tx1"/>
                      </a:solidFill>
                      <a:latin typeface="Wingdings" pitchFamily="2" charset="2"/>
                    </a:rPr>
                    <a:t>w</a:t>
                  </a:r>
                </a:p>
              </p:txBody>
            </p:sp>
            <p:sp>
              <p:nvSpPr>
                <p:cNvPr id="2153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88" y="2745"/>
                  <a:ext cx="33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nb-NO" sz="1800">
                      <a:solidFill>
                        <a:schemeClr val="tx1"/>
                      </a:solidFill>
                    </a:rPr>
                    <a:t>-60</a:t>
                  </a:r>
                </a:p>
              </p:txBody>
            </p:sp>
            <p:sp>
              <p:nvSpPr>
                <p:cNvPr id="2153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872" y="2745"/>
                  <a:ext cx="33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nb-NO" sz="1800">
                      <a:solidFill>
                        <a:schemeClr val="tx1"/>
                      </a:solidFill>
                    </a:rPr>
                    <a:t>20</a:t>
                  </a:r>
                </a:p>
              </p:txBody>
            </p:sp>
            <p:sp>
              <p:nvSpPr>
                <p:cNvPr id="2153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496" y="2745"/>
                  <a:ext cx="33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nb-NO" sz="1800">
                      <a:solidFill>
                        <a:schemeClr val="tx1"/>
                      </a:solidFill>
                    </a:rPr>
                    <a:t>20</a:t>
                  </a:r>
                </a:p>
              </p:txBody>
            </p:sp>
            <p:sp>
              <p:nvSpPr>
                <p:cNvPr id="2153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072" y="2745"/>
                  <a:ext cx="33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nb-NO" sz="1800">
                      <a:solidFill>
                        <a:schemeClr val="tx1"/>
                      </a:solidFill>
                    </a:rPr>
                    <a:t>20</a:t>
                  </a:r>
                </a:p>
              </p:txBody>
            </p:sp>
            <p:sp>
              <p:nvSpPr>
                <p:cNvPr id="2153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648" y="2745"/>
                  <a:ext cx="33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nb-NO" sz="1800">
                      <a:solidFill>
                        <a:schemeClr val="tx1"/>
                      </a:solidFill>
                    </a:rPr>
                    <a:t>20</a:t>
                  </a:r>
                </a:p>
              </p:txBody>
            </p:sp>
            <p:sp>
              <p:nvSpPr>
                <p:cNvPr id="2153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176" y="2745"/>
                  <a:ext cx="33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rgbClr val="000000"/>
                      </a:solidFill>
                      <a:latin typeface="Times New Roman" pitchFamily="18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nb-NO" sz="1800">
                      <a:solidFill>
                        <a:schemeClr val="tx1"/>
                      </a:solidFill>
                    </a:rPr>
                    <a:t>20</a:t>
                  </a:r>
                </a:p>
              </p:txBody>
            </p:sp>
          </p:grpSp>
          <p:sp>
            <p:nvSpPr>
              <p:cNvPr id="21519" name="Text Box 32"/>
              <p:cNvSpPr txBox="1">
                <a:spLocks noChangeArrowheads="1"/>
              </p:cNvSpPr>
              <p:nvPr/>
            </p:nvSpPr>
            <p:spPr bwMode="auto">
              <a:xfrm>
                <a:off x="4185" y="2509"/>
                <a:ext cx="18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5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 marL="742950" indent="-285750">
                  <a:defRPr sz="15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 marL="1143000" indent="-228600">
                  <a:defRPr sz="15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 marL="1600200" indent="-228600">
                  <a:defRPr sz="15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 marL="2057400" indent="-228600">
                  <a:defRPr sz="15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nb-NO" sz="2400">
                    <a:solidFill>
                      <a:schemeClr val="tx1"/>
                    </a:solidFill>
                    <a:latin typeface="Wingdings" pitchFamily="2" charset="2"/>
                  </a:rPr>
                  <a:t>w</a:t>
                </a:r>
              </a:p>
            </p:txBody>
          </p:sp>
          <p:sp>
            <p:nvSpPr>
              <p:cNvPr id="21520" name="Rectangle 34"/>
              <p:cNvSpPr>
                <a:spLocks noChangeArrowheads="1"/>
              </p:cNvSpPr>
              <p:nvPr/>
            </p:nvSpPr>
            <p:spPr bwMode="auto">
              <a:xfrm>
                <a:off x="4844" y="2502"/>
                <a:ext cx="28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</a:rPr>
                  <a:t>tid</a:t>
                </a:r>
                <a:endParaRPr lang="nb-NO" sz="2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517" name="Text Box 8"/>
            <p:cNvSpPr txBox="1">
              <a:spLocks noChangeArrowheads="1"/>
            </p:cNvSpPr>
            <p:nvPr/>
          </p:nvSpPr>
          <p:spPr bwMode="auto">
            <a:xfrm>
              <a:off x="2505" y="2518"/>
              <a:ext cx="1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nb-NO" sz="2400">
                  <a:solidFill>
                    <a:schemeClr val="tx1"/>
                  </a:solidFill>
                  <a:latin typeface="Wingdings" pitchFamily="2" charset="2"/>
                </a:rPr>
                <a:t>w</a:t>
              </a:r>
            </a:p>
          </p:txBody>
        </p:sp>
      </p:grpSp>
      <p:sp>
        <p:nvSpPr>
          <p:cNvPr id="255000" name="Rectangle 24"/>
          <p:cNvSpPr>
            <a:spLocks noChangeArrowheads="1"/>
          </p:cNvSpPr>
          <p:nvPr/>
        </p:nvSpPr>
        <p:spPr bwMode="auto">
          <a:xfrm>
            <a:off x="1066800" y="4515272"/>
            <a:ext cx="7620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2000" b="1">
                <a:solidFill>
                  <a:schemeClr val="tx1"/>
                </a:solidFill>
              </a:rPr>
              <a:t>Husk:</a:t>
            </a:r>
          </a:p>
          <a:p>
            <a:pPr marL="342900" indent="-342900" algn="l">
              <a:spcBef>
                <a:spcPct val="1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>
                <a:solidFill>
                  <a:schemeClr val="tx1"/>
                </a:solidFill>
              </a:rPr>
              <a:t>Vi bruker </a:t>
            </a:r>
            <a:r>
              <a:rPr lang="en-US" sz="2000" u="sng">
                <a:solidFill>
                  <a:schemeClr val="tx1"/>
                </a:solidFill>
              </a:rPr>
              <a:t>prosjektets</a:t>
            </a:r>
            <a:r>
              <a:rPr lang="en-US" sz="2000">
                <a:solidFill>
                  <a:schemeClr val="tx1"/>
                </a:solidFill>
              </a:rPr>
              <a:t> kapitalkostnad (hensyntatt </a:t>
            </a:r>
            <a:r>
              <a:rPr lang="en-US" sz="2000" u="sng">
                <a:solidFill>
                  <a:schemeClr val="tx1"/>
                </a:solidFill>
              </a:rPr>
              <a:t>prosjektets</a:t>
            </a:r>
            <a:r>
              <a:rPr lang="en-US" sz="2000">
                <a:solidFill>
                  <a:schemeClr val="tx1"/>
                </a:solidFill>
              </a:rPr>
              <a:t> </a:t>
            </a:r>
          </a:p>
          <a:p>
            <a:pPr marL="342900" indent="-342900"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 </a:t>
            </a:r>
            <a:r>
              <a:rPr lang="en-US" sz="2000" smtClean="0">
                <a:solidFill>
                  <a:schemeClr val="tx1"/>
                </a:solidFill>
              </a:rPr>
              <a:t>risiko</a:t>
            </a:r>
            <a:r>
              <a:rPr lang="en-US" sz="2000">
                <a:solidFill>
                  <a:schemeClr val="tx1"/>
                </a:solidFill>
              </a:rPr>
              <a:t>), ikke bedriftens gjennomsnittlige kapitalkostnad</a:t>
            </a:r>
          </a:p>
          <a:p>
            <a:pPr marL="342900" indent="-342900" algn="l">
              <a:spcBef>
                <a:spcPct val="1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>
                <a:solidFill>
                  <a:schemeClr val="tx1"/>
                </a:solidFill>
              </a:rPr>
              <a:t> Feil kan oppstå dersom bedriftens kapitalkostnad benyttes, særlig </a:t>
            </a:r>
          </a:p>
          <a:p>
            <a:pPr marL="342900" indent="-342900"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 </a:t>
            </a:r>
            <a:r>
              <a:rPr lang="en-US" sz="2000" smtClean="0">
                <a:solidFill>
                  <a:schemeClr val="tx1"/>
                </a:solidFill>
              </a:rPr>
              <a:t>dersom </a:t>
            </a:r>
            <a:r>
              <a:rPr lang="en-US" sz="2000">
                <a:solidFill>
                  <a:schemeClr val="tx1"/>
                </a:solidFill>
              </a:rPr>
              <a:t>virksomheten er variert (konglomerat)</a:t>
            </a:r>
            <a:endParaRPr lang="en-US" sz="2000" i="1">
              <a:solidFill>
                <a:schemeClr val="tx1"/>
              </a:solidFill>
            </a:endParaRPr>
          </a:p>
        </p:txBody>
      </p:sp>
      <p:sp>
        <p:nvSpPr>
          <p:cNvPr id="21511" name="Rectangle 29"/>
          <p:cNvSpPr>
            <a:spLocks noChangeArrowheads="1"/>
          </p:cNvSpPr>
          <p:nvPr/>
        </p:nvSpPr>
        <p:spPr bwMode="auto">
          <a:xfrm>
            <a:off x="685800" y="476672"/>
            <a:ext cx="617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 sz="2400" b="1">
                <a:solidFill>
                  <a:schemeClr val="tx1"/>
                </a:solidFill>
              </a:rPr>
              <a:t>3. Kapitalkostnad for nye prosjekter </a:t>
            </a:r>
          </a:p>
        </p:txBody>
      </p:sp>
      <p:sp>
        <p:nvSpPr>
          <p:cNvPr id="21512" name="Rectangle 37"/>
          <p:cNvSpPr>
            <a:spLocks noChangeArrowheads="1"/>
          </p:cNvSpPr>
          <p:nvPr/>
        </p:nvSpPr>
        <p:spPr bwMode="auto">
          <a:xfrm>
            <a:off x="2067135" y="2000672"/>
            <a:ext cx="27142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Forventet </a:t>
            </a:r>
            <a:r>
              <a:rPr lang="en-US" sz="2000" smtClean="0">
                <a:solidFill>
                  <a:schemeClr val="tx1"/>
                </a:solidFill>
              </a:rPr>
              <a:t>kontantstrøm:</a:t>
            </a:r>
            <a:endParaRPr lang="nb-NO" sz="2000">
              <a:solidFill>
                <a:schemeClr val="tx1"/>
              </a:solidFill>
            </a:endParaRPr>
          </a:p>
        </p:txBody>
      </p:sp>
      <p:sp>
        <p:nvSpPr>
          <p:cNvPr id="255014" name="Rectangle 38"/>
          <p:cNvSpPr>
            <a:spLocks noChangeArrowheads="1"/>
          </p:cNvSpPr>
          <p:nvPr/>
        </p:nvSpPr>
        <p:spPr bwMode="auto">
          <a:xfrm>
            <a:off x="2012950" y="3600872"/>
            <a:ext cx="108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</a:rPr>
              <a:t>Dermed:  </a:t>
            </a:r>
            <a:endParaRPr lang="nb-NO" sz="1600">
              <a:solidFill>
                <a:srgbClr val="E00070"/>
              </a:solidFill>
              <a:latin typeface="Monotype Sorts" pitchFamily="2" charset="2"/>
            </a:endParaRPr>
          </a:p>
        </p:txBody>
      </p:sp>
      <p:pic>
        <p:nvPicPr>
          <p:cNvPr id="21514" name="Picture 39" descr="D:\programfiler\Microsoft Office\Clipart\standard\stddir1\BD06487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29072"/>
            <a:ext cx="12192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3154363" y="3640560"/>
            <a:ext cx="381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43528247"/>
              </p:ext>
            </p:extLst>
          </p:nvPr>
        </p:nvGraphicFramePr>
        <p:xfrm>
          <a:off x="3962400" y="3661197"/>
          <a:ext cx="538163" cy="339725"/>
        </p:xfrm>
        <a:graphic>
          <a:graphicData uri="http://schemas.openxmlformats.org/presentationml/2006/ole">
            <p:oleObj spid="_x0000_s21546" name="Equation" r:id="rId5" imgW="317225" imgH="190335" progId="">
              <p:embed/>
            </p:oleObj>
          </a:graphicData>
        </a:graphic>
      </p:graphicFrame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3167063" y="4210472"/>
            <a:ext cx="220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NV</a:t>
            </a:r>
            <a:r>
              <a:rPr lang="en-US" sz="2000" baseline="-25000" dirty="0">
                <a:solidFill>
                  <a:schemeClr val="tx1"/>
                </a:solidFill>
              </a:rPr>
              <a:t>7,7 %</a:t>
            </a:r>
            <a:r>
              <a:rPr lang="en-US" sz="2000" dirty="0">
                <a:solidFill>
                  <a:schemeClr val="tx1"/>
                </a:solidFill>
              </a:rPr>
              <a:t>=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00" grpId="0" autoUpdateAnimBg="0"/>
      <p:bldP spid="255014" grpId="0" autoUpdateAnimBg="0"/>
      <p:bldP spid="3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476672"/>
            <a:ext cx="617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 sz="2400" b="1">
                <a:solidFill>
                  <a:schemeClr val="tx1"/>
                </a:solidFill>
              </a:rPr>
              <a:t>3. Kapitalkostnad for nye prosjekter 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685800" y="1238672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Beslutningsfeil når bedriftens gjennomsnittlige kapitalkostnad brukes på nye prosjekter</a:t>
            </a:r>
          </a:p>
        </p:txBody>
      </p:sp>
      <p:graphicFrame>
        <p:nvGraphicFramePr>
          <p:cNvPr id="22532" name="Object 5"/>
          <p:cNvGraphicFramePr>
            <a:graphicFrameLocks noChangeAspect="1"/>
          </p:cNvGraphicFramePr>
          <p:nvPr/>
        </p:nvGraphicFramePr>
        <p:xfrm>
          <a:off x="1136848" y="2000672"/>
          <a:ext cx="7467600" cy="4232275"/>
        </p:xfrm>
        <a:graphic>
          <a:graphicData uri="http://schemas.openxmlformats.org/presentationml/2006/ole">
            <p:oleObj spid="_x0000_s22567" name="Diagram" r:id="rId4" imgW="5895000" imgH="3341160" progId="Excel.Sheet.8">
              <p:embed/>
            </p:oleObj>
          </a:graphicData>
        </a:graphic>
      </p:graphicFrame>
      <p:sp>
        <p:nvSpPr>
          <p:cNvPr id="320521" name="AutoShape 9"/>
          <p:cNvSpPr>
            <a:spLocks noChangeArrowheads="1"/>
          </p:cNvSpPr>
          <p:nvPr/>
        </p:nvSpPr>
        <p:spPr bwMode="auto">
          <a:xfrm rot="5400000">
            <a:off x="3210259" y="3086956"/>
            <a:ext cx="803997" cy="2112963"/>
          </a:xfrm>
          <a:prstGeom prst="rtTriangle">
            <a:avLst/>
          </a:pr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nb-NO"/>
          </a:p>
        </p:txBody>
      </p:sp>
      <p:sp>
        <p:nvSpPr>
          <p:cNvPr id="320522" name="AutoShape 10"/>
          <p:cNvSpPr>
            <a:spLocks noChangeArrowheads="1"/>
          </p:cNvSpPr>
          <p:nvPr/>
        </p:nvSpPr>
        <p:spPr bwMode="auto">
          <a:xfrm rot="-5400000">
            <a:off x="5519738" y="2037184"/>
            <a:ext cx="914400" cy="2447925"/>
          </a:xfrm>
          <a:prstGeom prst="rtTriangle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320542" name="Line 30"/>
          <p:cNvSpPr>
            <a:spLocks noChangeShapeType="1"/>
          </p:cNvSpPr>
          <p:nvPr/>
        </p:nvSpPr>
        <p:spPr bwMode="auto">
          <a:xfrm>
            <a:off x="4724400" y="3753272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0547" name="Rectangle 35"/>
          <p:cNvSpPr>
            <a:spLocks noChangeArrowheads="1"/>
          </p:cNvSpPr>
          <p:nvPr/>
        </p:nvSpPr>
        <p:spPr bwMode="auto">
          <a:xfrm>
            <a:off x="3962400" y="5353472"/>
            <a:ext cx="243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nb-NO" sz="1800" b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nb-NO" sz="1800" b="1">
                <a:solidFill>
                  <a:schemeClr val="tx1"/>
                </a:solidFill>
              </a:rPr>
              <a:t> for eksisterende virksomhet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414463" y="3829472"/>
            <a:ext cx="1925637" cy="1862138"/>
            <a:chOff x="1131" y="2688"/>
            <a:chExt cx="1213" cy="1173"/>
          </a:xfrm>
        </p:grpSpPr>
        <p:sp>
          <p:nvSpPr>
            <p:cNvPr id="22553" name="Oval 23"/>
            <p:cNvSpPr>
              <a:spLocks noChangeArrowheads="1"/>
            </p:cNvSpPr>
            <p:nvPr/>
          </p:nvSpPr>
          <p:spPr bwMode="auto">
            <a:xfrm>
              <a:off x="2171" y="2866"/>
              <a:ext cx="85" cy="67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54" name="Rectangle 24"/>
            <p:cNvSpPr>
              <a:spLocks noChangeArrowheads="1"/>
            </p:cNvSpPr>
            <p:nvPr/>
          </p:nvSpPr>
          <p:spPr bwMode="auto">
            <a:xfrm>
              <a:off x="2164" y="2688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b-NO" sz="1600" b="1">
                  <a:solidFill>
                    <a:schemeClr val="tx1"/>
                  </a:solidFill>
                  <a:latin typeface="MS Serif" charset="0"/>
                </a:rPr>
                <a:t>A</a:t>
              </a:r>
              <a:endParaRPr lang="nb-NO" sz="2400">
                <a:solidFill>
                  <a:schemeClr val="tx1"/>
                </a:solidFill>
                <a:latin typeface="Math B" pitchFamily="2" charset="2"/>
              </a:endParaRPr>
            </a:p>
          </p:txBody>
        </p:sp>
        <p:sp>
          <p:nvSpPr>
            <p:cNvPr id="22555" name="Line 31"/>
            <p:cNvSpPr>
              <a:spLocks noChangeShapeType="1"/>
            </p:cNvSpPr>
            <p:nvPr/>
          </p:nvSpPr>
          <p:spPr bwMode="auto">
            <a:xfrm>
              <a:off x="2208" y="2976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556" name="Rectangle 33"/>
            <p:cNvSpPr>
              <a:spLocks noChangeArrowheads="1"/>
            </p:cNvSpPr>
            <p:nvPr/>
          </p:nvSpPr>
          <p:spPr bwMode="auto">
            <a:xfrm>
              <a:off x="2080" y="3630"/>
              <a:ext cx="2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b-NO" sz="1800" b="1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nb-NO" sz="1800" b="1" baseline="-2500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2557" name="Line 36"/>
            <p:cNvSpPr>
              <a:spLocks noChangeShapeType="1"/>
            </p:cNvSpPr>
            <p:nvPr/>
          </p:nvSpPr>
          <p:spPr bwMode="auto">
            <a:xfrm flipH="1">
              <a:off x="1824" y="2898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558" name="Rectangle 37"/>
            <p:cNvSpPr>
              <a:spLocks noChangeArrowheads="1"/>
            </p:cNvSpPr>
            <p:nvPr/>
          </p:nvSpPr>
          <p:spPr bwMode="auto">
            <a:xfrm>
              <a:off x="1131" y="2757"/>
              <a:ext cx="7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b-NO" sz="1800" b="1">
                  <a:solidFill>
                    <a:schemeClr val="tx1"/>
                  </a:solidFill>
                </a:rPr>
                <a:t>E(avk.),A</a:t>
              </a: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1295400" y="2991272"/>
            <a:ext cx="5595938" cy="2743200"/>
            <a:chOff x="720" y="2160"/>
            <a:chExt cx="3525" cy="1728"/>
          </a:xfrm>
        </p:grpSpPr>
        <p:sp>
          <p:nvSpPr>
            <p:cNvPr id="22547" name="Oval 28"/>
            <p:cNvSpPr>
              <a:spLocks noChangeArrowheads="1"/>
            </p:cNvSpPr>
            <p:nvPr/>
          </p:nvSpPr>
          <p:spPr bwMode="auto">
            <a:xfrm>
              <a:off x="4043" y="2299"/>
              <a:ext cx="85" cy="67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48" name="Rectangle 29"/>
            <p:cNvSpPr>
              <a:spLocks noChangeArrowheads="1"/>
            </p:cNvSpPr>
            <p:nvPr/>
          </p:nvSpPr>
          <p:spPr bwMode="auto">
            <a:xfrm>
              <a:off x="4041" y="2160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b-NO" sz="1600" b="1">
                  <a:solidFill>
                    <a:schemeClr val="tx1"/>
                  </a:solidFill>
                  <a:latin typeface="MS Serif" charset="0"/>
                </a:rPr>
                <a:t>B</a:t>
              </a:r>
            </a:p>
          </p:txBody>
        </p:sp>
        <p:sp>
          <p:nvSpPr>
            <p:cNvPr id="22549" name="Line 32"/>
            <p:cNvSpPr>
              <a:spLocks noChangeShapeType="1"/>
            </p:cNvSpPr>
            <p:nvPr/>
          </p:nvSpPr>
          <p:spPr bwMode="auto">
            <a:xfrm>
              <a:off x="4080" y="2409"/>
              <a:ext cx="0" cy="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550" name="Rectangle 34"/>
            <p:cNvSpPr>
              <a:spLocks noChangeArrowheads="1"/>
            </p:cNvSpPr>
            <p:nvPr/>
          </p:nvSpPr>
          <p:spPr bwMode="auto">
            <a:xfrm>
              <a:off x="3986" y="3657"/>
              <a:ext cx="2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b-NO" sz="1800" b="1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nb-NO" sz="1800" b="1" baseline="-2500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22551" name="Line 38"/>
            <p:cNvSpPr>
              <a:spLocks noChangeShapeType="1"/>
            </p:cNvSpPr>
            <p:nvPr/>
          </p:nvSpPr>
          <p:spPr bwMode="auto">
            <a:xfrm flipH="1" flipV="1">
              <a:off x="1488" y="2313"/>
              <a:ext cx="2592" cy="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552" name="Rectangle 39"/>
            <p:cNvSpPr>
              <a:spLocks noChangeArrowheads="1"/>
            </p:cNvSpPr>
            <p:nvPr/>
          </p:nvSpPr>
          <p:spPr bwMode="auto">
            <a:xfrm>
              <a:off x="720" y="2199"/>
              <a:ext cx="8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nb-NO" sz="1800" b="1">
                  <a:solidFill>
                    <a:schemeClr val="tx1"/>
                  </a:solidFill>
                </a:rPr>
                <a:t>E(avk.),B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2514600" y="3727872"/>
            <a:ext cx="6172200" cy="817563"/>
            <a:chOff x="1824" y="2624"/>
            <a:chExt cx="3888" cy="515"/>
          </a:xfrm>
        </p:grpSpPr>
        <p:sp>
          <p:nvSpPr>
            <p:cNvPr id="22544" name="Line 7"/>
            <p:cNvSpPr>
              <a:spLocks noChangeShapeType="1"/>
            </p:cNvSpPr>
            <p:nvPr/>
          </p:nvSpPr>
          <p:spPr bwMode="auto">
            <a:xfrm flipV="1">
              <a:off x="1824" y="2624"/>
              <a:ext cx="2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545" name="Rectangle 42"/>
            <p:cNvSpPr>
              <a:spLocks noChangeArrowheads="1"/>
            </p:cNvSpPr>
            <p:nvPr/>
          </p:nvSpPr>
          <p:spPr bwMode="auto">
            <a:xfrm>
              <a:off x="4416" y="2735"/>
              <a:ext cx="12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nb-NO" sz="1800" b="1">
                  <a:solidFill>
                    <a:schemeClr val="tx1"/>
                  </a:solidFill>
                </a:rPr>
                <a:t>Bedriftens kapitalkostnad</a:t>
              </a:r>
            </a:p>
          </p:txBody>
        </p:sp>
        <p:sp>
          <p:nvSpPr>
            <p:cNvPr id="22546" name="Line 43"/>
            <p:cNvSpPr>
              <a:spLocks noChangeShapeType="1"/>
            </p:cNvSpPr>
            <p:nvPr/>
          </p:nvSpPr>
          <p:spPr bwMode="auto">
            <a:xfrm flipH="1" flipV="1">
              <a:off x="4608" y="2640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2514600" y="1999085"/>
            <a:ext cx="4953000" cy="2557462"/>
            <a:chOff x="1824" y="1535"/>
            <a:chExt cx="3120" cy="1611"/>
          </a:xfrm>
        </p:grpSpPr>
        <p:sp>
          <p:nvSpPr>
            <p:cNvPr id="22541" name="Line 6"/>
            <p:cNvSpPr>
              <a:spLocks noChangeShapeType="1"/>
            </p:cNvSpPr>
            <p:nvPr/>
          </p:nvSpPr>
          <p:spPr bwMode="auto">
            <a:xfrm flipV="1">
              <a:off x="1824" y="2033"/>
              <a:ext cx="2976" cy="1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542" name="Rectangle 44"/>
            <p:cNvSpPr>
              <a:spLocks noChangeArrowheads="1"/>
            </p:cNvSpPr>
            <p:nvPr/>
          </p:nvSpPr>
          <p:spPr bwMode="auto">
            <a:xfrm>
              <a:off x="3648" y="1535"/>
              <a:ext cx="12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nb-NO" sz="1800" b="1">
                  <a:solidFill>
                    <a:schemeClr val="tx1"/>
                  </a:solidFill>
                </a:rPr>
                <a:t>Kapitalkostnad ifølge KVM</a:t>
              </a:r>
            </a:p>
          </p:txBody>
        </p:sp>
        <p:sp>
          <p:nvSpPr>
            <p:cNvPr id="22543" name="Line 45"/>
            <p:cNvSpPr>
              <a:spLocks noChangeShapeType="1"/>
            </p:cNvSpPr>
            <p:nvPr/>
          </p:nvSpPr>
          <p:spPr bwMode="auto">
            <a:xfrm>
              <a:off x="3888" y="1920"/>
              <a:ext cx="24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21" grpId="0" animBg="1"/>
      <p:bldP spid="320522" grpId="0" animBg="1"/>
      <p:bldP spid="320542" grpId="0" animBg="1"/>
      <p:bldP spid="32054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736600" y="1386880"/>
            <a:ext cx="833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>
                <a:solidFill>
                  <a:schemeClr val="tx1"/>
                </a:solidFill>
              </a:rPr>
              <a:t>	</a:t>
            </a:r>
            <a:r>
              <a:rPr lang="en-US" sz="2000">
                <a:solidFill>
                  <a:schemeClr val="tx1"/>
                </a:solidFill>
              </a:rPr>
              <a:t>1.  I et perfekt marked: </a:t>
            </a:r>
            <a:r>
              <a:rPr lang="en-US" sz="2000" u="sng">
                <a:solidFill>
                  <a:schemeClr val="tx1"/>
                </a:solidFill>
              </a:rPr>
              <a:t>Investor</a:t>
            </a:r>
            <a:r>
              <a:rPr lang="en-US" sz="2000">
                <a:solidFill>
                  <a:schemeClr val="tx1"/>
                </a:solidFill>
              </a:rPr>
              <a:t> kan diversifisere like godt som selskapet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     I praksis:  Investor kan diversifisere mye billigere enn selskapet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56005" name="Rectangle 5"/>
          <p:cNvSpPr>
            <a:spLocks noChangeArrowheads="1"/>
          </p:cNvSpPr>
          <p:nvPr/>
        </p:nvSpPr>
        <p:spPr bwMode="auto">
          <a:xfrm>
            <a:off x="1066800" y="2225080"/>
            <a:ext cx="7315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2.  Når det er billigere for investor å diversifisere enn for bedriften </a:t>
            </a:r>
            <a:r>
              <a:rPr lang="en-US" sz="2000">
                <a:solidFill>
                  <a:schemeClr val="tx1"/>
                </a:solidFill>
                <a:latin typeface="Wingdings 3" pitchFamily="18" charset="2"/>
              </a:rPr>
              <a:t>e </a:t>
            </a:r>
            <a:r>
              <a:rPr lang="en-US" sz="2000">
                <a:solidFill>
                  <a:schemeClr val="tx1"/>
                </a:solidFill>
              </a:rPr>
              <a:t>bedriften bør ikke diversifisere gjennom å spre seg over flere virksomhetsområder</a:t>
            </a:r>
          </a:p>
        </p:txBody>
      </p:sp>
      <p:sp>
        <p:nvSpPr>
          <p:cNvPr id="256007" name="Rectangle 7"/>
          <p:cNvSpPr>
            <a:spLocks noChangeArrowheads="1"/>
          </p:cNvSpPr>
          <p:nvPr/>
        </p:nvSpPr>
        <p:spPr bwMode="auto">
          <a:xfrm>
            <a:off x="1143000" y="4434880"/>
            <a:ext cx="7391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4.  Tilfeller hvor det likevel kan være lønnsomt for bedriften å diversifisere: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	- økt innkjøpsvolum (effektivitet)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	- markedsmakt (monopolfordel)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	- bedre utnyttelse av kompetanse (synergi)</a:t>
            </a:r>
          </a:p>
        </p:txBody>
      </p:sp>
      <p:sp>
        <p:nvSpPr>
          <p:cNvPr id="23557" name="Rectangle 16"/>
          <p:cNvSpPr>
            <a:spLocks noChangeArrowheads="1"/>
          </p:cNvSpPr>
          <p:nvPr/>
        </p:nvSpPr>
        <p:spPr bwMode="auto">
          <a:xfrm>
            <a:off x="685800" y="548680"/>
            <a:ext cx="617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 sz="2400" b="1">
                <a:solidFill>
                  <a:schemeClr val="tx1"/>
                </a:solidFill>
              </a:rPr>
              <a:t>4.  Bedriftsdiversifisering</a:t>
            </a:r>
            <a:endParaRPr lang="nb-NO" sz="2400" b="1">
              <a:solidFill>
                <a:schemeClr val="tx1"/>
              </a:solidFill>
            </a:endParaRPr>
          </a:p>
          <a:p>
            <a:pPr marL="342900" indent="-342900" algn="l" eaLnBrk="1" hangingPunct="1">
              <a:spcBef>
                <a:spcPct val="20000"/>
              </a:spcBef>
            </a:pP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256018" name="Rectangle 18"/>
          <p:cNvSpPr>
            <a:spLocks noChangeArrowheads="1"/>
          </p:cNvSpPr>
          <p:nvPr/>
        </p:nvSpPr>
        <p:spPr bwMode="auto">
          <a:xfrm>
            <a:off x="1109663" y="3215680"/>
            <a:ext cx="7315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3.  </a:t>
            </a:r>
            <a:r>
              <a:rPr lang="en-US" sz="2000" u="sng">
                <a:solidFill>
                  <a:schemeClr val="tx1"/>
                </a:solidFill>
              </a:rPr>
              <a:t>Bedriften</a:t>
            </a:r>
            <a:r>
              <a:rPr lang="en-US" sz="2000">
                <a:solidFill>
                  <a:schemeClr val="tx1"/>
                </a:solidFill>
              </a:rPr>
              <a:t> bør konsentrere seg om områder hvor den har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konkurransefortrinn (spesialisere; ikke diversifisere)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Konglomeratrabatt i Norge: 6 – 25% av selskapsverdien</a:t>
            </a:r>
          </a:p>
        </p:txBody>
      </p:sp>
      <p:pic>
        <p:nvPicPr>
          <p:cNvPr id="23559" name="Picture 19" descr="D:\programfiler\Microsoft Office\Clipart\standard\stddir1\BD06487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24880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5" grpId="0" autoUpdateAnimBg="0"/>
      <p:bldP spid="256007" grpId="0" autoUpdateAnimBg="0"/>
      <p:bldP spid="25601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1253"/>
          <p:cNvSpPr>
            <a:spLocks noChangeArrowheads="1"/>
          </p:cNvSpPr>
          <p:nvPr/>
        </p:nvSpPr>
        <p:spPr bwMode="auto">
          <a:xfrm>
            <a:off x="1219200" y="1611288"/>
            <a:ext cx="5257800" cy="3581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33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579" name="Rectangle 1028"/>
          <p:cNvSpPr>
            <a:spLocks noChangeArrowheads="1"/>
          </p:cNvSpPr>
          <p:nvPr/>
        </p:nvSpPr>
        <p:spPr bwMode="auto">
          <a:xfrm>
            <a:off x="2217738" y="1658913"/>
            <a:ext cx="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nb-NO"/>
          </a:p>
        </p:txBody>
      </p:sp>
      <p:sp>
        <p:nvSpPr>
          <p:cNvPr id="281607" name="Rectangle 1031"/>
          <p:cNvSpPr>
            <a:spLocks noChangeArrowheads="1"/>
          </p:cNvSpPr>
          <p:nvPr/>
        </p:nvSpPr>
        <p:spPr bwMode="auto">
          <a:xfrm>
            <a:off x="6248400" y="1535088"/>
            <a:ext cx="2819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Dagens pris reflekterer all den informasjonen som ligger i aksjens tidligere </a:t>
            </a:r>
            <a:r>
              <a:rPr lang="en-US" sz="2000" smtClean="0">
                <a:solidFill>
                  <a:schemeClr val="tx1"/>
                </a:solidFill>
              </a:rPr>
              <a:t>prisutvikling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81609" name="Rectangle 1033"/>
          <p:cNvSpPr>
            <a:spLocks noChangeArrowheads="1"/>
          </p:cNvSpPr>
          <p:nvPr/>
        </p:nvSpPr>
        <p:spPr bwMode="auto">
          <a:xfrm>
            <a:off x="6324600" y="3440088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Dagens pris reflekterer all offentlig </a:t>
            </a:r>
            <a:r>
              <a:rPr lang="en-US" sz="2000" smtClean="0">
                <a:solidFill>
                  <a:schemeClr val="tx1"/>
                </a:solidFill>
              </a:rPr>
              <a:t>informasjon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81610" name="Rectangle 1034"/>
          <p:cNvSpPr>
            <a:spLocks noChangeArrowheads="1"/>
          </p:cNvSpPr>
          <p:nvPr/>
        </p:nvSpPr>
        <p:spPr bwMode="auto">
          <a:xfrm>
            <a:off x="1143000" y="5573688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Dagens pris reflekterer all informasjon, også </a:t>
            </a:r>
            <a:r>
              <a:rPr lang="en-US" sz="2000" smtClean="0">
                <a:solidFill>
                  <a:schemeClr val="tx1"/>
                </a:solidFill>
              </a:rPr>
              <a:t>innsideinformasjon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81611" name="Line 1035"/>
          <p:cNvSpPr>
            <a:spLocks noChangeShapeType="1"/>
          </p:cNvSpPr>
          <p:nvPr/>
        </p:nvSpPr>
        <p:spPr bwMode="auto">
          <a:xfrm flipH="1">
            <a:off x="2057400" y="4506888"/>
            <a:ext cx="10668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Oval 1255"/>
          <p:cNvSpPr>
            <a:spLocks noChangeArrowheads="1"/>
          </p:cNvSpPr>
          <p:nvPr/>
        </p:nvSpPr>
        <p:spPr bwMode="auto">
          <a:xfrm>
            <a:off x="2133600" y="2373288"/>
            <a:ext cx="3429000" cy="18288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585" name="Oval 1257"/>
          <p:cNvSpPr>
            <a:spLocks noChangeArrowheads="1"/>
          </p:cNvSpPr>
          <p:nvPr/>
        </p:nvSpPr>
        <p:spPr bwMode="auto">
          <a:xfrm>
            <a:off x="3036888" y="2906688"/>
            <a:ext cx="1687512" cy="762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586" name="Rectangle 1258"/>
          <p:cNvSpPr>
            <a:spLocks noChangeArrowheads="1"/>
          </p:cNvSpPr>
          <p:nvPr/>
        </p:nvSpPr>
        <p:spPr bwMode="auto">
          <a:xfrm>
            <a:off x="3205163" y="3059088"/>
            <a:ext cx="1366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b-NO" sz="1600" b="1"/>
              <a:t>Svak effisiens</a:t>
            </a:r>
          </a:p>
        </p:txBody>
      </p:sp>
      <p:sp>
        <p:nvSpPr>
          <p:cNvPr id="24587" name="Rectangle 1259"/>
          <p:cNvSpPr>
            <a:spLocks noChangeArrowheads="1"/>
          </p:cNvSpPr>
          <p:nvPr/>
        </p:nvSpPr>
        <p:spPr bwMode="auto">
          <a:xfrm>
            <a:off x="3149600" y="3744888"/>
            <a:ext cx="1614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600" b="1"/>
              <a:t>Halvsterk effisiens</a:t>
            </a:r>
            <a:endParaRPr lang="nb-NO" sz="1600">
              <a:solidFill>
                <a:schemeClr val="tx1"/>
              </a:solidFill>
              <a:latin typeface="Math B" pitchFamily="2" charset="2"/>
            </a:endParaRPr>
          </a:p>
        </p:txBody>
      </p:sp>
      <p:sp>
        <p:nvSpPr>
          <p:cNvPr id="24588" name="Rectangle 1261"/>
          <p:cNvSpPr>
            <a:spLocks noChangeArrowheads="1"/>
          </p:cNvSpPr>
          <p:nvPr/>
        </p:nvSpPr>
        <p:spPr bwMode="auto">
          <a:xfrm>
            <a:off x="3181350" y="4278288"/>
            <a:ext cx="1228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600" b="1"/>
              <a:t>Sterk effisiens</a:t>
            </a:r>
            <a:endParaRPr lang="nb-NO" sz="1600">
              <a:solidFill>
                <a:schemeClr val="tx1"/>
              </a:solidFill>
              <a:latin typeface="Math B" pitchFamily="2" charset="2"/>
            </a:endParaRPr>
          </a:p>
        </p:txBody>
      </p:sp>
      <p:sp>
        <p:nvSpPr>
          <p:cNvPr id="281608" name="Line 1032"/>
          <p:cNvSpPr>
            <a:spLocks noChangeShapeType="1"/>
          </p:cNvSpPr>
          <p:nvPr/>
        </p:nvSpPr>
        <p:spPr bwMode="auto">
          <a:xfrm>
            <a:off x="4572000" y="3592488"/>
            <a:ext cx="22098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06" name="Line 1030"/>
          <p:cNvSpPr>
            <a:spLocks noChangeShapeType="1"/>
          </p:cNvSpPr>
          <p:nvPr/>
        </p:nvSpPr>
        <p:spPr bwMode="auto">
          <a:xfrm flipV="1">
            <a:off x="3810000" y="2068488"/>
            <a:ext cx="25146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Rectangle 1263"/>
          <p:cNvSpPr>
            <a:spLocks noChangeArrowheads="1"/>
          </p:cNvSpPr>
          <p:nvPr/>
        </p:nvSpPr>
        <p:spPr bwMode="auto">
          <a:xfrm>
            <a:off x="685800" y="620688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>
                <a:solidFill>
                  <a:schemeClr val="tx1"/>
                </a:solidFill>
              </a:rPr>
              <a:t>5.  Informasjonseffisiens</a:t>
            </a: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7" grpId="0" autoUpdateAnimBg="0"/>
      <p:bldP spid="281609" grpId="0" autoUpdateAnimBg="0"/>
      <p:bldP spid="281610" grpId="0" autoUpdateAnimBg="0"/>
      <p:bldP spid="281611" grpId="0" animBg="1"/>
      <p:bldP spid="281608" grpId="0" animBg="1"/>
      <p:bldP spid="28160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834257" y="1086272"/>
            <a:ext cx="76342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1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chemeClr val="tx1"/>
                </a:solidFill>
              </a:rPr>
              <a:t>Hvis effisiens ikke holder:</a:t>
            </a:r>
            <a:r>
              <a:rPr lang="en-US" sz="2000">
                <a:solidFill>
                  <a:schemeClr val="tx1"/>
                </a:solidFill>
              </a:rPr>
              <a:t>  Reduser diversifisering og konsentrer </a:t>
            </a:r>
          </a:p>
          <a:p>
            <a:pPr marL="342900" indent="-342900"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deg om de enkeltselskaper hvor du har informasjon</a:t>
            </a:r>
          </a:p>
        </p:txBody>
      </p:sp>
      <p:sp>
        <p:nvSpPr>
          <p:cNvPr id="259079" name="Rectangle 7"/>
          <p:cNvSpPr>
            <a:spLocks noChangeArrowheads="1"/>
          </p:cNvSpPr>
          <p:nvPr/>
        </p:nvSpPr>
        <p:spPr bwMode="auto">
          <a:xfrm>
            <a:off x="834257" y="1886372"/>
            <a:ext cx="7543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1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chemeClr val="tx1"/>
                </a:solidFill>
              </a:rPr>
              <a:t>Teknisk analyse:  </a:t>
            </a:r>
            <a:r>
              <a:rPr lang="en-US" sz="2000">
                <a:solidFill>
                  <a:schemeClr val="tx1"/>
                </a:solidFill>
              </a:rPr>
              <a:t>Forutsetter at markedet ikke er effisient på svak form</a:t>
            </a:r>
          </a:p>
        </p:txBody>
      </p:sp>
      <p:sp>
        <p:nvSpPr>
          <p:cNvPr id="259080" name="Rectangle 8"/>
          <p:cNvSpPr>
            <a:spLocks noChangeArrowheads="1"/>
          </p:cNvSpPr>
          <p:nvPr/>
        </p:nvSpPr>
        <p:spPr bwMode="auto">
          <a:xfrm>
            <a:off x="834257" y="2581697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1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chemeClr val="tx1"/>
                </a:solidFill>
              </a:rPr>
              <a:t>Fundamentalanalyse: </a:t>
            </a:r>
            <a:r>
              <a:rPr lang="en-US" sz="2000">
                <a:solidFill>
                  <a:schemeClr val="tx1"/>
                </a:solidFill>
              </a:rPr>
              <a:t>Forutsetter at markedet ikke er halvsterkt effisient</a:t>
            </a:r>
          </a:p>
        </p:txBody>
      </p:sp>
      <p:sp>
        <p:nvSpPr>
          <p:cNvPr id="259081" name="Rectangle 9"/>
          <p:cNvSpPr>
            <a:spLocks noChangeArrowheads="1"/>
          </p:cNvSpPr>
          <p:nvPr/>
        </p:nvSpPr>
        <p:spPr bwMode="auto">
          <a:xfrm>
            <a:off x="834257" y="3315122"/>
            <a:ext cx="798398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1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chemeClr val="tx1"/>
                </a:solidFill>
              </a:rPr>
              <a:t>Effekt av aksjetips/råd i tidsskrift (eks. Kapital): </a:t>
            </a:r>
            <a:r>
              <a:rPr lang="en-US" sz="2000">
                <a:solidFill>
                  <a:schemeClr val="tx1"/>
                </a:solidFill>
              </a:rPr>
              <a:t>Hvis </a:t>
            </a:r>
          </a:p>
          <a:p>
            <a:pPr marL="342900" indent="-342900"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aksjekursen reagerer</a:t>
            </a:r>
          </a:p>
          <a:p>
            <a:pPr marL="342900" indent="-342900"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</a:t>
            </a:r>
            <a:r>
              <a:rPr lang="en-US" sz="1800">
                <a:solidFill>
                  <a:schemeClr val="tx1"/>
                </a:solidFill>
              </a:rPr>
              <a:t>a) Enten effisient reaksjon på ny informasjon </a:t>
            </a:r>
            <a:endParaRPr lang="en-US" sz="180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1800" smtClean="0">
                <a:solidFill>
                  <a:schemeClr val="tx1"/>
                </a:solidFill>
              </a:rPr>
              <a:t>	    (“</a:t>
            </a:r>
            <a:r>
              <a:rPr lang="en-US" sz="1800">
                <a:solidFill>
                  <a:schemeClr val="tx1"/>
                </a:solidFill>
              </a:rPr>
              <a:t>Kapital </a:t>
            </a:r>
            <a:r>
              <a:rPr lang="en-US" sz="1800" smtClean="0">
                <a:solidFill>
                  <a:schemeClr val="tx1"/>
                </a:solidFill>
              </a:rPr>
              <a:t>bruker ikke- offentlig </a:t>
            </a:r>
            <a:r>
              <a:rPr lang="en-US" sz="1800">
                <a:solidFill>
                  <a:schemeClr val="tx1"/>
                </a:solidFill>
              </a:rPr>
              <a:t>info”), eller</a:t>
            </a:r>
          </a:p>
          <a:p>
            <a:pPr marL="342900" indent="-342900"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1800">
                <a:solidFill>
                  <a:schemeClr val="tx1"/>
                </a:solidFill>
              </a:rPr>
              <a:t>	b) Markedet er ineffisient </a:t>
            </a:r>
            <a:endParaRPr lang="en-US" sz="180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1800" smtClean="0">
                <a:solidFill>
                  <a:schemeClr val="tx1"/>
                </a:solidFill>
              </a:rPr>
              <a:t>	    (“</a:t>
            </a:r>
            <a:r>
              <a:rPr lang="en-US" sz="1800">
                <a:solidFill>
                  <a:schemeClr val="tx1"/>
                </a:solidFill>
              </a:rPr>
              <a:t>Markedet reagerer på at Kapital gjenbruker kjent info”)</a:t>
            </a:r>
          </a:p>
        </p:txBody>
      </p:sp>
      <p:sp>
        <p:nvSpPr>
          <p:cNvPr id="259082" name="Rectangle 10"/>
          <p:cNvSpPr>
            <a:spLocks noChangeArrowheads="1"/>
          </p:cNvSpPr>
          <p:nvPr/>
        </p:nvSpPr>
        <p:spPr bwMode="auto">
          <a:xfrm>
            <a:off x="834257" y="5334422"/>
            <a:ext cx="73421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1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chemeClr val="tx1"/>
                </a:solidFill>
              </a:rPr>
              <a:t>Innside-info: </a:t>
            </a:r>
            <a:r>
              <a:rPr lang="en-US" sz="2000">
                <a:solidFill>
                  <a:schemeClr val="tx1"/>
                </a:solidFill>
              </a:rPr>
              <a:t>Synes mulig å tjene ekstra på bruk av innsideinfo i </a:t>
            </a:r>
          </a:p>
          <a:p>
            <a:pPr marL="342900" indent="-342900"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utlandet, m.a.o. ikke sterk effisiens.  Hypotesen er empirisk </a:t>
            </a:r>
          </a:p>
          <a:p>
            <a:pPr marL="342900" indent="-342900"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     forkastet i </a:t>
            </a:r>
            <a:r>
              <a:rPr lang="en-US" sz="2000" smtClean="0">
                <a:solidFill>
                  <a:schemeClr val="tx1"/>
                </a:solidFill>
              </a:rPr>
              <a:t>Norge</a:t>
            </a:r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5607" name="Group 16"/>
          <p:cNvGrpSpPr>
            <a:grpSpLocks/>
          </p:cNvGrpSpPr>
          <p:nvPr/>
        </p:nvGrpSpPr>
        <p:grpSpPr bwMode="auto">
          <a:xfrm>
            <a:off x="6948264" y="332656"/>
            <a:ext cx="1066800" cy="727075"/>
            <a:chOff x="912" y="1584"/>
            <a:chExt cx="3312" cy="2256"/>
          </a:xfrm>
        </p:grpSpPr>
        <p:sp>
          <p:nvSpPr>
            <p:cNvPr id="25609" name="Oval 13"/>
            <p:cNvSpPr>
              <a:spLocks noChangeArrowheads="1"/>
            </p:cNvSpPr>
            <p:nvPr/>
          </p:nvSpPr>
          <p:spPr bwMode="auto">
            <a:xfrm>
              <a:off x="912" y="1584"/>
              <a:ext cx="3312" cy="225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5610" name="Oval 14"/>
            <p:cNvSpPr>
              <a:spLocks noChangeArrowheads="1"/>
            </p:cNvSpPr>
            <p:nvPr/>
          </p:nvSpPr>
          <p:spPr bwMode="auto">
            <a:xfrm>
              <a:off x="1488" y="2064"/>
              <a:ext cx="2160" cy="1152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5611" name="Oval 15"/>
            <p:cNvSpPr>
              <a:spLocks noChangeArrowheads="1"/>
            </p:cNvSpPr>
            <p:nvPr/>
          </p:nvSpPr>
          <p:spPr bwMode="auto">
            <a:xfrm>
              <a:off x="2057" y="2400"/>
              <a:ext cx="1063" cy="48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25608" name="Rectangle 17"/>
          <p:cNvSpPr>
            <a:spLocks noChangeArrowheads="1"/>
          </p:cNvSpPr>
          <p:nvPr/>
        </p:nvSpPr>
        <p:spPr bwMode="auto">
          <a:xfrm>
            <a:off x="467544" y="476672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>
                <a:solidFill>
                  <a:schemeClr val="tx1"/>
                </a:solidFill>
              </a:rPr>
              <a:t>5.  Informasjonseffisiens (forts.)</a:t>
            </a: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9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9" grpId="0" autoUpdateAnimBg="0"/>
      <p:bldP spid="259080" grpId="0" autoUpdateAnimBg="0"/>
      <p:bldP spid="259081" grpId="0" autoUpdateAnimBg="0"/>
      <p:bldP spid="25908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920552" y="1607096"/>
            <a:ext cx="716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>
                <a:solidFill>
                  <a:schemeClr val="tx1"/>
                </a:solidFill>
              </a:rPr>
              <a:t>Funn fra de senere år som setter spørsmålstegn ved svak/halvsterk effisiens (anomalier):</a:t>
            </a:r>
          </a:p>
        </p:txBody>
      </p:sp>
      <p:sp>
        <p:nvSpPr>
          <p:cNvPr id="261127" name="Rectangle 7"/>
          <p:cNvSpPr>
            <a:spLocks noChangeArrowheads="1"/>
          </p:cNvSpPr>
          <p:nvPr/>
        </p:nvSpPr>
        <p:spPr bwMode="auto">
          <a:xfrm>
            <a:off x="969368" y="2631232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1.  </a:t>
            </a:r>
            <a:r>
              <a:rPr lang="en-US" sz="2000" b="1">
                <a:solidFill>
                  <a:schemeClr val="tx1"/>
                </a:solidFill>
              </a:rPr>
              <a:t>Størrelseseffekten</a:t>
            </a:r>
            <a:r>
              <a:rPr lang="en-US" sz="2000">
                <a:solidFill>
                  <a:schemeClr val="tx1"/>
                </a:solidFill>
              </a:rPr>
              <a:t> – jo mindre selskap, desto høyere avkastning</a:t>
            </a:r>
          </a:p>
          <a:p>
            <a:pPr marL="342900" indent="-342900"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2.  </a:t>
            </a:r>
            <a:r>
              <a:rPr lang="en-US" sz="2000" b="1">
                <a:solidFill>
                  <a:schemeClr val="tx1"/>
                </a:solidFill>
              </a:rPr>
              <a:t>P/B–effekten</a:t>
            </a:r>
            <a:r>
              <a:rPr lang="en-US" sz="2000">
                <a:solidFill>
                  <a:schemeClr val="tx1"/>
                </a:solidFill>
              </a:rPr>
              <a:t> – jo lavere P/B (pris/bok), desto høyere avkastning</a:t>
            </a:r>
          </a:p>
          <a:p>
            <a:pPr marL="342900" indent="-342900"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3.  </a:t>
            </a:r>
            <a:r>
              <a:rPr lang="en-US" sz="2000" b="1">
                <a:solidFill>
                  <a:schemeClr val="tx1"/>
                </a:solidFill>
              </a:rPr>
              <a:t>P/E–effekten</a:t>
            </a:r>
            <a:r>
              <a:rPr lang="en-US" sz="2000">
                <a:solidFill>
                  <a:schemeClr val="tx1"/>
                </a:solidFill>
              </a:rPr>
              <a:t> – jo lavere P/E (“price/earnings”), desto høyere   </a:t>
            </a:r>
          </a:p>
          <a:p>
            <a:pPr marL="342900" indent="-342900"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           avkastning</a:t>
            </a:r>
          </a:p>
          <a:p>
            <a:pPr marL="342900" indent="-342900"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4.  </a:t>
            </a:r>
            <a:r>
              <a:rPr lang="en-US" sz="2000" b="1">
                <a:solidFill>
                  <a:schemeClr val="tx1"/>
                </a:solidFill>
              </a:rPr>
              <a:t>Momentumeffekten</a:t>
            </a:r>
            <a:r>
              <a:rPr lang="en-US" sz="2000">
                <a:solidFill>
                  <a:schemeClr val="tx1"/>
                </a:solidFill>
              </a:rPr>
              <a:t> – jo høyere avkastning i fjor, desto høyere </a:t>
            </a:r>
          </a:p>
          <a:p>
            <a:pPr marL="342900" indent="-342900"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     avkastning i år</a:t>
            </a:r>
          </a:p>
          <a:p>
            <a:pPr marL="342900" indent="-342900"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5.  </a:t>
            </a:r>
            <a:r>
              <a:rPr lang="en-US" sz="2000" b="1">
                <a:solidFill>
                  <a:schemeClr val="tx1"/>
                </a:solidFill>
              </a:rPr>
              <a:t>Januareffekten</a:t>
            </a:r>
            <a:r>
              <a:rPr lang="en-US" sz="2000">
                <a:solidFill>
                  <a:schemeClr val="tx1"/>
                </a:solidFill>
              </a:rPr>
              <a:t> – høyest avkastning i januar</a:t>
            </a:r>
          </a:p>
          <a:p>
            <a:pPr marL="342900" indent="-342900" algn="l">
              <a:spcBef>
                <a:spcPct val="10000"/>
              </a:spcBef>
              <a:buFont typeface="Wingdings" pitchFamily="2" charset="2"/>
              <a:buNone/>
            </a:pPr>
            <a:endParaRPr lang="en-US" sz="2000">
              <a:solidFill>
                <a:schemeClr val="tx1"/>
              </a:solidFill>
            </a:endParaRPr>
          </a:p>
          <a:p>
            <a:pPr marL="342900" indent="-342900" algn="l">
              <a:spcBef>
                <a:spcPct val="10000"/>
              </a:spcBef>
              <a:buFont typeface="Wingdings" pitchFamily="2" charset="2"/>
              <a:buNone/>
            </a:pPr>
            <a:endParaRPr lang="en-US" sz="2000" u="sng">
              <a:solidFill>
                <a:schemeClr val="tx1"/>
              </a:solidFill>
            </a:endParaRPr>
          </a:p>
          <a:p>
            <a:pPr marL="342900" indent="-342900"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2000" u="sng">
                <a:solidFill>
                  <a:schemeClr val="tx1"/>
                </a:solidFill>
              </a:rPr>
              <a:t>Men</a:t>
            </a:r>
            <a:r>
              <a:rPr lang="en-US" sz="2000">
                <a:solidFill>
                  <a:schemeClr val="tx1"/>
                </a:solidFill>
              </a:rPr>
              <a:t>:  Straks disse effektene blir kjent, ser det ut til at handel fjerner </a:t>
            </a:r>
            <a:r>
              <a:rPr lang="en-US" sz="2000" smtClean="0">
                <a:solidFill>
                  <a:schemeClr val="tx1"/>
                </a:solidFill>
              </a:rPr>
              <a:t>dem</a:t>
            </a:r>
            <a:endParaRPr lang="en-US" sz="2000" u="sng">
              <a:solidFill>
                <a:schemeClr val="tx1"/>
              </a:solidFill>
            </a:endParaRPr>
          </a:p>
          <a:p>
            <a:pPr marL="342900" indent="-342900" algn="l">
              <a:spcBef>
                <a:spcPct val="10000"/>
              </a:spcBef>
              <a:buFont typeface="Wingdings" pitchFamily="2" charset="2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6628" name="Rectangle 9"/>
          <p:cNvSpPr>
            <a:spLocks noChangeArrowheads="1"/>
          </p:cNvSpPr>
          <p:nvPr/>
        </p:nvSpPr>
        <p:spPr bwMode="auto">
          <a:xfrm>
            <a:off x="539552" y="692696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>
                <a:solidFill>
                  <a:schemeClr val="tx1"/>
                </a:solidFill>
              </a:rPr>
              <a:t>5.  Informasjonseffisiens (forts.)</a:t>
            </a:r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26629" name="Group 14"/>
          <p:cNvGrpSpPr>
            <a:grpSpLocks/>
          </p:cNvGrpSpPr>
          <p:nvPr/>
        </p:nvGrpSpPr>
        <p:grpSpPr bwMode="auto">
          <a:xfrm>
            <a:off x="7397552" y="692696"/>
            <a:ext cx="1066800" cy="727075"/>
            <a:chOff x="912" y="1584"/>
            <a:chExt cx="3312" cy="2256"/>
          </a:xfrm>
        </p:grpSpPr>
        <p:sp>
          <p:nvSpPr>
            <p:cNvPr id="26630" name="Oval 15"/>
            <p:cNvSpPr>
              <a:spLocks noChangeArrowheads="1"/>
            </p:cNvSpPr>
            <p:nvPr/>
          </p:nvSpPr>
          <p:spPr bwMode="auto">
            <a:xfrm>
              <a:off x="912" y="1584"/>
              <a:ext cx="3312" cy="225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6631" name="Oval 16"/>
            <p:cNvSpPr>
              <a:spLocks noChangeArrowheads="1"/>
            </p:cNvSpPr>
            <p:nvPr/>
          </p:nvSpPr>
          <p:spPr bwMode="auto">
            <a:xfrm>
              <a:off x="1488" y="2064"/>
              <a:ext cx="2160" cy="1152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6632" name="Oval 17"/>
            <p:cNvSpPr>
              <a:spLocks noChangeArrowheads="1"/>
            </p:cNvSpPr>
            <p:nvPr/>
          </p:nvSpPr>
          <p:spPr bwMode="auto">
            <a:xfrm>
              <a:off x="2057" y="2400"/>
              <a:ext cx="1063" cy="48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1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1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1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1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1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1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1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1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050"/>
          <p:cNvSpPr>
            <a:spLocks noChangeArrowheads="1"/>
          </p:cNvSpPr>
          <p:nvPr/>
        </p:nvSpPr>
        <p:spPr bwMode="auto">
          <a:xfrm>
            <a:off x="733425" y="1264568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3300"/>
                </a:solidFill>
                <a:latin typeface="Monotype Sorts" pitchFamily="2" charset="2"/>
              </a:rPr>
              <a:t>	</a:t>
            </a:r>
            <a:r>
              <a:rPr lang="en-US" sz="2000">
                <a:solidFill>
                  <a:schemeClr val="tx1"/>
                </a:solidFill>
              </a:rPr>
              <a:t>Analyserer lønnsomhetseffekter av endrede prisforutsetninger</a:t>
            </a:r>
          </a:p>
        </p:txBody>
      </p:sp>
      <p:sp>
        <p:nvSpPr>
          <p:cNvPr id="27651" name="Rectangle 2051"/>
          <p:cNvSpPr>
            <a:spLocks noChangeArrowheads="1"/>
          </p:cNvSpPr>
          <p:nvPr/>
        </p:nvSpPr>
        <p:spPr bwMode="auto">
          <a:xfrm>
            <a:off x="1512888" y="1588418"/>
            <a:ext cx="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nb-NO"/>
          </a:p>
        </p:txBody>
      </p:sp>
      <p:graphicFrame>
        <p:nvGraphicFramePr>
          <p:cNvPr id="336896" name="Object 2048"/>
          <p:cNvGraphicFramePr>
            <a:graphicFrameLocks noChangeAspect="1"/>
          </p:cNvGraphicFramePr>
          <p:nvPr/>
        </p:nvGraphicFramePr>
        <p:xfrm>
          <a:off x="1676400" y="3669432"/>
          <a:ext cx="6324600" cy="2567880"/>
        </p:xfrm>
        <a:graphic>
          <a:graphicData uri="http://schemas.openxmlformats.org/presentationml/2006/ole">
            <p:oleObj spid="_x0000_s27673" name="Diagram" r:id="rId4" imgW="7200000" imgH="2857680" progId="Excel.Sheet.8">
              <p:embed/>
            </p:oleObj>
          </a:graphicData>
        </a:graphic>
      </p:graphicFrame>
      <p:sp>
        <p:nvSpPr>
          <p:cNvPr id="27653" name="Rectangle 2056"/>
          <p:cNvSpPr>
            <a:spLocks noChangeArrowheads="1"/>
          </p:cNvSpPr>
          <p:nvPr/>
        </p:nvSpPr>
        <p:spPr bwMode="auto">
          <a:xfrm>
            <a:off x="0" y="578768"/>
            <a:ext cx="932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>
                <a:solidFill>
                  <a:schemeClr val="tx1"/>
                </a:solidFill>
              </a:rPr>
              <a:t>	6.  Risikoanalyse med tradisjonelle metoder: Følsomhetsanalyse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7654" name="Rectangle 2057"/>
          <p:cNvSpPr>
            <a:spLocks noChangeArrowheads="1"/>
          </p:cNvSpPr>
          <p:nvPr/>
        </p:nvSpPr>
        <p:spPr bwMode="auto">
          <a:xfrm>
            <a:off x="1111250" y="959768"/>
            <a:ext cx="442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>
                <a:solidFill>
                  <a:schemeClr val="tx1"/>
                </a:solidFill>
              </a:rPr>
              <a:t>Eksempel:</a:t>
            </a:r>
            <a:r>
              <a:rPr lang="en-US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655" name="Rectangle 2059"/>
          <p:cNvSpPr>
            <a:spLocks noChangeArrowheads="1"/>
          </p:cNvSpPr>
          <p:nvPr/>
        </p:nvSpPr>
        <p:spPr bwMode="auto">
          <a:xfrm>
            <a:off x="733425" y="1645568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Et prosjekt med levetid på 5 år har en konstant årlig </a:t>
            </a:r>
            <a:r>
              <a:rPr lang="en-US" sz="2000" smtClean="0">
                <a:solidFill>
                  <a:schemeClr val="tx1"/>
                </a:solidFill>
              </a:rPr>
              <a:t>kontantstrøm  </a:t>
            </a:r>
            <a:r>
              <a:rPr lang="en-US" sz="2000">
                <a:solidFill>
                  <a:schemeClr val="tx1"/>
                </a:solidFill>
              </a:rPr>
              <a:t>Avkastningskravet er 5 % og basisprisen er </a:t>
            </a:r>
            <a:r>
              <a:rPr lang="en-US" sz="2000" smtClean="0">
                <a:solidFill>
                  <a:schemeClr val="tx1"/>
                </a:solidFill>
              </a:rPr>
              <a:t>100</a:t>
            </a: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27656" name="Object 204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98833759"/>
              </p:ext>
            </p:extLst>
          </p:nvPr>
        </p:nvGraphicFramePr>
        <p:xfrm>
          <a:off x="1143000" y="2407568"/>
          <a:ext cx="6127750" cy="1096963"/>
        </p:xfrm>
        <a:graphic>
          <a:graphicData uri="http://schemas.openxmlformats.org/presentationml/2006/ole">
            <p:oleObj spid="_x0000_s27674" name="Worksheet" r:id="rId5" imgW="7267575" imgH="1304925" progId="Excel.Sheet.8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3689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1026"/>
          <p:cNvSpPr>
            <a:spLocks noChangeArrowheads="1"/>
          </p:cNvSpPr>
          <p:nvPr/>
        </p:nvSpPr>
        <p:spPr bwMode="auto">
          <a:xfrm>
            <a:off x="564580" y="2469728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>
                <a:solidFill>
                  <a:schemeClr val="tx1"/>
                </a:solidFill>
              </a:rPr>
              <a:t>	Stjernediagram: </a:t>
            </a:r>
            <a:r>
              <a:rPr lang="en-US" sz="2000">
                <a:solidFill>
                  <a:schemeClr val="tx1"/>
                </a:solidFill>
              </a:rPr>
              <a:t>Endring i nåverdi ved prosentvis endring i forutsetninger</a:t>
            </a:r>
          </a:p>
        </p:txBody>
      </p:sp>
      <p:grpSp>
        <p:nvGrpSpPr>
          <p:cNvPr id="2" name="Group 1027"/>
          <p:cNvGrpSpPr>
            <a:grpSpLocks/>
          </p:cNvGrpSpPr>
          <p:nvPr/>
        </p:nvGrpSpPr>
        <p:grpSpPr bwMode="auto">
          <a:xfrm>
            <a:off x="1291655" y="2804120"/>
            <a:ext cx="7058025" cy="3505200"/>
            <a:chOff x="1200" y="2105"/>
            <a:chExt cx="4446" cy="2208"/>
          </a:xfrm>
        </p:grpSpPr>
        <p:graphicFrame>
          <p:nvGraphicFramePr>
            <p:cNvPr id="28679" name="Object 1025"/>
            <p:cNvGraphicFramePr>
              <a:graphicFrameLocks noChangeAspect="1"/>
            </p:cNvGraphicFramePr>
            <p:nvPr/>
          </p:nvGraphicFramePr>
          <p:xfrm>
            <a:off x="1200" y="2105"/>
            <a:ext cx="4446" cy="2208"/>
          </p:xfrm>
          <a:graphic>
            <a:graphicData uri="http://schemas.openxmlformats.org/presentationml/2006/ole">
              <p:oleObj spid="_x0000_s28703" name="Diagram" r:id="rId4" imgW="6122520" imgH="2730960" progId="Excel.Sheet.8">
                <p:embed/>
              </p:oleObj>
            </a:graphicData>
          </a:graphic>
        </p:graphicFrame>
        <p:sp>
          <p:nvSpPr>
            <p:cNvPr id="28680" name="Line 1029"/>
            <p:cNvSpPr>
              <a:spLocks noChangeShapeType="1"/>
            </p:cNvSpPr>
            <p:nvPr/>
          </p:nvSpPr>
          <p:spPr bwMode="auto">
            <a:xfrm flipV="1">
              <a:off x="2208" y="3113"/>
              <a:ext cx="3264" cy="288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Line 1030"/>
            <p:cNvSpPr>
              <a:spLocks noChangeShapeType="1"/>
            </p:cNvSpPr>
            <p:nvPr/>
          </p:nvSpPr>
          <p:spPr bwMode="auto">
            <a:xfrm>
              <a:off x="2496" y="2921"/>
              <a:ext cx="2736" cy="7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Line 1031"/>
            <p:cNvSpPr>
              <a:spLocks noChangeShapeType="1"/>
            </p:cNvSpPr>
            <p:nvPr/>
          </p:nvSpPr>
          <p:spPr bwMode="auto">
            <a:xfrm flipV="1">
              <a:off x="2160" y="3017"/>
              <a:ext cx="3264" cy="4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Text Box 1032"/>
            <p:cNvSpPr txBox="1">
              <a:spLocks noChangeArrowheads="1"/>
            </p:cNvSpPr>
            <p:nvPr/>
          </p:nvSpPr>
          <p:spPr bwMode="auto">
            <a:xfrm>
              <a:off x="4241" y="2866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nb-NO" sz="1400" b="1">
                  <a:solidFill>
                    <a:schemeClr val="tx1"/>
                  </a:solidFill>
                </a:rPr>
                <a:t>Pris</a:t>
              </a:r>
            </a:p>
          </p:txBody>
        </p:sp>
        <p:sp>
          <p:nvSpPr>
            <p:cNvPr id="28684" name="Text Box 1033"/>
            <p:cNvSpPr txBox="1">
              <a:spLocks noChangeArrowheads="1"/>
            </p:cNvSpPr>
            <p:nvPr/>
          </p:nvSpPr>
          <p:spPr bwMode="auto">
            <a:xfrm>
              <a:off x="4944" y="2873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nb-NO" sz="1400" b="1">
                  <a:solidFill>
                    <a:schemeClr val="tx1"/>
                  </a:solidFill>
                </a:rPr>
                <a:t>Volum</a:t>
              </a:r>
            </a:p>
          </p:txBody>
        </p:sp>
        <p:sp>
          <p:nvSpPr>
            <p:cNvPr id="28685" name="Text Box 1034"/>
            <p:cNvSpPr txBox="1">
              <a:spLocks noChangeArrowheads="1"/>
            </p:cNvSpPr>
            <p:nvPr/>
          </p:nvSpPr>
          <p:spPr bwMode="auto">
            <a:xfrm>
              <a:off x="1896" y="2740"/>
              <a:ext cx="115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nb-NO" sz="1400" b="1">
                  <a:solidFill>
                    <a:schemeClr val="tx1"/>
                  </a:solidFill>
                </a:rPr>
                <a:t>Faste utbetalinger</a:t>
              </a:r>
            </a:p>
          </p:txBody>
        </p:sp>
        <p:sp>
          <p:nvSpPr>
            <p:cNvPr id="28686" name="Text Box 1035"/>
            <p:cNvSpPr txBox="1">
              <a:spLocks noChangeArrowheads="1"/>
            </p:cNvSpPr>
            <p:nvPr/>
          </p:nvSpPr>
          <p:spPr bwMode="auto">
            <a:xfrm>
              <a:off x="4995" y="3148"/>
              <a:ext cx="6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nb-NO" sz="1400" b="1">
                  <a:solidFill>
                    <a:schemeClr val="tx1"/>
                  </a:solidFill>
                </a:rPr>
                <a:t>Levetid</a:t>
              </a:r>
            </a:p>
          </p:txBody>
        </p:sp>
      </p:grpSp>
      <p:sp>
        <p:nvSpPr>
          <p:cNvPr id="28676" name="Rectangle 1037"/>
          <p:cNvSpPr>
            <a:spLocks noChangeArrowheads="1"/>
          </p:cNvSpPr>
          <p:nvPr/>
        </p:nvSpPr>
        <p:spPr bwMode="auto">
          <a:xfrm>
            <a:off x="1034480" y="1015901"/>
            <a:ext cx="2541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 b="1" dirty="0" err="1">
                <a:solidFill>
                  <a:schemeClr val="tx1"/>
                </a:solidFill>
              </a:rPr>
              <a:t>Eksempel</a:t>
            </a:r>
            <a:r>
              <a:rPr lang="en-US" sz="2000" b="1" dirty="0">
                <a:solidFill>
                  <a:schemeClr val="tx1"/>
                </a:solidFill>
              </a:rPr>
              <a:t> (forts.)</a:t>
            </a:r>
            <a:endParaRPr lang="nb-NO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28677" name="Object 1024"/>
          <p:cNvGraphicFramePr>
            <a:graphicFrameLocks noChangeAspect="1"/>
          </p:cNvGraphicFramePr>
          <p:nvPr/>
        </p:nvGraphicFramePr>
        <p:xfrm>
          <a:off x="1110680" y="1428328"/>
          <a:ext cx="6129338" cy="827088"/>
        </p:xfrm>
        <a:graphic>
          <a:graphicData uri="http://schemas.openxmlformats.org/presentationml/2006/ole">
            <p:oleObj spid="_x0000_s28704" name="Worksheet" r:id="rId5" imgW="7239000" imgH="981075" progId="Excel.Sheet.8">
              <p:embed/>
            </p:oleObj>
          </a:graphicData>
        </a:graphic>
      </p:graphicFrame>
      <p:sp>
        <p:nvSpPr>
          <p:cNvPr id="28678" name="Rectangle 1042"/>
          <p:cNvSpPr>
            <a:spLocks noChangeArrowheads="1"/>
          </p:cNvSpPr>
          <p:nvPr/>
        </p:nvSpPr>
        <p:spPr bwMode="auto">
          <a:xfrm>
            <a:off x="-108520" y="91480"/>
            <a:ext cx="932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chemeClr val="tx1"/>
                </a:solidFill>
              </a:rPr>
              <a:t>	6.  </a:t>
            </a:r>
            <a:r>
              <a:rPr lang="en-US" sz="2400" b="1" dirty="0" err="1">
                <a:solidFill>
                  <a:schemeClr val="tx1"/>
                </a:solidFill>
              </a:rPr>
              <a:t>Risikoanalyse</a:t>
            </a:r>
            <a:r>
              <a:rPr lang="en-US" sz="2400" b="1" dirty="0">
                <a:solidFill>
                  <a:schemeClr val="tx1"/>
                </a:solidFill>
              </a:rPr>
              <a:t> med </a:t>
            </a:r>
            <a:r>
              <a:rPr lang="en-US" sz="2400" b="1" dirty="0" err="1">
                <a:solidFill>
                  <a:schemeClr val="tx1"/>
                </a:solidFill>
              </a:rPr>
              <a:t>tradisjonelle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metoder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          </a:t>
            </a:r>
            <a:r>
              <a:rPr lang="en-US" sz="2400" b="1" dirty="0" err="1" smtClean="0">
                <a:solidFill>
                  <a:schemeClr val="tx1"/>
                </a:solidFill>
              </a:rPr>
              <a:t>Følsomhetsanalyse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1152525" y="1463080"/>
            <a:ext cx="7543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 algn="l">
              <a:spcBef>
                <a:spcPct val="20000"/>
              </a:spcBef>
              <a:buFont typeface="Wingdings" pitchFamily="2" charset="2"/>
              <a:buNone/>
            </a:pPr>
            <a:r>
              <a:rPr lang="nb-NO" sz="2000" b="1" smtClean="0">
                <a:solidFill>
                  <a:schemeClr val="tx1"/>
                </a:solidFill>
                <a:cs typeface="Times New Roman" pitchFamily="18" charset="0"/>
              </a:rPr>
              <a:t>Begrensninger</a:t>
            </a:r>
            <a:endParaRPr lang="nb-NO" sz="200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457200" algn="l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nb-NO" sz="2000">
                <a:solidFill>
                  <a:schemeClr val="tx1"/>
                </a:solidFill>
                <a:cs typeface="Times New Roman" pitchFamily="18" charset="0"/>
              </a:rPr>
              <a:t>Partiell: Håndterer kun endring i én variabel om gangen.  Scenarioanalyse tar flere variable</a:t>
            </a:r>
          </a:p>
          <a:p>
            <a:pPr marL="457200" indent="-457200" algn="l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nb-NO" sz="2000">
                <a:solidFill>
                  <a:schemeClr val="tx1"/>
                </a:solidFill>
                <a:cs typeface="Times New Roman" pitchFamily="18" charset="0"/>
              </a:rPr>
              <a:t>Taus om sannsynlighet for avvik</a:t>
            </a:r>
          </a:p>
          <a:p>
            <a:pPr marL="457200" indent="-457200" algn="l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nb-NO" sz="2000">
                <a:solidFill>
                  <a:schemeClr val="tx1"/>
                </a:solidFill>
                <a:cs typeface="Times New Roman" pitchFamily="18" charset="0"/>
              </a:rPr>
              <a:t>Tiltak ved avvik behandles ikke</a:t>
            </a:r>
          </a:p>
          <a:p>
            <a:pPr marL="457200" indent="-457200" algn="l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nb-NO" sz="2000">
                <a:solidFill>
                  <a:schemeClr val="tx1"/>
                </a:solidFill>
                <a:cs typeface="Times New Roman" pitchFamily="18" charset="0"/>
              </a:rPr>
              <a:t>Er variabelen en systematisk eller usystematisk risikokilde? </a:t>
            </a:r>
          </a:p>
          <a:p>
            <a:pPr marL="457200" indent="-457200" algn="l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nb-NO" sz="2000">
                <a:solidFill>
                  <a:schemeClr val="tx1"/>
                </a:solidFill>
                <a:cs typeface="Times New Roman" pitchFamily="18" charset="0"/>
              </a:rPr>
              <a:t>Bruker risikofri rente selv om kontantstrømmen ikke er </a:t>
            </a:r>
            <a:r>
              <a:rPr lang="nb-NO" sz="2000" smtClean="0">
                <a:solidFill>
                  <a:schemeClr val="tx1"/>
                </a:solidFill>
                <a:cs typeface="Times New Roman" pitchFamily="18" charset="0"/>
              </a:rPr>
              <a:t>sikker.</a:t>
            </a:r>
            <a:endParaRPr lang="nb-NO" sz="200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457200" algn="l">
              <a:spcBef>
                <a:spcPct val="20000"/>
              </a:spcBef>
              <a:buFont typeface="Wingdings" pitchFamily="2" charset="2"/>
              <a:buNone/>
            </a:pPr>
            <a:r>
              <a:rPr lang="nb-NO" sz="2000">
                <a:solidFill>
                  <a:schemeClr val="tx1"/>
                </a:solidFill>
                <a:cs typeface="Times New Roman" pitchFamily="18" charset="0"/>
              </a:rPr>
              <a:t>	Kan heller ikke bruke risikojustert rente</a:t>
            </a:r>
          </a:p>
        </p:txBody>
      </p:sp>
      <p:grpSp>
        <p:nvGrpSpPr>
          <p:cNvPr id="29699" name="Group 85"/>
          <p:cNvGrpSpPr>
            <a:grpSpLocks/>
          </p:cNvGrpSpPr>
          <p:nvPr/>
        </p:nvGrpSpPr>
        <p:grpSpPr bwMode="auto">
          <a:xfrm>
            <a:off x="3052763" y="5533430"/>
            <a:ext cx="261937" cy="196850"/>
            <a:chOff x="4735" y="1779"/>
            <a:chExt cx="155" cy="94"/>
          </a:xfrm>
        </p:grpSpPr>
        <p:sp>
          <p:nvSpPr>
            <p:cNvPr id="29779" name="Freeform 86"/>
            <p:cNvSpPr>
              <a:spLocks/>
            </p:cNvSpPr>
            <p:nvPr/>
          </p:nvSpPr>
          <p:spPr bwMode="auto">
            <a:xfrm>
              <a:off x="4735" y="1837"/>
              <a:ext cx="155" cy="36"/>
            </a:xfrm>
            <a:custGeom>
              <a:avLst/>
              <a:gdLst>
                <a:gd name="T0" fmla="*/ 4 w 465"/>
                <a:gd name="T1" fmla="*/ 4 h 107"/>
                <a:gd name="T2" fmla="*/ 0 w 465"/>
                <a:gd name="T3" fmla="*/ 3 h 107"/>
                <a:gd name="T4" fmla="*/ 1 w 465"/>
                <a:gd name="T5" fmla="*/ 3 h 107"/>
                <a:gd name="T6" fmla="*/ 2 w 465"/>
                <a:gd name="T7" fmla="*/ 3 h 107"/>
                <a:gd name="T8" fmla="*/ 1 w 465"/>
                <a:gd name="T9" fmla="*/ 3 h 107"/>
                <a:gd name="T10" fmla="*/ 0 w 465"/>
                <a:gd name="T11" fmla="*/ 3 h 107"/>
                <a:gd name="T12" fmla="*/ 0 w 465"/>
                <a:gd name="T13" fmla="*/ 2 h 107"/>
                <a:gd name="T14" fmla="*/ 1 w 465"/>
                <a:gd name="T15" fmla="*/ 2 h 107"/>
                <a:gd name="T16" fmla="*/ 3 w 465"/>
                <a:gd name="T17" fmla="*/ 3 h 107"/>
                <a:gd name="T18" fmla="*/ 3 w 465"/>
                <a:gd name="T19" fmla="*/ 3 h 107"/>
                <a:gd name="T20" fmla="*/ 2 w 465"/>
                <a:gd name="T21" fmla="*/ 2 h 107"/>
                <a:gd name="T22" fmla="*/ 1 w 465"/>
                <a:gd name="T23" fmla="*/ 2 h 107"/>
                <a:gd name="T24" fmla="*/ 0 w 465"/>
                <a:gd name="T25" fmla="*/ 2 h 107"/>
                <a:gd name="T26" fmla="*/ 0 w 465"/>
                <a:gd name="T27" fmla="*/ 1 h 107"/>
                <a:gd name="T28" fmla="*/ 1 w 465"/>
                <a:gd name="T29" fmla="*/ 1 h 107"/>
                <a:gd name="T30" fmla="*/ 1 w 465"/>
                <a:gd name="T31" fmla="*/ 2 h 107"/>
                <a:gd name="T32" fmla="*/ 1 w 465"/>
                <a:gd name="T33" fmla="*/ 1 h 107"/>
                <a:gd name="T34" fmla="*/ 1 w 465"/>
                <a:gd name="T35" fmla="*/ 1 h 107"/>
                <a:gd name="T36" fmla="*/ 0 w 465"/>
                <a:gd name="T37" fmla="*/ 1 h 107"/>
                <a:gd name="T38" fmla="*/ 1 w 465"/>
                <a:gd name="T39" fmla="*/ 1 h 107"/>
                <a:gd name="T40" fmla="*/ 3 w 465"/>
                <a:gd name="T41" fmla="*/ 1 h 107"/>
                <a:gd name="T42" fmla="*/ 3 w 465"/>
                <a:gd name="T43" fmla="*/ 1 h 107"/>
                <a:gd name="T44" fmla="*/ 1 w 465"/>
                <a:gd name="T45" fmla="*/ 1 h 107"/>
                <a:gd name="T46" fmla="*/ 0 w 465"/>
                <a:gd name="T47" fmla="*/ 0 h 107"/>
                <a:gd name="T48" fmla="*/ 3 w 465"/>
                <a:gd name="T49" fmla="*/ 1 h 107"/>
                <a:gd name="T50" fmla="*/ 7 w 465"/>
                <a:gd name="T51" fmla="*/ 1 h 107"/>
                <a:gd name="T52" fmla="*/ 10 w 465"/>
                <a:gd name="T53" fmla="*/ 1 h 107"/>
                <a:gd name="T54" fmla="*/ 14 w 465"/>
                <a:gd name="T55" fmla="*/ 1 h 107"/>
                <a:gd name="T56" fmla="*/ 16 w 465"/>
                <a:gd name="T57" fmla="*/ 0 h 107"/>
                <a:gd name="T58" fmla="*/ 17 w 465"/>
                <a:gd name="T59" fmla="*/ 0 h 107"/>
                <a:gd name="T60" fmla="*/ 17 w 465"/>
                <a:gd name="T61" fmla="*/ 0 h 107"/>
                <a:gd name="T62" fmla="*/ 16 w 465"/>
                <a:gd name="T63" fmla="*/ 1 h 107"/>
                <a:gd name="T64" fmla="*/ 15 w 465"/>
                <a:gd name="T65" fmla="*/ 1 h 107"/>
                <a:gd name="T66" fmla="*/ 16 w 465"/>
                <a:gd name="T67" fmla="*/ 1 h 107"/>
                <a:gd name="T68" fmla="*/ 17 w 465"/>
                <a:gd name="T69" fmla="*/ 1 h 107"/>
                <a:gd name="T70" fmla="*/ 17 w 465"/>
                <a:gd name="T71" fmla="*/ 1 h 107"/>
                <a:gd name="T72" fmla="*/ 16 w 465"/>
                <a:gd name="T73" fmla="*/ 1 h 107"/>
                <a:gd name="T74" fmla="*/ 15 w 465"/>
                <a:gd name="T75" fmla="*/ 2 h 107"/>
                <a:gd name="T76" fmla="*/ 16 w 465"/>
                <a:gd name="T77" fmla="*/ 2 h 107"/>
                <a:gd name="T78" fmla="*/ 17 w 465"/>
                <a:gd name="T79" fmla="*/ 1 h 107"/>
                <a:gd name="T80" fmla="*/ 17 w 465"/>
                <a:gd name="T81" fmla="*/ 2 h 107"/>
                <a:gd name="T82" fmla="*/ 16 w 465"/>
                <a:gd name="T83" fmla="*/ 2 h 107"/>
                <a:gd name="T84" fmla="*/ 14 w 465"/>
                <a:gd name="T85" fmla="*/ 2 h 107"/>
                <a:gd name="T86" fmla="*/ 15 w 465"/>
                <a:gd name="T87" fmla="*/ 2 h 107"/>
                <a:gd name="T88" fmla="*/ 17 w 465"/>
                <a:gd name="T89" fmla="*/ 2 h 107"/>
                <a:gd name="T90" fmla="*/ 17 w 465"/>
                <a:gd name="T91" fmla="*/ 3 h 107"/>
                <a:gd name="T92" fmla="*/ 15 w 465"/>
                <a:gd name="T93" fmla="*/ 3 h 107"/>
                <a:gd name="T94" fmla="*/ 15 w 465"/>
                <a:gd name="T95" fmla="*/ 3 h 107"/>
                <a:gd name="T96" fmla="*/ 16 w 465"/>
                <a:gd name="T97" fmla="*/ 3 h 107"/>
                <a:gd name="T98" fmla="*/ 17 w 465"/>
                <a:gd name="T99" fmla="*/ 3 h 107"/>
                <a:gd name="T100" fmla="*/ 16 w 465"/>
                <a:gd name="T101" fmla="*/ 3 h 107"/>
                <a:gd name="T102" fmla="*/ 14 w 465"/>
                <a:gd name="T103" fmla="*/ 4 h 107"/>
                <a:gd name="T104" fmla="*/ 12 w 465"/>
                <a:gd name="T105" fmla="*/ 4 h 107"/>
                <a:gd name="T106" fmla="*/ 10 w 465"/>
                <a:gd name="T107" fmla="*/ 4 h 107"/>
                <a:gd name="T108" fmla="*/ 8 w 465"/>
                <a:gd name="T109" fmla="*/ 4 h 107"/>
                <a:gd name="T110" fmla="*/ 7 w 465"/>
                <a:gd name="T111" fmla="*/ 4 h 1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5"/>
                <a:gd name="T169" fmla="*/ 0 h 107"/>
                <a:gd name="T170" fmla="*/ 465 w 465"/>
                <a:gd name="T171" fmla="*/ 107 h 1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5" h="107">
                  <a:moveTo>
                    <a:pt x="165" y="107"/>
                  </a:moveTo>
                  <a:lnTo>
                    <a:pt x="149" y="106"/>
                  </a:lnTo>
                  <a:lnTo>
                    <a:pt x="128" y="105"/>
                  </a:lnTo>
                  <a:lnTo>
                    <a:pt x="101" y="103"/>
                  </a:lnTo>
                  <a:lnTo>
                    <a:pt x="73" y="100"/>
                  </a:lnTo>
                  <a:lnTo>
                    <a:pt x="48" y="95"/>
                  </a:lnTo>
                  <a:lnTo>
                    <a:pt x="25" y="89"/>
                  </a:lnTo>
                  <a:lnTo>
                    <a:pt x="8" y="83"/>
                  </a:lnTo>
                  <a:lnTo>
                    <a:pt x="0" y="74"/>
                  </a:lnTo>
                  <a:lnTo>
                    <a:pt x="8" y="75"/>
                  </a:lnTo>
                  <a:lnTo>
                    <a:pt x="15" y="77"/>
                  </a:lnTo>
                  <a:lnTo>
                    <a:pt x="24" y="78"/>
                  </a:lnTo>
                  <a:lnTo>
                    <a:pt x="32" y="78"/>
                  </a:lnTo>
                  <a:lnTo>
                    <a:pt x="39" y="79"/>
                  </a:lnTo>
                  <a:lnTo>
                    <a:pt x="48" y="81"/>
                  </a:lnTo>
                  <a:lnTo>
                    <a:pt x="56" y="81"/>
                  </a:lnTo>
                  <a:lnTo>
                    <a:pt x="65" y="81"/>
                  </a:lnTo>
                  <a:lnTo>
                    <a:pt x="56" y="79"/>
                  </a:lnTo>
                  <a:lnTo>
                    <a:pt x="48" y="78"/>
                  </a:lnTo>
                  <a:lnTo>
                    <a:pt x="39" y="76"/>
                  </a:lnTo>
                  <a:lnTo>
                    <a:pt x="32" y="75"/>
                  </a:lnTo>
                  <a:lnTo>
                    <a:pt x="24" y="74"/>
                  </a:lnTo>
                  <a:lnTo>
                    <a:pt x="17" y="72"/>
                  </a:lnTo>
                  <a:lnTo>
                    <a:pt x="9" y="70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2" y="61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10" y="58"/>
                  </a:lnTo>
                  <a:lnTo>
                    <a:pt x="21" y="60"/>
                  </a:lnTo>
                  <a:lnTo>
                    <a:pt x="30" y="62"/>
                  </a:lnTo>
                  <a:lnTo>
                    <a:pt x="41" y="64"/>
                  </a:lnTo>
                  <a:lnTo>
                    <a:pt x="52" y="67"/>
                  </a:lnTo>
                  <a:lnTo>
                    <a:pt x="63" y="68"/>
                  </a:lnTo>
                  <a:lnTo>
                    <a:pt x="73" y="69"/>
                  </a:lnTo>
                  <a:lnTo>
                    <a:pt x="85" y="69"/>
                  </a:lnTo>
                  <a:lnTo>
                    <a:pt x="84" y="68"/>
                  </a:lnTo>
                  <a:lnTo>
                    <a:pt x="82" y="68"/>
                  </a:lnTo>
                  <a:lnTo>
                    <a:pt x="80" y="67"/>
                  </a:lnTo>
                  <a:lnTo>
                    <a:pt x="78" y="67"/>
                  </a:lnTo>
                  <a:lnTo>
                    <a:pt x="72" y="66"/>
                  </a:lnTo>
                  <a:lnTo>
                    <a:pt x="67" y="64"/>
                  </a:lnTo>
                  <a:lnTo>
                    <a:pt x="58" y="63"/>
                  </a:lnTo>
                  <a:lnTo>
                    <a:pt x="46" y="62"/>
                  </a:lnTo>
                  <a:lnTo>
                    <a:pt x="41" y="60"/>
                  </a:lnTo>
                  <a:lnTo>
                    <a:pt x="35" y="58"/>
                  </a:lnTo>
                  <a:lnTo>
                    <a:pt x="29" y="56"/>
                  </a:lnTo>
                  <a:lnTo>
                    <a:pt x="24" y="55"/>
                  </a:lnTo>
                  <a:lnTo>
                    <a:pt x="19" y="53"/>
                  </a:lnTo>
                  <a:lnTo>
                    <a:pt x="12" y="51"/>
                  </a:lnTo>
                  <a:lnTo>
                    <a:pt x="7" y="50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11" y="37"/>
                  </a:lnTo>
                  <a:lnTo>
                    <a:pt x="19" y="39"/>
                  </a:lnTo>
                  <a:lnTo>
                    <a:pt x="24" y="40"/>
                  </a:lnTo>
                  <a:lnTo>
                    <a:pt x="28" y="41"/>
                  </a:lnTo>
                  <a:lnTo>
                    <a:pt x="32" y="41"/>
                  </a:lnTo>
                  <a:lnTo>
                    <a:pt x="33" y="41"/>
                  </a:lnTo>
                  <a:lnTo>
                    <a:pt x="35" y="41"/>
                  </a:lnTo>
                  <a:lnTo>
                    <a:pt x="36" y="41"/>
                  </a:lnTo>
                  <a:lnTo>
                    <a:pt x="36" y="40"/>
                  </a:lnTo>
                  <a:lnTo>
                    <a:pt x="35" y="40"/>
                  </a:lnTo>
                  <a:lnTo>
                    <a:pt x="34" y="39"/>
                  </a:lnTo>
                  <a:lnTo>
                    <a:pt x="32" y="38"/>
                  </a:lnTo>
                  <a:lnTo>
                    <a:pt x="27" y="37"/>
                  </a:lnTo>
                  <a:lnTo>
                    <a:pt x="22" y="35"/>
                  </a:lnTo>
                  <a:lnTo>
                    <a:pt x="14" y="31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17"/>
                  </a:lnTo>
                  <a:lnTo>
                    <a:pt x="14" y="21"/>
                  </a:lnTo>
                  <a:lnTo>
                    <a:pt x="24" y="23"/>
                  </a:lnTo>
                  <a:lnTo>
                    <a:pt x="34" y="26"/>
                  </a:lnTo>
                  <a:lnTo>
                    <a:pt x="43" y="28"/>
                  </a:lnTo>
                  <a:lnTo>
                    <a:pt x="53" y="31"/>
                  </a:lnTo>
                  <a:lnTo>
                    <a:pt x="64" y="32"/>
                  </a:lnTo>
                  <a:lnTo>
                    <a:pt x="74" y="35"/>
                  </a:lnTo>
                  <a:lnTo>
                    <a:pt x="86" y="36"/>
                  </a:lnTo>
                  <a:lnTo>
                    <a:pt x="83" y="35"/>
                  </a:lnTo>
                  <a:lnTo>
                    <a:pt x="78" y="34"/>
                  </a:lnTo>
                  <a:lnTo>
                    <a:pt x="72" y="31"/>
                  </a:lnTo>
                  <a:lnTo>
                    <a:pt x="64" y="29"/>
                  </a:lnTo>
                  <a:lnTo>
                    <a:pt x="53" y="26"/>
                  </a:lnTo>
                  <a:lnTo>
                    <a:pt x="40" y="23"/>
                  </a:lnTo>
                  <a:lnTo>
                    <a:pt x="24" y="17"/>
                  </a:lnTo>
                  <a:lnTo>
                    <a:pt x="4" y="11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3"/>
                  </a:lnTo>
                  <a:lnTo>
                    <a:pt x="28" y="9"/>
                  </a:lnTo>
                  <a:lnTo>
                    <a:pt x="53" y="13"/>
                  </a:lnTo>
                  <a:lnTo>
                    <a:pt x="78" y="17"/>
                  </a:lnTo>
                  <a:lnTo>
                    <a:pt x="102" y="21"/>
                  </a:lnTo>
                  <a:lnTo>
                    <a:pt x="127" y="24"/>
                  </a:lnTo>
                  <a:lnTo>
                    <a:pt x="152" y="25"/>
                  </a:lnTo>
                  <a:lnTo>
                    <a:pt x="177" y="26"/>
                  </a:lnTo>
                  <a:lnTo>
                    <a:pt x="202" y="26"/>
                  </a:lnTo>
                  <a:lnTo>
                    <a:pt x="227" y="26"/>
                  </a:lnTo>
                  <a:lnTo>
                    <a:pt x="253" y="25"/>
                  </a:lnTo>
                  <a:lnTo>
                    <a:pt x="278" y="24"/>
                  </a:lnTo>
                  <a:lnTo>
                    <a:pt x="303" y="23"/>
                  </a:lnTo>
                  <a:lnTo>
                    <a:pt x="329" y="21"/>
                  </a:lnTo>
                  <a:lnTo>
                    <a:pt x="355" y="19"/>
                  </a:lnTo>
                  <a:lnTo>
                    <a:pt x="380" y="16"/>
                  </a:lnTo>
                  <a:lnTo>
                    <a:pt x="406" y="14"/>
                  </a:lnTo>
                  <a:lnTo>
                    <a:pt x="413" y="12"/>
                  </a:lnTo>
                  <a:lnTo>
                    <a:pt x="421" y="11"/>
                  </a:lnTo>
                  <a:lnTo>
                    <a:pt x="428" y="9"/>
                  </a:lnTo>
                  <a:lnTo>
                    <a:pt x="435" y="7"/>
                  </a:lnTo>
                  <a:lnTo>
                    <a:pt x="442" y="6"/>
                  </a:lnTo>
                  <a:lnTo>
                    <a:pt x="450" y="4"/>
                  </a:lnTo>
                  <a:lnTo>
                    <a:pt x="457" y="3"/>
                  </a:lnTo>
                  <a:lnTo>
                    <a:pt x="464" y="0"/>
                  </a:lnTo>
                  <a:lnTo>
                    <a:pt x="464" y="3"/>
                  </a:lnTo>
                  <a:lnTo>
                    <a:pt x="464" y="5"/>
                  </a:lnTo>
                  <a:lnTo>
                    <a:pt x="463" y="8"/>
                  </a:lnTo>
                  <a:lnTo>
                    <a:pt x="463" y="10"/>
                  </a:lnTo>
                  <a:lnTo>
                    <a:pt x="456" y="12"/>
                  </a:lnTo>
                  <a:lnTo>
                    <a:pt x="449" y="14"/>
                  </a:lnTo>
                  <a:lnTo>
                    <a:pt x="442" y="16"/>
                  </a:lnTo>
                  <a:lnTo>
                    <a:pt x="436" y="19"/>
                  </a:lnTo>
                  <a:lnTo>
                    <a:pt x="428" y="22"/>
                  </a:lnTo>
                  <a:lnTo>
                    <a:pt x="422" y="24"/>
                  </a:lnTo>
                  <a:lnTo>
                    <a:pt x="414" y="26"/>
                  </a:lnTo>
                  <a:lnTo>
                    <a:pt x="408" y="28"/>
                  </a:lnTo>
                  <a:lnTo>
                    <a:pt x="419" y="26"/>
                  </a:lnTo>
                  <a:lnTo>
                    <a:pt x="428" y="25"/>
                  </a:lnTo>
                  <a:lnTo>
                    <a:pt x="437" y="23"/>
                  </a:lnTo>
                  <a:lnTo>
                    <a:pt x="445" y="21"/>
                  </a:lnTo>
                  <a:lnTo>
                    <a:pt x="453" y="20"/>
                  </a:lnTo>
                  <a:lnTo>
                    <a:pt x="458" y="19"/>
                  </a:lnTo>
                  <a:lnTo>
                    <a:pt x="463" y="17"/>
                  </a:lnTo>
                  <a:lnTo>
                    <a:pt x="465" y="17"/>
                  </a:lnTo>
                  <a:lnTo>
                    <a:pt x="465" y="21"/>
                  </a:lnTo>
                  <a:lnTo>
                    <a:pt x="465" y="23"/>
                  </a:lnTo>
                  <a:lnTo>
                    <a:pt x="465" y="26"/>
                  </a:lnTo>
                  <a:lnTo>
                    <a:pt x="464" y="30"/>
                  </a:lnTo>
                  <a:lnTo>
                    <a:pt x="455" y="32"/>
                  </a:lnTo>
                  <a:lnTo>
                    <a:pt x="447" y="34"/>
                  </a:lnTo>
                  <a:lnTo>
                    <a:pt x="437" y="36"/>
                  </a:lnTo>
                  <a:lnTo>
                    <a:pt x="428" y="38"/>
                  </a:lnTo>
                  <a:lnTo>
                    <a:pt x="420" y="40"/>
                  </a:lnTo>
                  <a:lnTo>
                    <a:pt x="411" y="42"/>
                  </a:lnTo>
                  <a:lnTo>
                    <a:pt x="402" y="44"/>
                  </a:lnTo>
                  <a:lnTo>
                    <a:pt x="393" y="46"/>
                  </a:lnTo>
                  <a:lnTo>
                    <a:pt x="402" y="46"/>
                  </a:lnTo>
                  <a:lnTo>
                    <a:pt x="410" y="45"/>
                  </a:lnTo>
                  <a:lnTo>
                    <a:pt x="420" y="44"/>
                  </a:lnTo>
                  <a:lnTo>
                    <a:pt x="428" y="43"/>
                  </a:lnTo>
                  <a:lnTo>
                    <a:pt x="438" y="42"/>
                  </a:lnTo>
                  <a:lnTo>
                    <a:pt x="447" y="41"/>
                  </a:lnTo>
                  <a:lnTo>
                    <a:pt x="456" y="39"/>
                  </a:lnTo>
                  <a:lnTo>
                    <a:pt x="465" y="38"/>
                  </a:lnTo>
                  <a:lnTo>
                    <a:pt x="465" y="40"/>
                  </a:lnTo>
                  <a:lnTo>
                    <a:pt x="465" y="42"/>
                  </a:lnTo>
                  <a:lnTo>
                    <a:pt x="465" y="45"/>
                  </a:lnTo>
                  <a:lnTo>
                    <a:pt x="465" y="47"/>
                  </a:lnTo>
                  <a:lnTo>
                    <a:pt x="453" y="52"/>
                  </a:lnTo>
                  <a:lnTo>
                    <a:pt x="442" y="55"/>
                  </a:lnTo>
                  <a:lnTo>
                    <a:pt x="431" y="57"/>
                  </a:lnTo>
                  <a:lnTo>
                    <a:pt x="420" y="59"/>
                  </a:lnTo>
                  <a:lnTo>
                    <a:pt x="408" y="61"/>
                  </a:lnTo>
                  <a:lnTo>
                    <a:pt x="396" y="63"/>
                  </a:lnTo>
                  <a:lnTo>
                    <a:pt x="386" y="64"/>
                  </a:lnTo>
                  <a:lnTo>
                    <a:pt x="374" y="66"/>
                  </a:lnTo>
                  <a:lnTo>
                    <a:pt x="385" y="66"/>
                  </a:lnTo>
                  <a:lnTo>
                    <a:pt x="396" y="64"/>
                  </a:lnTo>
                  <a:lnTo>
                    <a:pt x="407" y="63"/>
                  </a:lnTo>
                  <a:lnTo>
                    <a:pt x="419" y="61"/>
                  </a:lnTo>
                  <a:lnTo>
                    <a:pt x="429" y="60"/>
                  </a:lnTo>
                  <a:lnTo>
                    <a:pt x="441" y="59"/>
                  </a:lnTo>
                  <a:lnTo>
                    <a:pt x="452" y="58"/>
                  </a:lnTo>
                  <a:lnTo>
                    <a:pt x="464" y="58"/>
                  </a:lnTo>
                  <a:lnTo>
                    <a:pt x="462" y="62"/>
                  </a:lnTo>
                  <a:lnTo>
                    <a:pt x="456" y="67"/>
                  </a:lnTo>
                  <a:lnTo>
                    <a:pt x="449" y="69"/>
                  </a:lnTo>
                  <a:lnTo>
                    <a:pt x="440" y="72"/>
                  </a:lnTo>
                  <a:lnTo>
                    <a:pt x="431" y="74"/>
                  </a:lnTo>
                  <a:lnTo>
                    <a:pt x="422" y="75"/>
                  </a:lnTo>
                  <a:lnTo>
                    <a:pt x="414" y="76"/>
                  </a:lnTo>
                  <a:lnTo>
                    <a:pt x="409" y="77"/>
                  </a:lnTo>
                  <a:lnTo>
                    <a:pt x="409" y="78"/>
                  </a:lnTo>
                  <a:lnTo>
                    <a:pt x="410" y="78"/>
                  </a:lnTo>
                  <a:lnTo>
                    <a:pt x="410" y="79"/>
                  </a:lnTo>
                  <a:lnTo>
                    <a:pt x="424" y="77"/>
                  </a:lnTo>
                  <a:lnTo>
                    <a:pt x="435" y="76"/>
                  </a:lnTo>
                  <a:lnTo>
                    <a:pt x="442" y="74"/>
                  </a:lnTo>
                  <a:lnTo>
                    <a:pt x="448" y="74"/>
                  </a:lnTo>
                  <a:lnTo>
                    <a:pt x="452" y="73"/>
                  </a:lnTo>
                  <a:lnTo>
                    <a:pt x="456" y="73"/>
                  </a:lnTo>
                  <a:lnTo>
                    <a:pt x="459" y="73"/>
                  </a:lnTo>
                  <a:lnTo>
                    <a:pt x="463" y="73"/>
                  </a:lnTo>
                  <a:lnTo>
                    <a:pt x="457" y="77"/>
                  </a:lnTo>
                  <a:lnTo>
                    <a:pt x="449" y="81"/>
                  </a:lnTo>
                  <a:lnTo>
                    <a:pt x="436" y="85"/>
                  </a:lnTo>
                  <a:lnTo>
                    <a:pt x="422" y="87"/>
                  </a:lnTo>
                  <a:lnTo>
                    <a:pt x="408" y="90"/>
                  </a:lnTo>
                  <a:lnTo>
                    <a:pt x="394" y="92"/>
                  </a:lnTo>
                  <a:lnTo>
                    <a:pt x="383" y="94"/>
                  </a:lnTo>
                  <a:lnTo>
                    <a:pt x="377" y="95"/>
                  </a:lnTo>
                  <a:lnTo>
                    <a:pt x="363" y="97"/>
                  </a:lnTo>
                  <a:lnTo>
                    <a:pt x="350" y="98"/>
                  </a:lnTo>
                  <a:lnTo>
                    <a:pt x="336" y="99"/>
                  </a:lnTo>
                  <a:lnTo>
                    <a:pt x="324" y="100"/>
                  </a:lnTo>
                  <a:lnTo>
                    <a:pt x="310" y="101"/>
                  </a:lnTo>
                  <a:lnTo>
                    <a:pt x="297" y="101"/>
                  </a:lnTo>
                  <a:lnTo>
                    <a:pt x="283" y="102"/>
                  </a:lnTo>
                  <a:lnTo>
                    <a:pt x="270" y="103"/>
                  </a:lnTo>
                  <a:lnTo>
                    <a:pt x="256" y="104"/>
                  </a:lnTo>
                  <a:lnTo>
                    <a:pt x="243" y="104"/>
                  </a:lnTo>
                  <a:lnTo>
                    <a:pt x="229" y="105"/>
                  </a:lnTo>
                  <a:lnTo>
                    <a:pt x="217" y="106"/>
                  </a:lnTo>
                  <a:lnTo>
                    <a:pt x="204" y="106"/>
                  </a:lnTo>
                  <a:lnTo>
                    <a:pt x="191" y="106"/>
                  </a:lnTo>
                  <a:lnTo>
                    <a:pt x="178" y="107"/>
                  </a:lnTo>
                  <a:lnTo>
                    <a:pt x="165" y="107"/>
                  </a:ln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0" name="Freeform 87"/>
            <p:cNvSpPr>
              <a:spLocks/>
            </p:cNvSpPr>
            <p:nvPr/>
          </p:nvSpPr>
          <p:spPr bwMode="auto">
            <a:xfrm>
              <a:off x="4849" y="1864"/>
              <a:ext cx="7" cy="1"/>
            </a:xfrm>
            <a:custGeom>
              <a:avLst/>
              <a:gdLst>
                <a:gd name="T0" fmla="*/ 0 w 20"/>
                <a:gd name="T1" fmla="*/ 0 h 5"/>
                <a:gd name="T2" fmla="*/ 0 w 20"/>
                <a:gd name="T3" fmla="*/ 0 h 5"/>
                <a:gd name="T4" fmla="*/ 0 w 20"/>
                <a:gd name="T5" fmla="*/ 0 h 5"/>
                <a:gd name="T6" fmla="*/ 0 w 20"/>
                <a:gd name="T7" fmla="*/ 0 h 5"/>
                <a:gd name="T8" fmla="*/ 0 w 20"/>
                <a:gd name="T9" fmla="*/ 0 h 5"/>
                <a:gd name="T10" fmla="*/ 0 w 20"/>
                <a:gd name="T11" fmla="*/ 0 h 5"/>
                <a:gd name="T12" fmla="*/ 0 w 20"/>
                <a:gd name="T13" fmla="*/ 0 h 5"/>
                <a:gd name="T14" fmla="*/ 0 w 20"/>
                <a:gd name="T15" fmla="*/ 0 h 5"/>
                <a:gd name="T16" fmla="*/ 0 w 20"/>
                <a:gd name="T17" fmla="*/ 0 h 5"/>
                <a:gd name="T18" fmla="*/ 0 w 20"/>
                <a:gd name="T19" fmla="*/ 0 h 5"/>
                <a:gd name="T20" fmla="*/ 1 w 20"/>
                <a:gd name="T21" fmla="*/ 0 h 5"/>
                <a:gd name="T22" fmla="*/ 1 w 20"/>
                <a:gd name="T23" fmla="*/ 0 h 5"/>
                <a:gd name="T24" fmla="*/ 1 w 20"/>
                <a:gd name="T25" fmla="*/ 0 h 5"/>
                <a:gd name="T26" fmla="*/ 1 w 20"/>
                <a:gd name="T27" fmla="*/ 0 h 5"/>
                <a:gd name="T28" fmla="*/ 1 w 20"/>
                <a:gd name="T29" fmla="*/ 0 h 5"/>
                <a:gd name="T30" fmla="*/ 0 w 20"/>
                <a:gd name="T31" fmla="*/ 0 h 5"/>
                <a:gd name="T32" fmla="*/ 0 w 20"/>
                <a:gd name="T33" fmla="*/ 0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5"/>
                <a:gd name="T53" fmla="*/ 20 w 20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5">
                  <a:moveTo>
                    <a:pt x="8" y="5"/>
                  </a:moveTo>
                  <a:lnTo>
                    <a:pt x="6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2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1" name="Freeform 88"/>
            <p:cNvSpPr>
              <a:spLocks/>
            </p:cNvSpPr>
            <p:nvPr/>
          </p:nvSpPr>
          <p:spPr bwMode="auto">
            <a:xfrm>
              <a:off x="4768" y="1861"/>
              <a:ext cx="14" cy="1"/>
            </a:xfrm>
            <a:custGeom>
              <a:avLst/>
              <a:gdLst>
                <a:gd name="T0" fmla="*/ 1 w 44"/>
                <a:gd name="T1" fmla="*/ 0 h 4"/>
                <a:gd name="T2" fmla="*/ 1 w 44"/>
                <a:gd name="T3" fmla="*/ 0 h 4"/>
                <a:gd name="T4" fmla="*/ 1 w 44"/>
                <a:gd name="T5" fmla="*/ 0 h 4"/>
                <a:gd name="T6" fmla="*/ 0 w 44"/>
                <a:gd name="T7" fmla="*/ 0 h 4"/>
                <a:gd name="T8" fmla="*/ 0 w 44"/>
                <a:gd name="T9" fmla="*/ 0 h 4"/>
                <a:gd name="T10" fmla="*/ 0 w 44"/>
                <a:gd name="T11" fmla="*/ 0 h 4"/>
                <a:gd name="T12" fmla="*/ 0 w 44"/>
                <a:gd name="T13" fmla="*/ 0 h 4"/>
                <a:gd name="T14" fmla="*/ 0 w 44"/>
                <a:gd name="T15" fmla="*/ 0 h 4"/>
                <a:gd name="T16" fmla="*/ 0 w 44"/>
                <a:gd name="T17" fmla="*/ 0 h 4"/>
                <a:gd name="T18" fmla="*/ 0 w 44"/>
                <a:gd name="T19" fmla="*/ 0 h 4"/>
                <a:gd name="T20" fmla="*/ 0 w 44"/>
                <a:gd name="T21" fmla="*/ 0 h 4"/>
                <a:gd name="T22" fmla="*/ 1 w 44"/>
                <a:gd name="T23" fmla="*/ 0 h 4"/>
                <a:gd name="T24" fmla="*/ 1 w 44"/>
                <a:gd name="T25" fmla="*/ 0 h 4"/>
                <a:gd name="T26" fmla="*/ 1 w 44"/>
                <a:gd name="T27" fmla="*/ 0 h 4"/>
                <a:gd name="T28" fmla="*/ 1 w 44"/>
                <a:gd name="T29" fmla="*/ 0 h 4"/>
                <a:gd name="T30" fmla="*/ 1 w 44"/>
                <a:gd name="T31" fmla="*/ 0 h 4"/>
                <a:gd name="T32" fmla="*/ 1 w 44"/>
                <a:gd name="T33" fmla="*/ 0 h 4"/>
                <a:gd name="T34" fmla="*/ 1 w 44"/>
                <a:gd name="T35" fmla="*/ 0 h 4"/>
                <a:gd name="T36" fmla="*/ 1 w 44"/>
                <a:gd name="T37" fmla="*/ 0 h 4"/>
                <a:gd name="T38" fmla="*/ 1 w 44"/>
                <a:gd name="T39" fmla="*/ 0 h 4"/>
                <a:gd name="T40" fmla="*/ 1 w 44"/>
                <a:gd name="T41" fmla="*/ 0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4"/>
                <a:gd name="T65" fmla="*/ 44 w 44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4">
                  <a:moveTo>
                    <a:pt x="36" y="4"/>
                  </a:moveTo>
                  <a:lnTo>
                    <a:pt x="26" y="3"/>
                  </a:lnTo>
                  <a:lnTo>
                    <a:pt x="18" y="3"/>
                  </a:lnTo>
                  <a:lnTo>
                    <a:pt x="12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7" y="1"/>
                  </a:lnTo>
                  <a:lnTo>
                    <a:pt x="32" y="1"/>
                  </a:lnTo>
                  <a:lnTo>
                    <a:pt x="37" y="2"/>
                  </a:lnTo>
                  <a:lnTo>
                    <a:pt x="44" y="3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2" name="Freeform 89"/>
            <p:cNvSpPr>
              <a:spLocks/>
            </p:cNvSpPr>
            <p:nvPr/>
          </p:nvSpPr>
          <p:spPr bwMode="auto">
            <a:xfrm>
              <a:off x="4847" y="1851"/>
              <a:ext cx="13" cy="2"/>
            </a:xfrm>
            <a:custGeom>
              <a:avLst/>
              <a:gdLst>
                <a:gd name="T0" fmla="*/ 0 w 39"/>
                <a:gd name="T1" fmla="*/ 0 h 6"/>
                <a:gd name="T2" fmla="*/ 0 w 39"/>
                <a:gd name="T3" fmla="*/ 0 h 6"/>
                <a:gd name="T4" fmla="*/ 0 w 39"/>
                <a:gd name="T5" fmla="*/ 0 h 6"/>
                <a:gd name="T6" fmla="*/ 0 w 39"/>
                <a:gd name="T7" fmla="*/ 0 h 6"/>
                <a:gd name="T8" fmla="*/ 0 w 39"/>
                <a:gd name="T9" fmla="*/ 0 h 6"/>
                <a:gd name="T10" fmla="*/ 0 w 39"/>
                <a:gd name="T11" fmla="*/ 0 h 6"/>
                <a:gd name="T12" fmla="*/ 0 w 39"/>
                <a:gd name="T13" fmla="*/ 0 h 6"/>
                <a:gd name="T14" fmla="*/ 1 w 39"/>
                <a:gd name="T15" fmla="*/ 0 h 6"/>
                <a:gd name="T16" fmla="*/ 1 w 39"/>
                <a:gd name="T17" fmla="*/ 0 h 6"/>
                <a:gd name="T18" fmla="*/ 1 w 39"/>
                <a:gd name="T19" fmla="*/ 0 h 6"/>
                <a:gd name="T20" fmla="*/ 1 w 39"/>
                <a:gd name="T21" fmla="*/ 0 h 6"/>
                <a:gd name="T22" fmla="*/ 1 w 39"/>
                <a:gd name="T23" fmla="*/ 0 h 6"/>
                <a:gd name="T24" fmla="*/ 1 w 39"/>
                <a:gd name="T25" fmla="*/ 0 h 6"/>
                <a:gd name="T26" fmla="*/ 1 w 39"/>
                <a:gd name="T27" fmla="*/ 0 h 6"/>
                <a:gd name="T28" fmla="*/ 1 w 39"/>
                <a:gd name="T29" fmla="*/ 0 h 6"/>
                <a:gd name="T30" fmla="*/ 1 w 39"/>
                <a:gd name="T31" fmla="*/ 0 h 6"/>
                <a:gd name="T32" fmla="*/ 1 w 39"/>
                <a:gd name="T33" fmla="*/ 0 h 6"/>
                <a:gd name="T34" fmla="*/ 0 w 39"/>
                <a:gd name="T35" fmla="*/ 0 h 6"/>
                <a:gd name="T36" fmla="*/ 0 w 39"/>
                <a:gd name="T37" fmla="*/ 0 h 6"/>
                <a:gd name="T38" fmla="*/ 0 w 39"/>
                <a:gd name="T39" fmla="*/ 0 h 6"/>
                <a:gd name="T40" fmla="*/ 0 w 39"/>
                <a:gd name="T41" fmla="*/ 0 h 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6"/>
                <a:gd name="T65" fmla="*/ 39 w 39"/>
                <a:gd name="T66" fmla="*/ 6 h 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6">
                  <a:moveTo>
                    <a:pt x="0" y="6"/>
                  </a:move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5" y="2"/>
                  </a:lnTo>
                  <a:lnTo>
                    <a:pt x="10" y="1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6" y="1"/>
                  </a:lnTo>
                  <a:lnTo>
                    <a:pt x="39" y="2"/>
                  </a:lnTo>
                  <a:lnTo>
                    <a:pt x="37" y="3"/>
                  </a:lnTo>
                  <a:lnTo>
                    <a:pt x="32" y="4"/>
                  </a:lnTo>
                  <a:lnTo>
                    <a:pt x="26" y="5"/>
                  </a:lnTo>
                  <a:lnTo>
                    <a:pt x="20" y="5"/>
                  </a:lnTo>
                  <a:lnTo>
                    <a:pt x="13" y="6"/>
                  </a:lnTo>
                  <a:lnTo>
                    <a:pt x="7" y="6"/>
                  </a:lnTo>
                  <a:lnTo>
                    <a:pt x="3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3" name="Freeform 90"/>
            <p:cNvSpPr>
              <a:spLocks/>
            </p:cNvSpPr>
            <p:nvPr/>
          </p:nvSpPr>
          <p:spPr bwMode="auto">
            <a:xfrm>
              <a:off x="4772" y="1850"/>
              <a:ext cx="8" cy="1"/>
            </a:xfrm>
            <a:custGeom>
              <a:avLst/>
              <a:gdLst>
                <a:gd name="T0" fmla="*/ 0 w 24"/>
                <a:gd name="T1" fmla="*/ 0 h 5"/>
                <a:gd name="T2" fmla="*/ 0 w 24"/>
                <a:gd name="T3" fmla="*/ 0 h 5"/>
                <a:gd name="T4" fmla="*/ 0 w 24"/>
                <a:gd name="T5" fmla="*/ 0 h 5"/>
                <a:gd name="T6" fmla="*/ 0 w 24"/>
                <a:gd name="T7" fmla="*/ 0 h 5"/>
                <a:gd name="T8" fmla="*/ 0 w 24"/>
                <a:gd name="T9" fmla="*/ 0 h 5"/>
                <a:gd name="T10" fmla="*/ 0 w 24"/>
                <a:gd name="T11" fmla="*/ 0 h 5"/>
                <a:gd name="T12" fmla="*/ 0 w 24"/>
                <a:gd name="T13" fmla="*/ 0 h 5"/>
                <a:gd name="T14" fmla="*/ 0 w 24"/>
                <a:gd name="T15" fmla="*/ 0 h 5"/>
                <a:gd name="T16" fmla="*/ 0 w 24"/>
                <a:gd name="T17" fmla="*/ 0 h 5"/>
                <a:gd name="T18" fmla="*/ 0 w 24"/>
                <a:gd name="T19" fmla="*/ 0 h 5"/>
                <a:gd name="T20" fmla="*/ 0 w 24"/>
                <a:gd name="T21" fmla="*/ 0 h 5"/>
                <a:gd name="T22" fmla="*/ 1 w 24"/>
                <a:gd name="T23" fmla="*/ 0 h 5"/>
                <a:gd name="T24" fmla="*/ 1 w 24"/>
                <a:gd name="T25" fmla="*/ 0 h 5"/>
                <a:gd name="T26" fmla="*/ 1 w 24"/>
                <a:gd name="T27" fmla="*/ 0 h 5"/>
                <a:gd name="T28" fmla="*/ 1 w 24"/>
                <a:gd name="T29" fmla="*/ 0 h 5"/>
                <a:gd name="T30" fmla="*/ 1 w 24"/>
                <a:gd name="T31" fmla="*/ 0 h 5"/>
                <a:gd name="T32" fmla="*/ 1 w 24"/>
                <a:gd name="T33" fmla="*/ 0 h 5"/>
                <a:gd name="T34" fmla="*/ 1 w 24"/>
                <a:gd name="T35" fmla="*/ 0 h 5"/>
                <a:gd name="T36" fmla="*/ 1 w 24"/>
                <a:gd name="T37" fmla="*/ 0 h 5"/>
                <a:gd name="T38" fmla="*/ 1 w 24"/>
                <a:gd name="T39" fmla="*/ 0 h 5"/>
                <a:gd name="T40" fmla="*/ 0 w 24"/>
                <a:gd name="T41" fmla="*/ 0 h 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5"/>
                <a:gd name="T65" fmla="*/ 24 w 24"/>
                <a:gd name="T66" fmla="*/ 5 h 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5">
                  <a:moveTo>
                    <a:pt x="13" y="5"/>
                  </a:moveTo>
                  <a:lnTo>
                    <a:pt x="9" y="5"/>
                  </a:lnTo>
                  <a:lnTo>
                    <a:pt x="6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8" y="1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4" name="Freeform 91"/>
            <p:cNvSpPr>
              <a:spLocks/>
            </p:cNvSpPr>
            <p:nvPr/>
          </p:nvSpPr>
          <p:spPr bwMode="auto">
            <a:xfrm>
              <a:off x="4739" y="1828"/>
              <a:ext cx="149" cy="16"/>
            </a:xfrm>
            <a:custGeom>
              <a:avLst/>
              <a:gdLst>
                <a:gd name="T0" fmla="*/ 5 w 447"/>
                <a:gd name="T1" fmla="*/ 2 h 47"/>
                <a:gd name="T2" fmla="*/ 4 w 447"/>
                <a:gd name="T3" fmla="*/ 2 h 47"/>
                <a:gd name="T4" fmla="*/ 2 w 447"/>
                <a:gd name="T5" fmla="*/ 1 h 47"/>
                <a:gd name="T6" fmla="*/ 1 w 447"/>
                <a:gd name="T7" fmla="*/ 1 h 47"/>
                <a:gd name="T8" fmla="*/ 0 w 447"/>
                <a:gd name="T9" fmla="*/ 1 h 47"/>
                <a:gd name="T10" fmla="*/ 0 w 447"/>
                <a:gd name="T11" fmla="*/ 1 h 47"/>
                <a:gd name="T12" fmla="*/ 0 w 447"/>
                <a:gd name="T13" fmla="*/ 1 h 47"/>
                <a:gd name="T14" fmla="*/ 1 w 447"/>
                <a:gd name="T15" fmla="*/ 1 h 47"/>
                <a:gd name="T16" fmla="*/ 2 w 447"/>
                <a:gd name="T17" fmla="*/ 0 h 47"/>
                <a:gd name="T18" fmla="*/ 3 w 447"/>
                <a:gd name="T19" fmla="*/ 0 h 47"/>
                <a:gd name="T20" fmla="*/ 5 w 447"/>
                <a:gd name="T21" fmla="*/ 0 h 47"/>
                <a:gd name="T22" fmla="*/ 7 w 447"/>
                <a:gd name="T23" fmla="*/ 0 h 47"/>
                <a:gd name="T24" fmla="*/ 9 w 447"/>
                <a:gd name="T25" fmla="*/ 0 h 47"/>
                <a:gd name="T26" fmla="*/ 11 w 447"/>
                <a:gd name="T27" fmla="*/ 0 h 47"/>
                <a:gd name="T28" fmla="*/ 12 w 447"/>
                <a:gd name="T29" fmla="*/ 0 h 47"/>
                <a:gd name="T30" fmla="*/ 14 w 447"/>
                <a:gd name="T31" fmla="*/ 0 h 47"/>
                <a:gd name="T32" fmla="*/ 16 w 447"/>
                <a:gd name="T33" fmla="*/ 0 h 47"/>
                <a:gd name="T34" fmla="*/ 16 w 447"/>
                <a:gd name="T35" fmla="*/ 0 h 47"/>
                <a:gd name="T36" fmla="*/ 16 w 447"/>
                <a:gd name="T37" fmla="*/ 1 h 47"/>
                <a:gd name="T38" fmla="*/ 17 w 447"/>
                <a:gd name="T39" fmla="*/ 1 h 47"/>
                <a:gd name="T40" fmla="*/ 16 w 447"/>
                <a:gd name="T41" fmla="*/ 1 h 47"/>
                <a:gd name="T42" fmla="*/ 16 w 447"/>
                <a:gd name="T43" fmla="*/ 1 h 47"/>
                <a:gd name="T44" fmla="*/ 15 w 447"/>
                <a:gd name="T45" fmla="*/ 1 h 47"/>
                <a:gd name="T46" fmla="*/ 15 w 447"/>
                <a:gd name="T47" fmla="*/ 1 h 47"/>
                <a:gd name="T48" fmla="*/ 14 w 447"/>
                <a:gd name="T49" fmla="*/ 1 h 47"/>
                <a:gd name="T50" fmla="*/ 13 w 447"/>
                <a:gd name="T51" fmla="*/ 1 h 47"/>
                <a:gd name="T52" fmla="*/ 12 w 447"/>
                <a:gd name="T53" fmla="*/ 1 h 47"/>
                <a:gd name="T54" fmla="*/ 11 w 447"/>
                <a:gd name="T55" fmla="*/ 2 h 47"/>
                <a:gd name="T56" fmla="*/ 10 w 447"/>
                <a:gd name="T57" fmla="*/ 2 h 47"/>
                <a:gd name="T58" fmla="*/ 9 w 447"/>
                <a:gd name="T59" fmla="*/ 2 h 47"/>
                <a:gd name="T60" fmla="*/ 8 w 447"/>
                <a:gd name="T61" fmla="*/ 2 h 47"/>
                <a:gd name="T62" fmla="*/ 7 w 447"/>
                <a:gd name="T63" fmla="*/ 2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47"/>
                <a:gd name="T97" fmla="*/ 0 h 47"/>
                <a:gd name="T98" fmla="*/ 447 w 447"/>
                <a:gd name="T99" fmla="*/ 47 h 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47" h="47">
                  <a:moveTo>
                    <a:pt x="170" y="47"/>
                  </a:moveTo>
                  <a:lnTo>
                    <a:pt x="148" y="45"/>
                  </a:lnTo>
                  <a:lnTo>
                    <a:pt x="126" y="44"/>
                  </a:lnTo>
                  <a:lnTo>
                    <a:pt x="105" y="42"/>
                  </a:lnTo>
                  <a:lnTo>
                    <a:pt x="84" y="40"/>
                  </a:lnTo>
                  <a:lnTo>
                    <a:pt x="62" y="37"/>
                  </a:lnTo>
                  <a:lnTo>
                    <a:pt x="41" y="34"/>
                  </a:lnTo>
                  <a:lnTo>
                    <a:pt x="21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5" y="18"/>
                  </a:lnTo>
                  <a:lnTo>
                    <a:pt x="10" y="16"/>
                  </a:lnTo>
                  <a:lnTo>
                    <a:pt x="14" y="15"/>
                  </a:lnTo>
                  <a:lnTo>
                    <a:pt x="18" y="13"/>
                  </a:lnTo>
                  <a:lnTo>
                    <a:pt x="42" y="10"/>
                  </a:lnTo>
                  <a:lnTo>
                    <a:pt x="66" y="7"/>
                  </a:lnTo>
                  <a:lnTo>
                    <a:pt x="89" y="5"/>
                  </a:lnTo>
                  <a:lnTo>
                    <a:pt x="114" y="4"/>
                  </a:lnTo>
                  <a:lnTo>
                    <a:pt x="137" y="2"/>
                  </a:lnTo>
                  <a:lnTo>
                    <a:pt x="162" y="1"/>
                  </a:lnTo>
                  <a:lnTo>
                    <a:pt x="186" y="1"/>
                  </a:lnTo>
                  <a:lnTo>
                    <a:pt x="211" y="0"/>
                  </a:lnTo>
                  <a:lnTo>
                    <a:pt x="236" y="0"/>
                  </a:lnTo>
                  <a:lnTo>
                    <a:pt x="260" y="1"/>
                  </a:lnTo>
                  <a:lnTo>
                    <a:pt x="285" y="1"/>
                  </a:lnTo>
                  <a:lnTo>
                    <a:pt x="309" y="2"/>
                  </a:lnTo>
                  <a:lnTo>
                    <a:pt x="333" y="3"/>
                  </a:lnTo>
                  <a:lnTo>
                    <a:pt x="358" y="5"/>
                  </a:lnTo>
                  <a:lnTo>
                    <a:pt x="382" y="6"/>
                  </a:lnTo>
                  <a:lnTo>
                    <a:pt x="406" y="8"/>
                  </a:lnTo>
                  <a:lnTo>
                    <a:pt x="420" y="10"/>
                  </a:lnTo>
                  <a:lnTo>
                    <a:pt x="429" y="12"/>
                  </a:lnTo>
                  <a:lnTo>
                    <a:pt x="437" y="13"/>
                  </a:lnTo>
                  <a:lnTo>
                    <a:pt x="441" y="15"/>
                  </a:lnTo>
                  <a:lnTo>
                    <a:pt x="444" y="16"/>
                  </a:lnTo>
                  <a:lnTo>
                    <a:pt x="446" y="16"/>
                  </a:lnTo>
                  <a:lnTo>
                    <a:pt x="447" y="17"/>
                  </a:lnTo>
                  <a:lnTo>
                    <a:pt x="444" y="20"/>
                  </a:lnTo>
                  <a:lnTo>
                    <a:pt x="439" y="22"/>
                  </a:lnTo>
                  <a:lnTo>
                    <a:pt x="431" y="24"/>
                  </a:lnTo>
                  <a:lnTo>
                    <a:pt x="423" y="26"/>
                  </a:lnTo>
                  <a:lnTo>
                    <a:pt x="414" y="28"/>
                  </a:lnTo>
                  <a:lnTo>
                    <a:pt x="406" y="31"/>
                  </a:lnTo>
                  <a:lnTo>
                    <a:pt x="399" y="32"/>
                  </a:lnTo>
                  <a:lnTo>
                    <a:pt x="395" y="33"/>
                  </a:lnTo>
                  <a:lnTo>
                    <a:pt x="381" y="34"/>
                  </a:lnTo>
                  <a:lnTo>
                    <a:pt x="366" y="36"/>
                  </a:lnTo>
                  <a:lnTo>
                    <a:pt x="352" y="37"/>
                  </a:lnTo>
                  <a:lnTo>
                    <a:pt x="338" y="38"/>
                  </a:lnTo>
                  <a:lnTo>
                    <a:pt x="323" y="39"/>
                  </a:lnTo>
                  <a:lnTo>
                    <a:pt x="309" y="40"/>
                  </a:lnTo>
                  <a:lnTo>
                    <a:pt x="295" y="41"/>
                  </a:lnTo>
                  <a:lnTo>
                    <a:pt x="282" y="42"/>
                  </a:lnTo>
                  <a:lnTo>
                    <a:pt x="268" y="42"/>
                  </a:lnTo>
                  <a:lnTo>
                    <a:pt x="254" y="43"/>
                  </a:lnTo>
                  <a:lnTo>
                    <a:pt x="240" y="44"/>
                  </a:lnTo>
                  <a:lnTo>
                    <a:pt x="226" y="44"/>
                  </a:lnTo>
                  <a:lnTo>
                    <a:pt x="212" y="45"/>
                  </a:lnTo>
                  <a:lnTo>
                    <a:pt x="198" y="45"/>
                  </a:lnTo>
                  <a:lnTo>
                    <a:pt x="184" y="47"/>
                  </a:lnTo>
                  <a:lnTo>
                    <a:pt x="170" y="47"/>
                  </a:lnTo>
                  <a:close/>
                </a:path>
              </a:pathLst>
            </a:custGeom>
            <a:solidFill>
              <a:srgbClr val="99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5" name="Freeform 92"/>
            <p:cNvSpPr>
              <a:spLocks/>
            </p:cNvSpPr>
            <p:nvPr/>
          </p:nvSpPr>
          <p:spPr bwMode="auto">
            <a:xfrm>
              <a:off x="4756" y="1779"/>
              <a:ext cx="123" cy="73"/>
            </a:xfrm>
            <a:custGeom>
              <a:avLst/>
              <a:gdLst>
                <a:gd name="T0" fmla="*/ 5 w 369"/>
                <a:gd name="T1" fmla="*/ 8 h 218"/>
                <a:gd name="T2" fmla="*/ 4 w 369"/>
                <a:gd name="T3" fmla="*/ 8 h 218"/>
                <a:gd name="T4" fmla="*/ 2 w 369"/>
                <a:gd name="T5" fmla="*/ 7 h 218"/>
                <a:gd name="T6" fmla="*/ 1 w 369"/>
                <a:gd name="T7" fmla="*/ 6 h 218"/>
                <a:gd name="T8" fmla="*/ 0 w 369"/>
                <a:gd name="T9" fmla="*/ 6 h 218"/>
                <a:gd name="T10" fmla="*/ 0 w 369"/>
                <a:gd name="T11" fmla="*/ 5 h 218"/>
                <a:gd name="T12" fmla="*/ 0 w 369"/>
                <a:gd name="T13" fmla="*/ 5 h 218"/>
                <a:gd name="T14" fmla="*/ 0 w 369"/>
                <a:gd name="T15" fmla="*/ 5 h 218"/>
                <a:gd name="T16" fmla="*/ 0 w 369"/>
                <a:gd name="T17" fmla="*/ 4 h 218"/>
                <a:gd name="T18" fmla="*/ 1 w 369"/>
                <a:gd name="T19" fmla="*/ 3 h 218"/>
                <a:gd name="T20" fmla="*/ 3 w 369"/>
                <a:gd name="T21" fmla="*/ 3 h 218"/>
                <a:gd name="T22" fmla="*/ 4 w 369"/>
                <a:gd name="T23" fmla="*/ 2 h 218"/>
                <a:gd name="T24" fmla="*/ 5 w 369"/>
                <a:gd name="T25" fmla="*/ 1 h 218"/>
                <a:gd name="T26" fmla="*/ 6 w 369"/>
                <a:gd name="T27" fmla="*/ 1 h 218"/>
                <a:gd name="T28" fmla="*/ 6 w 369"/>
                <a:gd name="T29" fmla="*/ 1 h 218"/>
                <a:gd name="T30" fmla="*/ 6 w 369"/>
                <a:gd name="T31" fmla="*/ 0 h 218"/>
                <a:gd name="T32" fmla="*/ 7 w 369"/>
                <a:gd name="T33" fmla="*/ 0 h 218"/>
                <a:gd name="T34" fmla="*/ 7 w 369"/>
                <a:gd name="T35" fmla="*/ 0 h 218"/>
                <a:gd name="T36" fmla="*/ 8 w 369"/>
                <a:gd name="T37" fmla="*/ 0 h 218"/>
                <a:gd name="T38" fmla="*/ 9 w 369"/>
                <a:gd name="T39" fmla="*/ 0 h 218"/>
                <a:gd name="T40" fmla="*/ 10 w 369"/>
                <a:gd name="T41" fmla="*/ 1 h 218"/>
                <a:gd name="T42" fmla="*/ 12 w 369"/>
                <a:gd name="T43" fmla="*/ 1 h 218"/>
                <a:gd name="T44" fmla="*/ 13 w 369"/>
                <a:gd name="T45" fmla="*/ 1 h 218"/>
                <a:gd name="T46" fmla="*/ 14 w 369"/>
                <a:gd name="T47" fmla="*/ 2 h 218"/>
                <a:gd name="T48" fmla="*/ 13 w 369"/>
                <a:gd name="T49" fmla="*/ 2 h 218"/>
                <a:gd name="T50" fmla="*/ 13 w 369"/>
                <a:gd name="T51" fmla="*/ 2 h 218"/>
                <a:gd name="T52" fmla="*/ 13 w 369"/>
                <a:gd name="T53" fmla="*/ 2 h 218"/>
                <a:gd name="T54" fmla="*/ 13 w 369"/>
                <a:gd name="T55" fmla="*/ 3 h 218"/>
                <a:gd name="T56" fmla="*/ 13 w 369"/>
                <a:gd name="T57" fmla="*/ 4 h 218"/>
                <a:gd name="T58" fmla="*/ 13 w 369"/>
                <a:gd name="T59" fmla="*/ 4 h 218"/>
                <a:gd name="T60" fmla="*/ 12 w 369"/>
                <a:gd name="T61" fmla="*/ 5 h 218"/>
                <a:gd name="T62" fmla="*/ 13 w 369"/>
                <a:gd name="T63" fmla="*/ 6 h 218"/>
                <a:gd name="T64" fmla="*/ 12 w 369"/>
                <a:gd name="T65" fmla="*/ 7 h 218"/>
                <a:gd name="T66" fmla="*/ 12 w 369"/>
                <a:gd name="T67" fmla="*/ 7 h 218"/>
                <a:gd name="T68" fmla="*/ 11 w 369"/>
                <a:gd name="T69" fmla="*/ 7 h 218"/>
                <a:gd name="T70" fmla="*/ 10 w 369"/>
                <a:gd name="T71" fmla="*/ 6 h 218"/>
                <a:gd name="T72" fmla="*/ 10 w 369"/>
                <a:gd name="T73" fmla="*/ 6 h 218"/>
                <a:gd name="T74" fmla="*/ 9 w 369"/>
                <a:gd name="T75" fmla="*/ 6 h 218"/>
                <a:gd name="T76" fmla="*/ 9 w 369"/>
                <a:gd name="T77" fmla="*/ 6 h 218"/>
                <a:gd name="T78" fmla="*/ 8 w 369"/>
                <a:gd name="T79" fmla="*/ 7 h 218"/>
                <a:gd name="T80" fmla="*/ 6 w 369"/>
                <a:gd name="T81" fmla="*/ 7 h 218"/>
                <a:gd name="T82" fmla="*/ 5 w 369"/>
                <a:gd name="T83" fmla="*/ 8 h 218"/>
                <a:gd name="T84" fmla="*/ 5 w 369"/>
                <a:gd name="T85" fmla="*/ 8 h 2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9"/>
                <a:gd name="T130" fmla="*/ 0 h 218"/>
                <a:gd name="T131" fmla="*/ 369 w 369"/>
                <a:gd name="T132" fmla="*/ 218 h 2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9" h="218">
                  <a:moveTo>
                    <a:pt x="142" y="218"/>
                  </a:moveTo>
                  <a:lnTo>
                    <a:pt x="136" y="216"/>
                  </a:lnTo>
                  <a:lnTo>
                    <a:pt x="129" y="213"/>
                  </a:lnTo>
                  <a:lnTo>
                    <a:pt x="124" y="211"/>
                  </a:lnTo>
                  <a:lnTo>
                    <a:pt x="118" y="209"/>
                  </a:lnTo>
                  <a:lnTo>
                    <a:pt x="106" y="203"/>
                  </a:lnTo>
                  <a:lnTo>
                    <a:pt x="92" y="197"/>
                  </a:lnTo>
                  <a:lnTo>
                    <a:pt x="79" y="191"/>
                  </a:lnTo>
                  <a:lnTo>
                    <a:pt x="66" y="186"/>
                  </a:lnTo>
                  <a:lnTo>
                    <a:pt x="52" y="182"/>
                  </a:lnTo>
                  <a:lnTo>
                    <a:pt x="39" y="176"/>
                  </a:lnTo>
                  <a:lnTo>
                    <a:pt x="26" y="172"/>
                  </a:lnTo>
                  <a:lnTo>
                    <a:pt x="14" y="169"/>
                  </a:lnTo>
                  <a:lnTo>
                    <a:pt x="3" y="163"/>
                  </a:lnTo>
                  <a:lnTo>
                    <a:pt x="0" y="157"/>
                  </a:lnTo>
                  <a:lnTo>
                    <a:pt x="0" y="150"/>
                  </a:lnTo>
                  <a:lnTo>
                    <a:pt x="1" y="139"/>
                  </a:lnTo>
                  <a:lnTo>
                    <a:pt x="3" y="137"/>
                  </a:lnTo>
                  <a:lnTo>
                    <a:pt x="5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6" y="132"/>
                  </a:lnTo>
                  <a:lnTo>
                    <a:pt x="4" y="129"/>
                  </a:lnTo>
                  <a:lnTo>
                    <a:pt x="3" y="127"/>
                  </a:lnTo>
                  <a:lnTo>
                    <a:pt x="1" y="125"/>
                  </a:lnTo>
                  <a:lnTo>
                    <a:pt x="1" y="118"/>
                  </a:lnTo>
                  <a:lnTo>
                    <a:pt x="2" y="109"/>
                  </a:lnTo>
                  <a:lnTo>
                    <a:pt x="4" y="102"/>
                  </a:lnTo>
                  <a:lnTo>
                    <a:pt x="6" y="95"/>
                  </a:lnTo>
                  <a:lnTo>
                    <a:pt x="22" y="89"/>
                  </a:lnTo>
                  <a:lnTo>
                    <a:pt x="38" y="82"/>
                  </a:lnTo>
                  <a:lnTo>
                    <a:pt x="54" y="76"/>
                  </a:lnTo>
                  <a:lnTo>
                    <a:pt x="70" y="71"/>
                  </a:lnTo>
                  <a:lnTo>
                    <a:pt x="87" y="64"/>
                  </a:lnTo>
                  <a:lnTo>
                    <a:pt x="103" y="59"/>
                  </a:lnTo>
                  <a:lnTo>
                    <a:pt x="121" y="54"/>
                  </a:lnTo>
                  <a:lnTo>
                    <a:pt x="137" y="47"/>
                  </a:lnTo>
                  <a:lnTo>
                    <a:pt x="141" y="41"/>
                  </a:lnTo>
                  <a:lnTo>
                    <a:pt x="145" y="37"/>
                  </a:lnTo>
                  <a:lnTo>
                    <a:pt x="151" y="34"/>
                  </a:lnTo>
                  <a:lnTo>
                    <a:pt x="159" y="33"/>
                  </a:lnTo>
                  <a:lnTo>
                    <a:pt x="159" y="32"/>
                  </a:lnTo>
                  <a:lnTo>
                    <a:pt x="160" y="32"/>
                  </a:lnTo>
                  <a:lnTo>
                    <a:pt x="157" y="25"/>
                  </a:lnTo>
                  <a:lnTo>
                    <a:pt x="160" y="16"/>
                  </a:lnTo>
                  <a:lnTo>
                    <a:pt x="165" y="8"/>
                  </a:lnTo>
                  <a:lnTo>
                    <a:pt x="171" y="2"/>
                  </a:lnTo>
                  <a:lnTo>
                    <a:pt x="177" y="1"/>
                  </a:lnTo>
                  <a:lnTo>
                    <a:pt x="184" y="0"/>
                  </a:lnTo>
                  <a:lnTo>
                    <a:pt x="189" y="0"/>
                  </a:lnTo>
                  <a:lnTo>
                    <a:pt x="195" y="0"/>
                  </a:lnTo>
                  <a:lnTo>
                    <a:pt x="202" y="1"/>
                  </a:lnTo>
                  <a:lnTo>
                    <a:pt x="208" y="3"/>
                  </a:lnTo>
                  <a:lnTo>
                    <a:pt x="215" y="6"/>
                  </a:lnTo>
                  <a:lnTo>
                    <a:pt x="221" y="8"/>
                  </a:lnTo>
                  <a:lnTo>
                    <a:pt x="226" y="9"/>
                  </a:lnTo>
                  <a:lnTo>
                    <a:pt x="232" y="9"/>
                  </a:lnTo>
                  <a:lnTo>
                    <a:pt x="236" y="10"/>
                  </a:lnTo>
                  <a:lnTo>
                    <a:pt x="241" y="10"/>
                  </a:lnTo>
                  <a:lnTo>
                    <a:pt x="256" y="14"/>
                  </a:lnTo>
                  <a:lnTo>
                    <a:pt x="271" y="17"/>
                  </a:lnTo>
                  <a:lnTo>
                    <a:pt x="286" y="21"/>
                  </a:lnTo>
                  <a:lnTo>
                    <a:pt x="300" y="23"/>
                  </a:lnTo>
                  <a:lnTo>
                    <a:pt x="315" y="25"/>
                  </a:lnTo>
                  <a:lnTo>
                    <a:pt x="330" y="25"/>
                  </a:lnTo>
                  <a:lnTo>
                    <a:pt x="346" y="26"/>
                  </a:lnTo>
                  <a:lnTo>
                    <a:pt x="362" y="25"/>
                  </a:lnTo>
                  <a:lnTo>
                    <a:pt x="367" y="30"/>
                  </a:lnTo>
                  <a:lnTo>
                    <a:pt x="369" y="38"/>
                  </a:lnTo>
                  <a:lnTo>
                    <a:pt x="367" y="46"/>
                  </a:lnTo>
                  <a:lnTo>
                    <a:pt x="361" y="54"/>
                  </a:lnTo>
                  <a:lnTo>
                    <a:pt x="361" y="55"/>
                  </a:lnTo>
                  <a:lnTo>
                    <a:pt x="361" y="56"/>
                  </a:lnTo>
                  <a:lnTo>
                    <a:pt x="361" y="57"/>
                  </a:lnTo>
                  <a:lnTo>
                    <a:pt x="362" y="58"/>
                  </a:lnTo>
                  <a:lnTo>
                    <a:pt x="362" y="59"/>
                  </a:lnTo>
                  <a:lnTo>
                    <a:pt x="362" y="65"/>
                  </a:lnTo>
                  <a:lnTo>
                    <a:pt x="361" y="73"/>
                  </a:lnTo>
                  <a:lnTo>
                    <a:pt x="359" y="79"/>
                  </a:lnTo>
                  <a:lnTo>
                    <a:pt x="357" y="87"/>
                  </a:lnTo>
                  <a:lnTo>
                    <a:pt x="356" y="98"/>
                  </a:lnTo>
                  <a:lnTo>
                    <a:pt x="355" y="105"/>
                  </a:lnTo>
                  <a:lnTo>
                    <a:pt x="354" y="109"/>
                  </a:lnTo>
                  <a:lnTo>
                    <a:pt x="353" y="113"/>
                  </a:lnTo>
                  <a:lnTo>
                    <a:pt x="342" y="119"/>
                  </a:lnTo>
                  <a:lnTo>
                    <a:pt x="336" y="122"/>
                  </a:lnTo>
                  <a:lnTo>
                    <a:pt x="330" y="125"/>
                  </a:lnTo>
                  <a:lnTo>
                    <a:pt x="323" y="127"/>
                  </a:lnTo>
                  <a:lnTo>
                    <a:pt x="326" y="138"/>
                  </a:lnTo>
                  <a:lnTo>
                    <a:pt x="333" y="147"/>
                  </a:lnTo>
                  <a:lnTo>
                    <a:pt x="338" y="157"/>
                  </a:lnTo>
                  <a:lnTo>
                    <a:pt x="337" y="173"/>
                  </a:lnTo>
                  <a:lnTo>
                    <a:pt x="332" y="178"/>
                  </a:lnTo>
                  <a:lnTo>
                    <a:pt x="330" y="180"/>
                  </a:lnTo>
                  <a:lnTo>
                    <a:pt x="327" y="183"/>
                  </a:lnTo>
                  <a:lnTo>
                    <a:pt x="322" y="187"/>
                  </a:lnTo>
                  <a:lnTo>
                    <a:pt x="316" y="186"/>
                  </a:lnTo>
                  <a:lnTo>
                    <a:pt x="309" y="184"/>
                  </a:lnTo>
                  <a:lnTo>
                    <a:pt x="301" y="181"/>
                  </a:lnTo>
                  <a:lnTo>
                    <a:pt x="293" y="175"/>
                  </a:lnTo>
                  <a:lnTo>
                    <a:pt x="286" y="171"/>
                  </a:lnTo>
                  <a:lnTo>
                    <a:pt x="280" y="166"/>
                  </a:lnTo>
                  <a:lnTo>
                    <a:pt x="276" y="162"/>
                  </a:lnTo>
                  <a:lnTo>
                    <a:pt x="274" y="157"/>
                  </a:lnTo>
                  <a:lnTo>
                    <a:pt x="269" y="156"/>
                  </a:lnTo>
                  <a:lnTo>
                    <a:pt x="266" y="153"/>
                  </a:lnTo>
                  <a:lnTo>
                    <a:pt x="262" y="153"/>
                  </a:lnTo>
                  <a:lnTo>
                    <a:pt x="255" y="156"/>
                  </a:lnTo>
                  <a:lnTo>
                    <a:pt x="253" y="157"/>
                  </a:lnTo>
                  <a:lnTo>
                    <a:pt x="251" y="157"/>
                  </a:lnTo>
                  <a:lnTo>
                    <a:pt x="249" y="158"/>
                  </a:lnTo>
                  <a:lnTo>
                    <a:pt x="248" y="160"/>
                  </a:lnTo>
                  <a:lnTo>
                    <a:pt x="236" y="166"/>
                  </a:lnTo>
                  <a:lnTo>
                    <a:pt x="223" y="172"/>
                  </a:lnTo>
                  <a:lnTo>
                    <a:pt x="210" y="179"/>
                  </a:lnTo>
                  <a:lnTo>
                    <a:pt x="198" y="185"/>
                  </a:lnTo>
                  <a:lnTo>
                    <a:pt x="186" y="192"/>
                  </a:lnTo>
                  <a:lnTo>
                    <a:pt x="173" y="200"/>
                  </a:lnTo>
                  <a:lnTo>
                    <a:pt x="161" y="207"/>
                  </a:lnTo>
                  <a:lnTo>
                    <a:pt x="149" y="214"/>
                  </a:lnTo>
                  <a:lnTo>
                    <a:pt x="147" y="216"/>
                  </a:lnTo>
                  <a:lnTo>
                    <a:pt x="146" y="217"/>
                  </a:lnTo>
                  <a:lnTo>
                    <a:pt x="144" y="218"/>
                  </a:lnTo>
                  <a:lnTo>
                    <a:pt x="142" y="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6" name="Freeform 93"/>
            <p:cNvSpPr>
              <a:spLocks/>
            </p:cNvSpPr>
            <p:nvPr/>
          </p:nvSpPr>
          <p:spPr bwMode="auto">
            <a:xfrm>
              <a:off x="4803" y="1813"/>
              <a:ext cx="35" cy="35"/>
            </a:xfrm>
            <a:custGeom>
              <a:avLst/>
              <a:gdLst>
                <a:gd name="T0" fmla="*/ 0 w 103"/>
                <a:gd name="T1" fmla="*/ 4 h 104"/>
                <a:gd name="T2" fmla="*/ 0 w 103"/>
                <a:gd name="T3" fmla="*/ 4 h 104"/>
                <a:gd name="T4" fmla="*/ 0 w 103"/>
                <a:gd name="T5" fmla="*/ 3 h 104"/>
                <a:gd name="T6" fmla="*/ 0 w 103"/>
                <a:gd name="T7" fmla="*/ 3 h 104"/>
                <a:gd name="T8" fmla="*/ 0 w 103"/>
                <a:gd name="T9" fmla="*/ 3 h 104"/>
                <a:gd name="T10" fmla="*/ 0 w 103"/>
                <a:gd name="T11" fmla="*/ 3 h 104"/>
                <a:gd name="T12" fmla="*/ 1 w 103"/>
                <a:gd name="T13" fmla="*/ 3 h 104"/>
                <a:gd name="T14" fmla="*/ 1 w 103"/>
                <a:gd name="T15" fmla="*/ 2 h 104"/>
                <a:gd name="T16" fmla="*/ 2 w 103"/>
                <a:gd name="T17" fmla="*/ 2 h 104"/>
                <a:gd name="T18" fmla="*/ 2 w 103"/>
                <a:gd name="T19" fmla="*/ 2 h 104"/>
                <a:gd name="T20" fmla="*/ 2 w 103"/>
                <a:gd name="T21" fmla="*/ 2 h 104"/>
                <a:gd name="T22" fmla="*/ 2 w 103"/>
                <a:gd name="T23" fmla="*/ 2 h 104"/>
                <a:gd name="T24" fmla="*/ 1 w 103"/>
                <a:gd name="T25" fmla="*/ 2 h 104"/>
                <a:gd name="T26" fmla="*/ 0 w 103"/>
                <a:gd name="T27" fmla="*/ 2 h 104"/>
                <a:gd name="T28" fmla="*/ 0 w 103"/>
                <a:gd name="T29" fmla="*/ 2 h 104"/>
                <a:gd name="T30" fmla="*/ 1 w 103"/>
                <a:gd name="T31" fmla="*/ 2 h 104"/>
                <a:gd name="T32" fmla="*/ 1 w 103"/>
                <a:gd name="T33" fmla="*/ 2 h 104"/>
                <a:gd name="T34" fmla="*/ 0 w 103"/>
                <a:gd name="T35" fmla="*/ 2 h 104"/>
                <a:gd name="T36" fmla="*/ 0 w 103"/>
                <a:gd name="T37" fmla="*/ 1 h 104"/>
                <a:gd name="T38" fmla="*/ 2 w 103"/>
                <a:gd name="T39" fmla="*/ 1 h 104"/>
                <a:gd name="T40" fmla="*/ 3 w 103"/>
                <a:gd name="T41" fmla="*/ 0 h 104"/>
                <a:gd name="T42" fmla="*/ 4 w 103"/>
                <a:gd name="T43" fmla="*/ 0 h 104"/>
                <a:gd name="T44" fmla="*/ 4 w 103"/>
                <a:gd name="T45" fmla="*/ 0 h 104"/>
                <a:gd name="T46" fmla="*/ 4 w 103"/>
                <a:gd name="T47" fmla="*/ 0 h 104"/>
                <a:gd name="T48" fmla="*/ 4 w 103"/>
                <a:gd name="T49" fmla="*/ 0 h 104"/>
                <a:gd name="T50" fmla="*/ 3 w 103"/>
                <a:gd name="T51" fmla="*/ 1 h 104"/>
                <a:gd name="T52" fmla="*/ 2 w 103"/>
                <a:gd name="T53" fmla="*/ 1 h 104"/>
                <a:gd name="T54" fmla="*/ 2 w 103"/>
                <a:gd name="T55" fmla="*/ 1 h 104"/>
                <a:gd name="T56" fmla="*/ 3 w 103"/>
                <a:gd name="T57" fmla="*/ 1 h 104"/>
                <a:gd name="T58" fmla="*/ 3 w 103"/>
                <a:gd name="T59" fmla="*/ 1 h 104"/>
                <a:gd name="T60" fmla="*/ 4 w 103"/>
                <a:gd name="T61" fmla="*/ 0 h 104"/>
                <a:gd name="T62" fmla="*/ 4 w 103"/>
                <a:gd name="T63" fmla="*/ 1 h 104"/>
                <a:gd name="T64" fmla="*/ 3 w 103"/>
                <a:gd name="T65" fmla="*/ 1 h 104"/>
                <a:gd name="T66" fmla="*/ 3 w 103"/>
                <a:gd name="T67" fmla="*/ 1 h 104"/>
                <a:gd name="T68" fmla="*/ 4 w 103"/>
                <a:gd name="T69" fmla="*/ 1 h 104"/>
                <a:gd name="T70" fmla="*/ 3 w 103"/>
                <a:gd name="T71" fmla="*/ 2 h 104"/>
                <a:gd name="T72" fmla="*/ 3 w 103"/>
                <a:gd name="T73" fmla="*/ 2 h 104"/>
                <a:gd name="T74" fmla="*/ 3 w 103"/>
                <a:gd name="T75" fmla="*/ 2 h 104"/>
                <a:gd name="T76" fmla="*/ 4 w 103"/>
                <a:gd name="T77" fmla="*/ 2 h 104"/>
                <a:gd name="T78" fmla="*/ 4 w 103"/>
                <a:gd name="T79" fmla="*/ 2 h 104"/>
                <a:gd name="T80" fmla="*/ 3 w 103"/>
                <a:gd name="T81" fmla="*/ 2 h 104"/>
                <a:gd name="T82" fmla="*/ 1 w 103"/>
                <a:gd name="T83" fmla="*/ 3 h 104"/>
                <a:gd name="T84" fmla="*/ 0 w 103"/>
                <a:gd name="T85" fmla="*/ 4 h 104"/>
                <a:gd name="T86" fmla="*/ 0 w 103"/>
                <a:gd name="T87" fmla="*/ 4 h 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3"/>
                <a:gd name="T133" fmla="*/ 0 h 104"/>
                <a:gd name="T134" fmla="*/ 103 w 103"/>
                <a:gd name="T135" fmla="*/ 104 h 1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3" h="104">
                  <a:moveTo>
                    <a:pt x="0" y="104"/>
                  </a:moveTo>
                  <a:lnTo>
                    <a:pt x="0" y="102"/>
                  </a:lnTo>
                  <a:lnTo>
                    <a:pt x="1" y="99"/>
                  </a:lnTo>
                  <a:lnTo>
                    <a:pt x="1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4" y="93"/>
                  </a:lnTo>
                  <a:lnTo>
                    <a:pt x="6" y="92"/>
                  </a:lnTo>
                  <a:lnTo>
                    <a:pt x="7" y="91"/>
                  </a:lnTo>
                  <a:lnTo>
                    <a:pt x="7" y="89"/>
                  </a:lnTo>
                  <a:lnTo>
                    <a:pt x="7" y="88"/>
                  </a:lnTo>
                  <a:lnTo>
                    <a:pt x="6" y="88"/>
                  </a:lnTo>
                  <a:lnTo>
                    <a:pt x="5" y="89"/>
                  </a:lnTo>
                  <a:lnTo>
                    <a:pt x="3" y="89"/>
                  </a:lnTo>
                  <a:lnTo>
                    <a:pt x="2" y="91"/>
                  </a:lnTo>
                  <a:lnTo>
                    <a:pt x="3" y="82"/>
                  </a:lnTo>
                  <a:lnTo>
                    <a:pt x="7" y="78"/>
                  </a:lnTo>
                  <a:lnTo>
                    <a:pt x="13" y="76"/>
                  </a:lnTo>
                  <a:lnTo>
                    <a:pt x="20" y="71"/>
                  </a:lnTo>
                  <a:lnTo>
                    <a:pt x="24" y="69"/>
                  </a:lnTo>
                  <a:lnTo>
                    <a:pt x="29" y="67"/>
                  </a:lnTo>
                  <a:lnTo>
                    <a:pt x="33" y="65"/>
                  </a:lnTo>
                  <a:lnTo>
                    <a:pt x="37" y="63"/>
                  </a:lnTo>
                  <a:lnTo>
                    <a:pt x="41" y="61"/>
                  </a:lnTo>
                  <a:lnTo>
                    <a:pt x="45" y="59"/>
                  </a:lnTo>
                  <a:lnTo>
                    <a:pt x="49" y="56"/>
                  </a:lnTo>
                  <a:lnTo>
                    <a:pt x="53" y="54"/>
                  </a:lnTo>
                  <a:lnTo>
                    <a:pt x="53" y="53"/>
                  </a:lnTo>
                  <a:lnTo>
                    <a:pt x="53" y="52"/>
                  </a:lnTo>
                  <a:lnTo>
                    <a:pt x="52" y="52"/>
                  </a:lnTo>
                  <a:lnTo>
                    <a:pt x="52" y="51"/>
                  </a:lnTo>
                  <a:lnTo>
                    <a:pt x="48" y="52"/>
                  </a:lnTo>
                  <a:lnTo>
                    <a:pt x="44" y="54"/>
                  </a:lnTo>
                  <a:lnTo>
                    <a:pt x="41" y="56"/>
                  </a:lnTo>
                  <a:lnTo>
                    <a:pt x="36" y="59"/>
                  </a:lnTo>
                  <a:lnTo>
                    <a:pt x="29" y="60"/>
                  </a:lnTo>
                  <a:lnTo>
                    <a:pt x="21" y="60"/>
                  </a:lnTo>
                  <a:lnTo>
                    <a:pt x="14" y="61"/>
                  </a:lnTo>
                  <a:lnTo>
                    <a:pt x="6" y="61"/>
                  </a:lnTo>
                  <a:lnTo>
                    <a:pt x="6" y="55"/>
                  </a:lnTo>
                  <a:lnTo>
                    <a:pt x="6" y="53"/>
                  </a:lnTo>
                  <a:lnTo>
                    <a:pt x="6" y="51"/>
                  </a:lnTo>
                  <a:lnTo>
                    <a:pt x="7" y="49"/>
                  </a:lnTo>
                  <a:lnTo>
                    <a:pt x="12" y="47"/>
                  </a:lnTo>
                  <a:lnTo>
                    <a:pt x="19" y="45"/>
                  </a:lnTo>
                  <a:lnTo>
                    <a:pt x="27" y="42"/>
                  </a:lnTo>
                  <a:lnTo>
                    <a:pt x="30" y="40"/>
                  </a:lnTo>
                  <a:lnTo>
                    <a:pt x="27" y="40"/>
                  </a:lnTo>
                  <a:lnTo>
                    <a:pt x="22" y="41"/>
                  </a:lnTo>
                  <a:lnTo>
                    <a:pt x="16" y="44"/>
                  </a:lnTo>
                  <a:lnTo>
                    <a:pt x="8" y="45"/>
                  </a:lnTo>
                  <a:lnTo>
                    <a:pt x="10" y="41"/>
                  </a:lnTo>
                  <a:lnTo>
                    <a:pt x="10" y="39"/>
                  </a:lnTo>
                  <a:lnTo>
                    <a:pt x="11" y="38"/>
                  </a:lnTo>
                  <a:lnTo>
                    <a:pt x="13" y="37"/>
                  </a:lnTo>
                  <a:lnTo>
                    <a:pt x="22" y="33"/>
                  </a:lnTo>
                  <a:lnTo>
                    <a:pt x="33" y="29"/>
                  </a:lnTo>
                  <a:lnTo>
                    <a:pt x="43" y="24"/>
                  </a:lnTo>
                  <a:lnTo>
                    <a:pt x="53" y="20"/>
                  </a:lnTo>
                  <a:lnTo>
                    <a:pt x="63" y="16"/>
                  </a:lnTo>
                  <a:lnTo>
                    <a:pt x="73" y="10"/>
                  </a:lnTo>
                  <a:lnTo>
                    <a:pt x="83" y="6"/>
                  </a:lnTo>
                  <a:lnTo>
                    <a:pt x="93" y="2"/>
                  </a:lnTo>
                  <a:lnTo>
                    <a:pt x="95" y="1"/>
                  </a:lnTo>
                  <a:lnTo>
                    <a:pt x="97" y="1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1" y="1"/>
                  </a:lnTo>
                  <a:lnTo>
                    <a:pt x="101" y="2"/>
                  </a:lnTo>
                  <a:lnTo>
                    <a:pt x="101" y="4"/>
                  </a:lnTo>
                  <a:lnTo>
                    <a:pt x="101" y="5"/>
                  </a:lnTo>
                  <a:lnTo>
                    <a:pt x="97" y="8"/>
                  </a:lnTo>
                  <a:lnTo>
                    <a:pt x="92" y="12"/>
                  </a:lnTo>
                  <a:lnTo>
                    <a:pt x="87" y="15"/>
                  </a:lnTo>
                  <a:lnTo>
                    <a:pt x="81" y="18"/>
                  </a:lnTo>
                  <a:lnTo>
                    <a:pt x="75" y="20"/>
                  </a:lnTo>
                  <a:lnTo>
                    <a:pt x="69" y="23"/>
                  </a:lnTo>
                  <a:lnTo>
                    <a:pt x="64" y="24"/>
                  </a:lnTo>
                  <a:lnTo>
                    <a:pt x="60" y="25"/>
                  </a:lnTo>
                  <a:lnTo>
                    <a:pt x="60" y="26"/>
                  </a:lnTo>
                  <a:lnTo>
                    <a:pt x="60" y="28"/>
                  </a:lnTo>
                  <a:lnTo>
                    <a:pt x="60" y="29"/>
                  </a:lnTo>
                  <a:lnTo>
                    <a:pt x="65" y="26"/>
                  </a:lnTo>
                  <a:lnTo>
                    <a:pt x="70" y="24"/>
                  </a:lnTo>
                  <a:lnTo>
                    <a:pt x="76" y="21"/>
                  </a:lnTo>
                  <a:lnTo>
                    <a:pt x="80" y="19"/>
                  </a:lnTo>
                  <a:lnTo>
                    <a:pt x="85" y="17"/>
                  </a:lnTo>
                  <a:lnTo>
                    <a:pt x="91" y="15"/>
                  </a:lnTo>
                  <a:lnTo>
                    <a:pt x="95" y="14"/>
                  </a:lnTo>
                  <a:lnTo>
                    <a:pt x="100" y="12"/>
                  </a:lnTo>
                  <a:lnTo>
                    <a:pt x="99" y="22"/>
                  </a:lnTo>
                  <a:lnTo>
                    <a:pt x="97" y="28"/>
                  </a:lnTo>
                  <a:lnTo>
                    <a:pt x="91" y="32"/>
                  </a:lnTo>
                  <a:lnTo>
                    <a:pt x="80" y="38"/>
                  </a:lnTo>
                  <a:lnTo>
                    <a:pt x="80" y="39"/>
                  </a:lnTo>
                  <a:lnTo>
                    <a:pt x="87" y="36"/>
                  </a:lnTo>
                  <a:lnTo>
                    <a:pt x="91" y="34"/>
                  </a:lnTo>
                  <a:lnTo>
                    <a:pt x="94" y="33"/>
                  </a:lnTo>
                  <a:lnTo>
                    <a:pt x="98" y="32"/>
                  </a:lnTo>
                  <a:lnTo>
                    <a:pt x="95" y="40"/>
                  </a:lnTo>
                  <a:lnTo>
                    <a:pt x="88" y="47"/>
                  </a:lnTo>
                  <a:lnTo>
                    <a:pt x="78" y="51"/>
                  </a:lnTo>
                  <a:lnTo>
                    <a:pt x="68" y="54"/>
                  </a:lnTo>
                  <a:lnTo>
                    <a:pt x="68" y="55"/>
                  </a:lnTo>
                  <a:lnTo>
                    <a:pt x="68" y="56"/>
                  </a:lnTo>
                  <a:lnTo>
                    <a:pt x="67" y="57"/>
                  </a:lnTo>
                  <a:lnTo>
                    <a:pt x="74" y="56"/>
                  </a:lnTo>
                  <a:lnTo>
                    <a:pt x="82" y="52"/>
                  </a:lnTo>
                  <a:lnTo>
                    <a:pt x="91" y="49"/>
                  </a:lnTo>
                  <a:lnTo>
                    <a:pt x="97" y="46"/>
                  </a:lnTo>
                  <a:lnTo>
                    <a:pt x="97" y="48"/>
                  </a:lnTo>
                  <a:lnTo>
                    <a:pt x="97" y="50"/>
                  </a:lnTo>
                  <a:lnTo>
                    <a:pt x="97" y="51"/>
                  </a:lnTo>
                  <a:lnTo>
                    <a:pt x="96" y="52"/>
                  </a:lnTo>
                  <a:lnTo>
                    <a:pt x="84" y="59"/>
                  </a:lnTo>
                  <a:lnTo>
                    <a:pt x="73" y="65"/>
                  </a:lnTo>
                  <a:lnTo>
                    <a:pt x="61" y="71"/>
                  </a:lnTo>
                  <a:lnTo>
                    <a:pt x="49" y="78"/>
                  </a:lnTo>
                  <a:lnTo>
                    <a:pt x="38" y="84"/>
                  </a:lnTo>
                  <a:lnTo>
                    <a:pt x="27" y="91"/>
                  </a:lnTo>
                  <a:lnTo>
                    <a:pt x="16" y="98"/>
                  </a:lnTo>
                  <a:lnTo>
                    <a:pt x="4" y="104"/>
                  </a:lnTo>
                  <a:lnTo>
                    <a:pt x="3" y="104"/>
                  </a:lnTo>
                  <a:lnTo>
                    <a:pt x="2" y="104"/>
                  </a:lnTo>
                  <a:lnTo>
                    <a:pt x="1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99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7" name="Freeform 94"/>
            <p:cNvSpPr>
              <a:spLocks/>
            </p:cNvSpPr>
            <p:nvPr/>
          </p:nvSpPr>
          <p:spPr bwMode="auto">
            <a:xfrm>
              <a:off x="4759" y="1814"/>
              <a:ext cx="46" cy="33"/>
            </a:xfrm>
            <a:custGeom>
              <a:avLst/>
              <a:gdLst>
                <a:gd name="T0" fmla="*/ 4 w 137"/>
                <a:gd name="T1" fmla="*/ 4 h 100"/>
                <a:gd name="T2" fmla="*/ 3 w 137"/>
                <a:gd name="T3" fmla="*/ 3 h 100"/>
                <a:gd name="T4" fmla="*/ 3 w 137"/>
                <a:gd name="T5" fmla="*/ 3 h 100"/>
                <a:gd name="T6" fmla="*/ 1 w 137"/>
                <a:gd name="T7" fmla="*/ 2 h 100"/>
                <a:gd name="T8" fmla="*/ 0 w 137"/>
                <a:gd name="T9" fmla="*/ 2 h 100"/>
                <a:gd name="T10" fmla="*/ 0 w 137"/>
                <a:gd name="T11" fmla="*/ 2 h 100"/>
                <a:gd name="T12" fmla="*/ 0 w 137"/>
                <a:gd name="T13" fmla="*/ 2 h 100"/>
                <a:gd name="T14" fmla="*/ 0 w 137"/>
                <a:gd name="T15" fmla="*/ 2 h 100"/>
                <a:gd name="T16" fmla="*/ 1 w 137"/>
                <a:gd name="T17" fmla="*/ 2 h 100"/>
                <a:gd name="T18" fmla="*/ 1 w 137"/>
                <a:gd name="T19" fmla="*/ 2 h 100"/>
                <a:gd name="T20" fmla="*/ 0 w 137"/>
                <a:gd name="T21" fmla="*/ 2 h 100"/>
                <a:gd name="T22" fmla="*/ 0 w 137"/>
                <a:gd name="T23" fmla="*/ 2 h 100"/>
                <a:gd name="T24" fmla="*/ 1 w 137"/>
                <a:gd name="T25" fmla="*/ 1 h 100"/>
                <a:gd name="T26" fmla="*/ 2 w 137"/>
                <a:gd name="T27" fmla="*/ 2 h 100"/>
                <a:gd name="T28" fmla="*/ 2 w 137"/>
                <a:gd name="T29" fmla="*/ 2 h 100"/>
                <a:gd name="T30" fmla="*/ 2 w 137"/>
                <a:gd name="T31" fmla="*/ 2 h 100"/>
                <a:gd name="T32" fmla="*/ 1 w 137"/>
                <a:gd name="T33" fmla="*/ 1 h 100"/>
                <a:gd name="T34" fmla="*/ 1 w 137"/>
                <a:gd name="T35" fmla="*/ 1 h 100"/>
                <a:gd name="T36" fmla="*/ 0 w 137"/>
                <a:gd name="T37" fmla="*/ 1 h 100"/>
                <a:gd name="T38" fmla="*/ 0 w 137"/>
                <a:gd name="T39" fmla="*/ 1 h 100"/>
                <a:gd name="T40" fmla="*/ 0 w 137"/>
                <a:gd name="T41" fmla="*/ 0 h 100"/>
                <a:gd name="T42" fmla="*/ 1 w 137"/>
                <a:gd name="T43" fmla="*/ 1 h 100"/>
                <a:gd name="T44" fmla="*/ 2 w 137"/>
                <a:gd name="T45" fmla="*/ 1 h 100"/>
                <a:gd name="T46" fmla="*/ 3 w 137"/>
                <a:gd name="T47" fmla="*/ 1 h 100"/>
                <a:gd name="T48" fmla="*/ 3 w 137"/>
                <a:gd name="T49" fmla="*/ 1 h 100"/>
                <a:gd name="T50" fmla="*/ 3 w 137"/>
                <a:gd name="T51" fmla="*/ 1 h 100"/>
                <a:gd name="T52" fmla="*/ 1 w 137"/>
                <a:gd name="T53" fmla="*/ 1 h 100"/>
                <a:gd name="T54" fmla="*/ 0 w 137"/>
                <a:gd name="T55" fmla="*/ 0 h 100"/>
                <a:gd name="T56" fmla="*/ 0 w 137"/>
                <a:gd name="T57" fmla="*/ 0 h 100"/>
                <a:gd name="T58" fmla="*/ 0 w 137"/>
                <a:gd name="T59" fmla="*/ 0 h 100"/>
                <a:gd name="T60" fmla="*/ 0 w 137"/>
                <a:gd name="T61" fmla="*/ 0 h 100"/>
                <a:gd name="T62" fmla="*/ 1 w 137"/>
                <a:gd name="T63" fmla="*/ 0 h 100"/>
                <a:gd name="T64" fmla="*/ 3 w 137"/>
                <a:gd name="T65" fmla="*/ 1 h 100"/>
                <a:gd name="T66" fmla="*/ 5 w 137"/>
                <a:gd name="T67" fmla="*/ 1 h 100"/>
                <a:gd name="T68" fmla="*/ 5 w 137"/>
                <a:gd name="T69" fmla="*/ 2 h 100"/>
                <a:gd name="T70" fmla="*/ 4 w 137"/>
                <a:gd name="T71" fmla="*/ 2 h 100"/>
                <a:gd name="T72" fmla="*/ 4 w 137"/>
                <a:gd name="T73" fmla="*/ 2 h 100"/>
                <a:gd name="T74" fmla="*/ 4 w 137"/>
                <a:gd name="T75" fmla="*/ 2 h 100"/>
                <a:gd name="T76" fmla="*/ 4 w 137"/>
                <a:gd name="T77" fmla="*/ 2 h 100"/>
                <a:gd name="T78" fmla="*/ 4 w 137"/>
                <a:gd name="T79" fmla="*/ 2 h 100"/>
                <a:gd name="T80" fmla="*/ 4 w 137"/>
                <a:gd name="T81" fmla="*/ 3 h 100"/>
                <a:gd name="T82" fmla="*/ 5 w 137"/>
                <a:gd name="T83" fmla="*/ 3 h 100"/>
                <a:gd name="T84" fmla="*/ 5 w 137"/>
                <a:gd name="T85" fmla="*/ 3 h 100"/>
                <a:gd name="T86" fmla="*/ 4 w 137"/>
                <a:gd name="T87" fmla="*/ 3 h 100"/>
                <a:gd name="T88" fmla="*/ 4 w 137"/>
                <a:gd name="T89" fmla="*/ 3 h 100"/>
                <a:gd name="T90" fmla="*/ 3 w 137"/>
                <a:gd name="T91" fmla="*/ 3 h 100"/>
                <a:gd name="T92" fmla="*/ 3 w 137"/>
                <a:gd name="T93" fmla="*/ 3 h 100"/>
                <a:gd name="T94" fmla="*/ 4 w 137"/>
                <a:gd name="T95" fmla="*/ 3 h 100"/>
                <a:gd name="T96" fmla="*/ 4 w 137"/>
                <a:gd name="T97" fmla="*/ 3 h 100"/>
                <a:gd name="T98" fmla="*/ 5 w 137"/>
                <a:gd name="T99" fmla="*/ 3 h 100"/>
                <a:gd name="T100" fmla="*/ 5 w 137"/>
                <a:gd name="T101" fmla="*/ 4 h 100"/>
                <a:gd name="T102" fmla="*/ 5 w 137"/>
                <a:gd name="T103" fmla="*/ 4 h 1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7"/>
                <a:gd name="T157" fmla="*/ 0 h 100"/>
                <a:gd name="T158" fmla="*/ 137 w 137"/>
                <a:gd name="T159" fmla="*/ 100 h 1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7" h="100">
                  <a:moveTo>
                    <a:pt x="126" y="100"/>
                  </a:moveTo>
                  <a:lnTo>
                    <a:pt x="120" y="98"/>
                  </a:lnTo>
                  <a:lnTo>
                    <a:pt x="113" y="96"/>
                  </a:lnTo>
                  <a:lnTo>
                    <a:pt x="106" y="94"/>
                  </a:lnTo>
                  <a:lnTo>
                    <a:pt x="100" y="91"/>
                  </a:lnTo>
                  <a:lnTo>
                    <a:pt x="93" y="89"/>
                  </a:lnTo>
                  <a:lnTo>
                    <a:pt x="87" y="85"/>
                  </a:lnTo>
                  <a:lnTo>
                    <a:pt x="82" y="82"/>
                  </a:lnTo>
                  <a:lnTo>
                    <a:pt x="76" y="80"/>
                  </a:lnTo>
                  <a:lnTo>
                    <a:pt x="53" y="71"/>
                  </a:lnTo>
                  <a:lnTo>
                    <a:pt x="36" y="65"/>
                  </a:lnTo>
                  <a:lnTo>
                    <a:pt x="23" y="61"/>
                  </a:lnTo>
                  <a:lnTo>
                    <a:pt x="14" y="58"/>
                  </a:lnTo>
                  <a:lnTo>
                    <a:pt x="8" y="55"/>
                  </a:lnTo>
                  <a:lnTo>
                    <a:pt x="5" y="54"/>
                  </a:lnTo>
                  <a:lnTo>
                    <a:pt x="2" y="53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3" y="49"/>
                  </a:lnTo>
                  <a:lnTo>
                    <a:pt x="7" y="50"/>
                  </a:lnTo>
                  <a:lnTo>
                    <a:pt x="11" y="51"/>
                  </a:lnTo>
                  <a:lnTo>
                    <a:pt x="15" y="52"/>
                  </a:lnTo>
                  <a:lnTo>
                    <a:pt x="21" y="53"/>
                  </a:lnTo>
                  <a:lnTo>
                    <a:pt x="25" y="54"/>
                  </a:lnTo>
                  <a:lnTo>
                    <a:pt x="29" y="55"/>
                  </a:lnTo>
                  <a:lnTo>
                    <a:pt x="32" y="55"/>
                  </a:lnTo>
                  <a:lnTo>
                    <a:pt x="24" y="52"/>
                  </a:lnTo>
                  <a:lnTo>
                    <a:pt x="16" y="49"/>
                  </a:lnTo>
                  <a:lnTo>
                    <a:pt x="9" y="47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7" y="38"/>
                  </a:lnTo>
                  <a:lnTo>
                    <a:pt x="14" y="38"/>
                  </a:lnTo>
                  <a:lnTo>
                    <a:pt x="23" y="39"/>
                  </a:lnTo>
                  <a:lnTo>
                    <a:pt x="32" y="40"/>
                  </a:lnTo>
                  <a:lnTo>
                    <a:pt x="41" y="43"/>
                  </a:lnTo>
                  <a:lnTo>
                    <a:pt x="51" y="45"/>
                  </a:lnTo>
                  <a:lnTo>
                    <a:pt x="58" y="47"/>
                  </a:lnTo>
                  <a:lnTo>
                    <a:pt x="64" y="48"/>
                  </a:lnTo>
                  <a:lnTo>
                    <a:pt x="65" y="48"/>
                  </a:lnTo>
                  <a:lnTo>
                    <a:pt x="64" y="47"/>
                  </a:lnTo>
                  <a:lnTo>
                    <a:pt x="61" y="45"/>
                  </a:lnTo>
                  <a:lnTo>
                    <a:pt x="54" y="43"/>
                  </a:lnTo>
                  <a:lnTo>
                    <a:pt x="39" y="38"/>
                  </a:lnTo>
                  <a:lnTo>
                    <a:pt x="37" y="37"/>
                  </a:lnTo>
                  <a:lnTo>
                    <a:pt x="32" y="34"/>
                  </a:lnTo>
                  <a:lnTo>
                    <a:pt x="27" y="32"/>
                  </a:lnTo>
                  <a:lnTo>
                    <a:pt x="21" y="29"/>
                  </a:lnTo>
                  <a:lnTo>
                    <a:pt x="15" y="27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9" y="13"/>
                  </a:lnTo>
                  <a:lnTo>
                    <a:pt x="17" y="14"/>
                  </a:lnTo>
                  <a:lnTo>
                    <a:pt x="26" y="17"/>
                  </a:lnTo>
                  <a:lnTo>
                    <a:pt x="36" y="20"/>
                  </a:lnTo>
                  <a:lnTo>
                    <a:pt x="45" y="24"/>
                  </a:lnTo>
                  <a:lnTo>
                    <a:pt x="55" y="29"/>
                  </a:lnTo>
                  <a:lnTo>
                    <a:pt x="63" y="32"/>
                  </a:lnTo>
                  <a:lnTo>
                    <a:pt x="71" y="36"/>
                  </a:lnTo>
                  <a:lnTo>
                    <a:pt x="72" y="35"/>
                  </a:lnTo>
                  <a:lnTo>
                    <a:pt x="73" y="35"/>
                  </a:lnTo>
                  <a:lnTo>
                    <a:pt x="72" y="34"/>
                  </a:lnTo>
                  <a:lnTo>
                    <a:pt x="72" y="33"/>
                  </a:lnTo>
                  <a:lnTo>
                    <a:pt x="72" y="32"/>
                  </a:lnTo>
                  <a:lnTo>
                    <a:pt x="51" y="24"/>
                  </a:lnTo>
                  <a:lnTo>
                    <a:pt x="34" y="19"/>
                  </a:lnTo>
                  <a:lnTo>
                    <a:pt x="23" y="15"/>
                  </a:lnTo>
                  <a:lnTo>
                    <a:pt x="15" y="12"/>
                  </a:lnTo>
                  <a:lnTo>
                    <a:pt x="10" y="11"/>
                  </a:lnTo>
                  <a:lnTo>
                    <a:pt x="7" y="10"/>
                  </a:lnTo>
                  <a:lnTo>
                    <a:pt x="5" y="8"/>
                  </a:lnTo>
                  <a:lnTo>
                    <a:pt x="2" y="8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22" y="4"/>
                  </a:lnTo>
                  <a:lnTo>
                    <a:pt x="38" y="10"/>
                  </a:lnTo>
                  <a:lnTo>
                    <a:pt x="54" y="14"/>
                  </a:lnTo>
                  <a:lnTo>
                    <a:pt x="71" y="19"/>
                  </a:lnTo>
                  <a:lnTo>
                    <a:pt x="87" y="23"/>
                  </a:lnTo>
                  <a:lnTo>
                    <a:pt x="104" y="28"/>
                  </a:lnTo>
                  <a:lnTo>
                    <a:pt x="120" y="32"/>
                  </a:lnTo>
                  <a:lnTo>
                    <a:pt x="137" y="36"/>
                  </a:lnTo>
                  <a:lnTo>
                    <a:pt x="136" y="45"/>
                  </a:lnTo>
                  <a:lnTo>
                    <a:pt x="135" y="51"/>
                  </a:lnTo>
                  <a:lnTo>
                    <a:pt x="132" y="55"/>
                  </a:lnTo>
                  <a:lnTo>
                    <a:pt x="129" y="58"/>
                  </a:lnTo>
                  <a:lnTo>
                    <a:pt x="124" y="60"/>
                  </a:lnTo>
                  <a:lnTo>
                    <a:pt x="119" y="60"/>
                  </a:lnTo>
                  <a:lnTo>
                    <a:pt x="111" y="61"/>
                  </a:lnTo>
                  <a:lnTo>
                    <a:pt x="103" y="61"/>
                  </a:lnTo>
                  <a:lnTo>
                    <a:pt x="102" y="61"/>
                  </a:lnTo>
                  <a:lnTo>
                    <a:pt x="101" y="61"/>
                  </a:lnTo>
                  <a:lnTo>
                    <a:pt x="100" y="61"/>
                  </a:lnTo>
                  <a:lnTo>
                    <a:pt x="99" y="61"/>
                  </a:lnTo>
                  <a:lnTo>
                    <a:pt x="99" y="62"/>
                  </a:lnTo>
                  <a:lnTo>
                    <a:pt x="98" y="62"/>
                  </a:lnTo>
                  <a:lnTo>
                    <a:pt x="98" y="63"/>
                  </a:lnTo>
                  <a:lnTo>
                    <a:pt x="101" y="64"/>
                  </a:lnTo>
                  <a:lnTo>
                    <a:pt x="105" y="66"/>
                  </a:lnTo>
                  <a:lnTo>
                    <a:pt x="108" y="68"/>
                  </a:lnTo>
                  <a:lnTo>
                    <a:pt x="113" y="70"/>
                  </a:lnTo>
                  <a:lnTo>
                    <a:pt x="117" y="73"/>
                  </a:lnTo>
                  <a:lnTo>
                    <a:pt x="122" y="75"/>
                  </a:lnTo>
                  <a:lnTo>
                    <a:pt x="126" y="77"/>
                  </a:lnTo>
                  <a:lnTo>
                    <a:pt x="131" y="78"/>
                  </a:lnTo>
                  <a:lnTo>
                    <a:pt x="131" y="81"/>
                  </a:lnTo>
                  <a:lnTo>
                    <a:pt x="131" y="83"/>
                  </a:lnTo>
                  <a:lnTo>
                    <a:pt x="131" y="85"/>
                  </a:lnTo>
                  <a:lnTo>
                    <a:pt x="130" y="89"/>
                  </a:lnTo>
                  <a:lnTo>
                    <a:pt x="125" y="89"/>
                  </a:lnTo>
                  <a:lnTo>
                    <a:pt x="120" y="86"/>
                  </a:lnTo>
                  <a:lnTo>
                    <a:pt x="114" y="84"/>
                  </a:lnTo>
                  <a:lnTo>
                    <a:pt x="108" y="82"/>
                  </a:lnTo>
                  <a:lnTo>
                    <a:pt x="102" y="80"/>
                  </a:lnTo>
                  <a:lnTo>
                    <a:pt x="97" y="77"/>
                  </a:lnTo>
                  <a:lnTo>
                    <a:pt x="92" y="75"/>
                  </a:lnTo>
                  <a:lnTo>
                    <a:pt x="89" y="74"/>
                  </a:lnTo>
                  <a:lnTo>
                    <a:pt x="89" y="75"/>
                  </a:lnTo>
                  <a:lnTo>
                    <a:pt x="89" y="76"/>
                  </a:lnTo>
                  <a:lnTo>
                    <a:pt x="89" y="77"/>
                  </a:lnTo>
                  <a:lnTo>
                    <a:pt x="94" y="79"/>
                  </a:lnTo>
                  <a:lnTo>
                    <a:pt x="99" y="81"/>
                  </a:lnTo>
                  <a:lnTo>
                    <a:pt x="104" y="83"/>
                  </a:lnTo>
                  <a:lnTo>
                    <a:pt x="108" y="85"/>
                  </a:lnTo>
                  <a:lnTo>
                    <a:pt x="114" y="87"/>
                  </a:lnTo>
                  <a:lnTo>
                    <a:pt x="118" y="90"/>
                  </a:lnTo>
                  <a:lnTo>
                    <a:pt x="123" y="92"/>
                  </a:lnTo>
                  <a:lnTo>
                    <a:pt x="129" y="94"/>
                  </a:lnTo>
                  <a:lnTo>
                    <a:pt x="129" y="95"/>
                  </a:lnTo>
                  <a:lnTo>
                    <a:pt x="129" y="97"/>
                  </a:lnTo>
                  <a:lnTo>
                    <a:pt x="129" y="98"/>
                  </a:lnTo>
                  <a:lnTo>
                    <a:pt x="129" y="100"/>
                  </a:lnTo>
                  <a:lnTo>
                    <a:pt x="128" y="100"/>
                  </a:lnTo>
                  <a:lnTo>
                    <a:pt x="126" y="10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8" name="Freeform 95"/>
            <p:cNvSpPr>
              <a:spLocks/>
            </p:cNvSpPr>
            <p:nvPr/>
          </p:nvSpPr>
          <p:spPr bwMode="auto">
            <a:xfrm>
              <a:off x="4797" y="1835"/>
              <a:ext cx="14" cy="4"/>
            </a:xfrm>
            <a:custGeom>
              <a:avLst/>
              <a:gdLst>
                <a:gd name="T0" fmla="*/ 1 w 40"/>
                <a:gd name="T1" fmla="*/ 0 h 13"/>
                <a:gd name="T2" fmla="*/ 1 w 40"/>
                <a:gd name="T3" fmla="*/ 0 h 13"/>
                <a:gd name="T4" fmla="*/ 0 w 40"/>
                <a:gd name="T5" fmla="*/ 0 h 13"/>
                <a:gd name="T6" fmla="*/ 0 w 40"/>
                <a:gd name="T7" fmla="*/ 0 h 13"/>
                <a:gd name="T8" fmla="*/ 0 w 40"/>
                <a:gd name="T9" fmla="*/ 0 h 13"/>
                <a:gd name="T10" fmla="*/ 0 w 40"/>
                <a:gd name="T11" fmla="*/ 0 h 13"/>
                <a:gd name="T12" fmla="*/ 0 w 40"/>
                <a:gd name="T13" fmla="*/ 0 h 13"/>
                <a:gd name="T14" fmla="*/ 0 w 40"/>
                <a:gd name="T15" fmla="*/ 0 h 13"/>
                <a:gd name="T16" fmla="*/ 0 w 40"/>
                <a:gd name="T17" fmla="*/ 0 h 13"/>
                <a:gd name="T18" fmla="*/ 0 w 40"/>
                <a:gd name="T19" fmla="*/ 0 h 13"/>
                <a:gd name="T20" fmla="*/ 0 w 40"/>
                <a:gd name="T21" fmla="*/ 0 h 13"/>
                <a:gd name="T22" fmla="*/ 1 w 40"/>
                <a:gd name="T23" fmla="*/ 0 h 13"/>
                <a:gd name="T24" fmla="*/ 1 w 40"/>
                <a:gd name="T25" fmla="*/ 0 h 13"/>
                <a:gd name="T26" fmla="*/ 1 w 40"/>
                <a:gd name="T27" fmla="*/ 0 h 13"/>
                <a:gd name="T28" fmla="*/ 1 w 40"/>
                <a:gd name="T29" fmla="*/ 0 h 13"/>
                <a:gd name="T30" fmla="*/ 1 w 40"/>
                <a:gd name="T31" fmla="*/ 0 h 13"/>
                <a:gd name="T32" fmla="*/ 2 w 40"/>
                <a:gd name="T33" fmla="*/ 0 h 13"/>
                <a:gd name="T34" fmla="*/ 2 w 40"/>
                <a:gd name="T35" fmla="*/ 0 h 13"/>
                <a:gd name="T36" fmla="*/ 1 w 40"/>
                <a:gd name="T37" fmla="*/ 0 h 13"/>
                <a:gd name="T38" fmla="*/ 1 w 40"/>
                <a:gd name="T39" fmla="*/ 0 h 13"/>
                <a:gd name="T40" fmla="*/ 1 w 40"/>
                <a:gd name="T41" fmla="*/ 0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"/>
                <a:gd name="T64" fmla="*/ 0 h 13"/>
                <a:gd name="T65" fmla="*/ 40 w 40"/>
                <a:gd name="T66" fmla="*/ 13 h 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" h="13">
                  <a:moveTo>
                    <a:pt x="16" y="13"/>
                  </a:moveTo>
                  <a:lnTo>
                    <a:pt x="14" y="12"/>
                  </a:lnTo>
                  <a:lnTo>
                    <a:pt x="10" y="9"/>
                  </a:lnTo>
                  <a:lnTo>
                    <a:pt x="6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1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0" y="1"/>
                  </a:lnTo>
                  <a:lnTo>
                    <a:pt x="35" y="1"/>
                  </a:lnTo>
                  <a:lnTo>
                    <a:pt x="40" y="1"/>
                  </a:lnTo>
                  <a:lnTo>
                    <a:pt x="37" y="5"/>
                  </a:lnTo>
                  <a:lnTo>
                    <a:pt x="30" y="8"/>
                  </a:lnTo>
                  <a:lnTo>
                    <a:pt x="22" y="12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66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9" name="Freeform 96"/>
            <p:cNvSpPr>
              <a:spLocks/>
            </p:cNvSpPr>
            <p:nvPr/>
          </p:nvSpPr>
          <p:spPr bwMode="auto">
            <a:xfrm>
              <a:off x="4861" y="1834"/>
              <a:ext cx="4" cy="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0 h 7"/>
                <a:gd name="T4" fmla="*/ 0 w 12"/>
                <a:gd name="T5" fmla="*/ 0 h 7"/>
                <a:gd name="T6" fmla="*/ 0 w 12"/>
                <a:gd name="T7" fmla="*/ 0 h 7"/>
                <a:gd name="T8" fmla="*/ 0 w 12"/>
                <a:gd name="T9" fmla="*/ 0 h 7"/>
                <a:gd name="T10" fmla="*/ 0 w 12"/>
                <a:gd name="T11" fmla="*/ 0 h 7"/>
                <a:gd name="T12" fmla="*/ 0 w 12"/>
                <a:gd name="T13" fmla="*/ 0 h 7"/>
                <a:gd name="T14" fmla="*/ 0 w 12"/>
                <a:gd name="T15" fmla="*/ 0 h 7"/>
                <a:gd name="T16" fmla="*/ 0 w 12"/>
                <a:gd name="T17" fmla="*/ 0 h 7"/>
                <a:gd name="T18" fmla="*/ 0 w 12"/>
                <a:gd name="T19" fmla="*/ 0 h 7"/>
                <a:gd name="T20" fmla="*/ 0 w 12"/>
                <a:gd name="T21" fmla="*/ 0 h 7"/>
                <a:gd name="T22" fmla="*/ 0 w 12"/>
                <a:gd name="T23" fmla="*/ 0 h 7"/>
                <a:gd name="T24" fmla="*/ 0 w 12"/>
                <a:gd name="T25" fmla="*/ 0 h 7"/>
                <a:gd name="T26" fmla="*/ 0 w 12"/>
                <a:gd name="T27" fmla="*/ 0 h 7"/>
                <a:gd name="T28" fmla="*/ 0 w 12"/>
                <a:gd name="T29" fmla="*/ 0 h 7"/>
                <a:gd name="T30" fmla="*/ 0 w 12"/>
                <a:gd name="T31" fmla="*/ 0 h 7"/>
                <a:gd name="T32" fmla="*/ 0 w 12"/>
                <a:gd name="T33" fmla="*/ 0 h 7"/>
                <a:gd name="T34" fmla="*/ 0 w 12"/>
                <a:gd name="T35" fmla="*/ 0 h 7"/>
                <a:gd name="T36" fmla="*/ 0 w 12"/>
                <a:gd name="T37" fmla="*/ 0 h 7"/>
                <a:gd name="T38" fmla="*/ 0 w 12"/>
                <a:gd name="T39" fmla="*/ 0 h 7"/>
                <a:gd name="T40" fmla="*/ 0 w 12"/>
                <a:gd name="T41" fmla="*/ 0 h 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"/>
                <a:gd name="T64" fmla="*/ 0 h 7"/>
                <a:gd name="T65" fmla="*/ 12 w 12"/>
                <a:gd name="T66" fmla="*/ 7 h 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" h="7">
                  <a:moveTo>
                    <a:pt x="3" y="7"/>
                  </a:move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7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5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0" name="Freeform 97"/>
            <p:cNvSpPr>
              <a:spLocks/>
            </p:cNvSpPr>
            <p:nvPr/>
          </p:nvSpPr>
          <p:spPr bwMode="auto">
            <a:xfrm>
              <a:off x="4858" y="1833"/>
              <a:ext cx="3" cy="2"/>
            </a:xfrm>
            <a:custGeom>
              <a:avLst/>
              <a:gdLst>
                <a:gd name="T0" fmla="*/ 0 w 9"/>
                <a:gd name="T1" fmla="*/ 0 h 6"/>
                <a:gd name="T2" fmla="*/ 0 w 9"/>
                <a:gd name="T3" fmla="*/ 0 h 6"/>
                <a:gd name="T4" fmla="*/ 0 w 9"/>
                <a:gd name="T5" fmla="*/ 0 h 6"/>
                <a:gd name="T6" fmla="*/ 0 w 9"/>
                <a:gd name="T7" fmla="*/ 0 h 6"/>
                <a:gd name="T8" fmla="*/ 0 w 9"/>
                <a:gd name="T9" fmla="*/ 0 h 6"/>
                <a:gd name="T10" fmla="*/ 0 w 9"/>
                <a:gd name="T11" fmla="*/ 0 h 6"/>
                <a:gd name="T12" fmla="*/ 0 w 9"/>
                <a:gd name="T13" fmla="*/ 0 h 6"/>
                <a:gd name="T14" fmla="*/ 0 w 9"/>
                <a:gd name="T15" fmla="*/ 0 h 6"/>
                <a:gd name="T16" fmla="*/ 0 w 9"/>
                <a:gd name="T17" fmla="*/ 0 h 6"/>
                <a:gd name="T18" fmla="*/ 0 w 9"/>
                <a:gd name="T19" fmla="*/ 0 h 6"/>
                <a:gd name="T20" fmla="*/ 0 w 9"/>
                <a:gd name="T21" fmla="*/ 0 h 6"/>
                <a:gd name="T22" fmla="*/ 0 w 9"/>
                <a:gd name="T23" fmla="*/ 0 h 6"/>
                <a:gd name="T24" fmla="*/ 0 w 9"/>
                <a:gd name="T25" fmla="*/ 0 h 6"/>
                <a:gd name="T26" fmla="*/ 0 w 9"/>
                <a:gd name="T27" fmla="*/ 0 h 6"/>
                <a:gd name="T28" fmla="*/ 0 w 9"/>
                <a:gd name="T29" fmla="*/ 0 h 6"/>
                <a:gd name="T30" fmla="*/ 0 w 9"/>
                <a:gd name="T31" fmla="*/ 0 h 6"/>
                <a:gd name="T32" fmla="*/ 0 w 9"/>
                <a:gd name="T33" fmla="*/ 0 h 6"/>
                <a:gd name="T34" fmla="*/ 0 w 9"/>
                <a:gd name="T35" fmla="*/ 0 h 6"/>
                <a:gd name="T36" fmla="*/ 0 w 9"/>
                <a:gd name="T37" fmla="*/ 0 h 6"/>
                <a:gd name="T38" fmla="*/ 0 w 9"/>
                <a:gd name="T39" fmla="*/ 0 h 6"/>
                <a:gd name="T40" fmla="*/ 0 w 9"/>
                <a:gd name="T41" fmla="*/ 0 h 6"/>
                <a:gd name="T42" fmla="*/ 0 w 9"/>
                <a:gd name="T43" fmla="*/ 0 h 6"/>
                <a:gd name="T44" fmla="*/ 0 w 9"/>
                <a:gd name="T45" fmla="*/ 0 h 6"/>
                <a:gd name="T46" fmla="*/ 0 w 9"/>
                <a:gd name="T47" fmla="*/ 0 h 6"/>
                <a:gd name="T48" fmla="*/ 0 w 9"/>
                <a:gd name="T49" fmla="*/ 0 h 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"/>
                <a:gd name="T76" fmla="*/ 0 h 6"/>
                <a:gd name="T77" fmla="*/ 9 w 9"/>
                <a:gd name="T78" fmla="*/ 6 h 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" h="6">
                  <a:moveTo>
                    <a:pt x="2" y="6"/>
                  </a:move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1" name="Freeform 98"/>
            <p:cNvSpPr>
              <a:spLocks/>
            </p:cNvSpPr>
            <p:nvPr/>
          </p:nvSpPr>
          <p:spPr bwMode="auto">
            <a:xfrm>
              <a:off x="4848" y="1813"/>
              <a:ext cx="18" cy="21"/>
            </a:xfrm>
            <a:custGeom>
              <a:avLst/>
              <a:gdLst>
                <a:gd name="T0" fmla="*/ 2 w 55"/>
                <a:gd name="T1" fmla="*/ 2 h 61"/>
                <a:gd name="T2" fmla="*/ 2 w 55"/>
                <a:gd name="T3" fmla="*/ 2 h 61"/>
                <a:gd name="T4" fmla="*/ 1 w 55"/>
                <a:gd name="T5" fmla="*/ 2 h 61"/>
                <a:gd name="T6" fmla="*/ 1 w 55"/>
                <a:gd name="T7" fmla="*/ 2 h 61"/>
                <a:gd name="T8" fmla="*/ 1 w 55"/>
                <a:gd name="T9" fmla="*/ 1 h 61"/>
                <a:gd name="T10" fmla="*/ 1 w 55"/>
                <a:gd name="T11" fmla="*/ 1 h 61"/>
                <a:gd name="T12" fmla="*/ 0 w 55"/>
                <a:gd name="T13" fmla="*/ 1 h 61"/>
                <a:gd name="T14" fmla="*/ 0 w 55"/>
                <a:gd name="T15" fmla="*/ 1 h 61"/>
                <a:gd name="T16" fmla="*/ 0 w 55"/>
                <a:gd name="T17" fmla="*/ 0 h 61"/>
                <a:gd name="T18" fmla="*/ 0 w 55"/>
                <a:gd name="T19" fmla="*/ 0 h 61"/>
                <a:gd name="T20" fmla="*/ 0 w 55"/>
                <a:gd name="T21" fmla="*/ 0 h 61"/>
                <a:gd name="T22" fmla="*/ 0 w 55"/>
                <a:gd name="T23" fmla="*/ 0 h 61"/>
                <a:gd name="T24" fmla="*/ 0 w 55"/>
                <a:gd name="T25" fmla="*/ 0 h 61"/>
                <a:gd name="T26" fmla="*/ 0 w 55"/>
                <a:gd name="T27" fmla="*/ 0 h 61"/>
                <a:gd name="T28" fmla="*/ 1 w 55"/>
                <a:gd name="T29" fmla="*/ 0 h 61"/>
                <a:gd name="T30" fmla="*/ 1 w 55"/>
                <a:gd name="T31" fmla="*/ 1 h 61"/>
                <a:gd name="T32" fmla="*/ 1 w 55"/>
                <a:gd name="T33" fmla="*/ 1 h 61"/>
                <a:gd name="T34" fmla="*/ 2 w 55"/>
                <a:gd name="T35" fmla="*/ 1 h 61"/>
                <a:gd name="T36" fmla="*/ 2 w 55"/>
                <a:gd name="T37" fmla="*/ 2 h 61"/>
                <a:gd name="T38" fmla="*/ 2 w 55"/>
                <a:gd name="T39" fmla="*/ 2 h 61"/>
                <a:gd name="T40" fmla="*/ 2 w 55"/>
                <a:gd name="T41" fmla="*/ 2 h 61"/>
                <a:gd name="T42" fmla="*/ 2 w 55"/>
                <a:gd name="T43" fmla="*/ 2 h 61"/>
                <a:gd name="T44" fmla="*/ 2 w 55"/>
                <a:gd name="T45" fmla="*/ 2 h 61"/>
                <a:gd name="T46" fmla="*/ 2 w 55"/>
                <a:gd name="T47" fmla="*/ 2 h 61"/>
                <a:gd name="T48" fmla="*/ 2 w 55"/>
                <a:gd name="T49" fmla="*/ 2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5"/>
                <a:gd name="T76" fmla="*/ 0 h 61"/>
                <a:gd name="T77" fmla="*/ 55 w 55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5" h="61">
                  <a:moveTo>
                    <a:pt x="52" y="61"/>
                  </a:moveTo>
                  <a:lnTo>
                    <a:pt x="42" y="55"/>
                  </a:lnTo>
                  <a:lnTo>
                    <a:pt x="34" y="49"/>
                  </a:lnTo>
                  <a:lnTo>
                    <a:pt x="26" y="44"/>
                  </a:lnTo>
                  <a:lnTo>
                    <a:pt x="20" y="37"/>
                  </a:lnTo>
                  <a:lnTo>
                    <a:pt x="14" y="31"/>
                  </a:lnTo>
                  <a:lnTo>
                    <a:pt x="9" y="23"/>
                  </a:lnTo>
                  <a:lnTo>
                    <a:pt x="4" y="1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6" y="2"/>
                  </a:lnTo>
                  <a:lnTo>
                    <a:pt x="14" y="7"/>
                  </a:lnTo>
                  <a:lnTo>
                    <a:pt x="24" y="15"/>
                  </a:lnTo>
                  <a:lnTo>
                    <a:pt x="34" y="23"/>
                  </a:lnTo>
                  <a:lnTo>
                    <a:pt x="42" y="33"/>
                  </a:lnTo>
                  <a:lnTo>
                    <a:pt x="49" y="44"/>
                  </a:lnTo>
                  <a:lnTo>
                    <a:pt x="54" y="53"/>
                  </a:lnTo>
                  <a:lnTo>
                    <a:pt x="55" y="61"/>
                  </a:lnTo>
                  <a:lnTo>
                    <a:pt x="54" y="61"/>
                  </a:lnTo>
                  <a:lnTo>
                    <a:pt x="53" y="61"/>
                  </a:lnTo>
                  <a:lnTo>
                    <a:pt x="52" y="6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2" name="Freeform 99"/>
            <p:cNvSpPr>
              <a:spLocks/>
            </p:cNvSpPr>
            <p:nvPr/>
          </p:nvSpPr>
          <p:spPr bwMode="auto">
            <a:xfrm>
              <a:off x="4854" y="1830"/>
              <a:ext cx="4" cy="4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0 h 11"/>
                <a:gd name="T8" fmla="*/ 0 w 11"/>
                <a:gd name="T9" fmla="*/ 0 h 11"/>
                <a:gd name="T10" fmla="*/ 0 w 11"/>
                <a:gd name="T11" fmla="*/ 0 h 11"/>
                <a:gd name="T12" fmla="*/ 0 w 11"/>
                <a:gd name="T13" fmla="*/ 0 h 11"/>
                <a:gd name="T14" fmla="*/ 0 w 11"/>
                <a:gd name="T15" fmla="*/ 0 h 11"/>
                <a:gd name="T16" fmla="*/ 0 w 11"/>
                <a:gd name="T17" fmla="*/ 0 h 11"/>
                <a:gd name="T18" fmla="*/ 0 w 11"/>
                <a:gd name="T19" fmla="*/ 0 h 11"/>
                <a:gd name="T20" fmla="*/ 0 w 11"/>
                <a:gd name="T21" fmla="*/ 0 h 11"/>
                <a:gd name="T22" fmla="*/ 0 w 11"/>
                <a:gd name="T23" fmla="*/ 0 h 11"/>
                <a:gd name="T24" fmla="*/ 0 w 11"/>
                <a:gd name="T25" fmla="*/ 0 h 11"/>
                <a:gd name="T26" fmla="*/ 0 w 11"/>
                <a:gd name="T27" fmla="*/ 0 h 11"/>
                <a:gd name="T28" fmla="*/ 0 w 11"/>
                <a:gd name="T29" fmla="*/ 0 h 11"/>
                <a:gd name="T30" fmla="*/ 0 w 11"/>
                <a:gd name="T31" fmla="*/ 0 h 11"/>
                <a:gd name="T32" fmla="*/ 0 w 11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1"/>
                <a:gd name="T53" fmla="*/ 11 w 11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1">
                  <a:moveTo>
                    <a:pt x="4" y="11"/>
                  </a:moveTo>
                  <a:lnTo>
                    <a:pt x="3" y="10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11" y="5"/>
                  </a:lnTo>
                  <a:lnTo>
                    <a:pt x="9" y="7"/>
                  </a:lnTo>
                  <a:lnTo>
                    <a:pt x="7" y="9"/>
                  </a:lnTo>
                  <a:lnTo>
                    <a:pt x="6" y="10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3" name="Freeform 100"/>
            <p:cNvSpPr>
              <a:spLocks/>
            </p:cNvSpPr>
            <p:nvPr/>
          </p:nvSpPr>
          <p:spPr bwMode="auto">
            <a:xfrm>
              <a:off x="4851" y="1827"/>
              <a:ext cx="4" cy="4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0 h 12"/>
                <a:gd name="T6" fmla="*/ 0 w 11"/>
                <a:gd name="T7" fmla="*/ 0 h 12"/>
                <a:gd name="T8" fmla="*/ 0 w 11"/>
                <a:gd name="T9" fmla="*/ 0 h 12"/>
                <a:gd name="T10" fmla="*/ 0 w 11"/>
                <a:gd name="T11" fmla="*/ 0 h 12"/>
                <a:gd name="T12" fmla="*/ 0 w 11"/>
                <a:gd name="T13" fmla="*/ 0 h 12"/>
                <a:gd name="T14" fmla="*/ 0 w 11"/>
                <a:gd name="T15" fmla="*/ 0 h 12"/>
                <a:gd name="T16" fmla="*/ 0 w 11"/>
                <a:gd name="T17" fmla="*/ 0 h 12"/>
                <a:gd name="T18" fmla="*/ 0 w 11"/>
                <a:gd name="T19" fmla="*/ 0 h 12"/>
                <a:gd name="T20" fmla="*/ 0 w 11"/>
                <a:gd name="T21" fmla="*/ 0 h 12"/>
                <a:gd name="T22" fmla="*/ 0 w 11"/>
                <a:gd name="T23" fmla="*/ 0 h 12"/>
                <a:gd name="T24" fmla="*/ 0 w 11"/>
                <a:gd name="T25" fmla="*/ 0 h 12"/>
                <a:gd name="T26" fmla="*/ 0 w 11"/>
                <a:gd name="T27" fmla="*/ 0 h 12"/>
                <a:gd name="T28" fmla="*/ 0 w 11"/>
                <a:gd name="T29" fmla="*/ 0 h 12"/>
                <a:gd name="T30" fmla="*/ 0 w 11"/>
                <a:gd name="T31" fmla="*/ 0 h 12"/>
                <a:gd name="T32" fmla="*/ 0 w 11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2"/>
                <a:gd name="T53" fmla="*/ 11 w 1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2">
                  <a:moveTo>
                    <a:pt x="4" y="12"/>
                  </a:moveTo>
                  <a:lnTo>
                    <a:pt x="2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4" name="Freeform 101"/>
            <p:cNvSpPr>
              <a:spLocks/>
            </p:cNvSpPr>
            <p:nvPr/>
          </p:nvSpPr>
          <p:spPr bwMode="auto">
            <a:xfrm>
              <a:off x="4838" y="1808"/>
              <a:ext cx="10" cy="21"/>
            </a:xfrm>
            <a:custGeom>
              <a:avLst/>
              <a:gdLst>
                <a:gd name="T0" fmla="*/ 0 w 31"/>
                <a:gd name="T1" fmla="*/ 2 h 64"/>
                <a:gd name="T2" fmla="*/ 0 w 31"/>
                <a:gd name="T3" fmla="*/ 2 h 64"/>
                <a:gd name="T4" fmla="*/ 0 w 31"/>
                <a:gd name="T5" fmla="*/ 1 h 64"/>
                <a:gd name="T6" fmla="*/ 0 w 31"/>
                <a:gd name="T7" fmla="*/ 1 h 64"/>
                <a:gd name="T8" fmla="*/ 0 w 31"/>
                <a:gd name="T9" fmla="*/ 0 h 64"/>
                <a:gd name="T10" fmla="*/ 1 w 31"/>
                <a:gd name="T11" fmla="*/ 0 h 64"/>
                <a:gd name="T12" fmla="*/ 1 w 31"/>
                <a:gd name="T13" fmla="*/ 0 h 64"/>
                <a:gd name="T14" fmla="*/ 1 w 31"/>
                <a:gd name="T15" fmla="*/ 0 h 64"/>
                <a:gd name="T16" fmla="*/ 1 w 31"/>
                <a:gd name="T17" fmla="*/ 0 h 64"/>
                <a:gd name="T18" fmla="*/ 1 w 31"/>
                <a:gd name="T19" fmla="*/ 0 h 64"/>
                <a:gd name="T20" fmla="*/ 1 w 31"/>
                <a:gd name="T21" fmla="*/ 1 h 64"/>
                <a:gd name="T22" fmla="*/ 1 w 31"/>
                <a:gd name="T23" fmla="*/ 1 h 64"/>
                <a:gd name="T24" fmla="*/ 0 w 31"/>
                <a:gd name="T25" fmla="*/ 1 h 64"/>
                <a:gd name="T26" fmla="*/ 1 w 31"/>
                <a:gd name="T27" fmla="*/ 1 h 64"/>
                <a:gd name="T28" fmla="*/ 1 w 31"/>
                <a:gd name="T29" fmla="*/ 2 h 64"/>
                <a:gd name="T30" fmla="*/ 1 w 31"/>
                <a:gd name="T31" fmla="*/ 2 h 64"/>
                <a:gd name="T32" fmla="*/ 1 w 31"/>
                <a:gd name="T33" fmla="*/ 2 h 64"/>
                <a:gd name="T34" fmla="*/ 1 w 31"/>
                <a:gd name="T35" fmla="*/ 2 h 64"/>
                <a:gd name="T36" fmla="*/ 0 w 31"/>
                <a:gd name="T37" fmla="*/ 2 h 64"/>
                <a:gd name="T38" fmla="*/ 0 w 31"/>
                <a:gd name="T39" fmla="*/ 2 h 64"/>
                <a:gd name="T40" fmla="*/ 0 w 31"/>
                <a:gd name="T41" fmla="*/ 2 h 6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"/>
                <a:gd name="T64" fmla="*/ 0 h 64"/>
                <a:gd name="T65" fmla="*/ 31 w 31"/>
                <a:gd name="T66" fmla="*/ 64 h 6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" h="64">
                  <a:moveTo>
                    <a:pt x="0" y="64"/>
                  </a:moveTo>
                  <a:lnTo>
                    <a:pt x="1" y="51"/>
                  </a:lnTo>
                  <a:lnTo>
                    <a:pt x="2" y="38"/>
                  </a:lnTo>
                  <a:lnTo>
                    <a:pt x="3" y="25"/>
                  </a:lnTo>
                  <a:lnTo>
                    <a:pt x="4" y="13"/>
                  </a:lnTo>
                  <a:lnTo>
                    <a:pt x="18" y="5"/>
                  </a:lnTo>
                  <a:lnTo>
                    <a:pt x="25" y="1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27" y="10"/>
                  </a:lnTo>
                  <a:lnTo>
                    <a:pt x="21" y="17"/>
                  </a:lnTo>
                  <a:lnTo>
                    <a:pt x="16" y="23"/>
                  </a:lnTo>
                  <a:lnTo>
                    <a:pt x="11" y="32"/>
                  </a:lnTo>
                  <a:lnTo>
                    <a:pt x="16" y="40"/>
                  </a:lnTo>
                  <a:lnTo>
                    <a:pt x="18" y="47"/>
                  </a:lnTo>
                  <a:lnTo>
                    <a:pt x="20" y="51"/>
                  </a:lnTo>
                  <a:lnTo>
                    <a:pt x="21" y="53"/>
                  </a:lnTo>
                  <a:lnTo>
                    <a:pt x="16" y="56"/>
                  </a:lnTo>
                  <a:lnTo>
                    <a:pt x="10" y="60"/>
                  </a:lnTo>
                  <a:lnTo>
                    <a:pt x="5" y="62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5" name="Freeform 102"/>
            <p:cNvSpPr>
              <a:spLocks/>
            </p:cNvSpPr>
            <p:nvPr/>
          </p:nvSpPr>
          <p:spPr bwMode="auto">
            <a:xfrm>
              <a:off x="4849" y="1825"/>
              <a:ext cx="3" cy="4"/>
            </a:xfrm>
            <a:custGeom>
              <a:avLst/>
              <a:gdLst>
                <a:gd name="T0" fmla="*/ 0 w 9"/>
                <a:gd name="T1" fmla="*/ 0 h 12"/>
                <a:gd name="T2" fmla="*/ 0 w 9"/>
                <a:gd name="T3" fmla="*/ 0 h 12"/>
                <a:gd name="T4" fmla="*/ 0 w 9"/>
                <a:gd name="T5" fmla="*/ 0 h 12"/>
                <a:gd name="T6" fmla="*/ 0 w 9"/>
                <a:gd name="T7" fmla="*/ 0 h 12"/>
                <a:gd name="T8" fmla="*/ 0 w 9"/>
                <a:gd name="T9" fmla="*/ 0 h 12"/>
                <a:gd name="T10" fmla="*/ 0 w 9"/>
                <a:gd name="T11" fmla="*/ 0 h 12"/>
                <a:gd name="T12" fmla="*/ 0 w 9"/>
                <a:gd name="T13" fmla="*/ 0 h 12"/>
                <a:gd name="T14" fmla="*/ 0 w 9"/>
                <a:gd name="T15" fmla="*/ 0 h 12"/>
                <a:gd name="T16" fmla="*/ 0 w 9"/>
                <a:gd name="T17" fmla="*/ 0 h 12"/>
                <a:gd name="T18" fmla="*/ 0 w 9"/>
                <a:gd name="T19" fmla="*/ 0 h 12"/>
                <a:gd name="T20" fmla="*/ 0 w 9"/>
                <a:gd name="T21" fmla="*/ 0 h 12"/>
                <a:gd name="T22" fmla="*/ 0 w 9"/>
                <a:gd name="T23" fmla="*/ 0 h 12"/>
                <a:gd name="T24" fmla="*/ 0 w 9"/>
                <a:gd name="T25" fmla="*/ 0 h 12"/>
                <a:gd name="T26" fmla="*/ 0 w 9"/>
                <a:gd name="T27" fmla="*/ 0 h 12"/>
                <a:gd name="T28" fmla="*/ 0 w 9"/>
                <a:gd name="T29" fmla="*/ 0 h 12"/>
                <a:gd name="T30" fmla="*/ 0 w 9"/>
                <a:gd name="T31" fmla="*/ 0 h 12"/>
                <a:gd name="T32" fmla="*/ 0 w 9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2"/>
                <a:gd name="T53" fmla="*/ 9 w 9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2">
                  <a:moveTo>
                    <a:pt x="2" y="12"/>
                  </a:moveTo>
                  <a:lnTo>
                    <a:pt x="1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3"/>
                  </a:lnTo>
                  <a:lnTo>
                    <a:pt x="8" y="5"/>
                  </a:lnTo>
                  <a:lnTo>
                    <a:pt x="7" y="8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6" name="Freeform 103"/>
            <p:cNvSpPr>
              <a:spLocks/>
            </p:cNvSpPr>
            <p:nvPr/>
          </p:nvSpPr>
          <p:spPr bwMode="auto">
            <a:xfrm>
              <a:off x="4846" y="1821"/>
              <a:ext cx="4" cy="5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0 h 14"/>
                <a:gd name="T4" fmla="*/ 0 w 10"/>
                <a:gd name="T5" fmla="*/ 0 h 14"/>
                <a:gd name="T6" fmla="*/ 0 w 10"/>
                <a:gd name="T7" fmla="*/ 0 h 14"/>
                <a:gd name="T8" fmla="*/ 1 w 10"/>
                <a:gd name="T9" fmla="*/ 0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0 h 14"/>
                <a:gd name="T16" fmla="*/ 0 w 10"/>
                <a:gd name="T17" fmla="*/ 1 h 14"/>
                <a:gd name="T18" fmla="*/ 0 w 10"/>
                <a:gd name="T19" fmla="*/ 1 h 14"/>
                <a:gd name="T20" fmla="*/ 0 w 10"/>
                <a:gd name="T21" fmla="*/ 1 h 14"/>
                <a:gd name="T22" fmla="*/ 0 w 10"/>
                <a:gd name="T23" fmla="*/ 1 h 14"/>
                <a:gd name="T24" fmla="*/ 0 w 10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"/>
                <a:gd name="T40" fmla="*/ 0 h 14"/>
                <a:gd name="T41" fmla="*/ 10 w 10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" h="14">
                  <a:moveTo>
                    <a:pt x="2" y="14"/>
                  </a:moveTo>
                  <a:lnTo>
                    <a:pt x="0" y="10"/>
                  </a:ln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9" y="10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7" name="Freeform 104"/>
            <p:cNvSpPr>
              <a:spLocks/>
            </p:cNvSpPr>
            <p:nvPr/>
          </p:nvSpPr>
          <p:spPr bwMode="auto">
            <a:xfrm>
              <a:off x="4762" y="1824"/>
              <a:ext cx="4" cy="2"/>
            </a:xfrm>
            <a:custGeom>
              <a:avLst/>
              <a:gdLst>
                <a:gd name="T0" fmla="*/ 0 w 11"/>
                <a:gd name="T1" fmla="*/ 0 h 5"/>
                <a:gd name="T2" fmla="*/ 0 w 11"/>
                <a:gd name="T3" fmla="*/ 0 h 5"/>
                <a:gd name="T4" fmla="*/ 0 w 11"/>
                <a:gd name="T5" fmla="*/ 0 h 5"/>
                <a:gd name="T6" fmla="*/ 0 w 11"/>
                <a:gd name="T7" fmla="*/ 0 h 5"/>
                <a:gd name="T8" fmla="*/ 0 w 11"/>
                <a:gd name="T9" fmla="*/ 0 h 5"/>
                <a:gd name="T10" fmla="*/ 0 w 11"/>
                <a:gd name="T11" fmla="*/ 0 h 5"/>
                <a:gd name="T12" fmla="*/ 0 w 11"/>
                <a:gd name="T13" fmla="*/ 0 h 5"/>
                <a:gd name="T14" fmla="*/ 0 w 11"/>
                <a:gd name="T15" fmla="*/ 0 h 5"/>
                <a:gd name="T16" fmla="*/ 0 w 11"/>
                <a:gd name="T17" fmla="*/ 0 h 5"/>
                <a:gd name="T18" fmla="*/ 0 w 11"/>
                <a:gd name="T19" fmla="*/ 0 h 5"/>
                <a:gd name="T20" fmla="*/ 0 w 11"/>
                <a:gd name="T21" fmla="*/ 0 h 5"/>
                <a:gd name="T22" fmla="*/ 0 w 11"/>
                <a:gd name="T23" fmla="*/ 0 h 5"/>
                <a:gd name="T24" fmla="*/ 0 w 11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5"/>
                <a:gd name="T41" fmla="*/ 11 w 11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5">
                  <a:moveTo>
                    <a:pt x="0" y="5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2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6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8" name="Freeform 105"/>
            <p:cNvSpPr>
              <a:spLocks/>
            </p:cNvSpPr>
            <p:nvPr/>
          </p:nvSpPr>
          <p:spPr bwMode="auto">
            <a:xfrm>
              <a:off x="4762" y="1802"/>
              <a:ext cx="73" cy="22"/>
            </a:xfrm>
            <a:custGeom>
              <a:avLst/>
              <a:gdLst>
                <a:gd name="T0" fmla="*/ 4 w 219"/>
                <a:gd name="T1" fmla="*/ 2 h 67"/>
                <a:gd name="T2" fmla="*/ 3 w 219"/>
                <a:gd name="T3" fmla="*/ 2 h 67"/>
                <a:gd name="T4" fmla="*/ 2 w 219"/>
                <a:gd name="T5" fmla="*/ 2 h 67"/>
                <a:gd name="T6" fmla="*/ 1 w 219"/>
                <a:gd name="T7" fmla="*/ 1 h 67"/>
                <a:gd name="T8" fmla="*/ 0 w 219"/>
                <a:gd name="T9" fmla="*/ 1 h 67"/>
                <a:gd name="T10" fmla="*/ 0 w 219"/>
                <a:gd name="T11" fmla="*/ 1 h 67"/>
                <a:gd name="T12" fmla="*/ 0 w 219"/>
                <a:gd name="T13" fmla="*/ 1 h 67"/>
                <a:gd name="T14" fmla="*/ 1 w 219"/>
                <a:gd name="T15" fmla="*/ 1 h 67"/>
                <a:gd name="T16" fmla="*/ 2 w 219"/>
                <a:gd name="T17" fmla="*/ 0 h 67"/>
                <a:gd name="T18" fmla="*/ 3 w 219"/>
                <a:gd name="T19" fmla="*/ 0 h 67"/>
                <a:gd name="T20" fmla="*/ 3 w 219"/>
                <a:gd name="T21" fmla="*/ 0 h 67"/>
                <a:gd name="T22" fmla="*/ 3 w 219"/>
                <a:gd name="T23" fmla="*/ 0 h 67"/>
                <a:gd name="T24" fmla="*/ 3 w 219"/>
                <a:gd name="T25" fmla="*/ 0 h 67"/>
                <a:gd name="T26" fmla="*/ 3 w 219"/>
                <a:gd name="T27" fmla="*/ 0 h 67"/>
                <a:gd name="T28" fmla="*/ 2 w 219"/>
                <a:gd name="T29" fmla="*/ 1 h 67"/>
                <a:gd name="T30" fmla="*/ 2 w 219"/>
                <a:gd name="T31" fmla="*/ 1 h 67"/>
                <a:gd name="T32" fmla="*/ 2 w 219"/>
                <a:gd name="T33" fmla="*/ 1 h 67"/>
                <a:gd name="T34" fmla="*/ 2 w 219"/>
                <a:gd name="T35" fmla="*/ 1 h 67"/>
                <a:gd name="T36" fmla="*/ 2 w 219"/>
                <a:gd name="T37" fmla="*/ 1 h 67"/>
                <a:gd name="T38" fmla="*/ 3 w 219"/>
                <a:gd name="T39" fmla="*/ 2 h 67"/>
                <a:gd name="T40" fmla="*/ 3 w 219"/>
                <a:gd name="T41" fmla="*/ 2 h 67"/>
                <a:gd name="T42" fmla="*/ 4 w 219"/>
                <a:gd name="T43" fmla="*/ 2 h 67"/>
                <a:gd name="T44" fmla="*/ 4 w 219"/>
                <a:gd name="T45" fmla="*/ 2 h 67"/>
                <a:gd name="T46" fmla="*/ 4 w 219"/>
                <a:gd name="T47" fmla="*/ 2 h 67"/>
                <a:gd name="T48" fmla="*/ 5 w 219"/>
                <a:gd name="T49" fmla="*/ 2 h 67"/>
                <a:gd name="T50" fmla="*/ 5 w 219"/>
                <a:gd name="T51" fmla="*/ 2 h 67"/>
                <a:gd name="T52" fmla="*/ 5 w 219"/>
                <a:gd name="T53" fmla="*/ 2 h 67"/>
                <a:gd name="T54" fmla="*/ 5 w 219"/>
                <a:gd name="T55" fmla="*/ 2 h 67"/>
                <a:gd name="T56" fmla="*/ 5 w 219"/>
                <a:gd name="T57" fmla="*/ 2 h 67"/>
                <a:gd name="T58" fmla="*/ 5 w 219"/>
                <a:gd name="T59" fmla="*/ 2 h 67"/>
                <a:gd name="T60" fmla="*/ 5 w 219"/>
                <a:gd name="T61" fmla="*/ 2 h 67"/>
                <a:gd name="T62" fmla="*/ 5 w 219"/>
                <a:gd name="T63" fmla="*/ 2 h 67"/>
                <a:gd name="T64" fmla="*/ 5 w 219"/>
                <a:gd name="T65" fmla="*/ 2 h 67"/>
                <a:gd name="T66" fmla="*/ 5 w 219"/>
                <a:gd name="T67" fmla="*/ 2 h 67"/>
                <a:gd name="T68" fmla="*/ 6 w 219"/>
                <a:gd name="T69" fmla="*/ 2 h 67"/>
                <a:gd name="T70" fmla="*/ 6 w 219"/>
                <a:gd name="T71" fmla="*/ 2 h 67"/>
                <a:gd name="T72" fmla="*/ 7 w 219"/>
                <a:gd name="T73" fmla="*/ 1 h 67"/>
                <a:gd name="T74" fmla="*/ 8 w 219"/>
                <a:gd name="T75" fmla="*/ 1 h 67"/>
                <a:gd name="T76" fmla="*/ 8 w 219"/>
                <a:gd name="T77" fmla="*/ 1 h 67"/>
                <a:gd name="T78" fmla="*/ 8 w 219"/>
                <a:gd name="T79" fmla="*/ 1 h 67"/>
                <a:gd name="T80" fmla="*/ 8 w 219"/>
                <a:gd name="T81" fmla="*/ 1 h 67"/>
                <a:gd name="T82" fmla="*/ 8 w 219"/>
                <a:gd name="T83" fmla="*/ 1 h 67"/>
                <a:gd name="T84" fmla="*/ 8 w 219"/>
                <a:gd name="T85" fmla="*/ 1 h 67"/>
                <a:gd name="T86" fmla="*/ 7 w 219"/>
                <a:gd name="T87" fmla="*/ 2 h 67"/>
                <a:gd name="T88" fmla="*/ 6 w 219"/>
                <a:gd name="T89" fmla="*/ 2 h 67"/>
                <a:gd name="T90" fmla="*/ 6 w 219"/>
                <a:gd name="T91" fmla="*/ 2 h 67"/>
                <a:gd name="T92" fmla="*/ 5 w 219"/>
                <a:gd name="T93" fmla="*/ 2 h 67"/>
                <a:gd name="T94" fmla="*/ 5 w 219"/>
                <a:gd name="T95" fmla="*/ 2 h 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9"/>
                <a:gd name="T145" fmla="*/ 0 h 67"/>
                <a:gd name="T146" fmla="*/ 219 w 219"/>
                <a:gd name="T147" fmla="*/ 67 h 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9" h="67">
                  <a:moveTo>
                    <a:pt x="127" y="67"/>
                  </a:moveTo>
                  <a:lnTo>
                    <a:pt x="111" y="64"/>
                  </a:lnTo>
                  <a:lnTo>
                    <a:pt x="94" y="60"/>
                  </a:lnTo>
                  <a:lnTo>
                    <a:pt x="78" y="56"/>
                  </a:lnTo>
                  <a:lnTo>
                    <a:pt x="62" y="52"/>
                  </a:lnTo>
                  <a:lnTo>
                    <a:pt x="46" y="48"/>
                  </a:lnTo>
                  <a:lnTo>
                    <a:pt x="30" y="42"/>
                  </a:lnTo>
                  <a:lnTo>
                    <a:pt x="15" y="37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1" y="26"/>
                  </a:lnTo>
                  <a:lnTo>
                    <a:pt x="20" y="22"/>
                  </a:lnTo>
                  <a:lnTo>
                    <a:pt x="31" y="19"/>
                  </a:lnTo>
                  <a:lnTo>
                    <a:pt x="42" y="16"/>
                  </a:lnTo>
                  <a:lnTo>
                    <a:pt x="52" y="11"/>
                  </a:lnTo>
                  <a:lnTo>
                    <a:pt x="64" y="8"/>
                  </a:lnTo>
                  <a:lnTo>
                    <a:pt x="75" y="4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1" y="1"/>
                  </a:lnTo>
                  <a:lnTo>
                    <a:pt x="93" y="3"/>
                  </a:lnTo>
                  <a:lnTo>
                    <a:pt x="89" y="6"/>
                  </a:lnTo>
                  <a:lnTo>
                    <a:pt x="84" y="8"/>
                  </a:lnTo>
                  <a:lnTo>
                    <a:pt x="79" y="10"/>
                  </a:lnTo>
                  <a:lnTo>
                    <a:pt x="74" y="12"/>
                  </a:lnTo>
                  <a:lnTo>
                    <a:pt x="67" y="15"/>
                  </a:lnTo>
                  <a:lnTo>
                    <a:pt x="62" y="17"/>
                  </a:lnTo>
                  <a:lnTo>
                    <a:pt x="57" y="18"/>
                  </a:lnTo>
                  <a:lnTo>
                    <a:pt x="51" y="20"/>
                  </a:lnTo>
                  <a:lnTo>
                    <a:pt x="51" y="24"/>
                  </a:lnTo>
                  <a:lnTo>
                    <a:pt x="51" y="28"/>
                  </a:lnTo>
                  <a:lnTo>
                    <a:pt x="50" y="34"/>
                  </a:lnTo>
                  <a:lnTo>
                    <a:pt x="50" y="38"/>
                  </a:lnTo>
                  <a:lnTo>
                    <a:pt x="57" y="41"/>
                  </a:lnTo>
                  <a:lnTo>
                    <a:pt x="65" y="43"/>
                  </a:lnTo>
                  <a:lnTo>
                    <a:pt x="73" y="44"/>
                  </a:lnTo>
                  <a:lnTo>
                    <a:pt x="80" y="47"/>
                  </a:lnTo>
                  <a:lnTo>
                    <a:pt x="92" y="51"/>
                  </a:lnTo>
                  <a:lnTo>
                    <a:pt x="100" y="54"/>
                  </a:lnTo>
                  <a:lnTo>
                    <a:pt x="106" y="56"/>
                  </a:lnTo>
                  <a:lnTo>
                    <a:pt x="109" y="57"/>
                  </a:lnTo>
                  <a:lnTo>
                    <a:pt x="114" y="52"/>
                  </a:lnTo>
                  <a:lnTo>
                    <a:pt x="116" y="50"/>
                  </a:lnTo>
                  <a:lnTo>
                    <a:pt x="121" y="49"/>
                  </a:lnTo>
                  <a:lnTo>
                    <a:pt x="130" y="47"/>
                  </a:lnTo>
                  <a:lnTo>
                    <a:pt x="128" y="50"/>
                  </a:lnTo>
                  <a:lnTo>
                    <a:pt x="125" y="53"/>
                  </a:lnTo>
                  <a:lnTo>
                    <a:pt x="122" y="56"/>
                  </a:lnTo>
                  <a:lnTo>
                    <a:pt x="120" y="59"/>
                  </a:lnTo>
                  <a:lnTo>
                    <a:pt x="124" y="58"/>
                  </a:lnTo>
                  <a:lnTo>
                    <a:pt x="128" y="57"/>
                  </a:lnTo>
                  <a:lnTo>
                    <a:pt x="133" y="55"/>
                  </a:lnTo>
                  <a:lnTo>
                    <a:pt x="137" y="54"/>
                  </a:lnTo>
                  <a:lnTo>
                    <a:pt x="137" y="55"/>
                  </a:lnTo>
                  <a:lnTo>
                    <a:pt x="136" y="57"/>
                  </a:lnTo>
                  <a:lnTo>
                    <a:pt x="135" y="58"/>
                  </a:lnTo>
                  <a:lnTo>
                    <a:pt x="135" y="60"/>
                  </a:lnTo>
                  <a:lnTo>
                    <a:pt x="136" y="60"/>
                  </a:lnTo>
                  <a:lnTo>
                    <a:pt x="137" y="62"/>
                  </a:lnTo>
                  <a:lnTo>
                    <a:pt x="139" y="59"/>
                  </a:lnTo>
                  <a:lnTo>
                    <a:pt x="141" y="56"/>
                  </a:lnTo>
                  <a:lnTo>
                    <a:pt x="143" y="53"/>
                  </a:lnTo>
                  <a:lnTo>
                    <a:pt x="145" y="50"/>
                  </a:lnTo>
                  <a:lnTo>
                    <a:pt x="153" y="51"/>
                  </a:lnTo>
                  <a:lnTo>
                    <a:pt x="161" y="49"/>
                  </a:lnTo>
                  <a:lnTo>
                    <a:pt x="171" y="46"/>
                  </a:lnTo>
                  <a:lnTo>
                    <a:pt x="180" y="40"/>
                  </a:lnTo>
                  <a:lnTo>
                    <a:pt x="189" y="36"/>
                  </a:lnTo>
                  <a:lnTo>
                    <a:pt x="199" y="32"/>
                  </a:lnTo>
                  <a:lnTo>
                    <a:pt x="208" y="29"/>
                  </a:lnTo>
                  <a:lnTo>
                    <a:pt x="218" y="28"/>
                  </a:lnTo>
                  <a:lnTo>
                    <a:pt x="219" y="28"/>
                  </a:lnTo>
                  <a:lnTo>
                    <a:pt x="219" y="29"/>
                  </a:lnTo>
                  <a:lnTo>
                    <a:pt x="218" y="31"/>
                  </a:lnTo>
                  <a:lnTo>
                    <a:pt x="217" y="31"/>
                  </a:lnTo>
                  <a:lnTo>
                    <a:pt x="215" y="33"/>
                  </a:lnTo>
                  <a:lnTo>
                    <a:pt x="211" y="34"/>
                  </a:lnTo>
                  <a:lnTo>
                    <a:pt x="204" y="37"/>
                  </a:lnTo>
                  <a:lnTo>
                    <a:pt x="196" y="41"/>
                  </a:lnTo>
                  <a:lnTo>
                    <a:pt x="183" y="47"/>
                  </a:lnTo>
                  <a:lnTo>
                    <a:pt x="166" y="54"/>
                  </a:lnTo>
                  <a:lnTo>
                    <a:pt x="160" y="56"/>
                  </a:lnTo>
                  <a:lnTo>
                    <a:pt x="155" y="58"/>
                  </a:lnTo>
                  <a:lnTo>
                    <a:pt x="151" y="60"/>
                  </a:lnTo>
                  <a:lnTo>
                    <a:pt x="145" y="63"/>
                  </a:lnTo>
                  <a:lnTo>
                    <a:pt x="141" y="64"/>
                  </a:lnTo>
                  <a:lnTo>
                    <a:pt x="136" y="66"/>
                  </a:lnTo>
                  <a:lnTo>
                    <a:pt x="131" y="66"/>
                  </a:lnTo>
                  <a:lnTo>
                    <a:pt x="127" y="67"/>
                  </a:lnTo>
                  <a:close/>
                </a:path>
              </a:pathLst>
            </a:custGeom>
            <a:solidFill>
              <a:srgbClr val="66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9" name="Freeform 106"/>
            <p:cNvSpPr>
              <a:spLocks/>
            </p:cNvSpPr>
            <p:nvPr/>
          </p:nvSpPr>
          <p:spPr bwMode="auto">
            <a:xfrm>
              <a:off x="4844" y="1818"/>
              <a:ext cx="4" cy="5"/>
            </a:xfrm>
            <a:custGeom>
              <a:avLst/>
              <a:gdLst>
                <a:gd name="T0" fmla="*/ 0 w 12"/>
                <a:gd name="T1" fmla="*/ 1 h 16"/>
                <a:gd name="T2" fmla="*/ 0 w 12"/>
                <a:gd name="T3" fmla="*/ 1 h 16"/>
                <a:gd name="T4" fmla="*/ 0 w 12"/>
                <a:gd name="T5" fmla="*/ 1 h 16"/>
                <a:gd name="T6" fmla="*/ 0 w 12"/>
                <a:gd name="T7" fmla="*/ 0 h 16"/>
                <a:gd name="T8" fmla="*/ 0 w 12"/>
                <a:gd name="T9" fmla="*/ 0 h 16"/>
                <a:gd name="T10" fmla="*/ 0 w 12"/>
                <a:gd name="T11" fmla="*/ 0 h 16"/>
                <a:gd name="T12" fmla="*/ 0 w 12"/>
                <a:gd name="T13" fmla="*/ 0 h 16"/>
                <a:gd name="T14" fmla="*/ 0 w 12"/>
                <a:gd name="T15" fmla="*/ 0 h 16"/>
                <a:gd name="T16" fmla="*/ 0 w 12"/>
                <a:gd name="T17" fmla="*/ 0 h 16"/>
                <a:gd name="T18" fmla="*/ 0 w 12"/>
                <a:gd name="T19" fmla="*/ 0 h 16"/>
                <a:gd name="T20" fmla="*/ 0 w 12"/>
                <a:gd name="T21" fmla="*/ 0 h 16"/>
                <a:gd name="T22" fmla="*/ 0 w 12"/>
                <a:gd name="T23" fmla="*/ 0 h 16"/>
                <a:gd name="T24" fmla="*/ 0 w 12"/>
                <a:gd name="T25" fmla="*/ 0 h 16"/>
                <a:gd name="T26" fmla="*/ 0 w 12"/>
                <a:gd name="T27" fmla="*/ 0 h 16"/>
                <a:gd name="T28" fmla="*/ 0 w 12"/>
                <a:gd name="T29" fmla="*/ 0 h 16"/>
                <a:gd name="T30" fmla="*/ 0 w 12"/>
                <a:gd name="T31" fmla="*/ 0 h 16"/>
                <a:gd name="T32" fmla="*/ 0 w 12"/>
                <a:gd name="T33" fmla="*/ 0 h 16"/>
                <a:gd name="T34" fmla="*/ 0 w 12"/>
                <a:gd name="T35" fmla="*/ 0 h 16"/>
                <a:gd name="T36" fmla="*/ 0 w 12"/>
                <a:gd name="T37" fmla="*/ 1 h 16"/>
                <a:gd name="T38" fmla="*/ 0 w 12"/>
                <a:gd name="T39" fmla="*/ 1 h 16"/>
                <a:gd name="T40" fmla="*/ 0 w 12"/>
                <a:gd name="T41" fmla="*/ 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"/>
                <a:gd name="T64" fmla="*/ 0 h 16"/>
                <a:gd name="T65" fmla="*/ 12 w 12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" h="16">
                  <a:moveTo>
                    <a:pt x="3" y="16"/>
                  </a:moveTo>
                  <a:lnTo>
                    <a:pt x="2" y="16"/>
                  </a:lnTo>
                  <a:lnTo>
                    <a:pt x="2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6" y="15"/>
                  </a:lnTo>
                  <a:lnTo>
                    <a:pt x="4" y="16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0" name="Freeform 107"/>
            <p:cNvSpPr>
              <a:spLocks/>
            </p:cNvSpPr>
            <p:nvPr/>
          </p:nvSpPr>
          <p:spPr bwMode="auto">
            <a:xfrm>
              <a:off x="4843" y="1815"/>
              <a:ext cx="3" cy="5"/>
            </a:xfrm>
            <a:custGeom>
              <a:avLst/>
              <a:gdLst>
                <a:gd name="T0" fmla="*/ 0 w 10"/>
                <a:gd name="T1" fmla="*/ 1 h 15"/>
                <a:gd name="T2" fmla="*/ 0 w 10"/>
                <a:gd name="T3" fmla="*/ 0 h 15"/>
                <a:gd name="T4" fmla="*/ 0 w 10"/>
                <a:gd name="T5" fmla="*/ 0 h 15"/>
                <a:gd name="T6" fmla="*/ 0 w 10"/>
                <a:gd name="T7" fmla="*/ 0 h 15"/>
                <a:gd name="T8" fmla="*/ 0 w 10"/>
                <a:gd name="T9" fmla="*/ 0 h 15"/>
                <a:gd name="T10" fmla="*/ 0 w 10"/>
                <a:gd name="T11" fmla="*/ 0 h 15"/>
                <a:gd name="T12" fmla="*/ 0 w 10"/>
                <a:gd name="T13" fmla="*/ 0 h 15"/>
                <a:gd name="T14" fmla="*/ 0 w 10"/>
                <a:gd name="T15" fmla="*/ 0 h 15"/>
                <a:gd name="T16" fmla="*/ 0 w 10"/>
                <a:gd name="T17" fmla="*/ 0 h 15"/>
                <a:gd name="T18" fmla="*/ 0 w 10"/>
                <a:gd name="T19" fmla="*/ 0 h 15"/>
                <a:gd name="T20" fmla="*/ 0 w 10"/>
                <a:gd name="T21" fmla="*/ 0 h 15"/>
                <a:gd name="T22" fmla="*/ 0 w 10"/>
                <a:gd name="T23" fmla="*/ 0 h 15"/>
                <a:gd name="T24" fmla="*/ 0 w 10"/>
                <a:gd name="T25" fmla="*/ 0 h 15"/>
                <a:gd name="T26" fmla="*/ 0 w 10"/>
                <a:gd name="T27" fmla="*/ 0 h 15"/>
                <a:gd name="T28" fmla="*/ 0 w 10"/>
                <a:gd name="T29" fmla="*/ 0 h 15"/>
                <a:gd name="T30" fmla="*/ 0 w 10"/>
                <a:gd name="T31" fmla="*/ 0 h 15"/>
                <a:gd name="T32" fmla="*/ 0 w 10"/>
                <a:gd name="T33" fmla="*/ 1 h 15"/>
                <a:gd name="T34" fmla="*/ 0 w 10"/>
                <a:gd name="T35" fmla="*/ 1 h 15"/>
                <a:gd name="T36" fmla="*/ 0 w 10"/>
                <a:gd name="T37" fmla="*/ 1 h 15"/>
                <a:gd name="T38" fmla="*/ 0 w 10"/>
                <a:gd name="T39" fmla="*/ 1 h 15"/>
                <a:gd name="T40" fmla="*/ 0 w 10"/>
                <a:gd name="T41" fmla="*/ 1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"/>
                <a:gd name="T64" fmla="*/ 0 h 15"/>
                <a:gd name="T65" fmla="*/ 10 w 10"/>
                <a:gd name="T66" fmla="*/ 15 h 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" h="15">
                  <a:moveTo>
                    <a:pt x="2" y="14"/>
                  </a:moveTo>
                  <a:lnTo>
                    <a:pt x="2" y="12"/>
                  </a:lnTo>
                  <a:lnTo>
                    <a:pt x="1" y="11"/>
                  </a:lnTo>
                  <a:lnTo>
                    <a:pt x="1" y="9"/>
                  </a:lnTo>
                  <a:lnTo>
                    <a:pt x="0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5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3"/>
                  </a:lnTo>
                  <a:lnTo>
                    <a:pt x="8" y="8"/>
                  </a:lnTo>
                  <a:lnTo>
                    <a:pt x="6" y="12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1" name="Freeform 108"/>
            <p:cNvSpPr>
              <a:spLocks/>
            </p:cNvSpPr>
            <p:nvPr/>
          </p:nvSpPr>
          <p:spPr bwMode="auto">
            <a:xfrm>
              <a:off x="4849" y="1792"/>
              <a:ext cx="27" cy="28"/>
            </a:xfrm>
            <a:custGeom>
              <a:avLst/>
              <a:gdLst>
                <a:gd name="T0" fmla="*/ 1 w 80"/>
                <a:gd name="T1" fmla="*/ 3 h 84"/>
                <a:gd name="T2" fmla="*/ 1 w 80"/>
                <a:gd name="T3" fmla="*/ 3 h 84"/>
                <a:gd name="T4" fmla="*/ 0 w 80"/>
                <a:gd name="T5" fmla="*/ 2 h 84"/>
                <a:gd name="T6" fmla="*/ 0 w 80"/>
                <a:gd name="T7" fmla="*/ 2 h 84"/>
                <a:gd name="T8" fmla="*/ 0 w 80"/>
                <a:gd name="T9" fmla="*/ 1 h 84"/>
                <a:gd name="T10" fmla="*/ 1 w 80"/>
                <a:gd name="T11" fmla="*/ 1 h 84"/>
                <a:gd name="T12" fmla="*/ 1 w 80"/>
                <a:gd name="T13" fmla="*/ 1 h 84"/>
                <a:gd name="T14" fmla="*/ 2 w 80"/>
                <a:gd name="T15" fmla="*/ 1 h 84"/>
                <a:gd name="T16" fmla="*/ 2 w 80"/>
                <a:gd name="T17" fmla="*/ 0 h 84"/>
                <a:gd name="T18" fmla="*/ 3 w 80"/>
                <a:gd name="T19" fmla="*/ 0 h 84"/>
                <a:gd name="T20" fmla="*/ 3 w 80"/>
                <a:gd name="T21" fmla="*/ 0 h 84"/>
                <a:gd name="T22" fmla="*/ 3 w 80"/>
                <a:gd name="T23" fmla="*/ 1 h 84"/>
                <a:gd name="T24" fmla="*/ 2 w 80"/>
                <a:gd name="T25" fmla="*/ 1 h 84"/>
                <a:gd name="T26" fmla="*/ 1 w 80"/>
                <a:gd name="T27" fmla="*/ 1 h 84"/>
                <a:gd name="T28" fmla="*/ 1 w 80"/>
                <a:gd name="T29" fmla="*/ 2 h 84"/>
                <a:gd name="T30" fmla="*/ 1 w 80"/>
                <a:gd name="T31" fmla="*/ 2 h 84"/>
                <a:gd name="T32" fmla="*/ 1 w 80"/>
                <a:gd name="T33" fmla="*/ 2 h 84"/>
                <a:gd name="T34" fmla="*/ 2 w 80"/>
                <a:gd name="T35" fmla="*/ 1 h 84"/>
                <a:gd name="T36" fmla="*/ 2 w 80"/>
                <a:gd name="T37" fmla="*/ 1 h 84"/>
                <a:gd name="T38" fmla="*/ 3 w 80"/>
                <a:gd name="T39" fmla="*/ 1 h 84"/>
                <a:gd name="T40" fmla="*/ 3 w 80"/>
                <a:gd name="T41" fmla="*/ 1 h 84"/>
                <a:gd name="T42" fmla="*/ 3 w 80"/>
                <a:gd name="T43" fmla="*/ 1 h 84"/>
                <a:gd name="T44" fmla="*/ 2 w 80"/>
                <a:gd name="T45" fmla="*/ 2 h 84"/>
                <a:gd name="T46" fmla="*/ 2 w 80"/>
                <a:gd name="T47" fmla="*/ 2 h 84"/>
                <a:gd name="T48" fmla="*/ 2 w 80"/>
                <a:gd name="T49" fmla="*/ 2 h 84"/>
                <a:gd name="T50" fmla="*/ 2 w 80"/>
                <a:gd name="T51" fmla="*/ 2 h 84"/>
                <a:gd name="T52" fmla="*/ 3 w 80"/>
                <a:gd name="T53" fmla="*/ 2 h 84"/>
                <a:gd name="T54" fmla="*/ 3 w 80"/>
                <a:gd name="T55" fmla="*/ 2 h 84"/>
                <a:gd name="T56" fmla="*/ 3 w 80"/>
                <a:gd name="T57" fmla="*/ 2 h 84"/>
                <a:gd name="T58" fmla="*/ 2 w 80"/>
                <a:gd name="T59" fmla="*/ 2 h 84"/>
                <a:gd name="T60" fmla="*/ 2 w 80"/>
                <a:gd name="T61" fmla="*/ 2 h 84"/>
                <a:gd name="T62" fmla="*/ 1 w 80"/>
                <a:gd name="T63" fmla="*/ 2 h 84"/>
                <a:gd name="T64" fmla="*/ 1 w 80"/>
                <a:gd name="T65" fmla="*/ 3 h 84"/>
                <a:gd name="T66" fmla="*/ 1 w 80"/>
                <a:gd name="T67" fmla="*/ 3 h 84"/>
                <a:gd name="T68" fmla="*/ 1 w 80"/>
                <a:gd name="T69" fmla="*/ 3 h 84"/>
                <a:gd name="T70" fmla="*/ 2 w 80"/>
                <a:gd name="T71" fmla="*/ 2 h 84"/>
                <a:gd name="T72" fmla="*/ 2 w 80"/>
                <a:gd name="T73" fmla="*/ 2 h 84"/>
                <a:gd name="T74" fmla="*/ 2 w 80"/>
                <a:gd name="T75" fmla="*/ 2 h 84"/>
                <a:gd name="T76" fmla="*/ 3 w 80"/>
                <a:gd name="T77" fmla="*/ 2 h 84"/>
                <a:gd name="T78" fmla="*/ 2 w 80"/>
                <a:gd name="T79" fmla="*/ 2 h 84"/>
                <a:gd name="T80" fmla="*/ 2 w 80"/>
                <a:gd name="T81" fmla="*/ 3 h 84"/>
                <a:gd name="T82" fmla="*/ 2 w 80"/>
                <a:gd name="T83" fmla="*/ 3 h 84"/>
                <a:gd name="T84" fmla="*/ 2 w 80"/>
                <a:gd name="T85" fmla="*/ 3 h 84"/>
                <a:gd name="T86" fmla="*/ 1 w 80"/>
                <a:gd name="T87" fmla="*/ 3 h 8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"/>
                <a:gd name="T133" fmla="*/ 0 h 84"/>
                <a:gd name="T134" fmla="*/ 80 w 80"/>
                <a:gd name="T135" fmla="*/ 84 h 8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" h="84">
                  <a:moveTo>
                    <a:pt x="31" y="84"/>
                  </a:moveTo>
                  <a:lnTo>
                    <a:pt x="28" y="81"/>
                  </a:lnTo>
                  <a:lnTo>
                    <a:pt x="24" y="77"/>
                  </a:lnTo>
                  <a:lnTo>
                    <a:pt x="20" y="73"/>
                  </a:lnTo>
                  <a:lnTo>
                    <a:pt x="17" y="70"/>
                  </a:lnTo>
                  <a:lnTo>
                    <a:pt x="7" y="65"/>
                  </a:lnTo>
                  <a:lnTo>
                    <a:pt x="2" y="61"/>
                  </a:lnTo>
                  <a:lnTo>
                    <a:pt x="0" y="55"/>
                  </a:lnTo>
                  <a:lnTo>
                    <a:pt x="1" y="45"/>
                  </a:lnTo>
                  <a:lnTo>
                    <a:pt x="7" y="40"/>
                  </a:lnTo>
                  <a:lnTo>
                    <a:pt x="15" y="37"/>
                  </a:lnTo>
                  <a:lnTo>
                    <a:pt x="22" y="33"/>
                  </a:lnTo>
                  <a:lnTo>
                    <a:pt x="30" y="30"/>
                  </a:lnTo>
                  <a:lnTo>
                    <a:pt x="36" y="26"/>
                  </a:lnTo>
                  <a:lnTo>
                    <a:pt x="44" y="23"/>
                  </a:lnTo>
                  <a:lnTo>
                    <a:pt x="51" y="19"/>
                  </a:lnTo>
                  <a:lnTo>
                    <a:pt x="58" y="16"/>
                  </a:lnTo>
                  <a:lnTo>
                    <a:pt x="66" y="9"/>
                  </a:lnTo>
                  <a:lnTo>
                    <a:pt x="73" y="5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79" y="6"/>
                  </a:lnTo>
                  <a:lnTo>
                    <a:pt x="75" y="12"/>
                  </a:lnTo>
                  <a:lnTo>
                    <a:pt x="69" y="19"/>
                  </a:lnTo>
                  <a:lnTo>
                    <a:pt x="62" y="24"/>
                  </a:lnTo>
                  <a:lnTo>
                    <a:pt x="54" y="30"/>
                  </a:lnTo>
                  <a:lnTo>
                    <a:pt x="46" y="34"/>
                  </a:lnTo>
                  <a:lnTo>
                    <a:pt x="39" y="38"/>
                  </a:lnTo>
                  <a:lnTo>
                    <a:pt x="33" y="41"/>
                  </a:lnTo>
                  <a:lnTo>
                    <a:pt x="34" y="42"/>
                  </a:lnTo>
                  <a:lnTo>
                    <a:pt x="34" y="43"/>
                  </a:lnTo>
                  <a:lnTo>
                    <a:pt x="38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3" y="36"/>
                  </a:lnTo>
                  <a:lnTo>
                    <a:pt x="59" y="34"/>
                  </a:lnTo>
                  <a:lnTo>
                    <a:pt x="64" y="32"/>
                  </a:lnTo>
                  <a:lnTo>
                    <a:pt x="68" y="30"/>
                  </a:lnTo>
                  <a:lnTo>
                    <a:pt x="74" y="30"/>
                  </a:lnTo>
                  <a:lnTo>
                    <a:pt x="73" y="32"/>
                  </a:lnTo>
                  <a:lnTo>
                    <a:pt x="72" y="35"/>
                  </a:lnTo>
                  <a:lnTo>
                    <a:pt x="70" y="38"/>
                  </a:lnTo>
                  <a:lnTo>
                    <a:pt x="69" y="41"/>
                  </a:lnTo>
                  <a:lnTo>
                    <a:pt x="64" y="43"/>
                  </a:lnTo>
                  <a:lnTo>
                    <a:pt x="60" y="46"/>
                  </a:lnTo>
                  <a:lnTo>
                    <a:pt x="54" y="48"/>
                  </a:lnTo>
                  <a:lnTo>
                    <a:pt x="49" y="50"/>
                  </a:lnTo>
                  <a:lnTo>
                    <a:pt x="53" y="49"/>
                  </a:lnTo>
                  <a:lnTo>
                    <a:pt x="58" y="48"/>
                  </a:lnTo>
                  <a:lnTo>
                    <a:pt x="64" y="47"/>
                  </a:lnTo>
                  <a:lnTo>
                    <a:pt x="69" y="46"/>
                  </a:lnTo>
                  <a:lnTo>
                    <a:pt x="69" y="48"/>
                  </a:lnTo>
                  <a:lnTo>
                    <a:pt x="69" y="49"/>
                  </a:lnTo>
                  <a:lnTo>
                    <a:pt x="68" y="51"/>
                  </a:lnTo>
                  <a:lnTo>
                    <a:pt x="68" y="53"/>
                  </a:lnTo>
                  <a:lnTo>
                    <a:pt x="67" y="54"/>
                  </a:lnTo>
                  <a:lnTo>
                    <a:pt x="65" y="54"/>
                  </a:lnTo>
                  <a:lnTo>
                    <a:pt x="62" y="55"/>
                  </a:lnTo>
                  <a:lnTo>
                    <a:pt x="57" y="57"/>
                  </a:lnTo>
                  <a:lnTo>
                    <a:pt x="49" y="59"/>
                  </a:lnTo>
                  <a:lnTo>
                    <a:pt x="38" y="64"/>
                  </a:lnTo>
                  <a:lnTo>
                    <a:pt x="23" y="68"/>
                  </a:lnTo>
                  <a:lnTo>
                    <a:pt x="23" y="69"/>
                  </a:lnTo>
                  <a:lnTo>
                    <a:pt x="23" y="70"/>
                  </a:lnTo>
                  <a:lnTo>
                    <a:pt x="29" y="69"/>
                  </a:lnTo>
                  <a:lnTo>
                    <a:pt x="35" y="67"/>
                  </a:lnTo>
                  <a:lnTo>
                    <a:pt x="43" y="66"/>
                  </a:lnTo>
                  <a:lnTo>
                    <a:pt x="49" y="64"/>
                  </a:lnTo>
                  <a:lnTo>
                    <a:pt x="55" y="62"/>
                  </a:lnTo>
                  <a:lnTo>
                    <a:pt x="61" y="61"/>
                  </a:lnTo>
                  <a:lnTo>
                    <a:pt x="65" y="59"/>
                  </a:lnTo>
                  <a:lnTo>
                    <a:pt x="67" y="59"/>
                  </a:lnTo>
                  <a:lnTo>
                    <a:pt x="67" y="62"/>
                  </a:lnTo>
                  <a:lnTo>
                    <a:pt x="66" y="64"/>
                  </a:lnTo>
                  <a:lnTo>
                    <a:pt x="66" y="67"/>
                  </a:lnTo>
                  <a:lnTo>
                    <a:pt x="65" y="69"/>
                  </a:lnTo>
                  <a:lnTo>
                    <a:pt x="61" y="71"/>
                  </a:lnTo>
                  <a:lnTo>
                    <a:pt x="57" y="73"/>
                  </a:lnTo>
                  <a:lnTo>
                    <a:pt x="52" y="76"/>
                  </a:lnTo>
                  <a:lnTo>
                    <a:pt x="48" y="77"/>
                  </a:lnTo>
                  <a:lnTo>
                    <a:pt x="44" y="79"/>
                  </a:lnTo>
                  <a:lnTo>
                    <a:pt x="39" y="81"/>
                  </a:lnTo>
                  <a:lnTo>
                    <a:pt x="35" y="82"/>
                  </a:lnTo>
                  <a:lnTo>
                    <a:pt x="31" y="84"/>
                  </a:lnTo>
                  <a:close/>
                </a:path>
              </a:pathLst>
            </a:custGeom>
            <a:solidFill>
              <a:srgbClr val="99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2" name="Freeform 109"/>
            <p:cNvSpPr>
              <a:spLocks/>
            </p:cNvSpPr>
            <p:nvPr/>
          </p:nvSpPr>
          <p:spPr bwMode="auto">
            <a:xfrm>
              <a:off x="4781" y="1804"/>
              <a:ext cx="48" cy="15"/>
            </a:xfrm>
            <a:custGeom>
              <a:avLst/>
              <a:gdLst>
                <a:gd name="T0" fmla="*/ 2 w 146"/>
                <a:gd name="T1" fmla="*/ 1 h 47"/>
                <a:gd name="T2" fmla="*/ 1 w 146"/>
                <a:gd name="T3" fmla="*/ 1 h 47"/>
                <a:gd name="T4" fmla="*/ 1 w 146"/>
                <a:gd name="T5" fmla="*/ 1 h 47"/>
                <a:gd name="T6" fmla="*/ 0 w 146"/>
                <a:gd name="T7" fmla="*/ 1 h 47"/>
                <a:gd name="T8" fmla="*/ 0 w 146"/>
                <a:gd name="T9" fmla="*/ 1 h 47"/>
                <a:gd name="T10" fmla="*/ 0 w 146"/>
                <a:gd name="T11" fmla="*/ 1 h 47"/>
                <a:gd name="T12" fmla="*/ 0 w 146"/>
                <a:gd name="T13" fmla="*/ 1 h 47"/>
                <a:gd name="T14" fmla="*/ 0 w 146"/>
                <a:gd name="T15" fmla="*/ 0 h 47"/>
                <a:gd name="T16" fmla="*/ 1 w 146"/>
                <a:gd name="T17" fmla="*/ 0 h 47"/>
                <a:gd name="T18" fmla="*/ 1 w 146"/>
                <a:gd name="T19" fmla="*/ 0 h 47"/>
                <a:gd name="T20" fmla="*/ 2 w 146"/>
                <a:gd name="T21" fmla="*/ 0 h 47"/>
                <a:gd name="T22" fmla="*/ 2 w 146"/>
                <a:gd name="T23" fmla="*/ 0 h 47"/>
                <a:gd name="T24" fmla="*/ 2 w 146"/>
                <a:gd name="T25" fmla="*/ 0 h 47"/>
                <a:gd name="T26" fmla="*/ 2 w 146"/>
                <a:gd name="T27" fmla="*/ 0 h 47"/>
                <a:gd name="T28" fmla="*/ 2 w 146"/>
                <a:gd name="T29" fmla="*/ 0 h 47"/>
                <a:gd name="T30" fmla="*/ 2 w 146"/>
                <a:gd name="T31" fmla="*/ 0 h 47"/>
                <a:gd name="T32" fmla="*/ 1 w 146"/>
                <a:gd name="T33" fmla="*/ 0 h 47"/>
                <a:gd name="T34" fmla="*/ 1 w 146"/>
                <a:gd name="T35" fmla="*/ 1 h 47"/>
                <a:gd name="T36" fmla="*/ 1 w 146"/>
                <a:gd name="T37" fmla="*/ 1 h 47"/>
                <a:gd name="T38" fmla="*/ 1 w 146"/>
                <a:gd name="T39" fmla="*/ 1 h 47"/>
                <a:gd name="T40" fmla="*/ 1 w 146"/>
                <a:gd name="T41" fmla="*/ 1 h 47"/>
                <a:gd name="T42" fmla="*/ 2 w 146"/>
                <a:gd name="T43" fmla="*/ 1 h 47"/>
                <a:gd name="T44" fmla="*/ 2 w 146"/>
                <a:gd name="T45" fmla="*/ 0 h 47"/>
                <a:gd name="T46" fmla="*/ 2 w 146"/>
                <a:gd name="T47" fmla="*/ 0 h 47"/>
                <a:gd name="T48" fmla="*/ 3 w 146"/>
                <a:gd name="T49" fmla="*/ 0 h 47"/>
                <a:gd name="T50" fmla="*/ 3 w 146"/>
                <a:gd name="T51" fmla="*/ 0 h 47"/>
                <a:gd name="T52" fmla="*/ 3 w 146"/>
                <a:gd name="T53" fmla="*/ 0 h 47"/>
                <a:gd name="T54" fmla="*/ 2 w 146"/>
                <a:gd name="T55" fmla="*/ 0 h 47"/>
                <a:gd name="T56" fmla="*/ 2 w 146"/>
                <a:gd name="T57" fmla="*/ 1 h 47"/>
                <a:gd name="T58" fmla="*/ 3 w 146"/>
                <a:gd name="T59" fmla="*/ 1 h 47"/>
                <a:gd name="T60" fmla="*/ 3 w 146"/>
                <a:gd name="T61" fmla="*/ 1 h 47"/>
                <a:gd name="T62" fmla="*/ 3 w 146"/>
                <a:gd name="T63" fmla="*/ 1 h 47"/>
                <a:gd name="T64" fmla="*/ 3 w 146"/>
                <a:gd name="T65" fmla="*/ 0 h 47"/>
                <a:gd name="T66" fmla="*/ 4 w 146"/>
                <a:gd name="T67" fmla="*/ 0 h 47"/>
                <a:gd name="T68" fmla="*/ 4 w 146"/>
                <a:gd name="T69" fmla="*/ 1 h 47"/>
                <a:gd name="T70" fmla="*/ 5 w 146"/>
                <a:gd name="T71" fmla="*/ 1 h 47"/>
                <a:gd name="T72" fmla="*/ 5 w 146"/>
                <a:gd name="T73" fmla="*/ 1 h 47"/>
                <a:gd name="T74" fmla="*/ 5 w 146"/>
                <a:gd name="T75" fmla="*/ 1 h 47"/>
                <a:gd name="T76" fmla="*/ 4 w 146"/>
                <a:gd name="T77" fmla="*/ 1 h 47"/>
                <a:gd name="T78" fmla="*/ 4 w 146"/>
                <a:gd name="T79" fmla="*/ 1 h 47"/>
                <a:gd name="T80" fmla="*/ 3 w 146"/>
                <a:gd name="T81" fmla="*/ 1 h 47"/>
                <a:gd name="T82" fmla="*/ 3 w 146"/>
                <a:gd name="T83" fmla="*/ 1 h 47"/>
                <a:gd name="T84" fmla="*/ 3 w 146"/>
                <a:gd name="T85" fmla="*/ 1 h 47"/>
                <a:gd name="T86" fmla="*/ 2 w 146"/>
                <a:gd name="T87" fmla="*/ 1 h 47"/>
                <a:gd name="T88" fmla="*/ 2 w 146"/>
                <a:gd name="T89" fmla="*/ 1 h 47"/>
                <a:gd name="T90" fmla="*/ 2 w 146"/>
                <a:gd name="T91" fmla="*/ 2 h 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6"/>
                <a:gd name="T139" fmla="*/ 0 h 47"/>
                <a:gd name="T140" fmla="*/ 146 w 146"/>
                <a:gd name="T141" fmla="*/ 47 h 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6" h="47">
                  <a:moveTo>
                    <a:pt x="51" y="47"/>
                  </a:moveTo>
                  <a:lnTo>
                    <a:pt x="44" y="45"/>
                  </a:lnTo>
                  <a:lnTo>
                    <a:pt x="38" y="42"/>
                  </a:lnTo>
                  <a:lnTo>
                    <a:pt x="32" y="39"/>
                  </a:lnTo>
                  <a:lnTo>
                    <a:pt x="25" y="37"/>
                  </a:lnTo>
                  <a:lnTo>
                    <a:pt x="19" y="35"/>
                  </a:lnTo>
                  <a:lnTo>
                    <a:pt x="12" y="34"/>
                  </a:lnTo>
                  <a:lnTo>
                    <a:pt x="6" y="33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5" y="16"/>
                  </a:lnTo>
                  <a:lnTo>
                    <a:pt x="9" y="14"/>
                  </a:lnTo>
                  <a:lnTo>
                    <a:pt x="13" y="13"/>
                  </a:lnTo>
                  <a:lnTo>
                    <a:pt x="18" y="11"/>
                  </a:lnTo>
                  <a:lnTo>
                    <a:pt x="22" y="10"/>
                  </a:lnTo>
                  <a:lnTo>
                    <a:pt x="26" y="7"/>
                  </a:lnTo>
                  <a:lnTo>
                    <a:pt x="30" y="6"/>
                  </a:lnTo>
                  <a:lnTo>
                    <a:pt x="35" y="5"/>
                  </a:lnTo>
                  <a:lnTo>
                    <a:pt x="42" y="2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9" y="1"/>
                  </a:lnTo>
                  <a:lnTo>
                    <a:pt x="59" y="2"/>
                  </a:lnTo>
                  <a:lnTo>
                    <a:pt x="59" y="3"/>
                  </a:lnTo>
                  <a:lnTo>
                    <a:pt x="55" y="5"/>
                  </a:lnTo>
                  <a:lnTo>
                    <a:pt x="52" y="7"/>
                  </a:lnTo>
                  <a:lnTo>
                    <a:pt x="48" y="8"/>
                  </a:lnTo>
                  <a:lnTo>
                    <a:pt x="43" y="11"/>
                  </a:lnTo>
                  <a:lnTo>
                    <a:pt x="39" y="12"/>
                  </a:lnTo>
                  <a:lnTo>
                    <a:pt x="36" y="14"/>
                  </a:lnTo>
                  <a:lnTo>
                    <a:pt x="32" y="15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7" y="20"/>
                  </a:lnTo>
                  <a:lnTo>
                    <a:pt x="27" y="21"/>
                  </a:lnTo>
                  <a:lnTo>
                    <a:pt x="33" y="19"/>
                  </a:lnTo>
                  <a:lnTo>
                    <a:pt x="38" y="17"/>
                  </a:lnTo>
                  <a:lnTo>
                    <a:pt x="44" y="15"/>
                  </a:lnTo>
                  <a:lnTo>
                    <a:pt x="50" y="12"/>
                  </a:lnTo>
                  <a:lnTo>
                    <a:pt x="56" y="10"/>
                  </a:lnTo>
                  <a:lnTo>
                    <a:pt x="63" y="7"/>
                  </a:lnTo>
                  <a:lnTo>
                    <a:pt x="68" y="6"/>
                  </a:lnTo>
                  <a:lnTo>
                    <a:pt x="74" y="5"/>
                  </a:lnTo>
                  <a:lnTo>
                    <a:pt x="75" y="5"/>
                  </a:lnTo>
                  <a:lnTo>
                    <a:pt x="75" y="6"/>
                  </a:lnTo>
                  <a:lnTo>
                    <a:pt x="73" y="7"/>
                  </a:lnTo>
                  <a:lnTo>
                    <a:pt x="71" y="10"/>
                  </a:lnTo>
                  <a:lnTo>
                    <a:pt x="67" y="11"/>
                  </a:lnTo>
                  <a:lnTo>
                    <a:pt x="64" y="13"/>
                  </a:lnTo>
                  <a:lnTo>
                    <a:pt x="61" y="19"/>
                  </a:lnTo>
                  <a:lnTo>
                    <a:pt x="64" y="24"/>
                  </a:lnTo>
                  <a:lnTo>
                    <a:pt x="69" y="29"/>
                  </a:lnTo>
                  <a:lnTo>
                    <a:pt x="75" y="30"/>
                  </a:lnTo>
                  <a:lnTo>
                    <a:pt x="82" y="30"/>
                  </a:lnTo>
                  <a:lnTo>
                    <a:pt x="87" y="26"/>
                  </a:lnTo>
                  <a:lnTo>
                    <a:pt x="89" y="19"/>
                  </a:lnTo>
                  <a:lnTo>
                    <a:pt x="87" y="8"/>
                  </a:lnTo>
                  <a:lnTo>
                    <a:pt x="95" y="10"/>
                  </a:lnTo>
                  <a:lnTo>
                    <a:pt x="102" y="12"/>
                  </a:lnTo>
                  <a:lnTo>
                    <a:pt x="110" y="13"/>
                  </a:lnTo>
                  <a:lnTo>
                    <a:pt x="117" y="15"/>
                  </a:lnTo>
                  <a:lnTo>
                    <a:pt x="125" y="16"/>
                  </a:lnTo>
                  <a:lnTo>
                    <a:pt x="131" y="18"/>
                  </a:lnTo>
                  <a:lnTo>
                    <a:pt x="138" y="19"/>
                  </a:lnTo>
                  <a:lnTo>
                    <a:pt x="146" y="21"/>
                  </a:lnTo>
                  <a:lnTo>
                    <a:pt x="144" y="23"/>
                  </a:lnTo>
                  <a:lnTo>
                    <a:pt x="137" y="27"/>
                  </a:lnTo>
                  <a:lnTo>
                    <a:pt x="130" y="30"/>
                  </a:lnTo>
                  <a:lnTo>
                    <a:pt x="121" y="33"/>
                  </a:lnTo>
                  <a:lnTo>
                    <a:pt x="112" y="36"/>
                  </a:lnTo>
                  <a:lnTo>
                    <a:pt x="103" y="38"/>
                  </a:lnTo>
                  <a:lnTo>
                    <a:pt x="96" y="39"/>
                  </a:lnTo>
                  <a:lnTo>
                    <a:pt x="91" y="41"/>
                  </a:lnTo>
                  <a:lnTo>
                    <a:pt x="86" y="39"/>
                  </a:lnTo>
                  <a:lnTo>
                    <a:pt x="82" y="38"/>
                  </a:lnTo>
                  <a:lnTo>
                    <a:pt x="79" y="38"/>
                  </a:lnTo>
                  <a:lnTo>
                    <a:pt x="74" y="37"/>
                  </a:lnTo>
                  <a:lnTo>
                    <a:pt x="71" y="37"/>
                  </a:lnTo>
                  <a:lnTo>
                    <a:pt x="68" y="38"/>
                  </a:lnTo>
                  <a:lnTo>
                    <a:pt x="64" y="39"/>
                  </a:lnTo>
                  <a:lnTo>
                    <a:pt x="59" y="41"/>
                  </a:lnTo>
                  <a:lnTo>
                    <a:pt x="56" y="43"/>
                  </a:lnTo>
                  <a:lnTo>
                    <a:pt x="54" y="45"/>
                  </a:lnTo>
                  <a:lnTo>
                    <a:pt x="52" y="46"/>
                  </a:lnTo>
                  <a:lnTo>
                    <a:pt x="51" y="47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3" name="Freeform 110"/>
            <p:cNvSpPr>
              <a:spLocks/>
            </p:cNvSpPr>
            <p:nvPr/>
          </p:nvSpPr>
          <p:spPr bwMode="auto">
            <a:xfrm>
              <a:off x="4807" y="1818"/>
              <a:ext cx="2" cy="1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0 w 8"/>
                <a:gd name="T5" fmla="*/ 0 h 4"/>
                <a:gd name="T6" fmla="*/ 0 w 8"/>
                <a:gd name="T7" fmla="*/ 0 h 4"/>
                <a:gd name="T8" fmla="*/ 0 w 8"/>
                <a:gd name="T9" fmla="*/ 0 h 4"/>
                <a:gd name="T10" fmla="*/ 0 w 8"/>
                <a:gd name="T11" fmla="*/ 0 h 4"/>
                <a:gd name="T12" fmla="*/ 0 w 8"/>
                <a:gd name="T13" fmla="*/ 0 h 4"/>
                <a:gd name="T14" fmla="*/ 0 w 8"/>
                <a:gd name="T15" fmla="*/ 0 h 4"/>
                <a:gd name="T16" fmla="*/ 0 w 8"/>
                <a:gd name="T17" fmla="*/ 0 h 4"/>
                <a:gd name="T18" fmla="*/ 0 w 8"/>
                <a:gd name="T19" fmla="*/ 0 h 4"/>
                <a:gd name="T20" fmla="*/ 0 w 8"/>
                <a:gd name="T21" fmla="*/ 0 h 4"/>
                <a:gd name="T22" fmla="*/ 0 w 8"/>
                <a:gd name="T23" fmla="*/ 0 h 4"/>
                <a:gd name="T24" fmla="*/ 0 w 8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4"/>
                <a:gd name="T41" fmla="*/ 8 w 8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6" y="3"/>
                  </a:lnTo>
                  <a:lnTo>
                    <a:pt x="4" y="3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6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4" name="Freeform 111"/>
            <p:cNvSpPr>
              <a:spLocks/>
            </p:cNvSpPr>
            <p:nvPr/>
          </p:nvSpPr>
          <p:spPr bwMode="auto">
            <a:xfrm>
              <a:off x="4774" y="1811"/>
              <a:ext cx="4" cy="3"/>
            </a:xfrm>
            <a:custGeom>
              <a:avLst/>
              <a:gdLst>
                <a:gd name="T0" fmla="*/ 0 w 10"/>
                <a:gd name="T1" fmla="*/ 0 h 8"/>
                <a:gd name="T2" fmla="*/ 0 w 10"/>
                <a:gd name="T3" fmla="*/ 0 h 8"/>
                <a:gd name="T4" fmla="*/ 0 w 10"/>
                <a:gd name="T5" fmla="*/ 0 h 8"/>
                <a:gd name="T6" fmla="*/ 0 w 10"/>
                <a:gd name="T7" fmla="*/ 0 h 8"/>
                <a:gd name="T8" fmla="*/ 1 w 10"/>
                <a:gd name="T9" fmla="*/ 0 h 8"/>
                <a:gd name="T10" fmla="*/ 1 w 10"/>
                <a:gd name="T11" fmla="*/ 0 h 8"/>
                <a:gd name="T12" fmla="*/ 0 w 10"/>
                <a:gd name="T13" fmla="*/ 0 h 8"/>
                <a:gd name="T14" fmla="*/ 0 w 10"/>
                <a:gd name="T15" fmla="*/ 0 h 8"/>
                <a:gd name="T16" fmla="*/ 0 w 10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8"/>
                <a:gd name="T29" fmla="*/ 10 w 10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8">
                  <a:moveTo>
                    <a:pt x="0" y="8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7" y="1"/>
                  </a:lnTo>
                  <a:lnTo>
                    <a:pt x="10" y="0"/>
                  </a:lnTo>
                  <a:lnTo>
                    <a:pt x="9" y="3"/>
                  </a:lnTo>
                  <a:lnTo>
                    <a:pt x="6" y="5"/>
                  </a:lnTo>
                  <a:lnTo>
                    <a:pt x="2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5" name="Freeform 112"/>
            <p:cNvSpPr>
              <a:spLocks/>
            </p:cNvSpPr>
            <p:nvPr/>
          </p:nvSpPr>
          <p:spPr bwMode="auto">
            <a:xfrm>
              <a:off x="4803" y="1807"/>
              <a:ext cx="6" cy="6"/>
            </a:xfrm>
            <a:custGeom>
              <a:avLst/>
              <a:gdLst>
                <a:gd name="T0" fmla="*/ 0 w 20"/>
                <a:gd name="T1" fmla="*/ 1 h 16"/>
                <a:gd name="T2" fmla="*/ 0 w 20"/>
                <a:gd name="T3" fmla="*/ 1 h 16"/>
                <a:gd name="T4" fmla="*/ 0 w 20"/>
                <a:gd name="T5" fmla="*/ 1 h 16"/>
                <a:gd name="T6" fmla="*/ 0 w 20"/>
                <a:gd name="T7" fmla="*/ 1 h 16"/>
                <a:gd name="T8" fmla="*/ 0 w 20"/>
                <a:gd name="T9" fmla="*/ 0 h 16"/>
                <a:gd name="T10" fmla="*/ 0 w 20"/>
                <a:gd name="T11" fmla="*/ 0 h 16"/>
                <a:gd name="T12" fmla="*/ 0 w 20"/>
                <a:gd name="T13" fmla="*/ 0 h 16"/>
                <a:gd name="T14" fmla="*/ 1 w 20"/>
                <a:gd name="T15" fmla="*/ 0 h 16"/>
                <a:gd name="T16" fmla="*/ 1 w 20"/>
                <a:gd name="T17" fmla="*/ 1 h 16"/>
                <a:gd name="T18" fmla="*/ 1 w 20"/>
                <a:gd name="T19" fmla="*/ 1 h 16"/>
                <a:gd name="T20" fmla="*/ 0 w 20"/>
                <a:gd name="T21" fmla="*/ 1 h 16"/>
                <a:gd name="T22" fmla="*/ 0 w 20"/>
                <a:gd name="T23" fmla="*/ 1 h 16"/>
                <a:gd name="T24" fmla="*/ 0 w 20"/>
                <a:gd name="T25" fmla="*/ 1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6"/>
                <a:gd name="T41" fmla="*/ 20 w 20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6">
                  <a:moveTo>
                    <a:pt x="8" y="16"/>
                  </a:moveTo>
                  <a:lnTo>
                    <a:pt x="4" y="15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10"/>
                  </a:lnTo>
                  <a:lnTo>
                    <a:pt x="17" y="12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66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6" name="Freeform 113"/>
            <p:cNvSpPr>
              <a:spLocks/>
            </p:cNvSpPr>
            <p:nvPr/>
          </p:nvSpPr>
          <p:spPr bwMode="auto">
            <a:xfrm>
              <a:off x="4771" y="1809"/>
              <a:ext cx="4" cy="3"/>
            </a:xfrm>
            <a:custGeom>
              <a:avLst/>
              <a:gdLst>
                <a:gd name="T0" fmla="*/ 0 w 10"/>
                <a:gd name="T1" fmla="*/ 0 h 8"/>
                <a:gd name="T2" fmla="*/ 0 w 10"/>
                <a:gd name="T3" fmla="*/ 0 h 8"/>
                <a:gd name="T4" fmla="*/ 0 w 10"/>
                <a:gd name="T5" fmla="*/ 0 h 8"/>
                <a:gd name="T6" fmla="*/ 0 w 10"/>
                <a:gd name="T7" fmla="*/ 0 h 8"/>
                <a:gd name="T8" fmla="*/ 1 w 10"/>
                <a:gd name="T9" fmla="*/ 0 h 8"/>
                <a:gd name="T10" fmla="*/ 0 w 10"/>
                <a:gd name="T11" fmla="*/ 0 h 8"/>
                <a:gd name="T12" fmla="*/ 0 w 10"/>
                <a:gd name="T13" fmla="*/ 0 h 8"/>
                <a:gd name="T14" fmla="*/ 0 w 10"/>
                <a:gd name="T15" fmla="*/ 0 h 8"/>
                <a:gd name="T16" fmla="*/ 0 w 10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8"/>
                <a:gd name="T29" fmla="*/ 10 w 10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8">
                  <a:moveTo>
                    <a:pt x="0" y="8"/>
                  </a:moveTo>
                  <a:lnTo>
                    <a:pt x="1" y="6"/>
                  </a:lnTo>
                  <a:lnTo>
                    <a:pt x="4" y="3"/>
                  </a:lnTo>
                  <a:lnTo>
                    <a:pt x="7" y="1"/>
                  </a:lnTo>
                  <a:lnTo>
                    <a:pt x="10" y="0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7" name="Freeform 114"/>
            <p:cNvSpPr>
              <a:spLocks/>
            </p:cNvSpPr>
            <p:nvPr/>
          </p:nvSpPr>
          <p:spPr bwMode="auto">
            <a:xfrm>
              <a:off x="4794" y="1798"/>
              <a:ext cx="53" cy="13"/>
            </a:xfrm>
            <a:custGeom>
              <a:avLst/>
              <a:gdLst>
                <a:gd name="T0" fmla="*/ 5 w 157"/>
                <a:gd name="T1" fmla="*/ 1 h 38"/>
                <a:gd name="T2" fmla="*/ 4 w 157"/>
                <a:gd name="T3" fmla="*/ 1 h 38"/>
                <a:gd name="T4" fmla="*/ 4 w 157"/>
                <a:gd name="T5" fmla="*/ 1 h 38"/>
                <a:gd name="T6" fmla="*/ 3 w 157"/>
                <a:gd name="T7" fmla="*/ 1 h 38"/>
                <a:gd name="T8" fmla="*/ 2 w 157"/>
                <a:gd name="T9" fmla="*/ 1 h 38"/>
                <a:gd name="T10" fmla="*/ 2 w 157"/>
                <a:gd name="T11" fmla="*/ 1 h 38"/>
                <a:gd name="T12" fmla="*/ 1 w 157"/>
                <a:gd name="T13" fmla="*/ 1 h 38"/>
                <a:gd name="T14" fmla="*/ 1 w 157"/>
                <a:gd name="T15" fmla="*/ 1 h 38"/>
                <a:gd name="T16" fmla="*/ 0 w 157"/>
                <a:gd name="T17" fmla="*/ 0 h 38"/>
                <a:gd name="T18" fmla="*/ 0 w 157"/>
                <a:gd name="T19" fmla="*/ 0 h 38"/>
                <a:gd name="T20" fmla="*/ 0 w 157"/>
                <a:gd name="T21" fmla="*/ 0 h 38"/>
                <a:gd name="T22" fmla="*/ 0 w 157"/>
                <a:gd name="T23" fmla="*/ 0 h 38"/>
                <a:gd name="T24" fmla="*/ 0 w 157"/>
                <a:gd name="T25" fmla="*/ 0 h 38"/>
                <a:gd name="T26" fmla="*/ 0 w 157"/>
                <a:gd name="T27" fmla="*/ 0 h 38"/>
                <a:gd name="T28" fmla="*/ 0 w 157"/>
                <a:gd name="T29" fmla="*/ 0 h 38"/>
                <a:gd name="T30" fmla="*/ 1 w 157"/>
                <a:gd name="T31" fmla="*/ 0 h 38"/>
                <a:gd name="T32" fmla="*/ 1 w 157"/>
                <a:gd name="T33" fmla="*/ 0 h 38"/>
                <a:gd name="T34" fmla="*/ 1 w 157"/>
                <a:gd name="T35" fmla="*/ 0 h 38"/>
                <a:gd name="T36" fmla="*/ 1 w 157"/>
                <a:gd name="T37" fmla="*/ 0 h 38"/>
                <a:gd name="T38" fmla="*/ 1 w 157"/>
                <a:gd name="T39" fmla="*/ 0 h 38"/>
                <a:gd name="T40" fmla="*/ 1 w 157"/>
                <a:gd name="T41" fmla="*/ 0 h 38"/>
                <a:gd name="T42" fmla="*/ 1 w 157"/>
                <a:gd name="T43" fmla="*/ 1 h 38"/>
                <a:gd name="T44" fmla="*/ 2 w 157"/>
                <a:gd name="T45" fmla="*/ 1 h 38"/>
                <a:gd name="T46" fmla="*/ 2 w 157"/>
                <a:gd name="T47" fmla="*/ 1 h 38"/>
                <a:gd name="T48" fmla="*/ 3 w 157"/>
                <a:gd name="T49" fmla="*/ 1 h 38"/>
                <a:gd name="T50" fmla="*/ 3 w 157"/>
                <a:gd name="T51" fmla="*/ 1 h 38"/>
                <a:gd name="T52" fmla="*/ 4 w 157"/>
                <a:gd name="T53" fmla="*/ 1 h 38"/>
                <a:gd name="T54" fmla="*/ 4 w 157"/>
                <a:gd name="T55" fmla="*/ 1 h 38"/>
                <a:gd name="T56" fmla="*/ 4 w 157"/>
                <a:gd name="T57" fmla="*/ 1 h 38"/>
                <a:gd name="T58" fmla="*/ 4 w 157"/>
                <a:gd name="T59" fmla="*/ 1 h 38"/>
                <a:gd name="T60" fmla="*/ 5 w 157"/>
                <a:gd name="T61" fmla="*/ 1 h 38"/>
                <a:gd name="T62" fmla="*/ 5 w 157"/>
                <a:gd name="T63" fmla="*/ 1 h 38"/>
                <a:gd name="T64" fmla="*/ 5 w 157"/>
                <a:gd name="T65" fmla="*/ 1 h 38"/>
                <a:gd name="T66" fmla="*/ 5 w 157"/>
                <a:gd name="T67" fmla="*/ 1 h 38"/>
                <a:gd name="T68" fmla="*/ 5 w 157"/>
                <a:gd name="T69" fmla="*/ 1 h 38"/>
                <a:gd name="T70" fmla="*/ 5 w 157"/>
                <a:gd name="T71" fmla="*/ 1 h 38"/>
                <a:gd name="T72" fmla="*/ 5 w 157"/>
                <a:gd name="T73" fmla="*/ 1 h 38"/>
                <a:gd name="T74" fmla="*/ 5 w 157"/>
                <a:gd name="T75" fmla="*/ 1 h 38"/>
                <a:gd name="T76" fmla="*/ 6 w 157"/>
                <a:gd name="T77" fmla="*/ 1 h 38"/>
                <a:gd name="T78" fmla="*/ 6 w 157"/>
                <a:gd name="T79" fmla="*/ 1 h 38"/>
                <a:gd name="T80" fmla="*/ 6 w 157"/>
                <a:gd name="T81" fmla="*/ 1 h 38"/>
                <a:gd name="T82" fmla="*/ 6 w 157"/>
                <a:gd name="T83" fmla="*/ 1 h 38"/>
                <a:gd name="T84" fmla="*/ 6 w 157"/>
                <a:gd name="T85" fmla="*/ 1 h 38"/>
                <a:gd name="T86" fmla="*/ 5 w 157"/>
                <a:gd name="T87" fmla="*/ 1 h 38"/>
                <a:gd name="T88" fmla="*/ 5 w 157"/>
                <a:gd name="T89" fmla="*/ 1 h 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7"/>
                <a:gd name="T136" fmla="*/ 0 h 38"/>
                <a:gd name="T137" fmla="*/ 157 w 157"/>
                <a:gd name="T138" fmla="*/ 38 h 3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7" h="38">
                  <a:moveTo>
                    <a:pt x="132" y="38"/>
                  </a:moveTo>
                  <a:lnTo>
                    <a:pt x="115" y="35"/>
                  </a:lnTo>
                  <a:lnTo>
                    <a:pt x="99" y="32"/>
                  </a:lnTo>
                  <a:lnTo>
                    <a:pt x="81" y="29"/>
                  </a:lnTo>
                  <a:lnTo>
                    <a:pt x="64" y="25"/>
                  </a:lnTo>
                  <a:lnTo>
                    <a:pt x="48" y="21"/>
                  </a:lnTo>
                  <a:lnTo>
                    <a:pt x="32" y="18"/>
                  </a:lnTo>
                  <a:lnTo>
                    <a:pt x="16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5" y="5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35" y="14"/>
                  </a:lnTo>
                  <a:lnTo>
                    <a:pt x="45" y="18"/>
                  </a:lnTo>
                  <a:lnTo>
                    <a:pt x="57" y="21"/>
                  </a:lnTo>
                  <a:lnTo>
                    <a:pt x="69" y="23"/>
                  </a:lnTo>
                  <a:lnTo>
                    <a:pt x="81" y="24"/>
                  </a:lnTo>
                  <a:lnTo>
                    <a:pt x="94" y="24"/>
                  </a:lnTo>
                  <a:lnTo>
                    <a:pt x="106" y="24"/>
                  </a:lnTo>
                  <a:lnTo>
                    <a:pt x="116" y="23"/>
                  </a:lnTo>
                  <a:lnTo>
                    <a:pt x="117" y="21"/>
                  </a:lnTo>
                  <a:lnTo>
                    <a:pt x="118" y="19"/>
                  </a:lnTo>
                  <a:lnTo>
                    <a:pt x="119" y="18"/>
                  </a:lnTo>
                  <a:lnTo>
                    <a:pt x="120" y="16"/>
                  </a:lnTo>
                  <a:lnTo>
                    <a:pt x="123" y="16"/>
                  </a:lnTo>
                  <a:lnTo>
                    <a:pt x="128" y="17"/>
                  </a:lnTo>
                  <a:lnTo>
                    <a:pt x="133" y="17"/>
                  </a:lnTo>
                  <a:lnTo>
                    <a:pt x="138" y="18"/>
                  </a:lnTo>
                  <a:lnTo>
                    <a:pt x="143" y="20"/>
                  </a:lnTo>
                  <a:lnTo>
                    <a:pt x="149" y="21"/>
                  </a:lnTo>
                  <a:lnTo>
                    <a:pt x="153" y="23"/>
                  </a:lnTo>
                  <a:lnTo>
                    <a:pt x="157" y="25"/>
                  </a:lnTo>
                  <a:lnTo>
                    <a:pt x="151" y="29"/>
                  </a:lnTo>
                  <a:lnTo>
                    <a:pt x="145" y="33"/>
                  </a:lnTo>
                  <a:lnTo>
                    <a:pt x="138" y="36"/>
                  </a:lnTo>
                  <a:lnTo>
                    <a:pt x="132" y="38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8" name="Freeform 115"/>
            <p:cNvSpPr>
              <a:spLocks/>
            </p:cNvSpPr>
            <p:nvPr/>
          </p:nvSpPr>
          <p:spPr bwMode="auto">
            <a:xfrm>
              <a:off x="4823" y="1801"/>
              <a:ext cx="4" cy="4"/>
            </a:xfrm>
            <a:custGeom>
              <a:avLst/>
              <a:gdLst>
                <a:gd name="T0" fmla="*/ 0 w 11"/>
                <a:gd name="T1" fmla="*/ 0 h 14"/>
                <a:gd name="T2" fmla="*/ 0 w 11"/>
                <a:gd name="T3" fmla="*/ 0 h 14"/>
                <a:gd name="T4" fmla="*/ 0 w 11"/>
                <a:gd name="T5" fmla="*/ 0 h 14"/>
                <a:gd name="T6" fmla="*/ 0 w 11"/>
                <a:gd name="T7" fmla="*/ 0 h 14"/>
                <a:gd name="T8" fmla="*/ 0 w 11"/>
                <a:gd name="T9" fmla="*/ 0 h 14"/>
                <a:gd name="T10" fmla="*/ 0 w 11"/>
                <a:gd name="T11" fmla="*/ 0 h 14"/>
                <a:gd name="T12" fmla="*/ 0 w 11"/>
                <a:gd name="T13" fmla="*/ 0 h 14"/>
                <a:gd name="T14" fmla="*/ 0 w 11"/>
                <a:gd name="T15" fmla="*/ 0 h 14"/>
                <a:gd name="T16" fmla="*/ 0 w 11"/>
                <a:gd name="T17" fmla="*/ 0 h 14"/>
                <a:gd name="T18" fmla="*/ 0 w 11"/>
                <a:gd name="T19" fmla="*/ 0 h 14"/>
                <a:gd name="T20" fmla="*/ 0 w 11"/>
                <a:gd name="T21" fmla="*/ 0 h 14"/>
                <a:gd name="T22" fmla="*/ 0 w 11"/>
                <a:gd name="T23" fmla="*/ 0 h 14"/>
                <a:gd name="T24" fmla="*/ 0 w 11"/>
                <a:gd name="T25" fmla="*/ 0 h 14"/>
                <a:gd name="T26" fmla="*/ 0 w 11"/>
                <a:gd name="T27" fmla="*/ 0 h 14"/>
                <a:gd name="T28" fmla="*/ 0 w 11"/>
                <a:gd name="T29" fmla="*/ 0 h 14"/>
                <a:gd name="T30" fmla="*/ 0 w 11"/>
                <a:gd name="T31" fmla="*/ 0 h 14"/>
                <a:gd name="T32" fmla="*/ 0 w 11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4"/>
                <a:gd name="T53" fmla="*/ 11 w 11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4">
                  <a:moveTo>
                    <a:pt x="6" y="14"/>
                  </a:moveTo>
                  <a:lnTo>
                    <a:pt x="5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1" y="7"/>
                  </a:lnTo>
                  <a:lnTo>
                    <a:pt x="1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9" y="8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9" name="Freeform 116"/>
            <p:cNvSpPr>
              <a:spLocks/>
            </p:cNvSpPr>
            <p:nvPr/>
          </p:nvSpPr>
          <p:spPr bwMode="auto">
            <a:xfrm>
              <a:off x="4827" y="1800"/>
              <a:ext cx="3" cy="5"/>
            </a:xfrm>
            <a:custGeom>
              <a:avLst/>
              <a:gdLst>
                <a:gd name="T0" fmla="*/ 0 w 8"/>
                <a:gd name="T1" fmla="*/ 1 h 15"/>
                <a:gd name="T2" fmla="*/ 0 w 8"/>
                <a:gd name="T3" fmla="*/ 0 h 15"/>
                <a:gd name="T4" fmla="*/ 0 w 8"/>
                <a:gd name="T5" fmla="*/ 0 h 15"/>
                <a:gd name="T6" fmla="*/ 0 w 8"/>
                <a:gd name="T7" fmla="*/ 0 h 15"/>
                <a:gd name="T8" fmla="*/ 0 w 8"/>
                <a:gd name="T9" fmla="*/ 0 h 15"/>
                <a:gd name="T10" fmla="*/ 0 w 8"/>
                <a:gd name="T11" fmla="*/ 0 h 15"/>
                <a:gd name="T12" fmla="*/ 0 w 8"/>
                <a:gd name="T13" fmla="*/ 0 h 15"/>
                <a:gd name="T14" fmla="*/ 0 w 8"/>
                <a:gd name="T15" fmla="*/ 0 h 15"/>
                <a:gd name="T16" fmla="*/ 0 w 8"/>
                <a:gd name="T17" fmla="*/ 0 h 15"/>
                <a:gd name="T18" fmla="*/ 0 w 8"/>
                <a:gd name="T19" fmla="*/ 0 h 15"/>
                <a:gd name="T20" fmla="*/ 0 w 8"/>
                <a:gd name="T21" fmla="*/ 0 h 15"/>
                <a:gd name="T22" fmla="*/ 0 w 8"/>
                <a:gd name="T23" fmla="*/ 0 h 15"/>
                <a:gd name="T24" fmla="*/ 0 w 8"/>
                <a:gd name="T25" fmla="*/ 0 h 15"/>
                <a:gd name="T26" fmla="*/ 0 w 8"/>
                <a:gd name="T27" fmla="*/ 1 h 15"/>
                <a:gd name="T28" fmla="*/ 0 w 8"/>
                <a:gd name="T29" fmla="*/ 1 h 15"/>
                <a:gd name="T30" fmla="*/ 0 w 8"/>
                <a:gd name="T31" fmla="*/ 1 h 15"/>
                <a:gd name="T32" fmla="*/ 0 w 8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5"/>
                <a:gd name="T53" fmla="*/ 8 w 8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5">
                  <a:moveTo>
                    <a:pt x="0" y="15"/>
                  </a:moveTo>
                  <a:lnTo>
                    <a:pt x="1" y="12"/>
                  </a:lnTo>
                  <a:lnTo>
                    <a:pt x="1" y="8"/>
                  </a:lnTo>
                  <a:lnTo>
                    <a:pt x="1" y="5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7" y="7"/>
                  </a:lnTo>
                  <a:lnTo>
                    <a:pt x="7" y="10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0" name="Freeform 117"/>
            <p:cNvSpPr>
              <a:spLocks/>
            </p:cNvSpPr>
            <p:nvPr/>
          </p:nvSpPr>
          <p:spPr bwMode="auto">
            <a:xfrm>
              <a:off x="4836" y="1785"/>
              <a:ext cx="39" cy="20"/>
            </a:xfrm>
            <a:custGeom>
              <a:avLst/>
              <a:gdLst>
                <a:gd name="T0" fmla="*/ 1 w 117"/>
                <a:gd name="T1" fmla="*/ 2 h 60"/>
                <a:gd name="T2" fmla="*/ 1 w 117"/>
                <a:gd name="T3" fmla="*/ 2 h 60"/>
                <a:gd name="T4" fmla="*/ 1 w 117"/>
                <a:gd name="T5" fmla="*/ 2 h 60"/>
                <a:gd name="T6" fmla="*/ 1 w 117"/>
                <a:gd name="T7" fmla="*/ 2 h 60"/>
                <a:gd name="T8" fmla="*/ 1 w 117"/>
                <a:gd name="T9" fmla="*/ 2 h 60"/>
                <a:gd name="T10" fmla="*/ 1 w 117"/>
                <a:gd name="T11" fmla="*/ 2 h 60"/>
                <a:gd name="T12" fmla="*/ 1 w 117"/>
                <a:gd name="T13" fmla="*/ 2 h 60"/>
                <a:gd name="T14" fmla="*/ 1 w 117"/>
                <a:gd name="T15" fmla="*/ 2 h 60"/>
                <a:gd name="T16" fmla="*/ 1 w 117"/>
                <a:gd name="T17" fmla="*/ 2 h 60"/>
                <a:gd name="T18" fmla="*/ 1 w 117"/>
                <a:gd name="T19" fmla="*/ 2 h 60"/>
                <a:gd name="T20" fmla="*/ 1 w 117"/>
                <a:gd name="T21" fmla="*/ 2 h 60"/>
                <a:gd name="T22" fmla="*/ 2 w 117"/>
                <a:gd name="T23" fmla="*/ 2 h 60"/>
                <a:gd name="T24" fmla="*/ 2 w 117"/>
                <a:gd name="T25" fmla="*/ 2 h 60"/>
                <a:gd name="T26" fmla="*/ 2 w 117"/>
                <a:gd name="T27" fmla="*/ 2 h 60"/>
                <a:gd name="T28" fmla="*/ 2 w 117"/>
                <a:gd name="T29" fmla="*/ 2 h 60"/>
                <a:gd name="T30" fmla="*/ 3 w 117"/>
                <a:gd name="T31" fmla="*/ 2 h 60"/>
                <a:gd name="T32" fmla="*/ 3 w 117"/>
                <a:gd name="T33" fmla="*/ 1 h 60"/>
                <a:gd name="T34" fmla="*/ 3 w 117"/>
                <a:gd name="T35" fmla="*/ 1 h 60"/>
                <a:gd name="T36" fmla="*/ 3 w 117"/>
                <a:gd name="T37" fmla="*/ 1 h 60"/>
                <a:gd name="T38" fmla="*/ 3 w 117"/>
                <a:gd name="T39" fmla="*/ 1 h 60"/>
                <a:gd name="T40" fmla="*/ 3 w 117"/>
                <a:gd name="T41" fmla="*/ 1 h 60"/>
                <a:gd name="T42" fmla="*/ 3 w 117"/>
                <a:gd name="T43" fmla="*/ 1 h 60"/>
                <a:gd name="T44" fmla="*/ 2 w 117"/>
                <a:gd name="T45" fmla="*/ 1 h 60"/>
                <a:gd name="T46" fmla="*/ 2 w 117"/>
                <a:gd name="T47" fmla="*/ 1 h 60"/>
                <a:gd name="T48" fmla="*/ 1 w 117"/>
                <a:gd name="T49" fmla="*/ 1 h 60"/>
                <a:gd name="T50" fmla="*/ 1 w 117"/>
                <a:gd name="T51" fmla="*/ 0 h 60"/>
                <a:gd name="T52" fmla="*/ 0 w 117"/>
                <a:gd name="T53" fmla="*/ 0 h 60"/>
                <a:gd name="T54" fmla="*/ 0 w 117"/>
                <a:gd name="T55" fmla="*/ 0 h 60"/>
                <a:gd name="T56" fmla="*/ 0 w 117"/>
                <a:gd name="T57" fmla="*/ 0 h 60"/>
                <a:gd name="T58" fmla="*/ 0 w 117"/>
                <a:gd name="T59" fmla="*/ 0 h 60"/>
                <a:gd name="T60" fmla="*/ 0 w 117"/>
                <a:gd name="T61" fmla="*/ 0 h 60"/>
                <a:gd name="T62" fmla="*/ 0 w 117"/>
                <a:gd name="T63" fmla="*/ 0 h 60"/>
                <a:gd name="T64" fmla="*/ 1 w 117"/>
                <a:gd name="T65" fmla="*/ 0 h 60"/>
                <a:gd name="T66" fmla="*/ 1 w 117"/>
                <a:gd name="T67" fmla="*/ 0 h 60"/>
                <a:gd name="T68" fmla="*/ 2 w 117"/>
                <a:gd name="T69" fmla="*/ 0 h 60"/>
                <a:gd name="T70" fmla="*/ 2 w 117"/>
                <a:gd name="T71" fmla="*/ 0 h 60"/>
                <a:gd name="T72" fmla="*/ 3 w 117"/>
                <a:gd name="T73" fmla="*/ 0 h 60"/>
                <a:gd name="T74" fmla="*/ 3 w 117"/>
                <a:gd name="T75" fmla="*/ 1 h 60"/>
                <a:gd name="T76" fmla="*/ 3 w 117"/>
                <a:gd name="T77" fmla="*/ 1 h 60"/>
                <a:gd name="T78" fmla="*/ 4 w 117"/>
                <a:gd name="T79" fmla="*/ 1 h 60"/>
                <a:gd name="T80" fmla="*/ 4 w 117"/>
                <a:gd name="T81" fmla="*/ 1 h 60"/>
                <a:gd name="T82" fmla="*/ 4 w 117"/>
                <a:gd name="T83" fmla="*/ 1 h 60"/>
                <a:gd name="T84" fmla="*/ 4 w 117"/>
                <a:gd name="T85" fmla="*/ 1 h 60"/>
                <a:gd name="T86" fmla="*/ 3 w 117"/>
                <a:gd name="T87" fmla="*/ 1 h 60"/>
                <a:gd name="T88" fmla="*/ 3 w 117"/>
                <a:gd name="T89" fmla="*/ 2 h 60"/>
                <a:gd name="T90" fmla="*/ 3 w 117"/>
                <a:gd name="T91" fmla="*/ 2 h 60"/>
                <a:gd name="T92" fmla="*/ 2 w 117"/>
                <a:gd name="T93" fmla="*/ 2 h 60"/>
                <a:gd name="T94" fmla="*/ 2 w 117"/>
                <a:gd name="T95" fmla="*/ 2 h 60"/>
                <a:gd name="T96" fmla="*/ 1 w 117"/>
                <a:gd name="T97" fmla="*/ 2 h 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7"/>
                <a:gd name="T148" fmla="*/ 0 h 60"/>
                <a:gd name="T149" fmla="*/ 117 w 117"/>
                <a:gd name="T150" fmla="*/ 60 h 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7" h="60">
                  <a:moveTo>
                    <a:pt x="37" y="60"/>
                  </a:moveTo>
                  <a:lnTo>
                    <a:pt x="34" y="59"/>
                  </a:lnTo>
                  <a:lnTo>
                    <a:pt x="32" y="59"/>
                  </a:lnTo>
                  <a:lnTo>
                    <a:pt x="30" y="59"/>
                  </a:lnTo>
                  <a:lnTo>
                    <a:pt x="28" y="58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33" y="54"/>
                  </a:lnTo>
                  <a:lnTo>
                    <a:pt x="39" y="53"/>
                  </a:lnTo>
                  <a:lnTo>
                    <a:pt x="44" y="51"/>
                  </a:lnTo>
                  <a:lnTo>
                    <a:pt x="50" y="48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8" y="41"/>
                  </a:lnTo>
                  <a:lnTo>
                    <a:pt x="73" y="39"/>
                  </a:lnTo>
                  <a:lnTo>
                    <a:pt x="74" y="33"/>
                  </a:lnTo>
                  <a:lnTo>
                    <a:pt x="75" y="28"/>
                  </a:lnTo>
                  <a:lnTo>
                    <a:pt x="76" y="24"/>
                  </a:lnTo>
                  <a:lnTo>
                    <a:pt x="77" y="19"/>
                  </a:lnTo>
                  <a:lnTo>
                    <a:pt x="70" y="19"/>
                  </a:lnTo>
                  <a:lnTo>
                    <a:pt x="59" y="17"/>
                  </a:lnTo>
                  <a:lnTo>
                    <a:pt x="47" y="16"/>
                  </a:lnTo>
                  <a:lnTo>
                    <a:pt x="34" y="14"/>
                  </a:lnTo>
                  <a:lnTo>
                    <a:pt x="22" y="11"/>
                  </a:lnTo>
                  <a:lnTo>
                    <a:pt x="12" y="8"/>
                  </a:lnTo>
                  <a:lnTo>
                    <a:pt x="3" y="5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2" y="4"/>
                  </a:lnTo>
                  <a:lnTo>
                    <a:pt x="22" y="7"/>
                  </a:lnTo>
                  <a:lnTo>
                    <a:pt x="33" y="8"/>
                  </a:lnTo>
                  <a:lnTo>
                    <a:pt x="45" y="10"/>
                  </a:lnTo>
                  <a:lnTo>
                    <a:pt x="57" y="11"/>
                  </a:lnTo>
                  <a:lnTo>
                    <a:pt x="69" y="12"/>
                  </a:lnTo>
                  <a:lnTo>
                    <a:pt x="80" y="14"/>
                  </a:lnTo>
                  <a:lnTo>
                    <a:pt x="92" y="15"/>
                  </a:lnTo>
                  <a:lnTo>
                    <a:pt x="105" y="16"/>
                  </a:lnTo>
                  <a:lnTo>
                    <a:pt x="117" y="17"/>
                  </a:lnTo>
                  <a:lnTo>
                    <a:pt x="108" y="24"/>
                  </a:lnTo>
                  <a:lnTo>
                    <a:pt x="100" y="31"/>
                  </a:lnTo>
                  <a:lnTo>
                    <a:pt x="89" y="38"/>
                  </a:lnTo>
                  <a:lnTo>
                    <a:pt x="78" y="44"/>
                  </a:lnTo>
                  <a:lnTo>
                    <a:pt x="68" y="51"/>
                  </a:lnTo>
                  <a:lnTo>
                    <a:pt x="57" y="55"/>
                  </a:lnTo>
                  <a:lnTo>
                    <a:pt x="46" y="58"/>
                  </a:lnTo>
                  <a:lnTo>
                    <a:pt x="37" y="60"/>
                  </a:lnTo>
                  <a:close/>
                </a:path>
              </a:pathLst>
            </a:custGeom>
            <a:solidFill>
              <a:srgbClr val="66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1" name="Freeform 118"/>
            <p:cNvSpPr>
              <a:spLocks/>
            </p:cNvSpPr>
            <p:nvPr/>
          </p:nvSpPr>
          <p:spPr bwMode="auto">
            <a:xfrm>
              <a:off x="4819" y="1800"/>
              <a:ext cx="4" cy="5"/>
            </a:xfrm>
            <a:custGeom>
              <a:avLst/>
              <a:gdLst>
                <a:gd name="T0" fmla="*/ 0 w 10"/>
                <a:gd name="T1" fmla="*/ 1 h 13"/>
                <a:gd name="T2" fmla="*/ 0 w 10"/>
                <a:gd name="T3" fmla="*/ 1 h 13"/>
                <a:gd name="T4" fmla="*/ 0 w 10"/>
                <a:gd name="T5" fmla="*/ 1 h 13"/>
                <a:gd name="T6" fmla="*/ 0 w 10"/>
                <a:gd name="T7" fmla="*/ 1 h 13"/>
                <a:gd name="T8" fmla="*/ 0 w 10"/>
                <a:gd name="T9" fmla="*/ 1 h 13"/>
                <a:gd name="T10" fmla="*/ 0 w 10"/>
                <a:gd name="T11" fmla="*/ 1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1 w 10"/>
                <a:gd name="T25" fmla="*/ 0 h 13"/>
                <a:gd name="T26" fmla="*/ 1 w 10"/>
                <a:gd name="T27" fmla="*/ 0 h 13"/>
                <a:gd name="T28" fmla="*/ 0 w 10"/>
                <a:gd name="T29" fmla="*/ 1 h 13"/>
                <a:gd name="T30" fmla="*/ 0 w 10"/>
                <a:gd name="T31" fmla="*/ 1 h 13"/>
                <a:gd name="T32" fmla="*/ 0 w 10"/>
                <a:gd name="T33" fmla="*/ 1 h 13"/>
                <a:gd name="T34" fmla="*/ 0 w 10"/>
                <a:gd name="T35" fmla="*/ 1 h 13"/>
                <a:gd name="T36" fmla="*/ 0 w 10"/>
                <a:gd name="T37" fmla="*/ 1 h 13"/>
                <a:gd name="T38" fmla="*/ 0 w 10"/>
                <a:gd name="T39" fmla="*/ 1 h 13"/>
                <a:gd name="T40" fmla="*/ 0 w 10"/>
                <a:gd name="T41" fmla="*/ 1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"/>
                <a:gd name="T64" fmla="*/ 0 h 13"/>
                <a:gd name="T65" fmla="*/ 10 w 10"/>
                <a:gd name="T66" fmla="*/ 13 h 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" h="13">
                  <a:moveTo>
                    <a:pt x="4" y="13"/>
                  </a:moveTo>
                  <a:lnTo>
                    <a:pt x="3" y="13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4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9" y="7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2" name="Freeform 119"/>
            <p:cNvSpPr>
              <a:spLocks/>
            </p:cNvSpPr>
            <p:nvPr/>
          </p:nvSpPr>
          <p:spPr bwMode="auto">
            <a:xfrm>
              <a:off x="4831" y="1800"/>
              <a:ext cx="2" cy="5"/>
            </a:xfrm>
            <a:custGeom>
              <a:avLst/>
              <a:gdLst>
                <a:gd name="T0" fmla="*/ 0 w 6"/>
                <a:gd name="T1" fmla="*/ 1 h 14"/>
                <a:gd name="T2" fmla="*/ 0 w 6"/>
                <a:gd name="T3" fmla="*/ 0 h 14"/>
                <a:gd name="T4" fmla="*/ 0 w 6"/>
                <a:gd name="T5" fmla="*/ 0 h 14"/>
                <a:gd name="T6" fmla="*/ 0 w 6"/>
                <a:gd name="T7" fmla="*/ 0 h 14"/>
                <a:gd name="T8" fmla="*/ 0 w 6"/>
                <a:gd name="T9" fmla="*/ 0 h 14"/>
                <a:gd name="T10" fmla="*/ 0 w 6"/>
                <a:gd name="T11" fmla="*/ 0 h 14"/>
                <a:gd name="T12" fmla="*/ 0 w 6"/>
                <a:gd name="T13" fmla="*/ 0 h 14"/>
                <a:gd name="T14" fmla="*/ 0 w 6"/>
                <a:gd name="T15" fmla="*/ 0 h 14"/>
                <a:gd name="T16" fmla="*/ 0 w 6"/>
                <a:gd name="T17" fmla="*/ 0 h 14"/>
                <a:gd name="T18" fmla="*/ 0 w 6"/>
                <a:gd name="T19" fmla="*/ 0 h 14"/>
                <a:gd name="T20" fmla="*/ 0 w 6"/>
                <a:gd name="T21" fmla="*/ 0 h 14"/>
                <a:gd name="T22" fmla="*/ 0 w 6"/>
                <a:gd name="T23" fmla="*/ 0 h 14"/>
                <a:gd name="T24" fmla="*/ 0 w 6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14"/>
                <a:gd name="T41" fmla="*/ 6 w 6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14">
                  <a:moveTo>
                    <a:pt x="0" y="14"/>
                  </a:moveTo>
                  <a:lnTo>
                    <a:pt x="1" y="10"/>
                  </a:lnTo>
                  <a:lnTo>
                    <a:pt x="1" y="7"/>
                  </a:lnTo>
                  <a:lnTo>
                    <a:pt x="2" y="5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6"/>
                  </a:lnTo>
                  <a:lnTo>
                    <a:pt x="6" y="9"/>
                  </a:lnTo>
                  <a:lnTo>
                    <a:pt x="3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3" name="Freeform 120"/>
            <p:cNvSpPr>
              <a:spLocks/>
            </p:cNvSpPr>
            <p:nvPr/>
          </p:nvSpPr>
          <p:spPr bwMode="auto">
            <a:xfrm>
              <a:off x="4816" y="1800"/>
              <a:ext cx="3" cy="4"/>
            </a:xfrm>
            <a:custGeom>
              <a:avLst/>
              <a:gdLst>
                <a:gd name="T0" fmla="*/ 0 w 9"/>
                <a:gd name="T1" fmla="*/ 0 h 14"/>
                <a:gd name="T2" fmla="*/ 0 w 9"/>
                <a:gd name="T3" fmla="*/ 0 h 14"/>
                <a:gd name="T4" fmla="*/ 0 w 9"/>
                <a:gd name="T5" fmla="*/ 0 h 14"/>
                <a:gd name="T6" fmla="*/ 0 w 9"/>
                <a:gd name="T7" fmla="*/ 0 h 14"/>
                <a:gd name="T8" fmla="*/ 0 w 9"/>
                <a:gd name="T9" fmla="*/ 0 h 14"/>
                <a:gd name="T10" fmla="*/ 0 w 9"/>
                <a:gd name="T11" fmla="*/ 0 h 14"/>
                <a:gd name="T12" fmla="*/ 0 w 9"/>
                <a:gd name="T13" fmla="*/ 0 h 14"/>
                <a:gd name="T14" fmla="*/ 0 w 9"/>
                <a:gd name="T15" fmla="*/ 0 h 14"/>
                <a:gd name="T16" fmla="*/ 0 w 9"/>
                <a:gd name="T17" fmla="*/ 0 h 14"/>
                <a:gd name="T18" fmla="*/ 0 w 9"/>
                <a:gd name="T19" fmla="*/ 0 h 14"/>
                <a:gd name="T20" fmla="*/ 0 w 9"/>
                <a:gd name="T21" fmla="*/ 0 h 14"/>
                <a:gd name="T22" fmla="*/ 0 w 9"/>
                <a:gd name="T23" fmla="*/ 0 h 14"/>
                <a:gd name="T24" fmla="*/ 0 w 9"/>
                <a:gd name="T25" fmla="*/ 0 h 14"/>
                <a:gd name="T26" fmla="*/ 0 w 9"/>
                <a:gd name="T27" fmla="*/ 0 h 14"/>
                <a:gd name="T28" fmla="*/ 0 w 9"/>
                <a:gd name="T29" fmla="*/ 0 h 14"/>
                <a:gd name="T30" fmla="*/ 0 w 9"/>
                <a:gd name="T31" fmla="*/ 0 h 14"/>
                <a:gd name="T32" fmla="*/ 0 w 9"/>
                <a:gd name="T33" fmla="*/ 0 h 14"/>
                <a:gd name="T34" fmla="*/ 0 w 9"/>
                <a:gd name="T35" fmla="*/ 0 h 14"/>
                <a:gd name="T36" fmla="*/ 0 w 9"/>
                <a:gd name="T37" fmla="*/ 0 h 14"/>
                <a:gd name="T38" fmla="*/ 0 w 9"/>
                <a:gd name="T39" fmla="*/ 0 h 14"/>
                <a:gd name="T40" fmla="*/ 0 w 9"/>
                <a:gd name="T41" fmla="*/ 0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"/>
                <a:gd name="T64" fmla="*/ 0 h 14"/>
                <a:gd name="T65" fmla="*/ 9 w 9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" h="14">
                  <a:moveTo>
                    <a:pt x="4" y="14"/>
                  </a:moveTo>
                  <a:lnTo>
                    <a:pt x="2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3"/>
                  </a:lnTo>
                  <a:lnTo>
                    <a:pt x="1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2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4" name="Freeform 121"/>
            <p:cNvSpPr>
              <a:spLocks/>
            </p:cNvSpPr>
            <p:nvPr/>
          </p:nvSpPr>
          <p:spPr bwMode="auto">
            <a:xfrm>
              <a:off x="4811" y="1799"/>
              <a:ext cx="4" cy="4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1 w 10"/>
                <a:gd name="T25" fmla="*/ 0 h 13"/>
                <a:gd name="T26" fmla="*/ 1 w 10"/>
                <a:gd name="T27" fmla="*/ 0 h 13"/>
                <a:gd name="T28" fmla="*/ 1 w 10"/>
                <a:gd name="T29" fmla="*/ 0 h 13"/>
                <a:gd name="T30" fmla="*/ 1 w 10"/>
                <a:gd name="T31" fmla="*/ 0 h 13"/>
                <a:gd name="T32" fmla="*/ 1 w 10"/>
                <a:gd name="T33" fmla="*/ 0 h 13"/>
                <a:gd name="T34" fmla="*/ 1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"/>
                <a:gd name="T64" fmla="*/ 0 h 13"/>
                <a:gd name="T65" fmla="*/ 10 w 10"/>
                <a:gd name="T66" fmla="*/ 13 h 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" h="13">
                  <a:moveTo>
                    <a:pt x="6" y="13"/>
                  </a:moveTo>
                  <a:lnTo>
                    <a:pt x="5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5" name="Freeform 122"/>
            <p:cNvSpPr>
              <a:spLocks/>
            </p:cNvSpPr>
            <p:nvPr/>
          </p:nvSpPr>
          <p:spPr bwMode="auto">
            <a:xfrm>
              <a:off x="4834" y="1790"/>
              <a:ext cx="25" cy="13"/>
            </a:xfrm>
            <a:custGeom>
              <a:avLst/>
              <a:gdLst>
                <a:gd name="T0" fmla="*/ 1 w 75"/>
                <a:gd name="T1" fmla="*/ 1 h 39"/>
                <a:gd name="T2" fmla="*/ 1 w 75"/>
                <a:gd name="T3" fmla="*/ 1 h 39"/>
                <a:gd name="T4" fmla="*/ 0 w 75"/>
                <a:gd name="T5" fmla="*/ 1 h 39"/>
                <a:gd name="T6" fmla="*/ 0 w 75"/>
                <a:gd name="T7" fmla="*/ 1 h 39"/>
                <a:gd name="T8" fmla="*/ 0 w 75"/>
                <a:gd name="T9" fmla="*/ 1 h 39"/>
                <a:gd name="T10" fmla="*/ 0 w 75"/>
                <a:gd name="T11" fmla="*/ 1 h 39"/>
                <a:gd name="T12" fmla="*/ 0 w 75"/>
                <a:gd name="T13" fmla="*/ 1 h 39"/>
                <a:gd name="T14" fmla="*/ 0 w 75"/>
                <a:gd name="T15" fmla="*/ 1 h 39"/>
                <a:gd name="T16" fmla="*/ 0 w 75"/>
                <a:gd name="T17" fmla="*/ 1 h 39"/>
                <a:gd name="T18" fmla="*/ 0 w 75"/>
                <a:gd name="T19" fmla="*/ 1 h 39"/>
                <a:gd name="T20" fmla="*/ 1 w 75"/>
                <a:gd name="T21" fmla="*/ 1 h 39"/>
                <a:gd name="T22" fmla="*/ 1 w 75"/>
                <a:gd name="T23" fmla="*/ 1 h 39"/>
                <a:gd name="T24" fmla="*/ 1 w 75"/>
                <a:gd name="T25" fmla="*/ 0 h 39"/>
                <a:gd name="T26" fmla="*/ 1 w 75"/>
                <a:gd name="T27" fmla="*/ 0 h 39"/>
                <a:gd name="T28" fmla="*/ 1 w 75"/>
                <a:gd name="T29" fmla="*/ 0 h 39"/>
                <a:gd name="T30" fmla="*/ 1 w 75"/>
                <a:gd name="T31" fmla="*/ 0 h 39"/>
                <a:gd name="T32" fmla="*/ 1 w 75"/>
                <a:gd name="T33" fmla="*/ 0 h 39"/>
                <a:gd name="T34" fmla="*/ 1 w 75"/>
                <a:gd name="T35" fmla="*/ 0 h 39"/>
                <a:gd name="T36" fmla="*/ 1 w 75"/>
                <a:gd name="T37" fmla="*/ 0 h 39"/>
                <a:gd name="T38" fmla="*/ 2 w 75"/>
                <a:gd name="T39" fmla="*/ 0 h 39"/>
                <a:gd name="T40" fmla="*/ 2 w 75"/>
                <a:gd name="T41" fmla="*/ 0 h 39"/>
                <a:gd name="T42" fmla="*/ 2 w 75"/>
                <a:gd name="T43" fmla="*/ 0 h 39"/>
                <a:gd name="T44" fmla="*/ 2 w 75"/>
                <a:gd name="T45" fmla="*/ 0 h 39"/>
                <a:gd name="T46" fmla="*/ 3 w 75"/>
                <a:gd name="T47" fmla="*/ 0 h 39"/>
                <a:gd name="T48" fmla="*/ 3 w 75"/>
                <a:gd name="T49" fmla="*/ 0 h 39"/>
                <a:gd name="T50" fmla="*/ 3 w 75"/>
                <a:gd name="T51" fmla="*/ 0 h 39"/>
                <a:gd name="T52" fmla="*/ 3 w 75"/>
                <a:gd name="T53" fmla="*/ 0 h 39"/>
                <a:gd name="T54" fmla="*/ 3 w 75"/>
                <a:gd name="T55" fmla="*/ 1 h 39"/>
                <a:gd name="T56" fmla="*/ 3 w 75"/>
                <a:gd name="T57" fmla="*/ 1 h 39"/>
                <a:gd name="T58" fmla="*/ 2 w 75"/>
                <a:gd name="T59" fmla="*/ 1 h 39"/>
                <a:gd name="T60" fmla="*/ 2 w 75"/>
                <a:gd name="T61" fmla="*/ 1 h 39"/>
                <a:gd name="T62" fmla="*/ 2 w 75"/>
                <a:gd name="T63" fmla="*/ 1 h 39"/>
                <a:gd name="T64" fmla="*/ 2 w 75"/>
                <a:gd name="T65" fmla="*/ 1 h 39"/>
                <a:gd name="T66" fmla="*/ 2 w 75"/>
                <a:gd name="T67" fmla="*/ 1 h 39"/>
                <a:gd name="T68" fmla="*/ 1 w 75"/>
                <a:gd name="T69" fmla="*/ 1 h 39"/>
                <a:gd name="T70" fmla="*/ 1 w 75"/>
                <a:gd name="T71" fmla="*/ 1 h 39"/>
                <a:gd name="T72" fmla="*/ 1 w 75"/>
                <a:gd name="T73" fmla="*/ 1 h 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5"/>
                <a:gd name="T112" fmla="*/ 0 h 39"/>
                <a:gd name="T113" fmla="*/ 75 w 75"/>
                <a:gd name="T114" fmla="*/ 39 h 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5" h="39">
                  <a:moveTo>
                    <a:pt x="21" y="39"/>
                  </a:moveTo>
                  <a:lnTo>
                    <a:pt x="16" y="37"/>
                  </a:lnTo>
                  <a:lnTo>
                    <a:pt x="11" y="36"/>
                  </a:lnTo>
                  <a:lnTo>
                    <a:pt x="5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11" y="29"/>
                  </a:lnTo>
                  <a:lnTo>
                    <a:pt x="18" y="26"/>
                  </a:lnTo>
                  <a:lnTo>
                    <a:pt x="25" y="20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4" y="3"/>
                  </a:lnTo>
                  <a:lnTo>
                    <a:pt x="50" y="4"/>
                  </a:lnTo>
                  <a:lnTo>
                    <a:pt x="56" y="5"/>
                  </a:lnTo>
                  <a:lnTo>
                    <a:pt x="62" y="6"/>
                  </a:lnTo>
                  <a:lnTo>
                    <a:pt x="68" y="6"/>
                  </a:lnTo>
                  <a:lnTo>
                    <a:pt x="75" y="7"/>
                  </a:lnTo>
                  <a:lnTo>
                    <a:pt x="74" y="10"/>
                  </a:lnTo>
                  <a:lnTo>
                    <a:pt x="74" y="13"/>
                  </a:lnTo>
                  <a:lnTo>
                    <a:pt x="74" y="17"/>
                  </a:lnTo>
                  <a:lnTo>
                    <a:pt x="74" y="21"/>
                  </a:lnTo>
                  <a:lnTo>
                    <a:pt x="67" y="24"/>
                  </a:lnTo>
                  <a:lnTo>
                    <a:pt x="60" y="26"/>
                  </a:lnTo>
                  <a:lnTo>
                    <a:pt x="53" y="28"/>
                  </a:lnTo>
                  <a:lnTo>
                    <a:pt x="47" y="31"/>
                  </a:lnTo>
                  <a:lnTo>
                    <a:pt x="41" y="34"/>
                  </a:lnTo>
                  <a:lnTo>
                    <a:pt x="34" y="36"/>
                  </a:lnTo>
                  <a:lnTo>
                    <a:pt x="28" y="37"/>
                  </a:lnTo>
                  <a:lnTo>
                    <a:pt x="21" y="39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6" name="Freeform 123"/>
            <p:cNvSpPr>
              <a:spLocks/>
            </p:cNvSpPr>
            <p:nvPr/>
          </p:nvSpPr>
          <p:spPr bwMode="auto">
            <a:xfrm>
              <a:off x="4807" y="1798"/>
              <a:ext cx="3" cy="4"/>
            </a:xfrm>
            <a:custGeom>
              <a:avLst/>
              <a:gdLst>
                <a:gd name="T0" fmla="*/ 0 w 8"/>
                <a:gd name="T1" fmla="*/ 0 h 14"/>
                <a:gd name="T2" fmla="*/ 0 w 8"/>
                <a:gd name="T3" fmla="*/ 0 h 14"/>
                <a:gd name="T4" fmla="*/ 0 w 8"/>
                <a:gd name="T5" fmla="*/ 0 h 14"/>
                <a:gd name="T6" fmla="*/ 0 w 8"/>
                <a:gd name="T7" fmla="*/ 0 h 14"/>
                <a:gd name="T8" fmla="*/ 0 w 8"/>
                <a:gd name="T9" fmla="*/ 0 h 14"/>
                <a:gd name="T10" fmla="*/ 0 w 8"/>
                <a:gd name="T11" fmla="*/ 0 h 14"/>
                <a:gd name="T12" fmla="*/ 0 w 8"/>
                <a:gd name="T13" fmla="*/ 0 h 14"/>
                <a:gd name="T14" fmla="*/ 0 w 8"/>
                <a:gd name="T15" fmla="*/ 0 h 14"/>
                <a:gd name="T16" fmla="*/ 0 w 8"/>
                <a:gd name="T17" fmla="*/ 0 h 14"/>
                <a:gd name="T18" fmla="*/ 0 w 8"/>
                <a:gd name="T19" fmla="*/ 0 h 14"/>
                <a:gd name="T20" fmla="*/ 0 w 8"/>
                <a:gd name="T21" fmla="*/ 0 h 14"/>
                <a:gd name="T22" fmla="*/ 0 w 8"/>
                <a:gd name="T23" fmla="*/ 0 h 14"/>
                <a:gd name="T24" fmla="*/ 0 w 8"/>
                <a:gd name="T25" fmla="*/ 0 h 14"/>
                <a:gd name="T26" fmla="*/ 0 w 8"/>
                <a:gd name="T27" fmla="*/ 0 h 14"/>
                <a:gd name="T28" fmla="*/ 0 w 8"/>
                <a:gd name="T29" fmla="*/ 0 h 14"/>
                <a:gd name="T30" fmla="*/ 0 w 8"/>
                <a:gd name="T31" fmla="*/ 0 h 14"/>
                <a:gd name="T32" fmla="*/ 0 w 8"/>
                <a:gd name="T33" fmla="*/ 0 h 14"/>
                <a:gd name="T34" fmla="*/ 0 w 8"/>
                <a:gd name="T35" fmla="*/ 0 h 14"/>
                <a:gd name="T36" fmla="*/ 0 w 8"/>
                <a:gd name="T37" fmla="*/ 0 h 14"/>
                <a:gd name="T38" fmla="*/ 0 w 8"/>
                <a:gd name="T39" fmla="*/ 0 h 14"/>
                <a:gd name="T40" fmla="*/ 0 w 8"/>
                <a:gd name="T41" fmla="*/ 0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"/>
                <a:gd name="T64" fmla="*/ 0 h 14"/>
                <a:gd name="T65" fmla="*/ 8 w 8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" h="14">
                  <a:moveTo>
                    <a:pt x="5" y="14"/>
                  </a:moveTo>
                  <a:lnTo>
                    <a:pt x="4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7" name="Freeform 124"/>
            <p:cNvSpPr>
              <a:spLocks/>
            </p:cNvSpPr>
            <p:nvPr/>
          </p:nvSpPr>
          <p:spPr bwMode="auto">
            <a:xfrm>
              <a:off x="4871" y="1800"/>
              <a:ext cx="2" cy="2"/>
            </a:xfrm>
            <a:custGeom>
              <a:avLst/>
              <a:gdLst>
                <a:gd name="T0" fmla="*/ 0 w 6"/>
                <a:gd name="T1" fmla="*/ 1 h 4"/>
                <a:gd name="T2" fmla="*/ 0 w 6"/>
                <a:gd name="T3" fmla="*/ 1 h 4"/>
                <a:gd name="T4" fmla="*/ 0 w 6"/>
                <a:gd name="T5" fmla="*/ 0 h 4"/>
                <a:gd name="T6" fmla="*/ 0 w 6"/>
                <a:gd name="T7" fmla="*/ 0 h 4"/>
                <a:gd name="T8" fmla="*/ 0 w 6"/>
                <a:gd name="T9" fmla="*/ 0 h 4"/>
                <a:gd name="T10" fmla="*/ 0 w 6"/>
                <a:gd name="T11" fmla="*/ 1 h 4"/>
                <a:gd name="T12" fmla="*/ 0 w 6"/>
                <a:gd name="T13" fmla="*/ 1 h 4"/>
                <a:gd name="T14" fmla="*/ 0 w 6"/>
                <a:gd name="T15" fmla="*/ 1 h 4"/>
                <a:gd name="T16" fmla="*/ 0 w 6"/>
                <a:gd name="T17" fmla="*/ 1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4"/>
                <a:gd name="T29" fmla="*/ 6 w 6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4">
                  <a:moveTo>
                    <a:pt x="0" y="4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6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8" name="Freeform 125"/>
            <p:cNvSpPr>
              <a:spLocks/>
            </p:cNvSpPr>
            <p:nvPr/>
          </p:nvSpPr>
          <p:spPr bwMode="auto">
            <a:xfrm>
              <a:off x="4805" y="1796"/>
              <a:ext cx="2" cy="5"/>
            </a:xfrm>
            <a:custGeom>
              <a:avLst/>
              <a:gdLst>
                <a:gd name="T0" fmla="*/ 0 w 6"/>
                <a:gd name="T1" fmla="*/ 1 h 16"/>
                <a:gd name="T2" fmla="*/ 0 w 6"/>
                <a:gd name="T3" fmla="*/ 1 h 16"/>
                <a:gd name="T4" fmla="*/ 0 w 6"/>
                <a:gd name="T5" fmla="*/ 1 h 16"/>
                <a:gd name="T6" fmla="*/ 0 w 6"/>
                <a:gd name="T7" fmla="*/ 0 h 16"/>
                <a:gd name="T8" fmla="*/ 0 w 6"/>
                <a:gd name="T9" fmla="*/ 0 h 16"/>
                <a:gd name="T10" fmla="*/ 0 w 6"/>
                <a:gd name="T11" fmla="*/ 0 h 16"/>
                <a:gd name="T12" fmla="*/ 0 w 6"/>
                <a:gd name="T13" fmla="*/ 0 h 16"/>
                <a:gd name="T14" fmla="*/ 0 w 6"/>
                <a:gd name="T15" fmla="*/ 0 h 16"/>
                <a:gd name="T16" fmla="*/ 0 w 6"/>
                <a:gd name="T17" fmla="*/ 0 h 16"/>
                <a:gd name="T18" fmla="*/ 0 w 6"/>
                <a:gd name="T19" fmla="*/ 0 h 16"/>
                <a:gd name="T20" fmla="*/ 0 w 6"/>
                <a:gd name="T21" fmla="*/ 0 h 16"/>
                <a:gd name="T22" fmla="*/ 0 w 6"/>
                <a:gd name="T23" fmla="*/ 0 h 16"/>
                <a:gd name="T24" fmla="*/ 0 w 6"/>
                <a:gd name="T25" fmla="*/ 0 h 16"/>
                <a:gd name="T26" fmla="*/ 0 w 6"/>
                <a:gd name="T27" fmla="*/ 0 h 16"/>
                <a:gd name="T28" fmla="*/ 0 w 6"/>
                <a:gd name="T29" fmla="*/ 0 h 16"/>
                <a:gd name="T30" fmla="*/ 0 w 6"/>
                <a:gd name="T31" fmla="*/ 0 h 16"/>
                <a:gd name="T32" fmla="*/ 0 w 6"/>
                <a:gd name="T33" fmla="*/ 0 h 16"/>
                <a:gd name="T34" fmla="*/ 0 w 6"/>
                <a:gd name="T35" fmla="*/ 0 h 16"/>
                <a:gd name="T36" fmla="*/ 0 w 6"/>
                <a:gd name="T37" fmla="*/ 0 h 16"/>
                <a:gd name="T38" fmla="*/ 0 w 6"/>
                <a:gd name="T39" fmla="*/ 0 h 16"/>
                <a:gd name="T40" fmla="*/ 0 w 6"/>
                <a:gd name="T41" fmla="*/ 1 h 16"/>
                <a:gd name="T42" fmla="*/ 0 w 6"/>
                <a:gd name="T43" fmla="*/ 1 h 16"/>
                <a:gd name="T44" fmla="*/ 0 w 6"/>
                <a:gd name="T45" fmla="*/ 1 h 16"/>
                <a:gd name="T46" fmla="*/ 0 w 6"/>
                <a:gd name="T47" fmla="*/ 1 h 16"/>
                <a:gd name="T48" fmla="*/ 0 w 6"/>
                <a:gd name="T49" fmla="*/ 1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"/>
                <a:gd name="T76" fmla="*/ 0 h 16"/>
                <a:gd name="T77" fmla="*/ 6 w 6"/>
                <a:gd name="T78" fmla="*/ 16 h 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" h="16">
                  <a:moveTo>
                    <a:pt x="3" y="16"/>
                  </a:moveTo>
                  <a:lnTo>
                    <a:pt x="2" y="15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9" name="Freeform 126"/>
            <p:cNvSpPr>
              <a:spLocks/>
            </p:cNvSpPr>
            <p:nvPr/>
          </p:nvSpPr>
          <p:spPr bwMode="auto">
            <a:xfrm>
              <a:off x="4842" y="1794"/>
              <a:ext cx="12" cy="6"/>
            </a:xfrm>
            <a:custGeom>
              <a:avLst/>
              <a:gdLst>
                <a:gd name="T0" fmla="*/ 0 w 38"/>
                <a:gd name="T1" fmla="*/ 1 h 18"/>
                <a:gd name="T2" fmla="*/ 0 w 38"/>
                <a:gd name="T3" fmla="*/ 1 h 18"/>
                <a:gd name="T4" fmla="*/ 0 w 38"/>
                <a:gd name="T5" fmla="*/ 1 h 18"/>
                <a:gd name="T6" fmla="*/ 0 w 38"/>
                <a:gd name="T7" fmla="*/ 1 h 18"/>
                <a:gd name="T8" fmla="*/ 0 w 38"/>
                <a:gd name="T9" fmla="*/ 1 h 18"/>
                <a:gd name="T10" fmla="*/ 0 w 38"/>
                <a:gd name="T11" fmla="*/ 0 h 18"/>
                <a:gd name="T12" fmla="*/ 0 w 38"/>
                <a:gd name="T13" fmla="*/ 0 h 18"/>
                <a:gd name="T14" fmla="*/ 0 w 38"/>
                <a:gd name="T15" fmla="*/ 0 h 18"/>
                <a:gd name="T16" fmla="*/ 1 w 38"/>
                <a:gd name="T17" fmla="*/ 0 h 18"/>
                <a:gd name="T18" fmla="*/ 1 w 38"/>
                <a:gd name="T19" fmla="*/ 0 h 18"/>
                <a:gd name="T20" fmla="*/ 1 w 38"/>
                <a:gd name="T21" fmla="*/ 0 h 18"/>
                <a:gd name="T22" fmla="*/ 1 w 38"/>
                <a:gd name="T23" fmla="*/ 0 h 18"/>
                <a:gd name="T24" fmla="*/ 1 w 38"/>
                <a:gd name="T25" fmla="*/ 0 h 18"/>
                <a:gd name="T26" fmla="*/ 1 w 38"/>
                <a:gd name="T27" fmla="*/ 0 h 18"/>
                <a:gd name="T28" fmla="*/ 1 w 38"/>
                <a:gd name="T29" fmla="*/ 0 h 18"/>
                <a:gd name="T30" fmla="*/ 1 w 38"/>
                <a:gd name="T31" fmla="*/ 0 h 18"/>
                <a:gd name="T32" fmla="*/ 1 w 38"/>
                <a:gd name="T33" fmla="*/ 0 h 18"/>
                <a:gd name="T34" fmla="*/ 0 w 38"/>
                <a:gd name="T35" fmla="*/ 1 h 18"/>
                <a:gd name="T36" fmla="*/ 0 w 38"/>
                <a:gd name="T37" fmla="*/ 1 h 18"/>
                <a:gd name="T38" fmla="*/ 0 w 38"/>
                <a:gd name="T39" fmla="*/ 1 h 18"/>
                <a:gd name="T40" fmla="*/ 0 w 38"/>
                <a:gd name="T41" fmla="*/ 1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18"/>
                <a:gd name="T65" fmla="*/ 38 w 38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18">
                  <a:moveTo>
                    <a:pt x="0" y="18"/>
                  </a:move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5" y="13"/>
                  </a:lnTo>
                  <a:lnTo>
                    <a:pt x="9" y="11"/>
                  </a:lnTo>
                  <a:lnTo>
                    <a:pt x="14" y="8"/>
                  </a:lnTo>
                  <a:lnTo>
                    <a:pt x="19" y="5"/>
                  </a:lnTo>
                  <a:lnTo>
                    <a:pt x="24" y="3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7" y="2"/>
                  </a:lnTo>
                  <a:lnTo>
                    <a:pt x="34" y="4"/>
                  </a:lnTo>
                  <a:lnTo>
                    <a:pt x="28" y="8"/>
                  </a:lnTo>
                  <a:lnTo>
                    <a:pt x="21" y="11"/>
                  </a:lnTo>
                  <a:lnTo>
                    <a:pt x="14" y="14"/>
                  </a:lnTo>
                  <a:lnTo>
                    <a:pt x="8" y="16"/>
                  </a:lnTo>
                  <a:lnTo>
                    <a:pt x="3" y="17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0" name="Freeform 127"/>
            <p:cNvSpPr>
              <a:spLocks/>
            </p:cNvSpPr>
            <p:nvPr/>
          </p:nvSpPr>
          <p:spPr bwMode="auto">
            <a:xfrm>
              <a:off x="4806" y="1793"/>
              <a:ext cx="22" cy="6"/>
            </a:xfrm>
            <a:custGeom>
              <a:avLst/>
              <a:gdLst>
                <a:gd name="T0" fmla="*/ 2 w 68"/>
                <a:gd name="T1" fmla="*/ 1 h 18"/>
                <a:gd name="T2" fmla="*/ 2 w 68"/>
                <a:gd name="T3" fmla="*/ 1 h 18"/>
                <a:gd name="T4" fmla="*/ 1 w 68"/>
                <a:gd name="T5" fmla="*/ 1 h 18"/>
                <a:gd name="T6" fmla="*/ 1 w 68"/>
                <a:gd name="T7" fmla="*/ 1 h 18"/>
                <a:gd name="T8" fmla="*/ 1 w 68"/>
                <a:gd name="T9" fmla="*/ 1 h 18"/>
                <a:gd name="T10" fmla="*/ 1 w 68"/>
                <a:gd name="T11" fmla="*/ 0 h 18"/>
                <a:gd name="T12" fmla="*/ 0 w 68"/>
                <a:gd name="T13" fmla="*/ 0 h 18"/>
                <a:gd name="T14" fmla="*/ 0 w 68"/>
                <a:gd name="T15" fmla="*/ 0 h 18"/>
                <a:gd name="T16" fmla="*/ 0 w 68"/>
                <a:gd name="T17" fmla="*/ 0 h 18"/>
                <a:gd name="T18" fmla="*/ 0 w 68"/>
                <a:gd name="T19" fmla="*/ 0 h 18"/>
                <a:gd name="T20" fmla="*/ 0 w 68"/>
                <a:gd name="T21" fmla="*/ 0 h 18"/>
                <a:gd name="T22" fmla="*/ 0 w 68"/>
                <a:gd name="T23" fmla="*/ 0 h 18"/>
                <a:gd name="T24" fmla="*/ 0 w 68"/>
                <a:gd name="T25" fmla="*/ 0 h 18"/>
                <a:gd name="T26" fmla="*/ 0 w 68"/>
                <a:gd name="T27" fmla="*/ 0 h 18"/>
                <a:gd name="T28" fmla="*/ 1 w 68"/>
                <a:gd name="T29" fmla="*/ 0 h 18"/>
                <a:gd name="T30" fmla="*/ 1 w 68"/>
                <a:gd name="T31" fmla="*/ 0 h 18"/>
                <a:gd name="T32" fmla="*/ 1 w 68"/>
                <a:gd name="T33" fmla="*/ 0 h 18"/>
                <a:gd name="T34" fmla="*/ 2 w 68"/>
                <a:gd name="T35" fmla="*/ 0 h 18"/>
                <a:gd name="T36" fmla="*/ 2 w 68"/>
                <a:gd name="T37" fmla="*/ 0 h 18"/>
                <a:gd name="T38" fmla="*/ 2 w 68"/>
                <a:gd name="T39" fmla="*/ 1 h 18"/>
                <a:gd name="T40" fmla="*/ 2 w 68"/>
                <a:gd name="T41" fmla="*/ 1 h 18"/>
                <a:gd name="T42" fmla="*/ 2 w 68"/>
                <a:gd name="T43" fmla="*/ 1 h 18"/>
                <a:gd name="T44" fmla="*/ 2 w 68"/>
                <a:gd name="T45" fmla="*/ 1 h 18"/>
                <a:gd name="T46" fmla="*/ 2 w 68"/>
                <a:gd name="T47" fmla="*/ 1 h 18"/>
                <a:gd name="T48" fmla="*/ 2 w 68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18"/>
                <a:gd name="T77" fmla="*/ 68 w 68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18">
                  <a:moveTo>
                    <a:pt x="52" y="18"/>
                  </a:moveTo>
                  <a:lnTo>
                    <a:pt x="44" y="17"/>
                  </a:lnTo>
                  <a:lnTo>
                    <a:pt x="38" y="16"/>
                  </a:lnTo>
                  <a:lnTo>
                    <a:pt x="31" y="15"/>
                  </a:lnTo>
                  <a:lnTo>
                    <a:pt x="25" y="14"/>
                  </a:lnTo>
                  <a:lnTo>
                    <a:pt x="19" y="12"/>
                  </a:lnTo>
                  <a:lnTo>
                    <a:pt x="13" y="10"/>
                  </a:lnTo>
                  <a:lnTo>
                    <a:pt x="7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4" y="1"/>
                  </a:lnTo>
                  <a:lnTo>
                    <a:pt x="35" y="3"/>
                  </a:lnTo>
                  <a:lnTo>
                    <a:pt x="45" y="6"/>
                  </a:lnTo>
                  <a:lnTo>
                    <a:pt x="55" y="10"/>
                  </a:lnTo>
                  <a:lnTo>
                    <a:pt x="62" y="14"/>
                  </a:lnTo>
                  <a:lnTo>
                    <a:pt x="68" y="17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1" y="18"/>
                  </a:lnTo>
                  <a:lnTo>
                    <a:pt x="52" y="1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1" name="Freeform 128"/>
            <p:cNvSpPr>
              <a:spLocks/>
            </p:cNvSpPr>
            <p:nvPr/>
          </p:nvSpPr>
          <p:spPr bwMode="auto">
            <a:xfrm>
              <a:off x="4838" y="1795"/>
              <a:ext cx="3" cy="4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0 w 10"/>
                <a:gd name="T5" fmla="*/ 0 h 11"/>
                <a:gd name="T6" fmla="*/ 0 w 10"/>
                <a:gd name="T7" fmla="*/ 0 h 11"/>
                <a:gd name="T8" fmla="*/ 0 w 10"/>
                <a:gd name="T9" fmla="*/ 0 h 11"/>
                <a:gd name="T10" fmla="*/ 0 w 10"/>
                <a:gd name="T11" fmla="*/ 0 h 11"/>
                <a:gd name="T12" fmla="*/ 0 w 10"/>
                <a:gd name="T13" fmla="*/ 0 h 11"/>
                <a:gd name="T14" fmla="*/ 0 w 10"/>
                <a:gd name="T15" fmla="*/ 0 h 11"/>
                <a:gd name="T16" fmla="*/ 0 w 10"/>
                <a:gd name="T17" fmla="*/ 0 h 11"/>
                <a:gd name="T18" fmla="*/ 0 w 10"/>
                <a:gd name="T19" fmla="*/ 0 h 11"/>
                <a:gd name="T20" fmla="*/ 0 w 10"/>
                <a:gd name="T21" fmla="*/ 0 h 11"/>
                <a:gd name="T22" fmla="*/ 0 w 10"/>
                <a:gd name="T23" fmla="*/ 0 h 11"/>
                <a:gd name="T24" fmla="*/ 0 w 10"/>
                <a:gd name="T25" fmla="*/ 0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"/>
                <a:gd name="T40" fmla="*/ 0 h 11"/>
                <a:gd name="T41" fmla="*/ 10 w 10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" h="11">
                  <a:moveTo>
                    <a:pt x="0" y="11"/>
                  </a:moveTo>
                  <a:lnTo>
                    <a:pt x="1" y="9"/>
                  </a:lnTo>
                  <a:lnTo>
                    <a:pt x="3" y="6"/>
                  </a:lnTo>
                  <a:lnTo>
                    <a:pt x="4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9" y="5"/>
                  </a:lnTo>
                  <a:lnTo>
                    <a:pt x="7" y="8"/>
                  </a:lnTo>
                  <a:lnTo>
                    <a:pt x="3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2" name="Freeform 129"/>
            <p:cNvSpPr>
              <a:spLocks/>
            </p:cNvSpPr>
            <p:nvPr/>
          </p:nvSpPr>
          <p:spPr bwMode="auto">
            <a:xfrm>
              <a:off x="4834" y="1795"/>
              <a:ext cx="4" cy="4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0 h 12"/>
                <a:gd name="T8" fmla="*/ 0 w 12"/>
                <a:gd name="T9" fmla="*/ 0 h 12"/>
                <a:gd name="T10" fmla="*/ 0 w 12"/>
                <a:gd name="T11" fmla="*/ 0 h 12"/>
                <a:gd name="T12" fmla="*/ 0 w 12"/>
                <a:gd name="T13" fmla="*/ 0 h 12"/>
                <a:gd name="T14" fmla="*/ 0 w 12"/>
                <a:gd name="T15" fmla="*/ 0 h 12"/>
                <a:gd name="T16" fmla="*/ 0 w 12"/>
                <a:gd name="T17" fmla="*/ 0 h 12"/>
                <a:gd name="T18" fmla="*/ 0 w 12"/>
                <a:gd name="T19" fmla="*/ 0 h 12"/>
                <a:gd name="T20" fmla="*/ 0 w 12"/>
                <a:gd name="T21" fmla="*/ 0 h 12"/>
                <a:gd name="T22" fmla="*/ 0 w 12"/>
                <a:gd name="T23" fmla="*/ 0 h 12"/>
                <a:gd name="T24" fmla="*/ 0 w 12"/>
                <a:gd name="T25" fmla="*/ 0 h 12"/>
                <a:gd name="T26" fmla="*/ 0 w 12"/>
                <a:gd name="T27" fmla="*/ 0 h 12"/>
                <a:gd name="T28" fmla="*/ 0 w 12"/>
                <a:gd name="T29" fmla="*/ 0 h 12"/>
                <a:gd name="T30" fmla="*/ 0 w 12"/>
                <a:gd name="T31" fmla="*/ 0 h 12"/>
                <a:gd name="T32" fmla="*/ 0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1" y="12"/>
                  </a:moveTo>
                  <a:lnTo>
                    <a:pt x="0" y="10"/>
                  </a:lnTo>
                  <a:lnTo>
                    <a:pt x="1" y="6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2" y="4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3" name="Freeform 130"/>
            <p:cNvSpPr>
              <a:spLocks/>
            </p:cNvSpPr>
            <p:nvPr/>
          </p:nvSpPr>
          <p:spPr bwMode="auto">
            <a:xfrm>
              <a:off x="4829" y="1793"/>
              <a:ext cx="5" cy="5"/>
            </a:xfrm>
            <a:custGeom>
              <a:avLst/>
              <a:gdLst>
                <a:gd name="T0" fmla="*/ 0 w 13"/>
                <a:gd name="T1" fmla="*/ 1 h 14"/>
                <a:gd name="T2" fmla="*/ 0 w 13"/>
                <a:gd name="T3" fmla="*/ 1 h 14"/>
                <a:gd name="T4" fmla="*/ 0 w 13"/>
                <a:gd name="T5" fmla="*/ 1 h 14"/>
                <a:gd name="T6" fmla="*/ 0 w 13"/>
                <a:gd name="T7" fmla="*/ 1 h 14"/>
                <a:gd name="T8" fmla="*/ 0 w 13"/>
                <a:gd name="T9" fmla="*/ 1 h 14"/>
                <a:gd name="T10" fmla="*/ 0 w 13"/>
                <a:gd name="T11" fmla="*/ 0 h 14"/>
                <a:gd name="T12" fmla="*/ 0 w 13"/>
                <a:gd name="T13" fmla="*/ 0 h 14"/>
                <a:gd name="T14" fmla="*/ 0 w 13"/>
                <a:gd name="T15" fmla="*/ 0 h 14"/>
                <a:gd name="T16" fmla="*/ 0 w 13"/>
                <a:gd name="T17" fmla="*/ 0 h 14"/>
                <a:gd name="T18" fmla="*/ 0 w 13"/>
                <a:gd name="T19" fmla="*/ 0 h 14"/>
                <a:gd name="T20" fmla="*/ 0 w 13"/>
                <a:gd name="T21" fmla="*/ 0 h 14"/>
                <a:gd name="T22" fmla="*/ 1 w 13"/>
                <a:gd name="T23" fmla="*/ 0 h 14"/>
                <a:gd name="T24" fmla="*/ 1 w 13"/>
                <a:gd name="T25" fmla="*/ 0 h 14"/>
                <a:gd name="T26" fmla="*/ 1 w 13"/>
                <a:gd name="T27" fmla="*/ 0 h 14"/>
                <a:gd name="T28" fmla="*/ 1 w 13"/>
                <a:gd name="T29" fmla="*/ 0 h 14"/>
                <a:gd name="T30" fmla="*/ 1 w 13"/>
                <a:gd name="T31" fmla="*/ 0 h 14"/>
                <a:gd name="T32" fmla="*/ 0 w 13"/>
                <a:gd name="T33" fmla="*/ 1 h 14"/>
                <a:gd name="T34" fmla="*/ 0 w 13"/>
                <a:gd name="T35" fmla="*/ 1 h 14"/>
                <a:gd name="T36" fmla="*/ 0 w 13"/>
                <a:gd name="T37" fmla="*/ 1 h 14"/>
                <a:gd name="T38" fmla="*/ 0 w 13"/>
                <a:gd name="T39" fmla="*/ 1 h 14"/>
                <a:gd name="T40" fmla="*/ 0 w 13"/>
                <a:gd name="T41" fmla="*/ 1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14"/>
                <a:gd name="T65" fmla="*/ 13 w 13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14">
                  <a:moveTo>
                    <a:pt x="2" y="14"/>
                  </a:moveTo>
                  <a:lnTo>
                    <a:pt x="2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7"/>
                  </a:lnTo>
                  <a:lnTo>
                    <a:pt x="3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2" y="7"/>
                  </a:lnTo>
                  <a:lnTo>
                    <a:pt x="10" y="11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4" name="Freeform 131"/>
            <p:cNvSpPr>
              <a:spLocks/>
            </p:cNvSpPr>
            <p:nvPr/>
          </p:nvSpPr>
          <p:spPr bwMode="auto">
            <a:xfrm>
              <a:off x="4826" y="1793"/>
              <a:ext cx="4" cy="4"/>
            </a:xfrm>
            <a:custGeom>
              <a:avLst/>
              <a:gdLst>
                <a:gd name="T0" fmla="*/ 0 w 14"/>
                <a:gd name="T1" fmla="*/ 0 h 13"/>
                <a:gd name="T2" fmla="*/ 0 w 14"/>
                <a:gd name="T3" fmla="*/ 0 h 13"/>
                <a:gd name="T4" fmla="*/ 0 w 14"/>
                <a:gd name="T5" fmla="*/ 0 h 13"/>
                <a:gd name="T6" fmla="*/ 0 w 14"/>
                <a:gd name="T7" fmla="*/ 0 h 13"/>
                <a:gd name="T8" fmla="*/ 0 w 14"/>
                <a:gd name="T9" fmla="*/ 0 h 13"/>
                <a:gd name="T10" fmla="*/ 0 w 14"/>
                <a:gd name="T11" fmla="*/ 0 h 13"/>
                <a:gd name="T12" fmla="*/ 0 w 14"/>
                <a:gd name="T13" fmla="*/ 0 h 13"/>
                <a:gd name="T14" fmla="*/ 0 w 14"/>
                <a:gd name="T15" fmla="*/ 0 h 13"/>
                <a:gd name="T16" fmla="*/ 0 w 14"/>
                <a:gd name="T17" fmla="*/ 0 h 13"/>
                <a:gd name="T18" fmla="*/ 0 w 14"/>
                <a:gd name="T19" fmla="*/ 0 h 13"/>
                <a:gd name="T20" fmla="*/ 0 w 14"/>
                <a:gd name="T21" fmla="*/ 0 h 13"/>
                <a:gd name="T22" fmla="*/ 0 w 14"/>
                <a:gd name="T23" fmla="*/ 0 h 13"/>
                <a:gd name="T24" fmla="*/ 0 w 14"/>
                <a:gd name="T25" fmla="*/ 0 h 13"/>
                <a:gd name="T26" fmla="*/ 0 w 14"/>
                <a:gd name="T27" fmla="*/ 0 h 13"/>
                <a:gd name="T28" fmla="*/ 0 w 14"/>
                <a:gd name="T29" fmla="*/ 0 h 13"/>
                <a:gd name="T30" fmla="*/ 0 w 14"/>
                <a:gd name="T31" fmla="*/ 0 h 13"/>
                <a:gd name="T32" fmla="*/ 0 w 14"/>
                <a:gd name="T33" fmla="*/ 0 h 13"/>
                <a:gd name="T34" fmla="*/ 0 w 14"/>
                <a:gd name="T35" fmla="*/ 0 h 13"/>
                <a:gd name="T36" fmla="*/ 0 w 14"/>
                <a:gd name="T37" fmla="*/ 0 h 13"/>
                <a:gd name="T38" fmla="*/ 0 w 14"/>
                <a:gd name="T39" fmla="*/ 0 h 13"/>
                <a:gd name="T40" fmla="*/ 0 w 14"/>
                <a:gd name="T41" fmla="*/ 0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13"/>
                <a:gd name="T65" fmla="*/ 14 w 14"/>
                <a:gd name="T66" fmla="*/ 13 h 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13">
                  <a:moveTo>
                    <a:pt x="6" y="13"/>
                  </a:moveTo>
                  <a:lnTo>
                    <a:pt x="5" y="12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2" y="5"/>
                  </a:lnTo>
                  <a:lnTo>
                    <a:pt x="3" y="3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3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5" name="Freeform 132"/>
            <p:cNvSpPr>
              <a:spLocks/>
            </p:cNvSpPr>
            <p:nvPr/>
          </p:nvSpPr>
          <p:spPr bwMode="auto">
            <a:xfrm>
              <a:off x="4864" y="1792"/>
              <a:ext cx="5" cy="4"/>
            </a:xfrm>
            <a:custGeom>
              <a:avLst/>
              <a:gdLst>
                <a:gd name="T0" fmla="*/ 0 w 14"/>
                <a:gd name="T1" fmla="*/ 0 h 11"/>
                <a:gd name="T2" fmla="*/ 0 w 14"/>
                <a:gd name="T3" fmla="*/ 0 h 11"/>
                <a:gd name="T4" fmla="*/ 0 w 14"/>
                <a:gd name="T5" fmla="*/ 0 h 11"/>
                <a:gd name="T6" fmla="*/ 0 w 14"/>
                <a:gd name="T7" fmla="*/ 0 h 11"/>
                <a:gd name="T8" fmla="*/ 1 w 14"/>
                <a:gd name="T9" fmla="*/ 0 h 11"/>
                <a:gd name="T10" fmla="*/ 0 w 14"/>
                <a:gd name="T11" fmla="*/ 0 h 11"/>
                <a:gd name="T12" fmla="*/ 0 w 14"/>
                <a:gd name="T13" fmla="*/ 0 h 11"/>
                <a:gd name="T14" fmla="*/ 0 w 14"/>
                <a:gd name="T15" fmla="*/ 0 h 11"/>
                <a:gd name="T16" fmla="*/ 0 w 14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1"/>
                <a:gd name="T29" fmla="*/ 14 w 14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1">
                  <a:moveTo>
                    <a:pt x="0" y="11"/>
                  </a:moveTo>
                  <a:lnTo>
                    <a:pt x="2" y="7"/>
                  </a:lnTo>
                  <a:lnTo>
                    <a:pt x="5" y="4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8" y="6"/>
                  </a:lnTo>
                  <a:lnTo>
                    <a:pt x="3" y="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6" name="Freeform 133"/>
            <p:cNvSpPr>
              <a:spLocks/>
            </p:cNvSpPr>
            <p:nvPr/>
          </p:nvSpPr>
          <p:spPr bwMode="auto">
            <a:xfrm>
              <a:off x="4822" y="1791"/>
              <a:ext cx="4" cy="4"/>
            </a:xfrm>
            <a:custGeom>
              <a:avLst/>
              <a:gdLst>
                <a:gd name="T0" fmla="*/ 0 w 11"/>
                <a:gd name="T1" fmla="*/ 0 h 13"/>
                <a:gd name="T2" fmla="*/ 0 w 11"/>
                <a:gd name="T3" fmla="*/ 0 h 13"/>
                <a:gd name="T4" fmla="*/ 0 w 11"/>
                <a:gd name="T5" fmla="*/ 0 h 13"/>
                <a:gd name="T6" fmla="*/ 0 w 11"/>
                <a:gd name="T7" fmla="*/ 0 h 13"/>
                <a:gd name="T8" fmla="*/ 0 w 11"/>
                <a:gd name="T9" fmla="*/ 0 h 13"/>
                <a:gd name="T10" fmla="*/ 0 w 11"/>
                <a:gd name="T11" fmla="*/ 0 h 13"/>
                <a:gd name="T12" fmla="*/ 0 w 11"/>
                <a:gd name="T13" fmla="*/ 0 h 13"/>
                <a:gd name="T14" fmla="*/ 0 w 11"/>
                <a:gd name="T15" fmla="*/ 0 h 13"/>
                <a:gd name="T16" fmla="*/ 0 w 11"/>
                <a:gd name="T17" fmla="*/ 0 h 13"/>
                <a:gd name="T18" fmla="*/ 0 w 11"/>
                <a:gd name="T19" fmla="*/ 0 h 13"/>
                <a:gd name="T20" fmla="*/ 0 w 11"/>
                <a:gd name="T21" fmla="*/ 0 h 13"/>
                <a:gd name="T22" fmla="*/ 0 w 11"/>
                <a:gd name="T23" fmla="*/ 0 h 13"/>
                <a:gd name="T24" fmla="*/ 0 w 11"/>
                <a:gd name="T25" fmla="*/ 0 h 13"/>
                <a:gd name="T26" fmla="*/ 0 w 11"/>
                <a:gd name="T27" fmla="*/ 0 h 13"/>
                <a:gd name="T28" fmla="*/ 0 w 11"/>
                <a:gd name="T29" fmla="*/ 0 h 13"/>
                <a:gd name="T30" fmla="*/ 0 w 11"/>
                <a:gd name="T31" fmla="*/ 0 h 13"/>
                <a:gd name="T32" fmla="*/ 0 w 11"/>
                <a:gd name="T33" fmla="*/ 0 h 13"/>
                <a:gd name="T34" fmla="*/ 0 w 11"/>
                <a:gd name="T35" fmla="*/ 0 h 13"/>
                <a:gd name="T36" fmla="*/ 0 w 11"/>
                <a:gd name="T37" fmla="*/ 0 h 13"/>
                <a:gd name="T38" fmla="*/ 0 w 11"/>
                <a:gd name="T39" fmla="*/ 0 h 13"/>
                <a:gd name="T40" fmla="*/ 0 w 11"/>
                <a:gd name="T41" fmla="*/ 0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13"/>
                <a:gd name="T65" fmla="*/ 11 w 11"/>
                <a:gd name="T66" fmla="*/ 13 h 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13">
                  <a:moveTo>
                    <a:pt x="5" y="13"/>
                  </a:moveTo>
                  <a:lnTo>
                    <a:pt x="4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8"/>
                  </a:lnTo>
                  <a:lnTo>
                    <a:pt x="2" y="5"/>
                  </a:lnTo>
                  <a:lnTo>
                    <a:pt x="4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5"/>
                  </a:lnTo>
                  <a:lnTo>
                    <a:pt x="10" y="8"/>
                  </a:lnTo>
                  <a:lnTo>
                    <a:pt x="8" y="11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7" name="Freeform 134"/>
            <p:cNvSpPr>
              <a:spLocks/>
            </p:cNvSpPr>
            <p:nvPr/>
          </p:nvSpPr>
          <p:spPr bwMode="auto">
            <a:xfrm>
              <a:off x="4815" y="1782"/>
              <a:ext cx="28" cy="12"/>
            </a:xfrm>
            <a:custGeom>
              <a:avLst/>
              <a:gdLst>
                <a:gd name="T0" fmla="*/ 3 w 83"/>
                <a:gd name="T1" fmla="*/ 1 h 37"/>
                <a:gd name="T2" fmla="*/ 2 w 83"/>
                <a:gd name="T3" fmla="*/ 1 h 37"/>
                <a:gd name="T4" fmla="*/ 2 w 83"/>
                <a:gd name="T5" fmla="*/ 1 h 37"/>
                <a:gd name="T6" fmla="*/ 2 w 83"/>
                <a:gd name="T7" fmla="*/ 1 h 37"/>
                <a:gd name="T8" fmla="*/ 1 w 83"/>
                <a:gd name="T9" fmla="*/ 1 h 37"/>
                <a:gd name="T10" fmla="*/ 1 w 83"/>
                <a:gd name="T11" fmla="*/ 1 h 37"/>
                <a:gd name="T12" fmla="*/ 1 w 83"/>
                <a:gd name="T13" fmla="*/ 1 h 37"/>
                <a:gd name="T14" fmla="*/ 0 w 83"/>
                <a:gd name="T15" fmla="*/ 0 h 37"/>
                <a:gd name="T16" fmla="*/ 0 w 83"/>
                <a:gd name="T17" fmla="*/ 0 h 37"/>
                <a:gd name="T18" fmla="*/ 0 w 83"/>
                <a:gd name="T19" fmla="*/ 0 h 37"/>
                <a:gd name="T20" fmla="*/ 0 w 83"/>
                <a:gd name="T21" fmla="*/ 0 h 37"/>
                <a:gd name="T22" fmla="*/ 0 w 83"/>
                <a:gd name="T23" fmla="*/ 0 h 37"/>
                <a:gd name="T24" fmla="*/ 0 w 83"/>
                <a:gd name="T25" fmla="*/ 0 h 37"/>
                <a:gd name="T26" fmla="*/ 0 w 83"/>
                <a:gd name="T27" fmla="*/ 0 h 37"/>
                <a:gd name="T28" fmla="*/ 1 w 83"/>
                <a:gd name="T29" fmla="*/ 0 h 37"/>
                <a:gd name="T30" fmla="*/ 1 w 83"/>
                <a:gd name="T31" fmla="*/ 0 h 37"/>
                <a:gd name="T32" fmla="*/ 2 w 83"/>
                <a:gd name="T33" fmla="*/ 0 h 37"/>
                <a:gd name="T34" fmla="*/ 2 w 83"/>
                <a:gd name="T35" fmla="*/ 0 h 37"/>
                <a:gd name="T36" fmla="*/ 2 w 83"/>
                <a:gd name="T37" fmla="*/ 1 h 37"/>
                <a:gd name="T38" fmla="*/ 3 w 83"/>
                <a:gd name="T39" fmla="*/ 1 h 37"/>
                <a:gd name="T40" fmla="*/ 3 w 83"/>
                <a:gd name="T41" fmla="*/ 1 h 37"/>
                <a:gd name="T42" fmla="*/ 3 w 83"/>
                <a:gd name="T43" fmla="*/ 1 h 37"/>
                <a:gd name="T44" fmla="*/ 3 w 83"/>
                <a:gd name="T45" fmla="*/ 1 h 37"/>
                <a:gd name="T46" fmla="*/ 3 w 83"/>
                <a:gd name="T47" fmla="*/ 1 h 37"/>
                <a:gd name="T48" fmla="*/ 3 w 83"/>
                <a:gd name="T49" fmla="*/ 1 h 37"/>
                <a:gd name="T50" fmla="*/ 3 w 83"/>
                <a:gd name="T51" fmla="*/ 1 h 37"/>
                <a:gd name="T52" fmla="*/ 3 w 83"/>
                <a:gd name="T53" fmla="*/ 1 h 37"/>
                <a:gd name="T54" fmla="*/ 3 w 83"/>
                <a:gd name="T55" fmla="*/ 1 h 37"/>
                <a:gd name="T56" fmla="*/ 3 w 83"/>
                <a:gd name="T57" fmla="*/ 1 h 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3"/>
                <a:gd name="T88" fmla="*/ 0 h 37"/>
                <a:gd name="T89" fmla="*/ 83 w 83"/>
                <a:gd name="T90" fmla="*/ 37 h 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3" h="37">
                  <a:moveTo>
                    <a:pt x="75" y="37"/>
                  </a:moveTo>
                  <a:lnTo>
                    <a:pt x="64" y="35"/>
                  </a:lnTo>
                  <a:lnTo>
                    <a:pt x="54" y="32"/>
                  </a:lnTo>
                  <a:lnTo>
                    <a:pt x="44" y="29"/>
                  </a:lnTo>
                  <a:lnTo>
                    <a:pt x="35" y="24"/>
                  </a:lnTo>
                  <a:lnTo>
                    <a:pt x="26" y="20"/>
                  </a:lnTo>
                  <a:lnTo>
                    <a:pt x="18" y="15"/>
                  </a:lnTo>
                  <a:lnTo>
                    <a:pt x="10" y="9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1" y="1"/>
                  </a:lnTo>
                  <a:lnTo>
                    <a:pt x="22" y="2"/>
                  </a:lnTo>
                  <a:lnTo>
                    <a:pt x="32" y="5"/>
                  </a:lnTo>
                  <a:lnTo>
                    <a:pt x="43" y="8"/>
                  </a:lnTo>
                  <a:lnTo>
                    <a:pt x="54" y="13"/>
                  </a:lnTo>
                  <a:lnTo>
                    <a:pt x="64" y="18"/>
                  </a:lnTo>
                  <a:lnTo>
                    <a:pt x="74" y="23"/>
                  </a:lnTo>
                  <a:lnTo>
                    <a:pt x="83" y="31"/>
                  </a:lnTo>
                  <a:lnTo>
                    <a:pt x="83" y="32"/>
                  </a:lnTo>
                  <a:lnTo>
                    <a:pt x="83" y="33"/>
                  </a:lnTo>
                  <a:lnTo>
                    <a:pt x="81" y="34"/>
                  </a:lnTo>
                  <a:lnTo>
                    <a:pt x="81" y="35"/>
                  </a:lnTo>
                  <a:lnTo>
                    <a:pt x="80" y="36"/>
                  </a:lnTo>
                  <a:lnTo>
                    <a:pt x="79" y="37"/>
                  </a:lnTo>
                  <a:lnTo>
                    <a:pt x="77" y="37"/>
                  </a:lnTo>
                  <a:lnTo>
                    <a:pt x="75" y="3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8" name="Freeform 135"/>
            <p:cNvSpPr>
              <a:spLocks/>
            </p:cNvSpPr>
            <p:nvPr/>
          </p:nvSpPr>
          <p:spPr bwMode="auto">
            <a:xfrm>
              <a:off x="4863" y="1793"/>
              <a:ext cx="2" cy="1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0 h 4"/>
                <a:gd name="T4" fmla="*/ 0 w 5"/>
                <a:gd name="T5" fmla="*/ 0 h 4"/>
                <a:gd name="T6" fmla="*/ 0 w 5"/>
                <a:gd name="T7" fmla="*/ 0 h 4"/>
                <a:gd name="T8" fmla="*/ 0 w 5"/>
                <a:gd name="T9" fmla="*/ 0 h 4"/>
                <a:gd name="T10" fmla="*/ 0 w 5"/>
                <a:gd name="T11" fmla="*/ 0 h 4"/>
                <a:gd name="T12" fmla="*/ 0 w 5"/>
                <a:gd name="T13" fmla="*/ 0 h 4"/>
                <a:gd name="T14" fmla="*/ 0 w 5"/>
                <a:gd name="T15" fmla="*/ 0 h 4"/>
                <a:gd name="T16" fmla="*/ 0 w 5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4"/>
                <a:gd name="T29" fmla="*/ 5 w 5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4">
                  <a:moveTo>
                    <a:pt x="0" y="4"/>
                  </a:moveTo>
                  <a:lnTo>
                    <a:pt x="1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9" name="Freeform 136"/>
            <p:cNvSpPr>
              <a:spLocks/>
            </p:cNvSpPr>
            <p:nvPr/>
          </p:nvSpPr>
          <p:spPr bwMode="auto">
            <a:xfrm>
              <a:off x="4819" y="1789"/>
              <a:ext cx="4" cy="5"/>
            </a:xfrm>
            <a:custGeom>
              <a:avLst/>
              <a:gdLst>
                <a:gd name="T0" fmla="*/ 0 w 13"/>
                <a:gd name="T1" fmla="*/ 1 h 15"/>
                <a:gd name="T2" fmla="*/ 0 w 13"/>
                <a:gd name="T3" fmla="*/ 1 h 15"/>
                <a:gd name="T4" fmla="*/ 0 w 13"/>
                <a:gd name="T5" fmla="*/ 0 h 15"/>
                <a:gd name="T6" fmla="*/ 0 w 13"/>
                <a:gd name="T7" fmla="*/ 0 h 15"/>
                <a:gd name="T8" fmla="*/ 0 w 13"/>
                <a:gd name="T9" fmla="*/ 0 h 15"/>
                <a:gd name="T10" fmla="*/ 0 w 13"/>
                <a:gd name="T11" fmla="*/ 0 h 15"/>
                <a:gd name="T12" fmla="*/ 0 w 13"/>
                <a:gd name="T13" fmla="*/ 0 h 15"/>
                <a:gd name="T14" fmla="*/ 0 w 13"/>
                <a:gd name="T15" fmla="*/ 0 h 15"/>
                <a:gd name="T16" fmla="*/ 0 w 13"/>
                <a:gd name="T17" fmla="*/ 0 h 15"/>
                <a:gd name="T18" fmla="*/ 0 w 13"/>
                <a:gd name="T19" fmla="*/ 0 h 15"/>
                <a:gd name="T20" fmla="*/ 0 w 13"/>
                <a:gd name="T21" fmla="*/ 0 h 15"/>
                <a:gd name="T22" fmla="*/ 0 w 13"/>
                <a:gd name="T23" fmla="*/ 0 h 15"/>
                <a:gd name="T24" fmla="*/ 0 w 13"/>
                <a:gd name="T25" fmla="*/ 1 h 15"/>
                <a:gd name="T26" fmla="*/ 0 w 13"/>
                <a:gd name="T27" fmla="*/ 1 h 15"/>
                <a:gd name="T28" fmla="*/ 0 w 13"/>
                <a:gd name="T29" fmla="*/ 1 h 15"/>
                <a:gd name="T30" fmla="*/ 0 w 13"/>
                <a:gd name="T31" fmla="*/ 1 h 15"/>
                <a:gd name="T32" fmla="*/ 0 w 13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5"/>
                <a:gd name="T53" fmla="*/ 13 w 13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5">
                  <a:moveTo>
                    <a:pt x="6" y="15"/>
                  </a:moveTo>
                  <a:lnTo>
                    <a:pt x="5" y="14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1" y="5"/>
                  </a:lnTo>
                  <a:lnTo>
                    <a:pt x="3" y="1"/>
                  </a:lnTo>
                  <a:lnTo>
                    <a:pt x="6" y="0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1" y="10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0" name="Freeform 137"/>
            <p:cNvSpPr>
              <a:spLocks/>
            </p:cNvSpPr>
            <p:nvPr/>
          </p:nvSpPr>
          <p:spPr bwMode="auto">
            <a:xfrm>
              <a:off x="4815" y="1787"/>
              <a:ext cx="4" cy="4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0 w 13"/>
                <a:gd name="T5" fmla="*/ 0 h 14"/>
                <a:gd name="T6" fmla="*/ 0 w 13"/>
                <a:gd name="T7" fmla="*/ 0 h 14"/>
                <a:gd name="T8" fmla="*/ 0 w 13"/>
                <a:gd name="T9" fmla="*/ 0 h 14"/>
                <a:gd name="T10" fmla="*/ 0 w 13"/>
                <a:gd name="T11" fmla="*/ 0 h 14"/>
                <a:gd name="T12" fmla="*/ 0 w 13"/>
                <a:gd name="T13" fmla="*/ 0 h 14"/>
                <a:gd name="T14" fmla="*/ 0 w 13"/>
                <a:gd name="T15" fmla="*/ 0 h 14"/>
                <a:gd name="T16" fmla="*/ 0 w 13"/>
                <a:gd name="T17" fmla="*/ 0 h 14"/>
                <a:gd name="T18" fmla="*/ 0 w 13"/>
                <a:gd name="T19" fmla="*/ 0 h 14"/>
                <a:gd name="T20" fmla="*/ 0 w 13"/>
                <a:gd name="T21" fmla="*/ 0 h 14"/>
                <a:gd name="T22" fmla="*/ 0 w 13"/>
                <a:gd name="T23" fmla="*/ 0 h 14"/>
                <a:gd name="T24" fmla="*/ 0 w 13"/>
                <a:gd name="T25" fmla="*/ 0 h 14"/>
                <a:gd name="T26" fmla="*/ 0 w 13"/>
                <a:gd name="T27" fmla="*/ 0 h 14"/>
                <a:gd name="T28" fmla="*/ 0 w 13"/>
                <a:gd name="T29" fmla="*/ 0 h 14"/>
                <a:gd name="T30" fmla="*/ 0 w 13"/>
                <a:gd name="T31" fmla="*/ 0 h 14"/>
                <a:gd name="T32" fmla="*/ 0 w 13"/>
                <a:gd name="T33" fmla="*/ 0 h 14"/>
                <a:gd name="T34" fmla="*/ 0 w 13"/>
                <a:gd name="T35" fmla="*/ 0 h 14"/>
                <a:gd name="T36" fmla="*/ 0 w 13"/>
                <a:gd name="T37" fmla="*/ 0 h 14"/>
                <a:gd name="T38" fmla="*/ 0 w 13"/>
                <a:gd name="T39" fmla="*/ 0 h 14"/>
                <a:gd name="T40" fmla="*/ 0 w 13"/>
                <a:gd name="T41" fmla="*/ 0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14"/>
                <a:gd name="T65" fmla="*/ 13 w 13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14">
                  <a:moveTo>
                    <a:pt x="6" y="14"/>
                  </a:moveTo>
                  <a:lnTo>
                    <a:pt x="4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2"/>
                  </a:lnTo>
                  <a:lnTo>
                    <a:pt x="13" y="4"/>
                  </a:lnTo>
                  <a:lnTo>
                    <a:pt x="12" y="6"/>
                  </a:lnTo>
                  <a:lnTo>
                    <a:pt x="11" y="8"/>
                  </a:lnTo>
                  <a:lnTo>
                    <a:pt x="9" y="11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1" name="Freeform 138"/>
            <p:cNvSpPr>
              <a:spLocks/>
            </p:cNvSpPr>
            <p:nvPr/>
          </p:nvSpPr>
          <p:spPr bwMode="auto">
            <a:xfrm>
              <a:off x="4813" y="1784"/>
              <a:ext cx="2" cy="4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0 h 12"/>
                <a:gd name="T4" fmla="*/ 0 w 6"/>
                <a:gd name="T5" fmla="*/ 0 h 12"/>
                <a:gd name="T6" fmla="*/ 0 w 6"/>
                <a:gd name="T7" fmla="*/ 0 h 12"/>
                <a:gd name="T8" fmla="*/ 0 w 6"/>
                <a:gd name="T9" fmla="*/ 0 h 12"/>
                <a:gd name="T10" fmla="*/ 0 w 6"/>
                <a:gd name="T11" fmla="*/ 0 h 12"/>
                <a:gd name="T12" fmla="*/ 0 w 6"/>
                <a:gd name="T13" fmla="*/ 0 h 12"/>
                <a:gd name="T14" fmla="*/ 0 w 6"/>
                <a:gd name="T15" fmla="*/ 0 h 12"/>
                <a:gd name="T16" fmla="*/ 0 w 6"/>
                <a:gd name="T17" fmla="*/ 0 h 12"/>
                <a:gd name="T18" fmla="*/ 0 w 6"/>
                <a:gd name="T19" fmla="*/ 0 h 12"/>
                <a:gd name="T20" fmla="*/ 0 w 6"/>
                <a:gd name="T21" fmla="*/ 0 h 12"/>
                <a:gd name="T22" fmla="*/ 0 w 6"/>
                <a:gd name="T23" fmla="*/ 0 h 12"/>
                <a:gd name="T24" fmla="*/ 0 w 6"/>
                <a:gd name="T25" fmla="*/ 0 h 12"/>
                <a:gd name="T26" fmla="*/ 0 w 6"/>
                <a:gd name="T27" fmla="*/ 0 h 12"/>
                <a:gd name="T28" fmla="*/ 0 w 6"/>
                <a:gd name="T29" fmla="*/ 0 h 12"/>
                <a:gd name="T30" fmla="*/ 0 w 6"/>
                <a:gd name="T31" fmla="*/ 0 h 12"/>
                <a:gd name="T32" fmla="*/ 0 w 6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12"/>
                <a:gd name="T53" fmla="*/ 6 w 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12">
                  <a:moveTo>
                    <a:pt x="2" y="12"/>
                  </a:moveTo>
                  <a:lnTo>
                    <a:pt x="1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5"/>
                  </a:lnTo>
                  <a:lnTo>
                    <a:pt x="5" y="9"/>
                  </a:lnTo>
                  <a:lnTo>
                    <a:pt x="3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0" name="Group 227"/>
          <p:cNvGrpSpPr>
            <a:grpSpLocks/>
          </p:cNvGrpSpPr>
          <p:nvPr/>
        </p:nvGrpSpPr>
        <p:grpSpPr bwMode="auto">
          <a:xfrm>
            <a:off x="1524000" y="5120680"/>
            <a:ext cx="1857375" cy="990600"/>
            <a:chOff x="954" y="3456"/>
            <a:chExt cx="1170" cy="624"/>
          </a:xfrm>
        </p:grpSpPr>
        <p:pic>
          <p:nvPicPr>
            <p:cNvPr id="29777" name="Picture 84" descr="C:\Programfiler\Microsoft Office\Clipart\standard\stddir2\BS00503_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9" y="3456"/>
              <a:ext cx="725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78" name="Rectangle 139"/>
            <p:cNvSpPr>
              <a:spLocks noChangeArrowheads="1"/>
            </p:cNvSpPr>
            <p:nvPr/>
          </p:nvSpPr>
          <p:spPr bwMode="auto">
            <a:xfrm>
              <a:off x="954" y="3588"/>
              <a:ext cx="9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1F7B3E"/>
                  </a:solidFill>
                  <a:latin typeface="Bernard MT Condensed" pitchFamily="18" charset="0"/>
                </a:rPr>
                <a:t>Lav risiko</a:t>
              </a:r>
              <a:endParaRPr lang="nb-NO" sz="1800" b="1">
                <a:solidFill>
                  <a:srgbClr val="1F7B3E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29701" name="Group 152"/>
          <p:cNvGrpSpPr>
            <a:grpSpLocks/>
          </p:cNvGrpSpPr>
          <p:nvPr/>
        </p:nvGrpSpPr>
        <p:grpSpPr bwMode="auto">
          <a:xfrm>
            <a:off x="6351588" y="5065118"/>
            <a:ext cx="1725612" cy="1046162"/>
            <a:chOff x="3936" y="3360"/>
            <a:chExt cx="1087" cy="659"/>
          </a:xfrm>
        </p:grpSpPr>
        <p:grpSp>
          <p:nvGrpSpPr>
            <p:cNvPr id="29703" name="Group 153"/>
            <p:cNvGrpSpPr>
              <a:grpSpLocks/>
            </p:cNvGrpSpPr>
            <p:nvPr/>
          </p:nvGrpSpPr>
          <p:grpSpPr bwMode="auto">
            <a:xfrm>
              <a:off x="3936" y="3360"/>
              <a:ext cx="1087" cy="659"/>
              <a:chOff x="3744" y="3360"/>
              <a:chExt cx="1087" cy="659"/>
            </a:xfrm>
          </p:grpSpPr>
          <p:pic>
            <p:nvPicPr>
              <p:cNvPr id="29775" name="Picture 154" descr="C:\Programfiler\Microsoft Office\Clipart\standard\stddir2\BS00503_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7" y="3360"/>
                <a:ext cx="694" cy="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76" name="Rectangle 155"/>
              <p:cNvSpPr>
                <a:spLocks noChangeArrowheads="1"/>
              </p:cNvSpPr>
              <p:nvPr/>
            </p:nvSpPr>
            <p:spPr bwMode="auto">
              <a:xfrm>
                <a:off x="3744" y="3504"/>
                <a:ext cx="79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800" b="1">
                    <a:solidFill>
                      <a:srgbClr val="1F7B3E"/>
                    </a:solidFill>
                    <a:latin typeface="Bernard MT Condensed" pitchFamily="18" charset="0"/>
                  </a:rPr>
                  <a:t>Høy risiko</a:t>
                </a:r>
                <a:endParaRPr lang="nb-NO" sz="1800" b="1">
                  <a:solidFill>
                    <a:srgbClr val="1F7B3E"/>
                  </a:solidFill>
                  <a:latin typeface="Bernard MT Condensed" pitchFamily="18" charset="0"/>
                </a:endParaRPr>
              </a:p>
            </p:txBody>
          </p:sp>
        </p:grpSp>
        <p:grpSp>
          <p:nvGrpSpPr>
            <p:cNvPr id="29704" name="Group 156"/>
            <p:cNvGrpSpPr>
              <a:grpSpLocks/>
            </p:cNvGrpSpPr>
            <p:nvPr/>
          </p:nvGrpSpPr>
          <p:grpSpPr bwMode="auto">
            <a:xfrm>
              <a:off x="4848" y="3491"/>
              <a:ext cx="160" cy="301"/>
              <a:chOff x="1152" y="2880"/>
              <a:chExt cx="343" cy="679"/>
            </a:xfrm>
          </p:grpSpPr>
          <p:sp>
            <p:nvSpPr>
              <p:cNvPr id="29705" name="Freeform 157"/>
              <p:cNvSpPr>
                <a:spLocks/>
              </p:cNvSpPr>
              <p:nvPr/>
            </p:nvSpPr>
            <p:spPr bwMode="auto">
              <a:xfrm>
                <a:off x="1211" y="3465"/>
                <a:ext cx="265" cy="94"/>
              </a:xfrm>
              <a:custGeom>
                <a:avLst/>
                <a:gdLst>
                  <a:gd name="T0" fmla="*/ 18 w 528"/>
                  <a:gd name="T1" fmla="*/ 22 h 189"/>
                  <a:gd name="T2" fmla="*/ 13 w 528"/>
                  <a:gd name="T3" fmla="*/ 22 h 189"/>
                  <a:gd name="T4" fmla="*/ 9 w 528"/>
                  <a:gd name="T5" fmla="*/ 21 h 189"/>
                  <a:gd name="T6" fmla="*/ 4 w 528"/>
                  <a:gd name="T7" fmla="*/ 21 h 189"/>
                  <a:gd name="T8" fmla="*/ 1 w 528"/>
                  <a:gd name="T9" fmla="*/ 17 h 189"/>
                  <a:gd name="T10" fmla="*/ 0 w 528"/>
                  <a:gd name="T11" fmla="*/ 8 h 189"/>
                  <a:gd name="T12" fmla="*/ 3 w 528"/>
                  <a:gd name="T13" fmla="*/ 3 h 189"/>
                  <a:gd name="T14" fmla="*/ 7 w 528"/>
                  <a:gd name="T15" fmla="*/ 2 h 189"/>
                  <a:gd name="T16" fmla="*/ 12 w 528"/>
                  <a:gd name="T17" fmla="*/ 1 h 189"/>
                  <a:gd name="T18" fmla="*/ 17 w 528"/>
                  <a:gd name="T19" fmla="*/ 1 h 189"/>
                  <a:gd name="T20" fmla="*/ 22 w 528"/>
                  <a:gd name="T21" fmla="*/ 0 h 189"/>
                  <a:gd name="T22" fmla="*/ 28 w 528"/>
                  <a:gd name="T23" fmla="*/ 0 h 189"/>
                  <a:gd name="T24" fmla="*/ 33 w 528"/>
                  <a:gd name="T25" fmla="*/ 0 h 189"/>
                  <a:gd name="T26" fmla="*/ 39 w 528"/>
                  <a:gd name="T27" fmla="*/ 0 h 189"/>
                  <a:gd name="T28" fmla="*/ 45 w 528"/>
                  <a:gd name="T29" fmla="*/ 0 h 189"/>
                  <a:gd name="T30" fmla="*/ 50 w 528"/>
                  <a:gd name="T31" fmla="*/ 0 h 189"/>
                  <a:gd name="T32" fmla="*/ 56 w 528"/>
                  <a:gd name="T33" fmla="*/ 0 h 189"/>
                  <a:gd name="T34" fmla="*/ 61 w 528"/>
                  <a:gd name="T35" fmla="*/ 1 h 189"/>
                  <a:gd name="T36" fmla="*/ 66 w 528"/>
                  <a:gd name="T37" fmla="*/ 5 h 189"/>
                  <a:gd name="T38" fmla="*/ 67 w 528"/>
                  <a:gd name="T39" fmla="*/ 13 h 189"/>
                  <a:gd name="T40" fmla="*/ 66 w 528"/>
                  <a:gd name="T41" fmla="*/ 18 h 189"/>
                  <a:gd name="T42" fmla="*/ 63 w 528"/>
                  <a:gd name="T43" fmla="*/ 20 h 189"/>
                  <a:gd name="T44" fmla="*/ 60 w 528"/>
                  <a:gd name="T45" fmla="*/ 21 h 189"/>
                  <a:gd name="T46" fmla="*/ 57 w 528"/>
                  <a:gd name="T47" fmla="*/ 22 h 189"/>
                  <a:gd name="T48" fmla="*/ 55 w 528"/>
                  <a:gd name="T49" fmla="*/ 22 h 189"/>
                  <a:gd name="T50" fmla="*/ 51 w 528"/>
                  <a:gd name="T51" fmla="*/ 22 h 189"/>
                  <a:gd name="T52" fmla="*/ 47 w 528"/>
                  <a:gd name="T53" fmla="*/ 22 h 189"/>
                  <a:gd name="T54" fmla="*/ 41 w 528"/>
                  <a:gd name="T55" fmla="*/ 23 h 189"/>
                  <a:gd name="T56" fmla="*/ 35 w 528"/>
                  <a:gd name="T57" fmla="*/ 23 h 189"/>
                  <a:gd name="T58" fmla="*/ 30 w 528"/>
                  <a:gd name="T59" fmla="*/ 23 h 189"/>
                  <a:gd name="T60" fmla="*/ 25 w 528"/>
                  <a:gd name="T61" fmla="*/ 23 h 189"/>
                  <a:gd name="T62" fmla="*/ 21 w 528"/>
                  <a:gd name="T63" fmla="*/ 23 h 1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28"/>
                  <a:gd name="T97" fmla="*/ 0 h 189"/>
                  <a:gd name="T98" fmla="*/ 528 w 528"/>
                  <a:gd name="T99" fmla="*/ 189 h 18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28" h="189">
                    <a:moveTo>
                      <a:pt x="155" y="185"/>
                    </a:moveTo>
                    <a:lnTo>
                      <a:pt x="137" y="183"/>
                    </a:lnTo>
                    <a:lnTo>
                      <a:pt x="118" y="181"/>
                    </a:lnTo>
                    <a:lnTo>
                      <a:pt x="100" y="178"/>
                    </a:lnTo>
                    <a:lnTo>
                      <a:pt x="83" y="176"/>
                    </a:lnTo>
                    <a:lnTo>
                      <a:pt x="65" y="174"/>
                    </a:lnTo>
                    <a:lnTo>
                      <a:pt x="48" y="171"/>
                    </a:lnTo>
                    <a:lnTo>
                      <a:pt x="31" y="168"/>
                    </a:lnTo>
                    <a:lnTo>
                      <a:pt x="15" y="164"/>
                    </a:lnTo>
                    <a:lnTo>
                      <a:pt x="4" y="141"/>
                    </a:lnTo>
                    <a:lnTo>
                      <a:pt x="1" y="105"/>
                    </a:lnTo>
                    <a:lnTo>
                      <a:pt x="0" y="65"/>
                    </a:lnTo>
                    <a:lnTo>
                      <a:pt x="3" y="38"/>
                    </a:lnTo>
                    <a:lnTo>
                      <a:pt x="19" y="27"/>
                    </a:lnTo>
                    <a:lnTo>
                      <a:pt x="36" y="20"/>
                    </a:lnTo>
                    <a:lnTo>
                      <a:pt x="55" y="16"/>
                    </a:lnTo>
                    <a:lnTo>
                      <a:pt x="74" y="12"/>
                    </a:lnTo>
                    <a:lnTo>
                      <a:pt x="93" y="11"/>
                    </a:lnTo>
                    <a:lnTo>
                      <a:pt x="114" y="10"/>
                    </a:lnTo>
                    <a:lnTo>
                      <a:pt x="134" y="8"/>
                    </a:lnTo>
                    <a:lnTo>
                      <a:pt x="155" y="7"/>
                    </a:lnTo>
                    <a:lnTo>
                      <a:pt x="176" y="5"/>
                    </a:lnTo>
                    <a:lnTo>
                      <a:pt x="198" y="5"/>
                    </a:lnTo>
                    <a:lnTo>
                      <a:pt x="218" y="4"/>
                    </a:lnTo>
                    <a:lnTo>
                      <a:pt x="240" y="3"/>
                    </a:lnTo>
                    <a:lnTo>
                      <a:pt x="263" y="2"/>
                    </a:lnTo>
                    <a:lnTo>
                      <a:pt x="285" y="1"/>
                    </a:lnTo>
                    <a:lnTo>
                      <a:pt x="307" y="1"/>
                    </a:lnTo>
                    <a:lnTo>
                      <a:pt x="330" y="0"/>
                    </a:lnTo>
                    <a:lnTo>
                      <a:pt x="352" y="0"/>
                    </a:lnTo>
                    <a:lnTo>
                      <a:pt x="375" y="1"/>
                    </a:lnTo>
                    <a:lnTo>
                      <a:pt x="397" y="2"/>
                    </a:lnTo>
                    <a:lnTo>
                      <a:pt x="420" y="3"/>
                    </a:lnTo>
                    <a:lnTo>
                      <a:pt x="442" y="7"/>
                    </a:lnTo>
                    <a:lnTo>
                      <a:pt x="464" y="10"/>
                    </a:lnTo>
                    <a:lnTo>
                      <a:pt x="484" y="13"/>
                    </a:lnTo>
                    <a:lnTo>
                      <a:pt x="506" y="19"/>
                    </a:lnTo>
                    <a:lnTo>
                      <a:pt x="522" y="42"/>
                    </a:lnTo>
                    <a:lnTo>
                      <a:pt x="528" y="75"/>
                    </a:lnTo>
                    <a:lnTo>
                      <a:pt x="528" y="110"/>
                    </a:lnTo>
                    <a:lnTo>
                      <a:pt x="527" y="143"/>
                    </a:lnTo>
                    <a:lnTo>
                      <a:pt x="520" y="151"/>
                    </a:lnTo>
                    <a:lnTo>
                      <a:pt x="510" y="156"/>
                    </a:lnTo>
                    <a:lnTo>
                      <a:pt x="498" y="162"/>
                    </a:lnTo>
                    <a:lnTo>
                      <a:pt x="487" y="167"/>
                    </a:lnTo>
                    <a:lnTo>
                      <a:pt x="474" y="170"/>
                    </a:lnTo>
                    <a:lnTo>
                      <a:pt x="461" y="174"/>
                    </a:lnTo>
                    <a:lnTo>
                      <a:pt x="450" y="176"/>
                    </a:lnTo>
                    <a:lnTo>
                      <a:pt x="440" y="178"/>
                    </a:lnTo>
                    <a:lnTo>
                      <a:pt x="433" y="179"/>
                    </a:lnTo>
                    <a:lnTo>
                      <a:pt x="422" y="179"/>
                    </a:lnTo>
                    <a:lnTo>
                      <a:pt x="407" y="181"/>
                    </a:lnTo>
                    <a:lnTo>
                      <a:pt x="390" y="182"/>
                    </a:lnTo>
                    <a:lnTo>
                      <a:pt x="370" y="183"/>
                    </a:lnTo>
                    <a:lnTo>
                      <a:pt x="349" y="184"/>
                    </a:lnTo>
                    <a:lnTo>
                      <a:pt x="326" y="185"/>
                    </a:lnTo>
                    <a:lnTo>
                      <a:pt x="302" y="186"/>
                    </a:lnTo>
                    <a:lnTo>
                      <a:pt x="278" y="187"/>
                    </a:lnTo>
                    <a:lnTo>
                      <a:pt x="255" y="187"/>
                    </a:lnTo>
                    <a:lnTo>
                      <a:pt x="233" y="189"/>
                    </a:lnTo>
                    <a:lnTo>
                      <a:pt x="213" y="189"/>
                    </a:lnTo>
                    <a:lnTo>
                      <a:pt x="193" y="189"/>
                    </a:lnTo>
                    <a:lnTo>
                      <a:pt x="177" y="187"/>
                    </a:lnTo>
                    <a:lnTo>
                      <a:pt x="164" y="186"/>
                    </a:lnTo>
                    <a:lnTo>
                      <a:pt x="155" y="1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6" name="Freeform 158"/>
              <p:cNvSpPr>
                <a:spLocks/>
              </p:cNvSpPr>
              <p:nvPr/>
            </p:nvSpPr>
            <p:spPr bwMode="auto">
              <a:xfrm>
                <a:off x="1219" y="3492"/>
                <a:ext cx="248" cy="60"/>
              </a:xfrm>
              <a:custGeom>
                <a:avLst/>
                <a:gdLst>
                  <a:gd name="T0" fmla="*/ 25 w 495"/>
                  <a:gd name="T1" fmla="*/ 15 h 120"/>
                  <a:gd name="T2" fmla="*/ 20 w 495"/>
                  <a:gd name="T3" fmla="*/ 15 h 120"/>
                  <a:gd name="T4" fmla="*/ 14 w 495"/>
                  <a:gd name="T5" fmla="*/ 14 h 120"/>
                  <a:gd name="T6" fmla="*/ 8 w 495"/>
                  <a:gd name="T7" fmla="*/ 14 h 120"/>
                  <a:gd name="T8" fmla="*/ 3 w 495"/>
                  <a:gd name="T9" fmla="*/ 13 h 120"/>
                  <a:gd name="T10" fmla="*/ 1 w 495"/>
                  <a:gd name="T11" fmla="*/ 11 h 120"/>
                  <a:gd name="T12" fmla="*/ 3 w 495"/>
                  <a:gd name="T13" fmla="*/ 11 h 120"/>
                  <a:gd name="T14" fmla="*/ 6 w 495"/>
                  <a:gd name="T15" fmla="*/ 11 h 120"/>
                  <a:gd name="T16" fmla="*/ 5 w 495"/>
                  <a:gd name="T17" fmla="*/ 10 h 120"/>
                  <a:gd name="T18" fmla="*/ 2 w 495"/>
                  <a:gd name="T19" fmla="*/ 10 h 120"/>
                  <a:gd name="T20" fmla="*/ 1 w 495"/>
                  <a:gd name="T21" fmla="*/ 8 h 120"/>
                  <a:gd name="T22" fmla="*/ 5 w 495"/>
                  <a:gd name="T23" fmla="*/ 8 h 120"/>
                  <a:gd name="T24" fmla="*/ 11 w 495"/>
                  <a:gd name="T25" fmla="*/ 9 h 120"/>
                  <a:gd name="T26" fmla="*/ 6 w 495"/>
                  <a:gd name="T27" fmla="*/ 8 h 120"/>
                  <a:gd name="T28" fmla="*/ 2 w 495"/>
                  <a:gd name="T29" fmla="*/ 7 h 120"/>
                  <a:gd name="T30" fmla="*/ 1 w 495"/>
                  <a:gd name="T31" fmla="*/ 5 h 120"/>
                  <a:gd name="T32" fmla="*/ 3 w 495"/>
                  <a:gd name="T33" fmla="*/ 5 h 120"/>
                  <a:gd name="T34" fmla="*/ 7 w 495"/>
                  <a:gd name="T35" fmla="*/ 6 h 120"/>
                  <a:gd name="T36" fmla="*/ 5 w 495"/>
                  <a:gd name="T37" fmla="*/ 5 h 120"/>
                  <a:gd name="T38" fmla="*/ 2 w 495"/>
                  <a:gd name="T39" fmla="*/ 4 h 120"/>
                  <a:gd name="T40" fmla="*/ 1 w 495"/>
                  <a:gd name="T41" fmla="*/ 3 h 120"/>
                  <a:gd name="T42" fmla="*/ 4 w 495"/>
                  <a:gd name="T43" fmla="*/ 3 h 120"/>
                  <a:gd name="T44" fmla="*/ 9 w 495"/>
                  <a:gd name="T45" fmla="*/ 4 h 120"/>
                  <a:gd name="T46" fmla="*/ 4 w 495"/>
                  <a:gd name="T47" fmla="*/ 2 h 120"/>
                  <a:gd name="T48" fmla="*/ 1 w 495"/>
                  <a:gd name="T49" fmla="*/ 1 h 120"/>
                  <a:gd name="T50" fmla="*/ 0 w 495"/>
                  <a:gd name="T51" fmla="*/ 1 h 120"/>
                  <a:gd name="T52" fmla="*/ 5 w 495"/>
                  <a:gd name="T53" fmla="*/ 1 h 120"/>
                  <a:gd name="T54" fmla="*/ 12 w 495"/>
                  <a:gd name="T55" fmla="*/ 2 h 120"/>
                  <a:gd name="T56" fmla="*/ 19 w 495"/>
                  <a:gd name="T57" fmla="*/ 3 h 120"/>
                  <a:gd name="T58" fmla="*/ 27 w 495"/>
                  <a:gd name="T59" fmla="*/ 3 h 120"/>
                  <a:gd name="T60" fmla="*/ 35 w 495"/>
                  <a:gd name="T61" fmla="*/ 3 h 120"/>
                  <a:gd name="T62" fmla="*/ 43 w 495"/>
                  <a:gd name="T63" fmla="*/ 3 h 120"/>
                  <a:gd name="T64" fmla="*/ 51 w 495"/>
                  <a:gd name="T65" fmla="*/ 2 h 120"/>
                  <a:gd name="T66" fmla="*/ 60 w 495"/>
                  <a:gd name="T67" fmla="*/ 1 h 120"/>
                  <a:gd name="T68" fmla="*/ 62 w 495"/>
                  <a:gd name="T69" fmla="*/ 1 h 120"/>
                  <a:gd name="T70" fmla="*/ 59 w 495"/>
                  <a:gd name="T71" fmla="*/ 3 h 120"/>
                  <a:gd name="T72" fmla="*/ 54 w 495"/>
                  <a:gd name="T73" fmla="*/ 4 h 120"/>
                  <a:gd name="T74" fmla="*/ 54 w 495"/>
                  <a:gd name="T75" fmla="*/ 4 h 120"/>
                  <a:gd name="T76" fmla="*/ 59 w 495"/>
                  <a:gd name="T77" fmla="*/ 3 h 120"/>
                  <a:gd name="T78" fmla="*/ 62 w 495"/>
                  <a:gd name="T79" fmla="*/ 4 h 120"/>
                  <a:gd name="T80" fmla="*/ 58 w 495"/>
                  <a:gd name="T81" fmla="*/ 6 h 120"/>
                  <a:gd name="T82" fmla="*/ 52 w 495"/>
                  <a:gd name="T83" fmla="*/ 7 h 120"/>
                  <a:gd name="T84" fmla="*/ 55 w 495"/>
                  <a:gd name="T85" fmla="*/ 6 h 120"/>
                  <a:gd name="T86" fmla="*/ 61 w 495"/>
                  <a:gd name="T87" fmla="*/ 6 h 120"/>
                  <a:gd name="T88" fmla="*/ 62 w 495"/>
                  <a:gd name="T89" fmla="*/ 7 h 120"/>
                  <a:gd name="T90" fmla="*/ 62 w 495"/>
                  <a:gd name="T91" fmla="*/ 7 h 120"/>
                  <a:gd name="T92" fmla="*/ 58 w 495"/>
                  <a:gd name="T93" fmla="*/ 8 h 120"/>
                  <a:gd name="T94" fmla="*/ 59 w 495"/>
                  <a:gd name="T95" fmla="*/ 9 h 120"/>
                  <a:gd name="T96" fmla="*/ 62 w 495"/>
                  <a:gd name="T97" fmla="*/ 8 h 120"/>
                  <a:gd name="T98" fmla="*/ 62 w 495"/>
                  <a:gd name="T99" fmla="*/ 9 h 120"/>
                  <a:gd name="T100" fmla="*/ 56 w 495"/>
                  <a:gd name="T101" fmla="*/ 10 h 120"/>
                  <a:gd name="T102" fmla="*/ 49 w 495"/>
                  <a:gd name="T103" fmla="*/ 12 h 120"/>
                  <a:gd name="T104" fmla="*/ 52 w 495"/>
                  <a:gd name="T105" fmla="*/ 12 h 120"/>
                  <a:gd name="T106" fmla="*/ 60 w 495"/>
                  <a:gd name="T107" fmla="*/ 10 h 120"/>
                  <a:gd name="T108" fmla="*/ 61 w 495"/>
                  <a:gd name="T109" fmla="*/ 12 h 120"/>
                  <a:gd name="T110" fmla="*/ 57 w 495"/>
                  <a:gd name="T111" fmla="*/ 13 h 120"/>
                  <a:gd name="T112" fmla="*/ 51 w 495"/>
                  <a:gd name="T113" fmla="*/ 14 h 120"/>
                  <a:gd name="T114" fmla="*/ 44 w 495"/>
                  <a:gd name="T115" fmla="*/ 15 h 120"/>
                  <a:gd name="T116" fmla="*/ 38 w 495"/>
                  <a:gd name="T117" fmla="*/ 15 h 120"/>
                  <a:gd name="T118" fmla="*/ 31 w 495"/>
                  <a:gd name="T119" fmla="*/ 15 h 12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95"/>
                  <a:gd name="T181" fmla="*/ 0 h 120"/>
                  <a:gd name="T182" fmla="*/ 495 w 495"/>
                  <a:gd name="T183" fmla="*/ 120 h 12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95" h="120">
                    <a:moveTo>
                      <a:pt x="235" y="120"/>
                    </a:moveTo>
                    <a:lnTo>
                      <a:pt x="223" y="120"/>
                    </a:lnTo>
                    <a:lnTo>
                      <a:pt x="212" y="118"/>
                    </a:lnTo>
                    <a:lnTo>
                      <a:pt x="199" y="118"/>
                    </a:lnTo>
                    <a:lnTo>
                      <a:pt x="187" y="117"/>
                    </a:lnTo>
                    <a:lnTo>
                      <a:pt x="176" y="116"/>
                    </a:lnTo>
                    <a:lnTo>
                      <a:pt x="164" y="116"/>
                    </a:lnTo>
                    <a:lnTo>
                      <a:pt x="153" y="115"/>
                    </a:lnTo>
                    <a:lnTo>
                      <a:pt x="140" y="114"/>
                    </a:lnTo>
                    <a:lnTo>
                      <a:pt x="129" y="113"/>
                    </a:lnTo>
                    <a:lnTo>
                      <a:pt x="117" y="112"/>
                    </a:lnTo>
                    <a:lnTo>
                      <a:pt x="106" y="110"/>
                    </a:lnTo>
                    <a:lnTo>
                      <a:pt x="94" y="109"/>
                    </a:lnTo>
                    <a:lnTo>
                      <a:pt x="83" y="108"/>
                    </a:lnTo>
                    <a:lnTo>
                      <a:pt x="71" y="107"/>
                    </a:lnTo>
                    <a:lnTo>
                      <a:pt x="61" y="106"/>
                    </a:lnTo>
                    <a:lnTo>
                      <a:pt x="49" y="105"/>
                    </a:lnTo>
                    <a:lnTo>
                      <a:pt x="39" y="102"/>
                    </a:lnTo>
                    <a:lnTo>
                      <a:pt x="30" y="101"/>
                    </a:lnTo>
                    <a:lnTo>
                      <a:pt x="23" y="100"/>
                    </a:lnTo>
                    <a:lnTo>
                      <a:pt x="18" y="98"/>
                    </a:lnTo>
                    <a:lnTo>
                      <a:pt x="14" y="95"/>
                    </a:lnTo>
                    <a:lnTo>
                      <a:pt x="9" y="92"/>
                    </a:lnTo>
                    <a:lnTo>
                      <a:pt x="7" y="87"/>
                    </a:lnTo>
                    <a:lnTo>
                      <a:pt x="3" y="80"/>
                    </a:lnTo>
                    <a:lnTo>
                      <a:pt x="9" y="82"/>
                    </a:lnTo>
                    <a:lnTo>
                      <a:pt x="16" y="83"/>
                    </a:lnTo>
                    <a:lnTo>
                      <a:pt x="22" y="84"/>
                    </a:lnTo>
                    <a:lnTo>
                      <a:pt x="29" y="85"/>
                    </a:lnTo>
                    <a:lnTo>
                      <a:pt x="34" y="86"/>
                    </a:lnTo>
                    <a:lnTo>
                      <a:pt x="41" y="87"/>
                    </a:lnTo>
                    <a:lnTo>
                      <a:pt x="48" y="87"/>
                    </a:lnTo>
                    <a:lnTo>
                      <a:pt x="55" y="86"/>
                    </a:lnTo>
                    <a:lnTo>
                      <a:pt x="48" y="84"/>
                    </a:lnTo>
                    <a:lnTo>
                      <a:pt x="42" y="83"/>
                    </a:lnTo>
                    <a:lnTo>
                      <a:pt x="35" y="80"/>
                    </a:lnTo>
                    <a:lnTo>
                      <a:pt x="30" y="79"/>
                    </a:lnTo>
                    <a:lnTo>
                      <a:pt x="23" y="77"/>
                    </a:lnTo>
                    <a:lnTo>
                      <a:pt x="16" y="76"/>
                    </a:lnTo>
                    <a:lnTo>
                      <a:pt x="10" y="74"/>
                    </a:lnTo>
                    <a:lnTo>
                      <a:pt x="3" y="72"/>
                    </a:lnTo>
                    <a:lnTo>
                      <a:pt x="2" y="69"/>
                    </a:lnTo>
                    <a:lnTo>
                      <a:pt x="2" y="65"/>
                    </a:lnTo>
                    <a:lnTo>
                      <a:pt x="2" y="62"/>
                    </a:lnTo>
                    <a:lnTo>
                      <a:pt x="1" y="59"/>
                    </a:lnTo>
                    <a:lnTo>
                      <a:pt x="12" y="60"/>
                    </a:lnTo>
                    <a:lnTo>
                      <a:pt x="25" y="61"/>
                    </a:lnTo>
                    <a:lnTo>
                      <a:pt x="37" y="62"/>
                    </a:lnTo>
                    <a:lnTo>
                      <a:pt x="49" y="64"/>
                    </a:lnTo>
                    <a:lnTo>
                      <a:pt x="62" y="67"/>
                    </a:lnTo>
                    <a:lnTo>
                      <a:pt x="75" y="68"/>
                    </a:lnTo>
                    <a:lnTo>
                      <a:pt x="87" y="68"/>
                    </a:lnTo>
                    <a:lnTo>
                      <a:pt x="100" y="68"/>
                    </a:lnTo>
                    <a:lnTo>
                      <a:pt x="78" y="64"/>
                    </a:lnTo>
                    <a:lnTo>
                      <a:pt x="61" y="62"/>
                    </a:lnTo>
                    <a:lnTo>
                      <a:pt x="48" y="60"/>
                    </a:lnTo>
                    <a:lnTo>
                      <a:pt x="38" y="57"/>
                    </a:lnTo>
                    <a:lnTo>
                      <a:pt x="29" y="56"/>
                    </a:lnTo>
                    <a:lnTo>
                      <a:pt x="22" y="54"/>
                    </a:lnTo>
                    <a:lnTo>
                      <a:pt x="12" y="52"/>
                    </a:lnTo>
                    <a:lnTo>
                      <a:pt x="2" y="49"/>
                    </a:lnTo>
                    <a:lnTo>
                      <a:pt x="2" y="46"/>
                    </a:lnTo>
                    <a:lnTo>
                      <a:pt x="2" y="42"/>
                    </a:lnTo>
                    <a:lnTo>
                      <a:pt x="2" y="39"/>
                    </a:lnTo>
                    <a:lnTo>
                      <a:pt x="2" y="34"/>
                    </a:lnTo>
                    <a:lnTo>
                      <a:pt x="8" y="36"/>
                    </a:lnTo>
                    <a:lnTo>
                      <a:pt x="15" y="38"/>
                    </a:lnTo>
                    <a:lnTo>
                      <a:pt x="22" y="39"/>
                    </a:lnTo>
                    <a:lnTo>
                      <a:pt x="29" y="41"/>
                    </a:lnTo>
                    <a:lnTo>
                      <a:pt x="35" y="42"/>
                    </a:lnTo>
                    <a:lnTo>
                      <a:pt x="43" y="44"/>
                    </a:lnTo>
                    <a:lnTo>
                      <a:pt x="52" y="44"/>
                    </a:lnTo>
                    <a:lnTo>
                      <a:pt x="58" y="44"/>
                    </a:lnTo>
                    <a:lnTo>
                      <a:pt x="52" y="41"/>
                    </a:lnTo>
                    <a:lnTo>
                      <a:pt x="45" y="39"/>
                    </a:lnTo>
                    <a:lnTo>
                      <a:pt x="38" y="37"/>
                    </a:lnTo>
                    <a:lnTo>
                      <a:pt x="31" y="34"/>
                    </a:lnTo>
                    <a:lnTo>
                      <a:pt x="23" y="33"/>
                    </a:lnTo>
                    <a:lnTo>
                      <a:pt x="16" y="31"/>
                    </a:lnTo>
                    <a:lnTo>
                      <a:pt x="9" y="29"/>
                    </a:lnTo>
                    <a:lnTo>
                      <a:pt x="2" y="26"/>
                    </a:lnTo>
                    <a:lnTo>
                      <a:pt x="1" y="24"/>
                    </a:lnTo>
                    <a:lnTo>
                      <a:pt x="1" y="21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9" y="16"/>
                    </a:lnTo>
                    <a:lnTo>
                      <a:pt x="18" y="17"/>
                    </a:lnTo>
                    <a:lnTo>
                      <a:pt x="27" y="19"/>
                    </a:lnTo>
                    <a:lnTo>
                      <a:pt x="38" y="22"/>
                    </a:lnTo>
                    <a:lnTo>
                      <a:pt x="47" y="24"/>
                    </a:lnTo>
                    <a:lnTo>
                      <a:pt x="56" y="26"/>
                    </a:lnTo>
                    <a:lnTo>
                      <a:pt x="65" y="26"/>
                    </a:lnTo>
                    <a:lnTo>
                      <a:pt x="75" y="26"/>
                    </a:lnTo>
                    <a:lnTo>
                      <a:pt x="54" y="21"/>
                    </a:lnTo>
                    <a:lnTo>
                      <a:pt x="39" y="17"/>
                    </a:lnTo>
                    <a:lnTo>
                      <a:pt x="27" y="14"/>
                    </a:lnTo>
                    <a:lnTo>
                      <a:pt x="19" y="11"/>
                    </a:lnTo>
                    <a:lnTo>
                      <a:pt x="12" y="10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6" y="3"/>
                    </a:lnTo>
                    <a:lnTo>
                      <a:pt x="40" y="4"/>
                    </a:lnTo>
                    <a:lnTo>
                      <a:pt x="54" y="7"/>
                    </a:lnTo>
                    <a:lnTo>
                      <a:pt x="68" y="8"/>
                    </a:lnTo>
                    <a:lnTo>
                      <a:pt x="81" y="10"/>
                    </a:lnTo>
                    <a:lnTo>
                      <a:pt x="95" y="11"/>
                    </a:lnTo>
                    <a:lnTo>
                      <a:pt x="109" y="12"/>
                    </a:lnTo>
                    <a:lnTo>
                      <a:pt x="124" y="15"/>
                    </a:lnTo>
                    <a:lnTo>
                      <a:pt x="138" y="16"/>
                    </a:lnTo>
                    <a:lnTo>
                      <a:pt x="152" y="17"/>
                    </a:lnTo>
                    <a:lnTo>
                      <a:pt x="167" y="18"/>
                    </a:lnTo>
                    <a:lnTo>
                      <a:pt x="181" y="21"/>
                    </a:lnTo>
                    <a:lnTo>
                      <a:pt x="196" y="22"/>
                    </a:lnTo>
                    <a:lnTo>
                      <a:pt x="209" y="23"/>
                    </a:lnTo>
                    <a:lnTo>
                      <a:pt x="224" y="24"/>
                    </a:lnTo>
                    <a:lnTo>
                      <a:pt x="240" y="23"/>
                    </a:lnTo>
                    <a:lnTo>
                      <a:pt x="258" y="23"/>
                    </a:lnTo>
                    <a:lnTo>
                      <a:pt x="274" y="22"/>
                    </a:lnTo>
                    <a:lnTo>
                      <a:pt x="290" y="21"/>
                    </a:lnTo>
                    <a:lnTo>
                      <a:pt x="307" y="19"/>
                    </a:lnTo>
                    <a:lnTo>
                      <a:pt x="323" y="18"/>
                    </a:lnTo>
                    <a:lnTo>
                      <a:pt x="339" y="17"/>
                    </a:lnTo>
                    <a:lnTo>
                      <a:pt x="357" y="16"/>
                    </a:lnTo>
                    <a:lnTo>
                      <a:pt x="373" y="15"/>
                    </a:lnTo>
                    <a:lnTo>
                      <a:pt x="390" y="12"/>
                    </a:lnTo>
                    <a:lnTo>
                      <a:pt x="406" y="11"/>
                    </a:lnTo>
                    <a:lnTo>
                      <a:pt x="424" y="9"/>
                    </a:lnTo>
                    <a:lnTo>
                      <a:pt x="440" y="8"/>
                    </a:lnTo>
                    <a:lnTo>
                      <a:pt x="457" y="6"/>
                    </a:lnTo>
                    <a:lnTo>
                      <a:pt x="473" y="3"/>
                    </a:lnTo>
                    <a:lnTo>
                      <a:pt x="490" y="1"/>
                    </a:lnTo>
                    <a:lnTo>
                      <a:pt x="490" y="3"/>
                    </a:lnTo>
                    <a:lnTo>
                      <a:pt x="490" y="4"/>
                    </a:lnTo>
                    <a:lnTo>
                      <a:pt x="490" y="7"/>
                    </a:lnTo>
                    <a:lnTo>
                      <a:pt x="491" y="9"/>
                    </a:lnTo>
                    <a:lnTo>
                      <a:pt x="483" y="15"/>
                    </a:lnTo>
                    <a:lnTo>
                      <a:pt x="475" y="19"/>
                    </a:lnTo>
                    <a:lnTo>
                      <a:pt x="465" y="22"/>
                    </a:lnTo>
                    <a:lnTo>
                      <a:pt x="456" y="23"/>
                    </a:lnTo>
                    <a:lnTo>
                      <a:pt x="445" y="24"/>
                    </a:lnTo>
                    <a:lnTo>
                      <a:pt x="436" y="25"/>
                    </a:lnTo>
                    <a:lnTo>
                      <a:pt x="427" y="27"/>
                    </a:lnTo>
                    <a:lnTo>
                      <a:pt x="420" y="31"/>
                    </a:lnTo>
                    <a:lnTo>
                      <a:pt x="421" y="31"/>
                    </a:lnTo>
                    <a:lnTo>
                      <a:pt x="424" y="31"/>
                    </a:lnTo>
                    <a:lnTo>
                      <a:pt x="426" y="31"/>
                    </a:lnTo>
                    <a:lnTo>
                      <a:pt x="432" y="30"/>
                    </a:lnTo>
                    <a:lnTo>
                      <a:pt x="441" y="29"/>
                    </a:lnTo>
                    <a:lnTo>
                      <a:pt x="453" y="26"/>
                    </a:lnTo>
                    <a:lnTo>
                      <a:pt x="471" y="24"/>
                    </a:lnTo>
                    <a:lnTo>
                      <a:pt x="494" y="19"/>
                    </a:lnTo>
                    <a:lnTo>
                      <a:pt x="494" y="23"/>
                    </a:lnTo>
                    <a:lnTo>
                      <a:pt x="494" y="26"/>
                    </a:lnTo>
                    <a:lnTo>
                      <a:pt x="494" y="30"/>
                    </a:lnTo>
                    <a:lnTo>
                      <a:pt x="495" y="34"/>
                    </a:lnTo>
                    <a:lnTo>
                      <a:pt x="483" y="37"/>
                    </a:lnTo>
                    <a:lnTo>
                      <a:pt x="472" y="39"/>
                    </a:lnTo>
                    <a:lnTo>
                      <a:pt x="460" y="42"/>
                    </a:lnTo>
                    <a:lnTo>
                      <a:pt x="449" y="45"/>
                    </a:lnTo>
                    <a:lnTo>
                      <a:pt x="436" y="47"/>
                    </a:lnTo>
                    <a:lnTo>
                      <a:pt x="425" y="49"/>
                    </a:lnTo>
                    <a:lnTo>
                      <a:pt x="413" y="51"/>
                    </a:lnTo>
                    <a:lnTo>
                      <a:pt x="402" y="53"/>
                    </a:lnTo>
                    <a:lnTo>
                      <a:pt x="413" y="52"/>
                    </a:lnTo>
                    <a:lnTo>
                      <a:pt x="425" y="51"/>
                    </a:lnTo>
                    <a:lnTo>
                      <a:pt x="436" y="48"/>
                    </a:lnTo>
                    <a:lnTo>
                      <a:pt x="449" y="47"/>
                    </a:lnTo>
                    <a:lnTo>
                      <a:pt x="460" y="45"/>
                    </a:lnTo>
                    <a:lnTo>
                      <a:pt x="472" y="44"/>
                    </a:lnTo>
                    <a:lnTo>
                      <a:pt x="483" y="44"/>
                    </a:lnTo>
                    <a:lnTo>
                      <a:pt x="495" y="45"/>
                    </a:lnTo>
                    <a:lnTo>
                      <a:pt x="495" y="46"/>
                    </a:lnTo>
                    <a:lnTo>
                      <a:pt x="495" y="47"/>
                    </a:lnTo>
                    <a:lnTo>
                      <a:pt x="495" y="49"/>
                    </a:lnTo>
                    <a:lnTo>
                      <a:pt x="495" y="51"/>
                    </a:lnTo>
                    <a:lnTo>
                      <a:pt x="494" y="52"/>
                    </a:lnTo>
                    <a:lnTo>
                      <a:pt x="493" y="53"/>
                    </a:lnTo>
                    <a:lnTo>
                      <a:pt x="490" y="54"/>
                    </a:lnTo>
                    <a:lnTo>
                      <a:pt x="487" y="55"/>
                    </a:lnTo>
                    <a:lnTo>
                      <a:pt x="480" y="57"/>
                    </a:lnTo>
                    <a:lnTo>
                      <a:pt x="471" y="60"/>
                    </a:lnTo>
                    <a:lnTo>
                      <a:pt x="459" y="62"/>
                    </a:lnTo>
                    <a:lnTo>
                      <a:pt x="442" y="67"/>
                    </a:lnTo>
                    <a:lnTo>
                      <a:pt x="453" y="67"/>
                    </a:lnTo>
                    <a:lnTo>
                      <a:pt x="463" y="65"/>
                    </a:lnTo>
                    <a:lnTo>
                      <a:pt x="470" y="65"/>
                    </a:lnTo>
                    <a:lnTo>
                      <a:pt x="475" y="65"/>
                    </a:lnTo>
                    <a:lnTo>
                      <a:pt x="480" y="64"/>
                    </a:lnTo>
                    <a:lnTo>
                      <a:pt x="485" y="64"/>
                    </a:lnTo>
                    <a:lnTo>
                      <a:pt x="489" y="63"/>
                    </a:lnTo>
                    <a:lnTo>
                      <a:pt x="495" y="62"/>
                    </a:lnTo>
                    <a:lnTo>
                      <a:pt x="494" y="63"/>
                    </a:lnTo>
                    <a:lnTo>
                      <a:pt x="494" y="65"/>
                    </a:lnTo>
                    <a:lnTo>
                      <a:pt x="494" y="67"/>
                    </a:lnTo>
                    <a:lnTo>
                      <a:pt x="494" y="69"/>
                    </a:lnTo>
                    <a:lnTo>
                      <a:pt x="479" y="74"/>
                    </a:lnTo>
                    <a:lnTo>
                      <a:pt x="463" y="77"/>
                    </a:lnTo>
                    <a:lnTo>
                      <a:pt x="448" y="79"/>
                    </a:lnTo>
                    <a:lnTo>
                      <a:pt x="433" y="83"/>
                    </a:lnTo>
                    <a:lnTo>
                      <a:pt x="417" y="84"/>
                    </a:lnTo>
                    <a:lnTo>
                      <a:pt x="402" y="86"/>
                    </a:lnTo>
                    <a:lnTo>
                      <a:pt x="387" y="89"/>
                    </a:lnTo>
                    <a:lnTo>
                      <a:pt x="372" y="90"/>
                    </a:lnTo>
                    <a:lnTo>
                      <a:pt x="383" y="92"/>
                    </a:lnTo>
                    <a:lnTo>
                      <a:pt x="398" y="92"/>
                    </a:lnTo>
                    <a:lnTo>
                      <a:pt x="414" y="91"/>
                    </a:lnTo>
                    <a:lnTo>
                      <a:pt x="432" y="89"/>
                    </a:lnTo>
                    <a:lnTo>
                      <a:pt x="448" y="86"/>
                    </a:lnTo>
                    <a:lnTo>
                      <a:pt x="465" y="83"/>
                    </a:lnTo>
                    <a:lnTo>
                      <a:pt x="480" y="80"/>
                    </a:lnTo>
                    <a:lnTo>
                      <a:pt x="494" y="78"/>
                    </a:lnTo>
                    <a:lnTo>
                      <a:pt x="493" y="86"/>
                    </a:lnTo>
                    <a:lnTo>
                      <a:pt x="489" y="92"/>
                    </a:lnTo>
                    <a:lnTo>
                      <a:pt x="483" y="95"/>
                    </a:lnTo>
                    <a:lnTo>
                      <a:pt x="476" y="98"/>
                    </a:lnTo>
                    <a:lnTo>
                      <a:pt x="468" y="98"/>
                    </a:lnTo>
                    <a:lnTo>
                      <a:pt x="460" y="99"/>
                    </a:lnTo>
                    <a:lnTo>
                      <a:pt x="452" y="100"/>
                    </a:lnTo>
                    <a:lnTo>
                      <a:pt x="445" y="104"/>
                    </a:lnTo>
                    <a:lnTo>
                      <a:pt x="432" y="106"/>
                    </a:lnTo>
                    <a:lnTo>
                      <a:pt x="419" y="107"/>
                    </a:lnTo>
                    <a:lnTo>
                      <a:pt x="405" y="109"/>
                    </a:lnTo>
                    <a:lnTo>
                      <a:pt x="392" y="110"/>
                    </a:lnTo>
                    <a:lnTo>
                      <a:pt x="379" y="112"/>
                    </a:lnTo>
                    <a:lnTo>
                      <a:pt x="366" y="114"/>
                    </a:lnTo>
                    <a:lnTo>
                      <a:pt x="352" y="115"/>
                    </a:lnTo>
                    <a:lnTo>
                      <a:pt x="339" y="115"/>
                    </a:lnTo>
                    <a:lnTo>
                      <a:pt x="327" y="116"/>
                    </a:lnTo>
                    <a:lnTo>
                      <a:pt x="314" y="117"/>
                    </a:lnTo>
                    <a:lnTo>
                      <a:pt x="300" y="117"/>
                    </a:lnTo>
                    <a:lnTo>
                      <a:pt x="288" y="118"/>
                    </a:lnTo>
                    <a:lnTo>
                      <a:pt x="275" y="118"/>
                    </a:lnTo>
                    <a:lnTo>
                      <a:pt x="261" y="120"/>
                    </a:lnTo>
                    <a:lnTo>
                      <a:pt x="248" y="120"/>
                    </a:lnTo>
                    <a:lnTo>
                      <a:pt x="235" y="12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7" name="Freeform 159"/>
              <p:cNvSpPr>
                <a:spLocks/>
              </p:cNvSpPr>
              <p:nvPr/>
            </p:nvSpPr>
            <p:spPr bwMode="auto">
              <a:xfrm>
                <a:off x="1258" y="3537"/>
                <a:ext cx="19" cy="3"/>
              </a:xfrm>
              <a:custGeom>
                <a:avLst/>
                <a:gdLst>
                  <a:gd name="T0" fmla="*/ 1 w 38"/>
                  <a:gd name="T1" fmla="*/ 2 h 4"/>
                  <a:gd name="T2" fmla="*/ 1 w 38"/>
                  <a:gd name="T3" fmla="*/ 2 h 4"/>
                  <a:gd name="T4" fmla="*/ 1 w 38"/>
                  <a:gd name="T5" fmla="*/ 2 h 4"/>
                  <a:gd name="T6" fmla="*/ 1 w 38"/>
                  <a:gd name="T7" fmla="*/ 2 h 4"/>
                  <a:gd name="T8" fmla="*/ 0 w 38"/>
                  <a:gd name="T9" fmla="*/ 1 h 4"/>
                  <a:gd name="T10" fmla="*/ 1 w 38"/>
                  <a:gd name="T11" fmla="*/ 1 h 4"/>
                  <a:gd name="T12" fmla="*/ 2 w 38"/>
                  <a:gd name="T13" fmla="*/ 1 h 4"/>
                  <a:gd name="T14" fmla="*/ 2 w 38"/>
                  <a:gd name="T15" fmla="*/ 1 h 4"/>
                  <a:gd name="T16" fmla="*/ 3 w 38"/>
                  <a:gd name="T17" fmla="*/ 0 h 4"/>
                  <a:gd name="T18" fmla="*/ 3 w 38"/>
                  <a:gd name="T19" fmla="*/ 0 h 4"/>
                  <a:gd name="T20" fmla="*/ 4 w 38"/>
                  <a:gd name="T21" fmla="*/ 0 h 4"/>
                  <a:gd name="T22" fmla="*/ 5 w 38"/>
                  <a:gd name="T23" fmla="*/ 0 h 4"/>
                  <a:gd name="T24" fmla="*/ 5 w 38"/>
                  <a:gd name="T25" fmla="*/ 0 h 4"/>
                  <a:gd name="T26" fmla="*/ 5 w 38"/>
                  <a:gd name="T27" fmla="*/ 1 h 4"/>
                  <a:gd name="T28" fmla="*/ 5 w 38"/>
                  <a:gd name="T29" fmla="*/ 2 h 4"/>
                  <a:gd name="T30" fmla="*/ 5 w 38"/>
                  <a:gd name="T31" fmla="*/ 2 h 4"/>
                  <a:gd name="T32" fmla="*/ 5 w 38"/>
                  <a:gd name="T33" fmla="*/ 2 h 4"/>
                  <a:gd name="T34" fmla="*/ 4 w 38"/>
                  <a:gd name="T35" fmla="*/ 2 h 4"/>
                  <a:gd name="T36" fmla="*/ 3 w 38"/>
                  <a:gd name="T37" fmla="*/ 2 h 4"/>
                  <a:gd name="T38" fmla="*/ 2 w 38"/>
                  <a:gd name="T39" fmla="*/ 2 h 4"/>
                  <a:gd name="T40" fmla="*/ 1 w 38"/>
                  <a:gd name="T41" fmla="*/ 2 h 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"/>
                  <a:gd name="T64" fmla="*/ 0 h 4"/>
                  <a:gd name="T65" fmla="*/ 38 w 38"/>
                  <a:gd name="T66" fmla="*/ 4 h 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" h="4">
                    <a:moveTo>
                      <a:pt x="6" y="4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9" y="1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21" y="4"/>
                    </a:lnTo>
                    <a:lnTo>
                      <a:pt x="13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8" name="Freeform 160"/>
              <p:cNvSpPr>
                <a:spLocks/>
              </p:cNvSpPr>
              <p:nvPr/>
            </p:nvSpPr>
            <p:spPr bwMode="auto">
              <a:xfrm>
                <a:off x="1284" y="3524"/>
                <a:ext cx="5" cy="4"/>
              </a:xfrm>
              <a:custGeom>
                <a:avLst/>
                <a:gdLst>
                  <a:gd name="T0" fmla="*/ 1 w 9"/>
                  <a:gd name="T1" fmla="*/ 1 h 7"/>
                  <a:gd name="T2" fmla="*/ 1 w 9"/>
                  <a:gd name="T3" fmla="*/ 1 h 7"/>
                  <a:gd name="T4" fmla="*/ 1 w 9"/>
                  <a:gd name="T5" fmla="*/ 1 h 7"/>
                  <a:gd name="T6" fmla="*/ 1 w 9"/>
                  <a:gd name="T7" fmla="*/ 1 h 7"/>
                  <a:gd name="T8" fmla="*/ 0 w 9"/>
                  <a:gd name="T9" fmla="*/ 1 h 7"/>
                  <a:gd name="T10" fmla="*/ 0 w 9"/>
                  <a:gd name="T11" fmla="*/ 1 h 7"/>
                  <a:gd name="T12" fmla="*/ 0 w 9"/>
                  <a:gd name="T13" fmla="*/ 1 h 7"/>
                  <a:gd name="T14" fmla="*/ 0 w 9"/>
                  <a:gd name="T15" fmla="*/ 1 h 7"/>
                  <a:gd name="T16" fmla="*/ 0 w 9"/>
                  <a:gd name="T17" fmla="*/ 0 h 7"/>
                  <a:gd name="T18" fmla="*/ 1 w 9"/>
                  <a:gd name="T19" fmla="*/ 0 h 7"/>
                  <a:gd name="T20" fmla="*/ 1 w 9"/>
                  <a:gd name="T21" fmla="*/ 0 h 7"/>
                  <a:gd name="T22" fmla="*/ 1 w 9"/>
                  <a:gd name="T23" fmla="*/ 1 h 7"/>
                  <a:gd name="T24" fmla="*/ 1 w 9"/>
                  <a:gd name="T25" fmla="*/ 1 h 7"/>
                  <a:gd name="T26" fmla="*/ 1 w 9"/>
                  <a:gd name="T27" fmla="*/ 1 h 7"/>
                  <a:gd name="T28" fmla="*/ 2 w 9"/>
                  <a:gd name="T29" fmla="*/ 1 h 7"/>
                  <a:gd name="T30" fmla="*/ 2 w 9"/>
                  <a:gd name="T31" fmla="*/ 1 h 7"/>
                  <a:gd name="T32" fmla="*/ 2 w 9"/>
                  <a:gd name="T33" fmla="*/ 1 h 7"/>
                  <a:gd name="T34" fmla="*/ 1 w 9"/>
                  <a:gd name="T35" fmla="*/ 1 h 7"/>
                  <a:gd name="T36" fmla="*/ 1 w 9"/>
                  <a:gd name="T37" fmla="*/ 1 h 7"/>
                  <a:gd name="T38" fmla="*/ 1 w 9"/>
                  <a:gd name="T39" fmla="*/ 1 h 7"/>
                  <a:gd name="T40" fmla="*/ 1 w 9"/>
                  <a:gd name="T41" fmla="*/ 1 h 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7"/>
                  <a:gd name="T65" fmla="*/ 9 w 9"/>
                  <a:gd name="T66" fmla="*/ 7 h 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7">
                    <a:moveTo>
                      <a:pt x="6" y="6"/>
                    </a:moveTo>
                    <a:lnTo>
                      <a:pt x="4" y="6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9" name="Freeform 161"/>
              <p:cNvSpPr>
                <a:spLocks/>
              </p:cNvSpPr>
              <p:nvPr/>
            </p:nvSpPr>
            <p:spPr bwMode="auto">
              <a:xfrm>
                <a:off x="1270" y="3507"/>
                <a:ext cx="20" cy="4"/>
              </a:xfrm>
              <a:custGeom>
                <a:avLst/>
                <a:gdLst>
                  <a:gd name="T0" fmla="*/ 5 w 40"/>
                  <a:gd name="T1" fmla="*/ 1 h 8"/>
                  <a:gd name="T2" fmla="*/ 2 w 40"/>
                  <a:gd name="T3" fmla="*/ 1 h 8"/>
                  <a:gd name="T4" fmla="*/ 1 w 40"/>
                  <a:gd name="T5" fmla="*/ 1 h 8"/>
                  <a:gd name="T6" fmla="*/ 1 w 40"/>
                  <a:gd name="T7" fmla="*/ 1 h 8"/>
                  <a:gd name="T8" fmla="*/ 0 w 40"/>
                  <a:gd name="T9" fmla="*/ 1 h 8"/>
                  <a:gd name="T10" fmla="*/ 0 w 40"/>
                  <a:gd name="T11" fmla="*/ 1 h 8"/>
                  <a:gd name="T12" fmla="*/ 0 w 40"/>
                  <a:gd name="T13" fmla="*/ 1 h 8"/>
                  <a:gd name="T14" fmla="*/ 0 w 40"/>
                  <a:gd name="T15" fmla="*/ 0 h 8"/>
                  <a:gd name="T16" fmla="*/ 1 w 40"/>
                  <a:gd name="T17" fmla="*/ 0 h 8"/>
                  <a:gd name="T18" fmla="*/ 2 w 40"/>
                  <a:gd name="T19" fmla="*/ 0 h 8"/>
                  <a:gd name="T20" fmla="*/ 3 w 40"/>
                  <a:gd name="T21" fmla="*/ 1 h 8"/>
                  <a:gd name="T22" fmla="*/ 3 w 40"/>
                  <a:gd name="T23" fmla="*/ 1 h 8"/>
                  <a:gd name="T24" fmla="*/ 4 w 40"/>
                  <a:gd name="T25" fmla="*/ 1 h 8"/>
                  <a:gd name="T26" fmla="*/ 4 w 40"/>
                  <a:gd name="T27" fmla="*/ 1 h 8"/>
                  <a:gd name="T28" fmla="*/ 4 w 40"/>
                  <a:gd name="T29" fmla="*/ 1 h 8"/>
                  <a:gd name="T30" fmla="*/ 5 w 40"/>
                  <a:gd name="T31" fmla="*/ 1 h 8"/>
                  <a:gd name="T32" fmla="*/ 5 w 40"/>
                  <a:gd name="T33" fmla="*/ 1 h 8"/>
                  <a:gd name="T34" fmla="*/ 5 w 40"/>
                  <a:gd name="T35" fmla="*/ 1 h 8"/>
                  <a:gd name="T36" fmla="*/ 5 w 40"/>
                  <a:gd name="T37" fmla="*/ 1 h 8"/>
                  <a:gd name="T38" fmla="*/ 5 w 40"/>
                  <a:gd name="T39" fmla="*/ 1 h 8"/>
                  <a:gd name="T40" fmla="*/ 5 w 40"/>
                  <a:gd name="T41" fmla="*/ 1 h 8"/>
                  <a:gd name="T42" fmla="*/ 5 w 40"/>
                  <a:gd name="T43" fmla="*/ 1 h 8"/>
                  <a:gd name="T44" fmla="*/ 5 w 40"/>
                  <a:gd name="T45" fmla="*/ 1 h 8"/>
                  <a:gd name="T46" fmla="*/ 5 w 40"/>
                  <a:gd name="T47" fmla="*/ 1 h 8"/>
                  <a:gd name="T48" fmla="*/ 5 w 40"/>
                  <a:gd name="T49" fmla="*/ 1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0"/>
                  <a:gd name="T76" fmla="*/ 0 h 8"/>
                  <a:gd name="T77" fmla="*/ 40 w 40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0" h="8">
                    <a:moveTo>
                      <a:pt x="33" y="7"/>
                    </a:moveTo>
                    <a:lnTo>
                      <a:pt x="15" y="6"/>
                    </a:lnTo>
                    <a:lnTo>
                      <a:pt x="6" y="5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3" y="1"/>
                    </a:lnTo>
                    <a:lnTo>
                      <a:pt x="27" y="1"/>
                    </a:lnTo>
                    <a:lnTo>
                      <a:pt x="30" y="1"/>
                    </a:lnTo>
                    <a:lnTo>
                      <a:pt x="32" y="2"/>
                    </a:lnTo>
                    <a:lnTo>
                      <a:pt x="36" y="2"/>
                    </a:lnTo>
                    <a:lnTo>
                      <a:pt x="39" y="3"/>
                    </a:lnTo>
                    <a:lnTo>
                      <a:pt x="40" y="5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40" y="8"/>
                    </a:lnTo>
                    <a:lnTo>
                      <a:pt x="39" y="7"/>
                    </a:lnTo>
                    <a:lnTo>
                      <a:pt x="37" y="7"/>
                    </a:lnTo>
                    <a:lnTo>
                      <a:pt x="36" y="7"/>
                    </a:lnTo>
                    <a:lnTo>
                      <a:pt x="3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0" name="Freeform 162"/>
              <p:cNvSpPr>
                <a:spLocks/>
              </p:cNvSpPr>
              <p:nvPr/>
            </p:nvSpPr>
            <p:spPr bwMode="auto">
              <a:xfrm>
                <a:off x="1223" y="3475"/>
                <a:ext cx="241" cy="24"/>
              </a:xfrm>
              <a:custGeom>
                <a:avLst/>
                <a:gdLst>
                  <a:gd name="T0" fmla="*/ 24 w 480"/>
                  <a:gd name="T1" fmla="*/ 5 h 49"/>
                  <a:gd name="T2" fmla="*/ 17 w 480"/>
                  <a:gd name="T3" fmla="*/ 5 h 49"/>
                  <a:gd name="T4" fmla="*/ 11 w 480"/>
                  <a:gd name="T5" fmla="*/ 4 h 49"/>
                  <a:gd name="T6" fmla="*/ 7 w 480"/>
                  <a:gd name="T7" fmla="*/ 4 h 49"/>
                  <a:gd name="T8" fmla="*/ 4 w 480"/>
                  <a:gd name="T9" fmla="*/ 4 h 49"/>
                  <a:gd name="T10" fmla="*/ 3 w 480"/>
                  <a:gd name="T11" fmla="*/ 3 h 49"/>
                  <a:gd name="T12" fmla="*/ 2 w 480"/>
                  <a:gd name="T13" fmla="*/ 3 h 49"/>
                  <a:gd name="T14" fmla="*/ 1 w 480"/>
                  <a:gd name="T15" fmla="*/ 3 h 49"/>
                  <a:gd name="T16" fmla="*/ 0 w 480"/>
                  <a:gd name="T17" fmla="*/ 3 h 49"/>
                  <a:gd name="T18" fmla="*/ 0 w 480"/>
                  <a:gd name="T19" fmla="*/ 2 h 49"/>
                  <a:gd name="T20" fmla="*/ 1 w 480"/>
                  <a:gd name="T21" fmla="*/ 2 h 49"/>
                  <a:gd name="T22" fmla="*/ 1 w 480"/>
                  <a:gd name="T23" fmla="*/ 2 h 49"/>
                  <a:gd name="T24" fmla="*/ 5 w 480"/>
                  <a:gd name="T25" fmla="*/ 1 h 49"/>
                  <a:gd name="T26" fmla="*/ 11 w 480"/>
                  <a:gd name="T27" fmla="*/ 1 h 49"/>
                  <a:gd name="T28" fmla="*/ 18 w 480"/>
                  <a:gd name="T29" fmla="*/ 0 h 49"/>
                  <a:gd name="T30" fmla="*/ 25 w 480"/>
                  <a:gd name="T31" fmla="*/ 0 h 49"/>
                  <a:gd name="T32" fmla="*/ 31 w 480"/>
                  <a:gd name="T33" fmla="*/ 0 h 49"/>
                  <a:gd name="T34" fmla="*/ 38 w 480"/>
                  <a:gd name="T35" fmla="*/ 0 h 49"/>
                  <a:gd name="T36" fmla="*/ 45 w 480"/>
                  <a:gd name="T37" fmla="*/ 0 h 49"/>
                  <a:gd name="T38" fmla="*/ 51 w 480"/>
                  <a:gd name="T39" fmla="*/ 0 h 49"/>
                  <a:gd name="T40" fmla="*/ 55 w 480"/>
                  <a:gd name="T41" fmla="*/ 0 h 49"/>
                  <a:gd name="T42" fmla="*/ 57 w 480"/>
                  <a:gd name="T43" fmla="*/ 0 h 49"/>
                  <a:gd name="T44" fmla="*/ 59 w 480"/>
                  <a:gd name="T45" fmla="*/ 1 h 49"/>
                  <a:gd name="T46" fmla="*/ 60 w 480"/>
                  <a:gd name="T47" fmla="*/ 2 h 49"/>
                  <a:gd name="T48" fmla="*/ 61 w 480"/>
                  <a:gd name="T49" fmla="*/ 2 h 49"/>
                  <a:gd name="T50" fmla="*/ 61 w 480"/>
                  <a:gd name="T51" fmla="*/ 3 h 49"/>
                  <a:gd name="T52" fmla="*/ 58 w 480"/>
                  <a:gd name="T53" fmla="*/ 3 h 49"/>
                  <a:gd name="T54" fmla="*/ 54 w 480"/>
                  <a:gd name="T55" fmla="*/ 4 h 49"/>
                  <a:gd name="T56" fmla="*/ 50 w 480"/>
                  <a:gd name="T57" fmla="*/ 4 h 49"/>
                  <a:gd name="T58" fmla="*/ 46 w 480"/>
                  <a:gd name="T59" fmla="*/ 4 h 49"/>
                  <a:gd name="T60" fmla="*/ 42 w 480"/>
                  <a:gd name="T61" fmla="*/ 5 h 49"/>
                  <a:gd name="T62" fmla="*/ 39 w 480"/>
                  <a:gd name="T63" fmla="*/ 5 h 49"/>
                  <a:gd name="T64" fmla="*/ 35 w 480"/>
                  <a:gd name="T65" fmla="*/ 5 h 49"/>
                  <a:gd name="T66" fmla="*/ 31 w 480"/>
                  <a:gd name="T67" fmla="*/ 6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0"/>
                  <a:gd name="T103" fmla="*/ 0 h 49"/>
                  <a:gd name="T104" fmla="*/ 480 w 480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0" h="49">
                    <a:moveTo>
                      <a:pt x="227" y="49"/>
                    </a:moveTo>
                    <a:lnTo>
                      <a:pt x="190" y="45"/>
                    </a:lnTo>
                    <a:lnTo>
                      <a:pt x="158" y="43"/>
                    </a:lnTo>
                    <a:lnTo>
                      <a:pt x="130" y="41"/>
                    </a:lnTo>
                    <a:lnTo>
                      <a:pt x="106" y="38"/>
                    </a:lnTo>
                    <a:lnTo>
                      <a:pt x="85" y="36"/>
                    </a:lnTo>
                    <a:lnTo>
                      <a:pt x="68" y="35"/>
                    </a:lnTo>
                    <a:lnTo>
                      <a:pt x="54" y="34"/>
                    </a:lnTo>
                    <a:lnTo>
                      <a:pt x="42" y="33"/>
                    </a:lnTo>
                    <a:lnTo>
                      <a:pt x="32" y="32"/>
                    </a:lnTo>
                    <a:lnTo>
                      <a:pt x="25" y="30"/>
                    </a:lnTo>
                    <a:lnTo>
                      <a:pt x="18" y="30"/>
                    </a:lnTo>
                    <a:lnTo>
                      <a:pt x="14" y="29"/>
                    </a:lnTo>
                    <a:lnTo>
                      <a:pt x="10" y="28"/>
                    </a:lnTo>
                    <a:lnTo>
                      <a:pt x="7" y="28"/>
                    </a:lnTo>
                    <a:lnTo>
                      <a:pt x="3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2" y="21"/>
                    </a:lnTo>
                    <a:lnTo>
                      <a:pt x="6" y="19"/>
                    </a:lnTo>
                    <a:lnTo>
                      <a:pt x="8" y="18"/>
                    </a:lnTo>
                    <a:lnTo>
                      <a:pt x="10" y="17"/>
                    </a:lnTo>
                    <a:lnTo>
                      <a:pt x="37" y="13"/>
                    </a:lnTo>
                    <a:lnTo>
                      <a:pt x="62" y="11"/>
                    </a:lnTo>
                    <a:lnTo>
                      <a:pt x="88" y="8"/>
                    </a:lnTo>
                    <a:lnTo>
                      <a:pt x="115" y="6"/>
                    </a:lnTo>
                    <a:lnTo>
                      <a:pt x="140" y="4"/>
                    </a:lnTo>
                    <a:lnTo>
                      <a:pt x="167" y="3"/>
                    </a:lnTo>
                    <a:lnTo>
                      <a:pt x="193" y="2"/>
                    </a:lnTo>
                    <a:lnTo>
                      <a:pt x="220" y="0"/>
                    </a:lnTo>
                    <a:lnTo>
                      <a:pt x="246" y="0"/>
                    </a:lnTo>
                    <a:lnTo>
                      <a:pt x="273" y="0"/>
                    </a:lnTo>
                    <a:lnTo>
                      <a:pt x="299" y="0"/>
                    </a:lnTo>
                    <a:lnTo>
                      <a:pt x="326" y="0"/>
                    </a:lnTo>
                    <a:lnTo>
                      <a:pt x="352" y="2"/>
                    </a:lnTo>
                    <a:lnTo>
                      <a:pt x="379" y="3"/>
                    </a:lnTo>
                    <a:lnTo>
                      <a:pt x="405" y="4"/>
                    </a:lnTo>
                    <a:lnTo>
                      <a:pt x="432" y="5"/>
                    </a:lnTo>
                    <a:lnTo>
                      <a:pt x="437" y="6"/>
                    </a:lnTo>
                    <a:lnTo>
                      <a:pt x="444" y="6"/>
                    </a:lnTo>
                    <a:lnTo>
                      <a:pt x="451" y="7"/>
                    </a:lnTo>
                    <a:lnTo>
                      <a:pt x="457" y="8"/>
                    </a:lnTo>
                    <a:lnTo>
                      <a:pt x="464" y="11"/>
                    </a:lnTo>
                    <a:lnTo>
                      <a:pt x="470" y="13"/>
                    </a:lnTo>
                    <a:lnTo>
                      <a:pt x="475" y="17"/>
                    </a:lnTo>
                    <a:lnTo>
                      <a:pt x="480" y="22"/>
                    </a:lnTo>
                    <a:lnTo>
                      <a:pt x="479" y="23"/>
                    </a:lnTo>
                    <a:lnTo>
                      <a:pt x="479" y="25"/>
                    </a:lnTo>
                    <a:lnTo>
                      <a:pt x="478" y="25"/>
                    </a:lnTo>
                    <a:lnTo>
                      <a:pt x="462" y="27"/>
                    </a:lnTo>
                    <a:lnTo>
                      <a:pt x="445" y="29"/>
                    </a:lnTo>
                    <a:lnTo>
                      <a:pt x="429" y="32"/>
                    </a:lnTo>
                    <a:lnTo>
                      <a:pt x="413" y="34"/>
                    </a:lnTo>
                    <a:lnTo>
                      <a:pt x="398" y="35"/>
                    </a:lnTo>
                    <a:lnTo>
                      <a:pt x="382" y="37"/>
                    </a:lnTo>
                    <a:lnTo>
                      <a:pt x="366" y="38"/>
                    </a:lnTo>
                    <a:lnTo>
                      <a:pt x="351" y="40"/>
                    </a:lnTo>
                    <a:lnTo>
                      <a:pt x="335" y="42"/>
                    </a:lnTo>
                    <a:lnTo>
                      <a:pt x="320" y="43"/>
                    </a:lnTo>
                    <a:lnTo>
                      <a:pt x="304" y="44"/>
                    </a:lnTo>
                    <a:lnTo>
                      <a:pt x="289" y="45"/>
                    </a:lnTo>
                    <a:lnTo>
                      <a:pt x="273" y="46"/>
                    </a:lnTo>
                    <a:lnTo>
                      <a:pt x="258" y="46"/>
                    </a:lnTo>
                    <a:lnTo>
                      <a:pt x="242" y="48"/>
                    </a:lnTo>
                    <a:lnTo>
                      <a:pt x="227" y="49"/>
                    </a:lnTo>
                    <a:close/>
                  </a:path>
                </a:pathLst>
              </a:custGeom>
              <a:solidFill>
                <a:srgbClr val="99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1" name="Freeform 163"/>
              <p:cNvSpPr>
                <a:spLocks/>
              </p:cNvSpPr>
              <p:nvPr/>
            </p:nvSpPr>
            <p:spPr bwMode="auto">
              <a:xfrm>
                <a:off x="1178" y="3147"/>
                <a:ext cx="317" cy="393"/>
              </a:xfrm>
              <a:custGeom>
                <a:avLst/>
                <a:gdLst>
                  <a:gd name="T0" fmla="*/ 17 w 633"/>
                  <a:gd name="T1" fmla="*/ 93 h 787"/>
                  <a:gd name="T2" fmla="*/ 7 w 633"/>
                  <a:gd name="T3" fmla="*/ 87 h 787"/>
                  <a:gd name="T4" fmla="*/ 3 w 633"/>
                  <a:gd name="T5" fmla="*/ 84 h 787"/>
                  <a:gd name="T6" fmla="*/ 4 w 633"/>
                  <a:gd name="T7" fmla="*/ 76 h 787"/>
                  <a:gd name="T8" fmla="*/ 5 w 633"/>
                  <a:gd name="T9" fmla="*/ 74 h 787"/>
                  <a:gd name="T10" fmla="*/ 6 w 633"/>
                  <a:gd name="T11" fmla="*/ 74 h 787"/>
                  <a:gd name="T12" fmla="*/ 5 w 633"/>
                  <a:gd name="T13" fmla="*/ 66 h 787"/>
                  <a:gd name="T14" fmla="*/ 3 w 633"/>
                  <a:gd name="T15" fmla="*/ 61 h 787"/>
                  <a:gd name="T16" fmla="*/ 1 w 633"/>
                  <a:gd name="T17" fmla="*/ 49 h 787"/>
                  <a:gd name="T18" fmla="*/ 3 w 633"/>
                  <a:gd name="T19" fmla="*/ 46 h 787"/>
                  <a:gd name="T20" fmla="*/ 1 w 633"/>
                  <a:gd name="T21" fmla="*/ 44 h 787"/>
                  <a:gd name="T22" fmla="*/ 0 w 633"/>
                  <a:gd name="T23" fmla="*/ 37 h 787"/>
                  <a:gd name="T24" fmla="*/ 3 w 633"/>
                  <a:gd name="T25" fmla="*/ 36 h 787"/>
                  <a:gd name="T26" fmla="*/ 5 w 633"/>
                  <a:gd name="T27" fmla="*/ 34 h 787"/>
                  <a:gd name="T28" fmla="*/ 7 w 633"/>
                  <a:gd name="T29" fmla="*/ 32 h 787"/>
                  <a:gd name="T30" fmla="*/ 6 w 633"/>
                  <a:gd name="T31" fmla="*/ 31 h 787"/>
                  <a:gd name="T32" fmla="*/ 6 w 633"/>
                  <a:gd name="T33" fmla="*/ 19 h 787"/>
                  <a:gd name="T34" fmla="*/ 7 w 633"/>
                  <a:gd name="T35" fmla="*/ 14 h 787"/>
                  <a:gd name="T36" fmla="*/ 11 w 633"/>
                  <a:gd name="T37" fmla="*/ 13 h 787"/>
                  <a:gd name="T38" fmla="*/ 17 w 633"/>
                  <a:gd name="T39" fmla="*/ 11 h 787"/>
                  <a:gd name="T40" fmla="*/ 23 w 633"/>
                  <a:gd name="T41" fmla="*/ 10 h 787"/>
                  <a:gd name="T42" fmla="*/ 29 w 633"/>
                  <a:gd name="T43" fmla="*/ 8 h 787"/>
                  <a:gd name="T44" fmla="*/ 35 w 633"/>
                  <a:gd name="T45" fmla="*/ 6 h 787"/>
                  <a:gd name="T46" fmla="*/ 40 w 633"/>
                  <a:gd name="T47" fmla="*/ 3 h 787"/>
                  <a:gd name="T48" fmla="*/ 46 w 633"/>
                  <a:gd name="T49" fmla="*/ 1 h 787"/>
                  <a:gd name="T50" fmla="*/ 53 w 633"/>
                  <a:gd name="T51" fmla="*/ 0 h 787"/>
                  <a:gd name="T52" fmla="*/ 62 w 633"/>
                  <a:gd name="T53" fmla="*/ 4 h 787"/>
                  <a:gd name="T54" fmla="*/ 74 w 633"/>
                  <a:gd name="T55" fmla="*/ 9 h 787"/>
                  <a:gd name="T56" fmla="*/ 78 w 633"/>
                  <a:gd name="T57" fmla="*/ 12 h 787"/>
                  <a:gd name="T58" fmla="*/ 78 w 633"/>
                  <a:gd name="T59" fmla="*/ 23 h 787"/>
                  <a:gd name="T60" fmla="*/ 77 w 633"/>
                  <a:gd name="T61" fmla="*/ 27 h 787"/>
                  <a:gd name="T62" fmla="*/ 76 w 633"/>
                  <a:gd name="T63" fmla="*/ 27 h 787"/>
                  <a:gd name="T64" fmla="*/ 79 w 633"/>
                  <a:gd name="T65" fmla="*/ 28 h 787"/>
                  <a:gd name="T66" fmla="*/ 79 w 633"/>
                  <a:gd name="T67" fmla="*/ 32 h 787"/>
                  <a:gd name="T68" fmla="*/ 75 w 633"/>
                  <a:gd name="T69" fmla="*/ 34 h 787"/>
                  <a:gd name="T70" fmla="*/ 74 w 633"/>
                  <a:gd name="T71" fmla="*/ 40 h 787"/>
                  <a:gd name="T72" fmla="*/ 72 w 633"/>
                  <a:gd name="T73" fmla="*/ 45 h 787"/>
                  <a:gd name="T74" fmla="*/ 71 w 633"/>
                  <a:gd name="T75" fmla="*/ 45 h 787"/>
                  <a:gd name="T76" fmla="*/ 72 w 633"/>
                  <a:gd name="T77" fmla="*/ 46 h 787"/>
                  <a:gd name="T78" fmla="*/ 72 w 633"/>
                  <a:gd name="T79" fmla="*/ 51 h 787"/>
                  <a:gd name="T80" fmla="*/ 74 w 633"/>
                  <a:gd name="T81" fmla="*/ 54 h 787"/>
                  <a:gd name="T82" fmla="*/ 76 w 633"/>
                  <a:gd name="T83" fmla="*/ 54 h 787"/>
                  <a:gd name="T84" fmla="*/ 77 w 633"/>
                  <a:gd name="T85" fmla="*/ 59 h 787"/>
                  <a:gd name="T86" fmla="*/ 76 w 633"/>
                  <a:gd name="T87" fmla="*/ 62 h 787"/>
                  <a:gd name="T88" fmla="*/ 77 w 633"/>
                  <a:gd name="T89" fmla="*/ 66 h 787"/>
                  <a:gd name="T90" fmla="*/ 77 w 633"/>
                  <a:gd name="T91" fmla="*/ 75 h 787"/>
                  <a:gd name="T92" fmla="*/ 66 w 633"/>
                  <a:gd name="T93" fmla="*/ 81 h 787"/>
                  <a:gd name="T94" fmla="*/ 54 w 633"/>
                  <a:gd name="T95" fmla="*/ 86 h 787"/>
                  <a:gd name="T96" fmla="*/ 42 w 633"/>
                  <a:gd name="T97" fmla="*/ 91 h 787"/>
                  <a:gd name="T98" fmla="*/ 29 w 633"/>
                  <a:gd name="T99" fmla="*/ 97 h 787"/>
                  <a:gd name="T100" fmla="*/ 25 w 633"/>
                  <a:gd name="T101" fmla="*/ 98 h 78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3"/>
                  <a:gd name="T154" fmla="*/ 0 h 787"/>
                  <a:gd name="T155" fmla="*/ 633 w 633"/>
                  <a:gd name="T156" fmla="*/ 787 h 78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3" h="787">
                    <a:moveTo>
                      <a:pt x="195" y="787"/>
                    </a:moveTo>
                    <a:lnTo>
                      <a:pt x="174" y="775"/>
                    </a:lnTo>
                    <a:lnTo>
                      <a:pt x="153" y="764"/>
                    </a:lnTo>
                    <a:lnTo>
                      <a:pt x="134" y="751"/>
                    </a:lnTo>
                    <a:lnTo>
                      <a:pt x="114" y="737"/>
                    </a:lnTo>
                    <a:lnTo>
                      <a:pt x="94" y="724"/>
                    </a:lnTo>
                    <a:lnTo>
                      <a:pt x="76" y="711"/>
                    </a:lnTo>
                    <a:lnTo>
                      <a:pt x="56" y="698"/>
                    </a:lnTo>
                    <a:lnTo>
                      <a:pt x="38" y="685"/>
                    </a:lnTo>
                    <a:lnTo>
                      <a:pt x="31" y="682"/>
                    </a:lnTo>
                    <a:lnTo>
                      <a:pt x="28" y="679"/>
                    </a:lnTo>
                    <a:lnTo>
                      <a:pt x="24" y="677"/>
                    </a:lnTo>
                    <a:lnTo>
                      <a:pt x="21" y="674"/>
                    </a:lnTo>
                    <a:lnTo>
                      <a:pt x="21" y="656"/>
                    </a:lnTo>
                    <a:lnTo>
                      <a:pt x="22" y="636"/>
                    </a:lnTo>
                    <a:lnTo>
                      <a:pt x="25" y="615"/>
                    </a:lnTo>
                    <a:lnTo>
                      <a:pt x="32" y="598"/>
                    </a:lnTo>
                    <a:lnTo>
                      <a:pt x="35" y="598"/>
                    </a:lnTo>
                    <a:lnTo>
                      <a:pt x="37" y="598"/>
                    </a:lnTo>
                    <a:lnTo>
                      <a:pt x="39" y="598"/>
                    </a:lnTo>
                    <a:lnTo>
                      <a:pt x="41" y="598"/>
                    </a:lnTo>
                    <a:lnTo>
                      <a:pt x="41" y="596"/>
                    </a:lnTo>
                    <a:lnTo>
                      <a:pt x="41" y="595"/>
                    </a:lnTo>
                    <a:lnTo>
                      <a:pt x="43" y="595"/>
                    </a:lnTo>
                    <a:lnTo>
                      <a:pt x="35" y="579"/>
                    </a:lnTo>
                    <a:lnTo>
                      <a:pt x="32" y="555"/>
                    </a:lnTo>
                    <a:lnTo>
                      <a:pt x="35" y="532"/>
                    </a:lnTo>
                    <a:lnTo>
                      <a:pt x="36" y="512"/>
                    </a:lnTo>
                    <a:lnTo>
                      <a:pt x="33" y="502"/>
                    </a:lnTo>
                    <a:lnTo>
                      <a:pt x="29" y="496"/>
                    </a:lnTo>
                    <a:lnTo>
                      <a:pt x="23" y="494"/>
                    </a:lnTo>
                    <a:lnTo>
                      <a:pt x="14" y="490"/>
                    </a:lnTo>
                    <a:lnTo>
                      <a:pt x="9" y="470"/>
                    </a:lnTo>
                    <a:lnTo>
                      <a:pt x="6" y="432"/>
                    </a:lnTo>
                    <a:lnTo>
                      <a:pt x="5" y="396"/>
                    </a:lnTo>
                    <a:lnTo>
                      <a:pt x="6" y="378"/>
                    </a:lnTo>
                    <a:lnTo>
                      <a:pt x="13" y="376"/>
                    </a:lnTo>
                    <a:lnTo>
                      <a:pt x="16" y="376"/>
                    </a:lnTo>
                    <a:lnTo>
                      <a:pt x="17" y="375"/>
                    </a:lnTo>
                    <a:lnTo>
                      <a:pt x="18" y="374"/>
                    </a:lnTo>
                    <a:lnTo>
                      <a:pt x="13" y="367"/>
                    </a:lnTo>
                    <a:lnTo>
                      <a:pt x="8" y="363"/>
                    </a:lnTo>
                    <a:lnTo>
                      <a:pt x="3" y="359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10"/>
                    </a:lnTo>
                    <a:lnTo>
                      <a:pt x="0" y="301"/>
                    </a:lnTo>
                    <a:lnTo>
                      <a:pt x="1" y="296"/>
                    </a:lnTo>
                    <a:lnTo>
                      <a:pt x="7" y="292"/>
                    </a:lnTo>
                    <a:lnTo>
                      <a:pt x="13" y="290"/>
                    </a:lnTo>
                    <a:lnTo>
                      <a:pt x="18" y="288"/>
                    </a:lnTo>
                    <a:lnTo>
                      <a:pt x="23" y="284"/>
                    </a:lnTo>
                    <a:lnTo>
                      <a:pt x="26" y="282"/>
                    </a:lnTo>
                    <a:lnTo>
                      <a:pt x="31" y="278"/>
                    </a:lnTo>
                    <a:lnTo>
                      <a:pt x="33" y="273"/>
                    </a:lnTo>
                    <a:lnTo>
                      <a:pt x="36" y="267"/>
                    </a:lnTo>
                    <a:lnTo>
                      <a:pt x="47" y="262"/>
                    </a:lnTo>
                    <a:lnTo>
                      <a:pt x="53" y="260"/>
                    </a:lnTo>
                    <a:lnTo>
                      <a:pt x="55" y="258"/>
                    </a:lnTo>
                    <a:lnTo>
                      <a:pt x="56" y="257"/>
                    </a:lnTo>
                    <a:lnTo>
                      <a:pt x="52" y="254"/>
                    </a:lnTo>
                    <a:lnTo>
                      <a:pt x="47" y="252"/>
                    </a:lnTo>
                    <a:lnTo>
                      <a:pt x="43" y="251"/>
                    </a:lnTo>
                    <a:lnTo>
                      <a:pt x="39" y="248"/>
                    </a:lnTo>
                    <a:lnTo>
                      <a:pt x="40" y="217"/>
                    </a:lnTo>
                    <a:lnTo>
                      <a:pt x="43" y="187"/>
                    </a:lnTo>
                    <a:lnTo>
                      <a:pt x="45" y="157"/>
                    </a:lnTo>
                    <a:lnTo>
                      <a:pt x="46" y="129"/>
                    </a:lnTo>
                    <a:lnTo>
                      <a:pt x="47" y="123"/>
                    </a:lnTo>
                    <a:lnTo>
                      <a:pt x="48" y="119"/>
                    </a:lnTo>
                    <a:lnTo>
                      <a:pt x="51" y="116"/>
                    </a:lnTo>
                    <a:lnTo>
                      <a:pt x="53" y="114"/>
                    </a:lnTo>
                    <a:lnTo>
                      <a:pt x="64" y="110"/>
                    </a:lnTo>
                    <a:lnTo>
                      <a:pt x="76" y="108"/>
                    </a:lnTo>
                    <a:lnTo>
                      <a:pt x="87" y="104"/>
                    </a:lnTo>
                    <a:lnTo>
                      <a:pt x="100" y="102"/>
                    </a:lnTo>
                    <a:lnTo>
                      <a:pt x="112" y="99"/>
                    </a:lnTo>
                    <a:lnTo>
                      <a:pt x="123" y="96"/>
                    </a:lnTo>
                    <a:lnTo>
                      <a:pt x="135" y="93"/>
                    </a:lnTo>
                    <a:lnTo>
                      <a:pt x="146" y="91"/>
                    </a:lnTo>
                    <a:lnTo>
                      <a:pt x="158" y="87"/>
                    </a:lnTo>
                    <a:lnTo>
                      <a:pt x="169" y="84"/>
                    </a:lnTo>
                    <a:lnTo>
                      <a:pt x="182" y="81"/>
                    </a:lnTo>
                    <a:lnTo>
                      <a:pt x="193" y="78"/>
                    </a:lnTo>
                    <a:lnTo>
                      <a:pt x="205" y="74"/>
                    </a:lnTo>
                    <a:lnTo>
                      <a:pt x="216" y="71"/>
                    </a:lnTo>
                    <a:lnTo>
                      <a:pt x="229" y="68"/>
                    </a:lnTo>
                    <a:lnTo>
                      <a:pt x="241" y="64"/>
                    </a:lnTo>
                    <a:lnTo>
                      <a:pt x="251" y="59"/>
                    </a:lnTo>
                    <a:lnTo>
                      <a:pt x="263" y="55"/>
                    </a:lnTo>
                    <a:lnTo>
                      <a:pt x="273" y="50"/>
                    </a:lnTo>
                    <a:lnTo>
                      <a:pt x="284" y="44"/>
                    </a:lnTo>
                    <a:lnTo>
                      <a:pt x="296" y="40"/>
                    </a:lnTo>
                    <a:lnTo>
                      <a:pt x="309" y="34"/>
                    </a:lnTo>
                    <a:lnTo>
                      <a:pt x="320" y="28"/>
                    </a:lnTo>
                    <a:lnTo>
                      <a:pt x="333" y="24"/>
                    </a:lnTo>
                    <a:lnTo>
                      <a:pt x="344" y="19"/>
                    </a:lnTo>
                    <a:lnTo>
                      <a:pt x="357" y="15"/>
                    </a:lnTo>
                    <a:lnTo>
                      <a:pt x="368" y="10"/>
                    </a:lnTo>
                    <a:lnTo>
                      <a:pt x="381" y="6"/>
                    </a:lnTo>
                    <a:lnTo>
                      <a:pt x="393" y="4"/>
                    </a:lnTo>
                    <a:lnTo>
                      <a:pt x="405" y="2"/>
                    </a:lnTo>
                    <a:lnTo>
                      <a:pt x="417" y="0"/>
                    </a:lnTo>
                    <a:lnTo>
                      <a:pt x="428" y="0"/>
                    </a:lnTo>
                    <a:lnTo>
                      <a:pt x="450" y="11"/>
                    </a:lnTo>
                    <a:lnTo>
                      <a:pt x="471" y="21"/>
                    </a:lnTo>
                    <a:lnTo>
                      <a:pt x="494" y="33"/>
                    </a:lnTo>
                    <a:lnTo>
                      <a:pt x="516" y="44"/>
                    </a:lnTo>
                    <a:lnTo>
                      <a:pt x="539" y="56"/>
                    </a:lnTo>
                    <a:lnTo>
                      <a:pt x="562" y="68"/>
                    </a:lnTo>
                    <a:lnTo>
                      <a:pt x="585" y="78"/>
                    </a:lnTo>
                    <a:lnTo>
                      <a:pt x="608" y="89"/>
                    </a:lnTo>
                    <a:lnTo>
                      <a:pt x="616" y="92"/>
                    </a:lnTo>
                    <a:lnTo>
                      <a:pt x="621" y="95"/>
                    </a:lnTo>
                    <a:lnTo>
                      <a:pt x="622" y="101"/>
                    </a:lnTo>
                    <a:lnTo>
                      <a:pt x="624" y="111"/>
                    </a:lnTo>
                    <a:lnTo>
                      <a:pt x="623" y="137"/>
                    </a:lnTo>
                    <a:lnTo>
                      <a:pt x="623" y="161"/>
                    </a:lnTo>
                    <a:lnTo>
                      <a:pt x="623" y="185"/>
                    </a:lnTo>
                    <a:lnTo>
                      <a:pt x="622" y="210"/>
                    </a:lnTo>
                    <a:lnTo>
                      <a:pt x="621" y="213"/>
                    </a:lnTo>
                    <a:lnTo>
                      <a:pt x="618" y="214"/>
                    </a:lnTo>
                    <a:lnTo>
                      <a:pt x="615" y="216"/>
                    </a:lnTo>
                    <a:lnTo>
                      <a:pt x="608" y="218"/>
                    </a:lnTo>
                    <a:lnTo>
                      <a:pt x="608" y="220"/>
                    </a:lnTo>
                    <a:lnTo>
                      <a:pt x="608" y="221"/>
                    </a:lnTo>
                    <a:lnTo>
                      <a:pt x="608" y="222"/>
                    </a:lnTo>
                    <a:lnTo>
                      <a:pt x="608" y="223"/>
                    </a:lnTo>
                    <a:lnTo>
                      <a:pt x="614" y="224"/>
                    </a:lnTo>
                    <a:lnTo>
                      <a:pt x="621" y="224"/>
                    </a:lnTo>
                    <a:lnTo>
                      <a:pt x="626" y="227"/>
                    </a:lnTo>
                    <a:lnTo>
                      <a:pt x="633" y="230"/>
                    </a:lnTo>
                    <a:lnTo>
                      <a:pt x="633" y="242"/>
                    </a:lnTo>
                    <a:lnTo>
                      <a:pt x="633" y="251"/>
                    </a:lnTo>
                    <a:lnTo>
                      <a:pt x="630" y="259"/>
                    </a:lnTo>
                    <a:lnTo>
                      <a:pt x="623" y="266"/>
                    </a:lnTo>
                    <a:lnTo>
                      <a:pt x="608" y="269"/>
                    </a:lnTo>
                    <a:lnTo>
                      <a:pt x="601" y="271"/>
                    </a:lnTo>
                    <a:lnTo>
                      <a:pt x="598" y="273"/>
                    </a:lnTo>
                    <a:lnTo>
                      <a:pt x="595" y="275"/>
                    </a:lnTo>
                    <a:lnTo>
                      <a:pt x="593" y="292"/>
                    </a:lnTo>
                    <a:lnTo>
                      <a:pt x="591" y="310"/>
                    </a:lnTo>
                    <a:lnTo>
                      <a:pt x="590" y="327"/>
                    </a:lnTo>
                    <a:lnTo>
                      <a:pt x="587" y="345"/>
                    </a:lnTo>
                    <a:lnTo>
                      <a:pt x="584" y="351"/>
                    </a:lnTo>
                    <a:lnTo>
                      <a:pt x="578" y="357"/>
                    </a:lnTo>
                    <a:lnTo>
                      <a:pt x="571" y="361"/>
                    </a:lnTo>
                    <a:lnTo>
                      <a:pt x="564" y="365"/>
                    </a:lnTo>
                    <a:lnTo>
                      <a:pt x="564" y="366"/>
                    </a:lnTo>
                    <a:lnTo>
                      <a:pt x="564" y="367"/>
                    </a:lnTo>
                    <a:lnTo>
                      <a:pt x="564" y="368"/>
                    </a:lnTo>
                    <a:lnTo>
                      <a:pt x="568" y="368"/>
                    </a:lnTo>
                    <a:lnTo>
                      <a:pt x="571" y="368"/>
                    </a:lnTo>
                    <a:lnTo>
                      <a:pt x="575" y="371"/>
                    </a:lnTo>
                    <a:lnTo>
                      <a:pt x="579" y="374"/>
                    </a:lnTo>
                    <a:lnTo>
                      <a:pt x="578" y="387"/>
                    </a:lnTo>
                    <a:lnTo>
                      <a:pt x="575" y="399"/>
                    </a:lnTo>
                    <a:lnTo>
                      <a:pt x="573" y="412"/>
                    </a:lnTo>
                    <a:lnTo>
                      <a:pt x="573" y="428"/>
                    </a:lnTo>
                    <a:lnTo>
                      <a:pt x="576" y="429"/>
                    </a:lnTo>
                    <a:lnTo>
                      <a:pt x="580" y="431"/>
                    </a:lnTo>
                    <a:lnTo>
                      <a:pt x="585" y="432"/>
                    </a:lnTo>
                    <a:lnTo>
                      <a:pt x="591" y="433"/>
                    </a:lnTo>
                    <a:lnTo>
                      <a:pt x="595" y="435"/>
                    </a:lnTo>
                    <a:lnTo>
                      <a:pt x="601" y="437"/>
                    </a:lnTo>
                    <a:lnTo>
                      <a:pt x="605" y="439"/>
                    </a:lnTo>
                    <a:lnTo>
                      <a:pt x="608" y="441"/>
                    </a:lnTo>
                    <a:lnTo>
                      <a:pt x="609" y="452"/>
                    </a:lnTo>
                    <a:lnTo>
                      <a:pt x="611" y="464"/>
                    </a:lnTo>
                    <a:lnTo>
                      <a:pt x="613" y="475"/>
                    </a:lnTo>
                    <a:lnTo>
                      <a:pt x="614" y="487"/>
                    </a:lnTo>
                    <a:lnTo>
                      <a:pt x="609" y="493"/>
                    </a:lnTo>
                    <a:lnTo>
                      <a:pt x="606" y="496"/>
                    </a:lnTo>
                    <a:lnTo>
                      <a:pt x="606" y="501"/>
                    </a:lnTo>
                    <a:lnTo>
                      <a:pt x="614" y="507"/>
                    </a:lnTo>
                    <a:lnTo>
                      <a:pt x="613" y="513"/>
                    </a:lnTo>
                    <a:lnTo>
                      <a:pt x="613" y="522"/>
                    </a:lnTo>
                    <a:lnTo>
                      <a:pt x="611" y="530"/>
                    </a:lnTo>
                    <a:lnTo>
                      <a:pt x="611" y="537"/>
                    </a:lnTo>
                    <a:lnTo>
                      <a:pt x="608" y="553"/>
                    </a:lnTo>
                    <a:lnTo>
                      <a:pt x="610" y="576"/>
                    </a:lnTo>
                    <a:lnTo>
                      <a:pt x="611" y="600"/>
                    </a:lnTo>
                    <a:lnTo>
                      <a:pt x="602" y="620"/>
                    </a:lnTo>
                    <a:lnTo>
                      <a:pt x="577" y="629"/>
                    </a:lnTo>
                    <a:lnTo>
                      <a:pt x="552" y="638"/>
                    </a:lnTo>
                    <a:lnTo>
                      <a:pt x="527" y="648"/>
                    </a:lnTo>
                    <a:lnTo>
                      <a:pt x="502" y="658"/>
                    </a:lnTo>
                    <a:lnTo>
                      <a:pt x="477" y="669"/>
                    </a:lnTo>
                    <a:lnTo>
                      <a:pt x="453" y="679"/>
                    </a:lnTo>
                    <a:lnTo>
                      <a:pt x="427" y="690"/>
                    </a:lnTo>
                    <a:lnTo>
                      <a:pt x="403" y="701"/>
                    </a:lnTo>
                    <a:lnTo>
                      <a:pt x="378" y="712"/>
                    </a:lnTo>
                    <a:lnTo>
                      <a:pt x="354" y="723"/>
                    </a:lnTo>
                    <a:lnTo>
                      <a:pt x="329" y="734"/>
                    </a:lnTo>
                    <a:lnTo>
                      <a:pt x="304" y="745"/>
                    </a:lnTo>
                    <a:lnTo>
                      <a:pt x="280" y="755"/>
                    </a:lnTo>
                    <a:lnTo>
                      <a:pt x="256" y="766"/>
                    </a:lnTo>
                    <a:lnTo>
                      <a:pt x="230" y="776"/>
                    </a:lnTo>
                    <a:lnTo>
                      <a:pt x="206" y="787"/>
                    </a:lnTo>
                    <a:lnTo>
                      <a:pt x="203" y="787"/>
                    </a:lnTo>
                    <a:lnTo>
                      <a:pt x="200" y="787"/>
                    </a:lnTo>
                    <a:lnTo>
                      <a:pt x="197" y="787"/>
                    </a:lnTo>
                    <a:lnTo>
                      <a:pt x="195" y="7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2" name="Freeform 164"/>
              <p:cNvSpPr>
                <a:spLocks/>
              </p:cNvSpPr>
              <p:nvPr/>
            </p:nvSpPr>
            <p:spPr bwMode="auto">
              <a:xfrm>
                <a:off x="1198" y="3401"/>
                <a:ext cx="85" cy="130"/>
              </a:xfrm>
              <a:custGeom>
                <a:avLst/>
                <a:gdLst>
                  <a:gd name="T0" fmla="*/ 18 w 169"/>
                  <a:gd name="T1" fmla="*/ 31 h 259"/>
                  <a:gd name="T2" fmla="*/ 14 w 169"/>
                  <a:gd name="T3" fmla="*/ 29 h 259"/>
                  <a:gd name="T4" fmla="*/ 11 w 169"/>
                  <a:gd name="T5" fmla="*/ 27 h 259"/>
                  <a:gd name="T6" fmla="*/ 7 w 169"/>
                  <a:gd name="T7" fmla="*/ 24 h 259"/>
                  <a:gd name="T8" fmla="*/ 3 w 169"/>
                  <a:gd name="T9" fmla="*/ 22 h 259"/>
                  <a:gd name="T10" fmla="*/ 0 w 169"/>
                  <a:gd name="T11" fmla="*/ 20 h 259"/>
                  <a:gd name="T12" fmla="*/ 0 w 169"/>
                  <a:gd name="T13" fmla="*/ 18 h 259"/>
                  <a:gd name="T14" fmla="*/ 4 w 169"/>
                  <a:gd name="T15" fmla="*/ 20 h 259"/>
                  <a:gd name="T16" fmla="*/ 8 w 169"/>
                  <a:gd name="T17" fmla="*/ 22 h 259"/>
                  <a:gd name="T18" fmla="*/ 10 w 169"/>
                  <a:gd name="T19" fmla="*/ 23 h 259"/>
                  <a:gd name="T20" fmla="*/ 10 w 169"/>
                  <a:gd name="T21" fmla="*/ 22 h 259"/>
                  <a:gd name="T22" fmla="*/ 6 w 169"/>
                  <a:gd name="T23" fmla="*/ 20 h 259"/>
                  <a:gd name="T24" fmla="*/ 3 w 169"/>
                  <a:gd name="T25" fmla="*/ 19 h 259"/>
                  <a:gd name="T26" fmla="*/ 1 w 169"/>
                  <a:gd name="T27" fmla="*/ 16 h 259"/>
                  <a:gd name="T28" fmla="*/ 1 w 169"/>
                  <a:gd name="T29" fmla="*/ 14 h 259"/>
                  <a:gd name="T30" fmla="*/ 5 w 169"/>
                  <a:gd name="T31" fmla="*/ 15 h 259"/>
                  <a:gd name="T32" fmla="*/ 9 w 169"/>
                  <a:gd name="T33" fmla="*/ 17 h 259"/>
                  <a:gd name="T34" fmla="*/ 11 w 169"/>
                  <a:gd name="T35" fmla="*/ 18 h 259"/>
                  <a:gd name="T36" fmla="*/ 12 w 169"/>
                  <a:gd name="T37" fmla="*/ 18 h 259"/>
                  <a:gd name="T38" fmla="*/ 7 w 169"/>
                  <a:gd name="T39" fmla="*/ 15 h 259"/>
                  <a:gd name="T40" fmla="*/ 3 w 169"/>
                  <a:gd name="T41" fmla="*/ 11 h 259"/>
                  <a:gd name="T42" fmla="*/ 2 w 169"/>
                  <a:gd name="T43" fmla="*/ 7 h 259"/>
                  <a:gd name="T44" fmla="*/ 2 w 169"/>
                  <a:gd name="T45" fmla="*/ 4 h 259"/>
                  <a:gd name="T46" fmla="*/ 4 w 169"/>
                  <a:gd name="T47" fmla="*/ 5 h 259"/>
                  <a:gd name="T48" fmla="*/ 6 w 169"/>
                  <a:gd name="T49" fmla="*/ 6 h 259"/>
                  <a:gd name="T50" fmla="*/ 7 w 169"/>
                  <a:gd name="T51" fmla="*/ 7 h 259"/>
                  <a:gd name="T52" fmla="*/ 7 w 169"/>
                  <a:gd name="T53" fmla="*/ 6 h 259"/>
                  <a:gd name="T54" fmla="*/ 5 w 169"/>
                  <a:gd name="T55" fmla="*/ 5 h 259"/>
                  <a:gd name="T56" fmla="*/ 3 w 169"/>
                  <a:gd name="T57" fmla="*/ 4 h 259"/>
                  <a:gd name="T58" fmla="*/ 2 w 169"/>
                  <a:gd name="T59" fmla="*/ 2 h 259"/>
                  <a:gd name="T60" fmla="*/ 2 w 169"/>
                  <a:gd name="T61" fmla="*/ 0 h 259"/>
                  <a:gd name="T62" fmla="*/ 7 w 169"/>
                  <a:gd name="T63" fmla="*/ 3 h 259"/>
                  <a:gd name="T64" fmla="*/ 14 w 169"/>
                  <a:gd name="T65" fmla="*/ 7 h 259"/>
                  <a:gd name="T66" fmla="*/ 17 w 169"/>
                  <a:gd name="T67" fmla="*/ 10 h 259"/>
                  <a:gd name="T68" fmla="*/ 18 w 169"/>
                  <a:gd name="T69" fmla="*/ 11 h 259"/>
                  <a:gd name="T70" fmla="*/ 21 w 169"/>
                  <a:gd name="T71" fmla="*/ 11 h 259"/>
                  <a:gd name="T72" fmla="*/ 21 w 169"/>
                  <a:gd name="T73" fmla="*/ 14 h 259"/>
                  <a:gd name="T74" fmla="*/ 20 w 169"/>
                  <a:gd name="T75" fmla="*/ 17 h 259"/>
                  <a:gd name="T76" fmla="*/ 18 w 169"/>
                  <a:gd name="T77" fmla="*/ 15 h 259"/>
                  <a:gd name="T78" fmla="*/ 15 w 169"/>
                  <a:gd name="T79" fmla="*/ 14 h 259"/>
                  <a:gd name="T80" fmla="*/ 14 w 169"/>
                  <a:gd name="T81" fmla="*/ 14 h 259"/>
                  <a:gd name="T82" fmla="*/ 15 w 169"/>
                  <a:gd name="T83" fmla="*/ 14 h 259"/>
                  <a:gd name="T84" fmla="*/ 17 w 169"/>
                  <a:gd name="T85" fmla="*/ 16 h 259"/>
                  <a:gd name="T86" fmla="*/ 20 w 169"/>
                  <a:gd name="T87" fmla="*/ 18 h 259"/>
                  <a:gd name="T88" fmla="*/ 21 w 169"/>
                  <a:gd name="T89" fmla="*/ 22 h 259"/>
                  <a:gd name="T90" fmla="*/ 20 w 169"/>
                  <a:gd name="T91" fmla="*/ 25 h 259"/>
                  <a:gd name="T92" fmla="*/ 17 w 169"/>
                  <a:gd name="T93" fmla="*/ 24 h 259"/>
                  <a:gd name="T94" fmla="*/ 17 w 169"/>
                  <a:gd name="T95" fmla="*/ 24 h 259"/>
                  <a:gd name="T96" fmla="*/ 19 w 169"/>
                  <a:gd name="T97" fmla="*/ 26 h 259"/>
                  <a:gd name="T98" fmla="*/ 20 w 169"/>
                  <a:gd name="T99" fmla="*/ 28 h 259"/>
                  <a:gd name="T100" fmla="*/ 20 w 169"/>
                  <a:gd name="T101" fmla="*/ 33 h 259"/>
                  <a:gd name="T102" fmla="*/ 20 w 169"/>
                  <a:gd name="T103" fmla="*/ 33 h 25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69"/>
                  <a:gd name="T157" fmla="*/ 0 h 259"/>
                  <a:gd name="T158" fmla="*/ 169 w 169"/>
                  <a:gd name="T159" fmla="*/ 259 h 25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69" h="259">
                    <a:moveTo>
                      <a:pt x="154" y="259"/>
                    </a:moveTo>
                    <a:lnTo>
                      <a:pt x="145" y="253"/>
                    </a:lnTo>
                    <a:lnTo>
                      <a:pt x="137" y="248"/>
                    </a:lnTo>
                    <a:lnTo>
                      <a:pt x="128" y="242"/>
                    </a:lnTo>
                    <a:lnTo>
                      <a:pt x="120" y="236"/>
                    </a:lnTo>
                    <a:lnTo>
                      <a:pt x="111" y="232"/>
                    </a:lnTo>
                    <a:lnTo>
                      <a:pt x="101" y="226"/>
                    </a:lnTo>
                    <a:lnTo>
                      <a:pt x="93" y="221"/>
                    </a:lnTo>
                    <a:lnTo>
                      <a:pt x="84" y="215"/>
                    </a:lnTo>
                    <a:lnTo>
                      <a:pt x="74" y="207"/>
                    </a:lnTo>
                    <a:lnTo>
                      <a:pt x="63" y="199"/>
                    </a:lnTo>
                    <a:lnTo>
                      <a:pt x="53" y="191"/>
                    </a:lnTo>
                    <a:lnTo>
                      <a:pt x="42" y="183"/>
                    </a:lnTo>
                    <a:lnTo>
                      <a:pt x="31" y="176"/>
                    </a:lnTo>
                    <a:lnTo>
                      <a:pt x="20" y="169"/>
                    </a:lnTo>
                    <a:lnTo>
                      <a:pt x="9" y="162"/>
                    </a:lnTo>
                    <a:lnTo>
                      <a:pt x="0" y="158"/>
                    </a:lnTo>
                    <a:lnTo>
                      <a:pt x="0" y="153"/>
                    </a:lnTo>
                    <a:lnTo>
                      <a:pt x="0" y="150"/>
                    </a:lnTo>
                    <a:lnTo>
                      <a:pt x="0" y="146"/>
                    </a:lnTo>
                    <a:lnTo>
                      <a:pt x="0" y="143"/>
                    </a:lnTo>
                    <a:lnTo>
                      <a:pt x="7" y="145"/>
                    </a:lnTo>
                    <a:lnTo>
                      <a:pt x="16" y="150"/>
                    </a:lnTo>
                    <a:lnTo>
                      <a:pt x="27" y="157"/>
                    </a:lnTo>
                    <a:lnTo>
                      <a:pt x="38" y="164"/>
                    </a:lnTo>
                    <a:lnTo>
                      <a:pt x="50" y="170"/>
                    </a:lnTo>
                    <a:lnTo>
                      <a:pt x="60" y="176"/>
                    </a:lnTo>
                    <a:lnTo>
                      <a:pt x="68" y="180"/>
                    </a:lnTo>
                    <a:lnTo>
                      <a:pt x="75" y="180"/>
                    </a:lnTo>
                    <a:lnTo>
                      <a:pt x="75" y="179"/>
                    </a:lnTo>
                    <a:lnTo>
                      <a:pt x="75" y="177"/>
                    </a:lnTo>
                    <a:lnTo>
                      <a:pt x="75" y="176"/>
                    </a:lnTo>
                    <a:lnTo>
                      <a:pt x="75" y="175"/>
                    </a:lnTo>
                    <a:lnTo>
                      <a:pt x="66" y="170"/>
                    </a:lnTo>
                    <a:lnTo>
                      <a:pt x="57" y="165"/>
                    </a:lnTo>
                    <a:lnTo>
                      <a:pt x="47" y="160"/>
                    </a:lnTo>
                    <a:lnTo>
                      <a:pt x="38" y="154"/>
                    </a:lnTo>
                    <a:lnTo>
                      <a:pt x="29" y="150"/>
                    </a:lnTo>
                    <a:lnTo>
                      <a:pt x="20" y="145"/>
                    </a:lnTo>
                    <a:lnTo>
                      <a:pt x="10" y="139"/>
                    </a:lnTo>
                    <a:lnTo>
                      <a:pt x="1" y="135"/>
                    </a:lnTo>
                    <a:lnTo>
                      <a:pt x="1" y="128"/>
                    </a:lnTo>
                    <a:lnTo>
                      <a:pt x="1" y="121"/>
                    </a:lnTo>
                    <a:lnTo>
                      <a:pt x="1" y="114"/>
                    </a:lnTo>
                    <a:lnTo>
                      <a:pt x="2" y="108"/>
                    </a:lnTo>
                    <a:lnTo>
                      <a:pt x="12" y="109"/>
                    </a:lnTo>
                    <a:lnTo>
                      <a:pt x="22" y="112"/>
                    </a:lnTo>
                    <a:lnTo>
                      <a:pt x="34" y="116"/>
                    </a:lnTo>
                    <a:lnTo>
                      <a:pt x="45" y="121"/>
                    </a:lnTo>
                    <a:lnTo>
                      <a:pt x="57" y="127"/>
                    </a:lnTo>
                    <a:lnTo>
                      <a:pt x="68" y="134"/>
                    </a:lnTo>
                    <a:lnTo>
                      <a:pt x="78" y="139"/>
                    </a:lnTo>
                    <a:lnTo>
                      <a:pt x="86" y="144"/>
                    </a:lnTo>
                    <a:lnTo>
                      <a:pt x="88" y="144"/>
                    </a:lnTo>
                    <a:lnTo>
                      <a:pt x="89" y="144"/>
                    </a:lnTo>
                    <a:lnTo>
                      <a:pt x="80" y="137"/>
                    </a:lnTo>
                    <a:lnTo>
                      <a:pt x="68" y="127"/>
                    </a:lnTo>
                    <a:lnTo>
                      <a:pt x="55" y="116"/>
                    </a:lnTo>
                    <a:lnTo>
                      <a:pt x="42" y="104"/>
                    </a:lnTo>
                    <a:lnTo>
                      <a:pt x="29" y="92"/>
                    </a:lnTo>
                    <a:lnTo>
                      <a:pt x="19" y="82"/>
                    </a:lnTo>
                    <a:lnTo>
                      <a:pt x="10" y="71"/>
                    </a:lnTo>
                    <a:lnTo>
                      <a:pt x="7" y="64"/>
                    </a:lnTo>
                    <a:lnTo>
                      <a:pt x="9" y="56"/>
                    </a:lnTo>
                    <a:lnTo>
                      <a:pt x="12" y="47"/>
                    </a:lnTo>
                    <a:lnTo>
                      <a:pt x="12" y="39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22" y="34"/>
                    </a:lnTo>
                    <a:lnTo>
                      <a:pt x="27" y="36"/>
                    </a:lnTo>
                    <a:lnTo>
                      <a:pt x="32" y="38"/>
                    </a:lnTo>
                    <a:lnTo>
                      <a:pt x="37" y="41"/>
                    </a:lnTo>
                    <a:lnTo>
                      <a:pt x="43" y="45"/>
                    </a:lnTo>
                    <a:lnTo>
                      <a:pt x="48" y="48"/>
                    </a:lnTo>
                    <a:lnTo>
                      <a:pt x="54" y="52"/>
                    </a:lnTo>
                    <a:lnTo>
                      <a:pt x="54" y="51"/>
                    </a:lnTo>
                    <a:lnTo>
                      <a:pt x="54" y="49"/>
                    </a:lnTo>
                    <a:lnTo>
                      <a:pt x="54" y="48"/>
                    </a:lnTo>
                    <a:lnTo>
                      <a:pt x="54" y="47"/>
                    </a:lnTo>
                    <a:lnTo>
                      <a:pt x="48" y="44"/>
                    </a:lnTo>
                    <a:lnTo>
                      <a:pt x="44" y="41"/>
                    </a:lnTo>
                    <a:lnTo>
                      <a:pt x="38" y="38"/>
                    </a:lnTo>
                    <a:lnTo>
                      <a:pt x="34" y="34"/>
                    </a:lnTo>
                    <a:lnTo>
                      <a:pt x="28" y="31"/>
                    </a:lnTo>
                    <a:lnTo>
                      <a:pt x="23" y="28"/>
                    </a:lnTo>
                    <a:lnTo>
                      <a:pt x="17" y="25"/>
                    </a:lnTo>
                    <a:lnTo>
                      <a:pt x="13" y="22"/>
                    </a:lnTo>
                    <a:lnTo>
                      <a:pt x="13" y="16"/>
                    </a:lnTo>
                    <a:lnTo>
                      <a:pt x="13" y="10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37" y="9"/>
                    </a:lnTo>
                    <a:lnTo>
                      <a:pt x="53" y="18"/>
                    </a:lnTo>
                    <a:lnTo>
                      <a:pt x="72" y="30"/>
                    </a:lnTo>
                    <a:lnTo>
                      <a:pt x="89" y="43"/>
                    </a:lnTo>
                    <a:lnTo>
                      <a:pt x="106" y="54"/>
                    </a:lnTo>
                    <a:lnTo>
                      <a:pt x="121" y="64"/>
                    </a:lnTo>
                    <a:lnTo>
                      <a:pt x="133" y="72"/>
                    </a:lnTo>
                    <a:lnTo>
                      <a:pt x="135" y="75"/>
                    </a:lnTo>
                    <a:lnTo>
                      <a:pt x="138" y="78"/>
                    </a:lnTo>
                    <a:lnTo>
                      <a:pt x="142" y="81"/>
                    </a:lnTo>
                    <a:lnTo>
                      <a:pt x="144" y="84"/>
                    </a:lnTo>
                    <a:lnTo>
                      <a:pt x="151" y="84"/>
                    </a:lnTo>
                    <a:lnTo>
                      <a:pt x="157" y="83"/>
                    </a:lnTo>
                    <a:lnTo>
                      <a:pt x="162" y="83"/>
                    </a:lnTo>
                    <a:lnTo>
                      <a:pt x="169" y="83"/>
                    </a:lnTo>
                    <a:lnTo>
                      <a:pt x="169" y="96"/>
                    </a:lnTo>
                    <a:lnTo>
                      <a:pt x="168" y="108"/>
                    </a:lnTo>
                    <a:lnTo>
                      <a:pt x="168" y="120"/>
                    </a:lnTo>
                    <a:lnTo>
                      <a:pt x="167" y="132"/>
                    </a:lnTo>
                    <a:lnTo>
                      <a:pt x="159" y="131"/>
                    </a:lnTo>
                    <a:lnTo>
                      <a:pt x="152" y="129"/>
                    </a:lnTo>
                    <a:lnTo>
                      <a:pt x="144" y="124"/>
                    </a:lnTo>
                    <a:lnTo>
                      <a:pt x="137" y="120"/>
                    </a:lnTo>
                    <a:lnTo>
                      <a:pt x="129" y="115"/>
                    </a:lnTo>
                    <a:lnTo>
                      <a:pt x="122" y="111"/>
                    </a:lnTo>
                    <a:lnTo>
                      <a:pt x="114" y="107"/>
                    </a:lnTo>
                    <a:lnTo>
                      <a:pt x="107" y="105"/>
                    </a:lnTo>
                    <a:lnTo>
                      <a:pt x="107" y="106"/>
                    </a:lnTo>
                    <a:lnTo>
                      <a:pt x="106" y="106"/>
                    </a:lnTo>
                    <a:lnTo>
                      <a:pt x="106" y="107"/>
                    </a:lnTo>
                    <a:lnTo>
                      <a:pt x="113" y="111"/>
                    </a:lnTo>
                    <a:lnTo>
                      <a:pt x="121" y="115"/>
                    </a:lnTo>
                    <a:lnTo>
                      <a:pt x="128" y="120"/>
                    </a:lnTo>
                    <a:lnTo>
                      <a:pt x="136" y="124"/>
                    </a:lnTo>
                    <a:lnTo>
                      <a:pt x="144" y="129"/>
                    </a:lnTo>
                    <a:lnTo>
                      <a:pt x="152" y="135"/>
                    </a:lnTo>
                    <a:lnTo>
                      <a:pt x="160" y="140"/>
                    </a:lnTo>
                    <a:lnTo>
                      <a:pt x="168" y="146"/>
                    </a:lnTo>
                    <a:lnTo>
                      <a:pt x="167" y="160"/>
                    </a:lnTo>
                    <a:lnTo>
                      <a:pt x="165" y="173"/>
                    </a:lnTo>
                    <a:lnTo>
                      <a:pt x="164" y="187"/>
                    </a:lnTo>
                    <a:lnTo>
                      <a:pt x="161" y="200"/>
                    </a:lnTo>
                    <a:lnTo>
                      <a:pt x="157" y="200"/>
                    </a:lnTo>
                    <a:lnTo>
                      <a:pt x="146" y="196"/>
                    </a:lnTo>
                    <a:lnTo>
                      <a:pt x="137" y="191"/>
                    </a:lnTo>
                    <a:lnTo>
                      <a:pt x="131" y="189"/>
                    </a:lnTo>
                    <a:lnTo>
                      <a:pt x="131" y="190"/>
                    </a:lnTo>
                    <a:lnTo>
                      <a:pt x="131" y="191"/>
                    </a:lnTo>
                    <a:lnTo>
                      <a:pt x="131" y="192"/>
                    </a:lnTo>
                    <a:lnTo>
                      <a:pt x="131" y="193"/>
                    </a:lnTo>
                    <a:lnTo>
                      <a:pt x="138" y="198"/>
                    </a:lnTo>
                    <a:lnTo>
                      <a:pt x="145" y="202"/>
                    </a:lnTo>
                    <a:lnTo>
                      <a:pt x="152" y="206"/>
                    </a:lnTo>
                    <a:lnTo>
                      <a:pt x="159" y="211"/>
                    </a:lnTo>
                    <a:lnTo>
                      <a:pt x="160" y="217"/>
                    </a:lnTo>
                    <a:lnTo>
                      <a:pt x="160" y="222"/>
                    </a:lnTo>
                    <a:lnTo>
                      <a:pt x="159" y="235"/>
                    </a:lnTo>
                    <a:lnTo>
                      <a:pt x="158" y="258"/>
                    </a:lnTo>
                    <a:lnTo>
                      <a:pt x="157" y="259"/>
                    </a:lnTo>
                    <a:lnTo>
                      <a:pt x="156" y="259"/>
                    </a:lnTo>
                    <a:lnTo>
                      <a:pt x="154" y="259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3" name="Freeform 165"/>
              <p:cNvSpPr>
                <a:spLocks/>
              </p:cNvSpPr>
              <p:nvPr/>
            </p:nvSpPr>
            <p:spPr bwMode="auto">
              <a:xfrm>
                <a:off x="1282" y="3416"/>
                <a:ext cx="84" cy="113"/>
              </a:xfrm>
              <a:custGeom>
                <a:avLst/>
                <a:gdLst>
                  <a:gd name="T0" fmla="*/ 1 w 168"/>
                  <a:gd name="T1" fmla="*/ 27 h 226"/>
                  <a:gd name="T2" fmla="*/ 1 w 168"/>
                  <a:gd name="T3" fmla="*/ 22 h 226"/>
                  <a:gd name="T4" fmla="*/ 2 w 168"/>
                  <a:gd name="T5" fmla="*/ 22 h 226"/>
                  <a:gd name="T6" fmla="*/ 2 w 168"/>
                  <a:gd name="T7" fmla="*/ 21 h 226"/>
                  <a:gd name="T8" fmla="*/ 2 w 168"/>
                  <a:gd name="T9" fmla="*/ 21 h 226"/>
                  <a:gd name="T10" fmla="*/ 1 w 168"/>
                  <a:gd name="T11" fmla="*/ 20 h 226"/>
                  <a:gd name="T12" fmla="*/ 2 w 168"/>
                  <a:gd name="T13" fmla="*/ 14 h 226"/>
                  <a:gd name="T14" fmla="*/ 4 w 168"/>
                  <a:gd name="T15" fmla="*/ 13 h 226"/>
                  <a:gd name="T16" fmla="*/ 3 w 168"/>
                  <a:gd name="T17" fmla="*/ 13 h 226"/>
                  <a:gd name="T18" fmla="*/ 2 w 168"/>
                  <a:gd name="T19" fmla="*/ 12 h 226"/>
                  <a:gd name="T20" fmla="*/ 2 w 168"/>
                  <a:gd name="T21" fmla="*/ 6 h 226"/>
                  <a:gd name="T22" fmla="*/ 5 w 168"/>
                  <a:gd name="T23" fmla="*/ 6 h 226"/>
                  <a:gd name="T24" fmla="*/ 9 w 168"/>
                  <a:gd name="T25" fmla="*/ 5 h 226"/>
                  <a:gd name="T26" fmla="*/ 12 w 168"/>
                  <a:gd name="T27" fmla="*/ 4 h 226"/>
                  <a:gd name="T28" fmla="*/ 16 w 168"/>
                  <a:gd name="T29" fmla="*/ 2 h 226"/>
                  <a:gd name="T30" fmla="*/ 20 w 168"/>
                  <a:gd name="T31" fmla="*/ 1 h 226"/>
                  <a:gd name="T32" fmla="*/ 21 w 168"/>
                  <a:gd name="T33" fmla="*/ 1 h 226"/>
                  <a:gd name="T34" fmla="*/ 21 w 168"/>
                  <a:gd name="T35" fmla="*/ 2 h 226"/>
                  <a:gd name="T36" fmla="*/ 19 w 168"/>
                  <a:gd name="T37" fmla="*/ 4 h 226"/>
                  <a:gd name="T38" fmla="*/ 17 w 168"/>
                  <a:gd name="T39" fmla="*/ 5 h 226"/>
                  <a:gd name="T40" fmla="*/ 17 w 168"/>
                  <a:gd name="T41" fmla="*/ 5 h 226"/>
                  <a:gd name="T42" fmla="*/ 19 w 168"/>
                  <a:gd name="T43" fmla="*/ 4 h 226"/>
                  <a:gd name="T44" fmla="*/ 21 w 168"/>
                  <a:gd name="T45" fmla="*/ 3 h 226"/>
                  <a:gd name="T46" fmla="*/ 21 w 168"/>
                  <a:gd name="T47" fmla="*/ 6 h 226"/>
                  <a:gd name="T48" fmla="*/ 18 w 168"/>
                  <a:gd name="T49" fmla="*/ 7 h 226"/>
                  <a:gd name="T50" fmla="*/ 14 w 168"/>
                  <a:gd name="T51" fmla="*/ 9 h 226"/>
                  <a:gd name="T52" fmla="*/ 10 w 168"/>
                  <a:gd name="T53" fmla="*/ 11 h 226"/>
                  <a:gd name="T54" fmla="*/ 10 w 168"/>
                  <a:gd name="T55" fmla="*/ 12 h 226"/>
                  <a:gd name="T56" fmla="*/ 13 w 168"/>
                  <a:gd name="T57" fmla="*/ 11 h 226"/>
                  <a:gd name="T58" fmla="*/ 17 w 168"/>
                  <a:gd name="T59" fmla="*/ 9 h 226"/>
                  <a:gd name="T60" fmla="*/ 21 w 168"/>
                  <a:gd name="T61" fmla="*/ 7 h 226"/>
                  <a:gd name="T62" fmla="*/ 21 w 168"/>
                  <a:gd name="T63" fmla="*/ 12 h 226"/>
                  <a:gd name="T64" fmla="*/ 20 w 168"/>
                  <a:gd name="T65" fmla="*/ 13 h 226"/>
                  <a:gd name="T66" fmla="*/ 18 w 168"/>
                  <a:gd name="T67" fmla="*/ 14 h 226"/>
                  <a:gd name="T68" fmla="*/ 16 w 168"/>
                  <a:gd name="T69" fmla="*/ 15 h 226"/>
                  <a:gd name="T70" fmla="*/ 18 w 168"/>
                  <a:gd name="T71" fmla="*/ 15 h 226"/>
                  <a:gd name="T72" fmla="*/ 20 w 168"/>
                  <a:gd name="T73" fmla="*/ 14 h 226"/>
                  <a:gd name="T74" fmla="*/ 21 w 168"/>
                  <a:gd name="T75" fmla="*/ 14 h 226"/>
                  <a:gd name="T76" fmla="*/ 21 w 168"/>
                  <a:gd name="T77" fmla="*/ 16 h 226"/>
                  <a:gd name="T78" fmla="*/ 19 w 168"/>
                  <a:gd name="T79" fmla="*/ 17 h 226"/>
                  <a:gd name="T80" fmla="*/ 17 w 168"/>
                  <a:gd name="T81" fmla="*/ 18 h 226"/>
                  <a:gd name="T82" fmla="*/ 13 w 168"/>
                  <a:gd name="T83" fmla="*/ 20 h 226"/>
                  <a:gd name="T84" fmla="*/ 9 w 168"/>
                  <a:gd name="T85" fmla="*/ 21 h 226"/>
                  <a:gd name="T86" fmla="*/ 7 w 168"/>
                  <a:gd name="T87" fmla="*/ 22 h 226"/>
                  <a:gd name="T88" fmla="*/ 7 w 168"/>
                  <a:gd name="T89" fmla="*/ 22 h 226"/>
                  <a:gd name="T90" fmla="*/ 9 w 168"/>
                  <a:gd name="T91" fmla="*/ 22 h 226"/>
                  <a:gd name="T92" fmla="*/ 14 w 168"/>
                  <a:gd name="T93" fmla="*/ 21 h 226"/>
                  <a:gd name="T94" fmla="*/ 19 w 168"/>
                  <a:gd name="T95" fmla="*/ 18 h 226"/>
                  <a:gd name="T96" fmla="*/ 20 w 168"/>
                  <a:gd name="T97" fmla="*/ 19 h 226"/>
                  <a:gd name="T98" fmla="*/ 20 w 168"/>
                  <a:gd name="T99" fmla="*/ 21 h 226"/>
                  <a:gd name="T100" fmla="*/ 17 w 168"/>
                  <a:gd name="T101" fmla="*/ 22 h 226"/>
                  <a:gd name="T102" fmla="*/ 10 w 168"/>
                  <a:gd name="T103" fmla="*/ 25 h 226"/>
                  <a:gd name="T104" fmla="*/ 3 w 168"/>
                  <a:gd name="T105" fmla="*/ 28 h 226"/>
                  <a:gd name="T106" fmla="*/ 1 w 168"/>
                  <a:gd name="T107" fmla="*/ 29 h 226"/>
                  <a:gd name="T108" fmla="*/ 1 w 168"/>
                  <a:gd name="T109" fmla="*/ 29 h 22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8"/>
                  <a:gd name="T166" fmla="*/ 0 h 226"/>
                  <a:gd name="T167" fmla="*/ 168 w 168"/>
                  <a:gd name="T168" fmla="*/ 226 h 22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8" h="226">
                    <a:moveTo>
                      <a:pt x="1" y="226"/>
                    </a:moveTo>
                    <a:lnTo>
                      <a:pt x="0" y="222"/>
                    </a:lnTo>
                    <a:lnTo>
                      <a:pt x="1" y="216"/>
                    </a:lnTo>
                    <a:lnTo>
                      <a:pt x="2" y="203"/>
                    </a:lnTo>
                    <a:lnTo>
                      <a:pt x="5" y="176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10" y="170"/>
                    </a:lnTo>
                    <a:lnTo>
                      <a:pt x="13" y="169"/>
                    </a:lnTo>
                    <a:lnTo>
                      <a:pt x="13" y="168"/>
                    </a:lnTo>
                    <a:lnTo>
                      <a:pt x="13" y="167"/>
                    </a:lnTo>
                    <a:lnTo>
                      <a:pt x="13" y="166"/>
                    </a:lnTo>
                    <a:lnTo>
                      <a:pt x="12" y="167"/>
                    </a:lnTo>
                    <a:lnTo>
                      <a:pt x="9" y="167"/>
                    </a:lnTo>
                    <a:lnTo>
                      <a:pt x="8" y="168"/>
                    </a:lnTo>
                    <a:lnTo>
                      <a:pt x="7" y="169"/>
                    </a:lnTo>
                    <a:lnTo>
                      <a:pt x="7" y="153"/>
                    </a:lnTo>
                    <a:lnTo>
                      <a:pt x="8" y="139"/>
                    </a:lnTo>
                    <a:lnTo>
                      <a:pt x="9" y="124"/>
                    </a:lnTo>
                    <a:lnTo>
                      <a:pt x="10" y="109"/>
                    </a:lnTo>
                    <a:lnTo>
                      <a:pt x="20" y="105"/>
                    </a:lnTo>
                    <a:lnTo>
                      <a:pt x="24" y="102"/>
                    </a:lnTo>
                    <a:lnTo>
                      <a:pt x="27" y="101"/>
                    </a:lnTo>
                    <a:lnTo>
                      <a:pt x="28" y="100"/>
                    </a:lnTo>
                    <a:lnTo>
                      <a:pt x="23" y="100"/>
                    </a:lnTo>
                    <a:lnTo>
                      <a:pt x="20" y="100"/>
                    </a:lnTo>
                    <a:lnTo>
                      <a:pt x="16" y="101"/>
                    </a:lnTo>
                    <a:lnTo>
                      <a:pt x="12" y="101"/>
                    </a:lnTo>
                    <a:lnTo>
                      <a:pt x="12" y="90"/>
                    </a:lnTo>
                    <a:lnTo>
                      <a:pt x="12" y="76"/>
                    </a:lnTo>
                    <a:lnTo>
                      <a:pt x="13" y="61"/>
                    </a:lnTo>
                    <a:lnTo>
                      <a:pt x="14" y="48"/>
                    </a:lnTo>
                    <a:lnTo>
                      <a:pt x="20" y="46"/>
                    </a:lnTo>
                    <a:lnTo>
                      <a:pt x="27" y="44"/>
                    </a:lnTo>
                    <a:lnTo>
                      <a:pt x="36" y="41"/>
                    </a:lnTo>
                    <a:lnTo>
                      <a:pt x="45" y="38"/>
                    </a:lnTo>
                    <a:lnTo>
                      <a:pt x="55" y="36"/>
                    </a:lnTo>
                    <a:lnTo>
                      <a:pt x="65" y="33"/>
                    </a:lnTo>
                    <a:lnTo>
                      <a:pt x="73" y="31"/>
                    </a:lnTo>
                    <a:lnTo>
                      <a:pt x="78" y="29"/>
                    </a:lnTo>
                    <a:lnTo>
                      <a:pt x="90" y="25"/>
                    </a:lnTo>
                    <a:lnTo>
                      <a:pt x="100" y="22"/>
                    </a:lnTo>
                    <a:lnTo>
                      <a:pt x="112" y="18"/>
                    </a:lnTo>
                    <a:lnTo>
                      <a:pt x="123" y="14"/>
                    </a:lnTo>
                    <a:lnTo>
                      <a:pt x="134" y="10"/>
                    </a:lnTo>
                    <a:lnTo>
                      <a:pt x="145" y="6"/>
                    </a:lnTo>
                    <a:lnTo>
                      <a:pt x="156" y="3"/>
                    </a:lnTo>
                    <a:lnTo>
                      <a:pt x="167" y="0"/>
                    </a:lnTo>
                    <a:lnTo>
                      <a:pt x="167" y="3"/>
                    </a:lnTo>
                    <a:lnTo>
                      <a:pt x="167" y="7"/>
                    </a:lnTo>
                    <a:lnTo>
                      <a:pt x="167" y="10"/>
                    </a:lnTo>
                    <a:lnTo>
                      <a:pt x="168" y="13"/>
                    </a:lnTo>
                    <a:lnTo>
                      <a:pt x="162" y="16"/>
                    </a:lnTo>
                    <a:lnTo>
                      <a:pt x="157" y="19"/>
                    </a:lnTo>
                    <a:lnTo>
                      <a:pt x="151" y="23"/>
                    </a:lnTo>
                    <a:lnTo>
                      <a:pt x="145" y="25"/>
                    </a:lnTo>
                    <a:lnTo>
                      <a:pt x="141" y="29"/>
                    </a:lnTo>
                    <a:lnTo>
                      <a:pt x="135" y="31"/>
                    </a:lnTo>
                    <a:lnTo>
                      <a:pt x="130" y="33"/>
                    </a:lnTo>
                    <a:lnTo>
                      <a:pt x="126" y="36"/>
                    </a:lnTo>
                    <a:lnTo>
                      <a:pt x="130" y="36"/>
                    </a:lnTo>
                    <a:lnTo>
                      <a:pt x="135" y="34"/>
                    </a:lnTo>
                    <a:lnTo>
                      <a:pt x="141" y="32"/>
                    </a:lnTo>
                    <a:lnTo>
                      <a:pt x="145" y="31"/>
                    </a:lnTo>
                    <a:lnTo>
                      <a:pt x="150" y="29"/>
                    </a:lnTo>
                    <a:lnTo>
                      <a:pt x="156" y="26"/>
                    </a:lnTo>
                    <a:lnTo>
                      <a:pt x="161" y="25"/>
                    </a:lnTo>
                    <a:lnTo>
                      <a:pt x="167" y="24"/>
                    </a:lnTo>
                    <a:lnTo>
                      <a:pt x="167" y="31"/>
                    </a:lnTo>
                    <a:lnTo>
                      <a:pt x="167" y="37"/>
                    </a:lnTo>
                    <a:lnTo>
                      <a:pt x="165" y="41"/>
                    </a:lnTo>
                    <a:lnTo>
                      <a:pt x="160" y="47"/>
                    </a:lnTo>
                    <a:lnTo>
                      <a:pt x="150" y="52"/>
                    </a:lnTo>
                    <a:lnTo>
                      <a:pt x="138" y="56"/>
                    </a:lnTo>
                    <a:lnTo>
                      <a:pt x="128" y="61"/>
                    </a:lnTo>
                    <a:lnTo>
                      <a:pt x="118" y="64"/>
                    </a:lnTo>
                    <a:lnTo>
                      <a:pt x="107" y="69"/>
                    </a:lnTo>
                    <a:lnTo>
                      <a:pt x="97" y="74"/>
                    </a:lnTo>
                    <a:lnTo>
                      <a:pt x="86" y="78"/>
                    </a:lnTo>
                    <a:lnTo>
                      <a:pt x="76" y="83"/>
                    </a:lnTo>
                    <a:lnTo>
                      <a:pt x="76" y="86"/>
                    </a:lnTo>
                    <a:lnTo>
                      <a:pt x="76" y="87"/>
                    </a:lnTo>
                    <a:lnTo>
                      <a:pt x="77" y="89"/>
                    </a:lnTo>
                    <a:lnTo>
                      <a:pt x="78" y="90"/>
                    </a:lnTo>
                    <a:lnTo>
                      <a:pt x="89" y="85"/>
                    </a:lnTo>
                    <a:lnTo>
                      <a:pt x="99" y="81"/>
                    </a:lnTo>
                    <a:lnTo>
                      <a:pt x="111" y="76"/>
                    </a:lnTo>
                    <a:lnTo>
                      <a:pt x="121" y="70"/>
                    </a:lnTo>
                    <a:lnTo>
                      <a:pt x="133" y="66"/>
                    </a:lnTo>
                    <a:lnTo>
                      <a:pt x="144" y="61"/>
                    </a:lnTo>
                    <a:lnTo>
                      <a:pt x="156" y="57"/>
                    </a:lnTo>
                    <a:lnTo>
                      <a:pt x="166" y="55"/>
                    </a:lnTo>
                    <a:lnTo>
                      <a:pt x="166" y="74"/>
                    </a:lnTo>
                    <a:lnTo>
                      <a:pt x="166" y="84"/>
                    </a:lnTo>
                    <a:lnTo>
                      <a:pt x="165" y="91"/>
                    </a:lnTo>
                    <a:lnTo>
                      <a:pt x="164" y="95"/>
                    </a:lnTo>
                    <a:lnTo>
                      <a:pt x="159" y="98"/>
                    </a:lnTo>
                    <a:lnTo>
                      <a:pt x="153" y="100"/>
                    </a:lnTo>
                    <a:lnTo>
                      <a:pt x="149" y="104"/>
                    </a:lnTo>
                    <a:lnTo>
                      <a:pt x="143" y="106"/>
                    </a:lnTo>
                    <a:lnTo>
                      <a:pt x="138" y="108"/>
                    </a:lnTo>
                    <a:lnTo>
                      <a:pt x="133" y="110"/>
                    </a:lnTo>
                    <a:lnTo>
                      <a:pt x="128" y="114"/>
                    </a:lnTo>
                    <a:lnTo>
                      <a:pt x="123" y="116"/>
                    </a:lnTo>
                    <a:lnTo>
                      <a:pt x="128" y="116"/>
                    </a:lnTo>
                    <a:lnTo>
                      <a:pt x="133" y="115"/>
                    </a:lnTo>
                    <a:lnTo>
                      <a:pt x="137" y="114"/>
                    </a:lnTo>
                    <a:lnTo>
                      <a:pt x="143" y="113"/>
                    </a:lnTo>
                    <a:lnTo>
                      <a:pt x="149" y="110"/>
                    </a:lnTo>
                    <a:lnTo>
                      <a:pt x="154" y="109"/>
                    </a:lnTo>
                    <a:lnTo>
                      <a:pt x="159" y="107"/>
                    </a:lnTo>
                    <a:lnTo>
                      <a:pt x="165" y="106"/>
                    </a:lnTo>
                    <a:lnTo>
                      <a:pt x="164" y="110"/>
                    </a:lnTo>
                    <a:lnTo>
                      <a:pt x="164" y="116"/>
                    </a:lnTo>
                    <a:lnTo>
                      <a:pt x="162" y="121"/>
                    </a:lnTo>
                    <a:lnTo>
                      <a:pt x="162" y="127"/>
                    </a:lnTo>
                    <a:lnTo>
                      <a:pt x="157" y="129"/>
                    </a:lnTo>
                    <a:lnTo>
                      <a:pt x="152" y="132"/>
                    </a:lnTo>
                    <a:lnTo>
                      <a:pt x="146" y="135"/>
                    </a:lnTo>
                    <a:lnTo>
                      <a:pt x="142" y="137"/>
                    </a:lnTo>
                    <a:lnTo>
                      <a:pt x="136" y="139"/>
                    </a:lnTo>
                    <a:lnTo>
                      <a:pt x="131" y="143"/>
                    </a:lnTo>
                    <a:lnTo>
                      <a:pt x="126" y="145"/>
                    </a:lnTo>
                    <a:lnTo>
                      <a:pt x="121" y="149"/>
                    </a:lnTo>
                    <a:lnTo>
                      <a:pt x="101" y="155"/>
                    </a:lnTo>
                    <a:lnTo>
                      <a:pt x="85" y="161"/>
                    </a:lnTo>
                    <a:lnTo>
                      <a:pt x="74" y="166"/>
                    </a:lnTo>
                    <a:lnTo>
                      <a:pt x="65" y="168"/>
                    </a:lnTo>
                    <a:lnTo>
                      <a:pt x="58" y="172"/>
                    </a:lnTo>
                    <a:lnTo>
                      <a:pt x="53" y="173"/>
                    </a:lnTo>
                    <a:lnTo>
                      <a:pt x="51" y="174"/>
                    </a:lnTo>
                    <a:lnTo>
                      <a:pt x="48" y="175"/>
                    </a:lnTo>
                    <a:lnTo>
                      <a:pt x="50" y="176"/>
                    </a:lnTo>
                    <a:lnTo>
                      <a:pt x="51" y="176"/>
                    </a:lnTo>
                    <a:lnTo>
                      <a:pt x="51" y="177"/>
                    </a:lnTo>
                    <a:lnTo>
                      <a:pt x="52" y="178"/>
                    </a:lnTo>
                    <a:lnTo>
                      <a:pt x="66" y="175"/>
                    </a:lnTo>
                    <a:lnTo>
                      <a:pt x="80" y="172"/>
                    </a:lnTo>
                    <a:lnTo>
                      <a:pt x="93" y="167"/>
                    </a:lnTo>
                    <a:lnTo>
                      <a:pt x="106" y="161"/>
                    </a:lnTo>
                    <a:lnTo>
                      <a:pt x="120" y="155"/>
                    </a:lnTo>
                    <a:lnTo>
                      <a:pt x="134" y="150"/>
                    </a:lnTo>
                    <a:lnTo>
                      <a:pt x="146" y="144"/>
                    </a:lnTo>
                    <a:lnTo>
                      <a:pt x="160" y="139"/>
                    </a:lnTo>
                    <a:lnTo>
                      <a:pt x="159" y="145"/>
                    </a:lnTo>
                    <a:lnTo>
                      <a:pt x="159" y="151"/>
                    </a:lnTo>
                    <a:lnTo>
                      <a:pt x="159" y="155"/>
                    </a:lnTo>
                    <a:lnTo>
                      <a:pt x="158" y="161"/>
                    </a:lnTo>
                    <a:lnTo>
                      <a:pt x="154" y="163"/>
                    </a:lnTo>
                    <a:lnTo>
                      <a:pt x="149" y="166"/>
                    </a:lnTo>
                    <a:lnTo>
                      <a:pt x="139" y="170"/>
                    </a:lnTo>
                    <a:lnTo>
                      <a:pt x="129" y="175"/>
                    </a:lnTo>
                    <a:lnTo>
                      <a:pt x="114" y="181"/>
                    </a:lnTo>
                    <a:lnTo>
                      <a:pt x="97" y="189"/>
                    </a:lnTo>
                    <a:lnTo>
                      <a:pt x="76" y="198"/>
                    </a:lnTo>
                    <a:lnTo>
                      <a:pt x="51" y="210"/>
                    </a:lnTo>
                    <a:lnTo>
                      <a:pt x="36" y="215"/>
                    </a:lnTo>
                    <a:lnTo>
                      <a:pt x="24" y="219"/>
                    </a:lnTo>
                    <a:lnTo>
                      <a:pt x="16" y="222"/>
                    </a:lnTo>
                    <a:lnTo>
                      <a:pt x="10" y="223"/>
                    </a:lnTo>
                    <a:lnTo>
                      <a:pt x="6" y="225"/>
                    </a:lnTo>
                    <a:lnTo>
                      <a:pt x="4" y="226"/>
                    </a:lnTo>
                    <a:lnTo>
                      <a:pt x="2" y="226"/>
                    </a:lnTo>
                    <a:lnTo>
                      <a:pt x="1" y="226"/>
                    </a:lnTo>
                    <a:close/>
                  </a:path>
                </a:pathLst>
              </a:custGeom>
              <a:solidFill>
                <a:srgbClr val="99CC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4" name="Freeform 166"/>
              <p:cNvSpPr>
                <a:spLocks/>
              </p:cNvSpPr>
              <p:nvPr/>
            </p:nvSpPr>
            <p:spPr bwMode="auto">
              <a:xfrm>
                <a:off x="1366" y="3403"/>
                <a:ext cx="36" cy="92"/>
              </a:xfrm>
              <a:custGeom>
                <a:avLst/>
                <a:gdLst>
                  <a:gd name="T0" fmla="*/ 0 w 73"/>
                  <a:gd name="T1" fmla="*/ 23 h 185"/>
                  <a:gd name="T2" fmla="*/ 0 w 73"/>
                  <a:gd name="T3" fmla="*/ 17 h 185"/>
                  <a:gd name="T4" fmla="*/ 0 w 73"/>
                  <a:gd name="T5" fmla="*/ 12 h 185"/>
                  <a:gd name="T6" fmla="*/ 0 w 73"/>
                  <a:gd name="T7" fmla="*/ 7 h 185"/>
                  <a:gd name="T8" fmla="*/ 0 w 73"/>
                  <a:gd name="T9" fmla="*/ 2 h 185"/>
                  <a:gd name="T10" fmla="*/ 2 w 73"/>
                  <a:gd name="T11" fmla="*/ 2 h 185"/>
                  <a:gd name="T12" fmla="*/ 3 w 73"/>
                  <a:gd name="T13" fmla="*/ 1 h 185"/>
                  <a:gd name="T14" fmla="*/ 5 w 73"/>
                  <a:gd name="T15" fmla="*/ 1 h 185"/>
                  <a:gd name="T16" fmla="*/ 6 w 73"/>
                  <a:gd name="T17" fmla="*/ 0 h 185"/>
                  <a:gd name="T18" fmla="*/ 7 w 73"/>
                  <a:gd name="T19" fmla="*/ 0 h 185"/>
                  <a:gd name="T20" fmla="*/ 8 w 73"/>
                  <a:gd name="T21" fmla="*/ 0 h 185"/>
                  <a:gd name="T22" fmla="*/ 8 w 73"/>
                  <a:gd name="T23" fmla="*/ 0 h 185"/>
                  <a:gd name="T24" fmla="*/ 9 w 73"/>
                  <a:gd name="T25" fmla="*/ 0 h 185"/>
                  <a:gd name="T26" fmla="*/ 8 w 73"/>
                  <a:gd name="T27" fmla="*/ 10 h 185"/>
                  <a:gd name="T28" fmla="*/ 8 w 73"/>
                  <a:gd name="T29" fmla="*/ 15 h 185"/>
                  <a:gd name="T30" fmla="*/ 7 w 73"/>
                  <a:gd name="T31" fmla="*/ 18 h 185"/>
                  <a:gd name="T32" fmla="*/ 7 w 73"/>
                  <a:gd name="T33" fmla="*/ 19 h 185"/>
                  <a:gd name="T34" fmla="*/ 7 w 73"/>
                  <a:gd name="T35" fmla="*/ 20 h 185"/>
                  <a:gd name="T36" fmla="*/ 6 w 73"/>
                  <a:gd name="T37" fmla="*/ 20 h 185"/>
                  <a:gd name="T38" fmla="*/ 6 w 73"/>
                  <a:gd name="T39" fmla="*/ 20 h 185"/>
                  <a:gd name="T40" fmla="*/ 5 w 73"/>
                  <a:gd name="T41" fmla="*/ 20 h 185"/>
                  <a:gd name="T42" fmla="*/ 4 w 73"/>
                  <a:gd name="T43" fmla="*/ 21 h 185"/>
                  <a:gd name="T44" fmla="*/ 3 w 73"/>
                  <a:gd name="T45" fmla="*/ 21 h 185"/>
                  <a:gd name="T46" fmla="*/ 2 w 73"/>
                  <a:gd name="T47" fmla="*/ 22 h 185"/>
                  <a:gd name="T48" fmla="*/ 0 w 73"/>
                  <a:gd name="T49" fmla="*/ 23 h 1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3"/>
                  <a:gd name="T76" fmla="*/ 0 h 185"/>
                  <a:gd name="T77" fmla="*/ 73 w 73"/>
                  <a:gd name="T78" fmla="*/ 185 h 1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3" h="185">
                    <a:moveTo>
                      <a:pt x="0" y="185"/>
                    </a:moveTo>
                    <a:lnTo>
                      <a:pt x="4" y="143"/>
                    </a:lnTo>
                    <a:lnTo>
                      <a:pt x="6" y="102"/>
                    </a:lnTo>
                    <a:lnTo>
                      <a:pt x="7" y="60"/>
                    </a:lnTo>
                    <a:lnTo>
                      <a:pt x="7" y="21"/>
                    </a:lnTo>
                    <a:lnTo>
                      <a:pt x="19" y="17"/>
                    </a:lnTo>
                    <a:lnTo>
                      <a:pt x="30" y="14"/>
                    </a:lnTo>
                    <a:lnTo>
                      <a:pt x="41" y="11"/>
                    </a:lnTo>
                    <a:lnTo>
                      <a:pt x="50" y="7"/>
                    </a:lnTo>
                    <a:lnTo>
                      <a:pt x="58" y="5"/>
                    </a:lnTo>
                    <a:lnTo>
                      <a:pt x="65" y="2"/>
                    </a:lnTo>
                    <a:lnTo>
                      <a:pt x="69" y="1"/>
                    </a:lnTo>
                    <a:lnTo>
                      <a:pt x="73" y="0"/>
                    </a:lnTo>
                    <a:lnTo>
                      <a:pt x="67" y="81"/>
                    </a:lnTo>
                    <a:lnTo>
                      <a:pt x="64" y="123"/>
                    </a:lnTo>
                    <a:lnTo>
                      <a:pt x="61" y="145"/>
                    </a:lnTo>
                    <a:lnTo>
                      <a:pt x="59" y="159"/>
                    </a:lnTo>
                    <a:lnTo>
                      <a:pt x="57" y="160"/>
                    </a:lnTo>
                    <a:lnTo>
                      <a:pt x="54" y="163"/>
                    </a:lnTo>
                    <a:lnTo>
                      <a:pt x="51" y="164"/>
                    </a:lnTo>
                    <a:lnTo>
                      <a:pt x="46" y="166"/>
                    </a:lnTo>
                    <a:lnTo>
                      <a:pt x="39" y="168"/>
                    </a:lnTo>
                    <a:lnTo>
                      <a:pt x="30" y="173"/>
                    </a:lnTo>
                    <a:lnTo>
                      <a:pt x="18" y="178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5" name="Freeform 167"/>
              <p:cNvSpPr>
                <a:spLocks/>
              </p:cNvSpPr>
              <p:nvPr/>
            </p:nvSpPr>
            <p:spPr bwMode="auto">
              <a:xfrm>
                <a:off x="1401" y="3375"/>
                <a:ext cx="76" cy="104"/>
              </a:xfrm>
              <a:custGeom>
                <a:avLst/>
                <a:gdLst>
                  <a:gd name="T0" fmla="*/ 0 w 154"/>
                  <a:gd name="T1" fmla="*/ 23 h 208"/>
                  <a:gd name="T2" fmla="*/ 1 w 154"/>
                  <a:gd name="T3" fmla="*/ 20 h 208"/>
                  <a:gd name="T4" fmla="*/ 4 w 154"/>
                  <a:gd name="T5" fmla="*/ 19 h 208"/>
                  <a:gd name="T6" fmla="*/ 2 w 154"/>
                  <a:gd name="T7" fmla="*/ 19 h 208"/>
                  <a:gd name="T8" fmla="*/ 0 w 154"/>
                  <a:gd name="T9" fmla="*/ 17 h 208"/>
                  <a:gd name="T10" fmla="*/ 2 w 154"/>
                  <a:gd name="T11" fmla="*/ 14 h 208"/>
                  <a:gd name="T12" fmla="*/ 5 w 154"/>
                  <a:gd name="T13" fmla="*/ 13 h 208"/>
                  <a:gd name="T14" fmla="*/ 6 w 154"/>
                  <a:gd name="T15" fmla="*/ 13 h 208"/>
                  <a:gd name="T16" fmla="*/ 6 w 154"/>
                  <a:gd name="T17" fmla="*/ 13 h 208"/>
                  <a:gd name="T18" fmla="*/ 5 w 154"/>
                  <a:gd name="T19" fmla="*/ 13 h 208"/>
                  <a:gd name="T20" fmla="*/ 0 w 154"/>
                  <a:gd name="T21" fmla="*/ 14 h 208"/>
                  <a:gd name="T22" fmla="*/ 0 w 154"/>
                  <a:gd name="T23" fmla="*/ 11 h 208"/>
                  <a:gd name="T24" fmla="*/ 3 w 154"/>
                  <a:gd name="T25" fmla="*/ 9 h 208"/>
                  <a:gd name="T26" fmla="*/ 5 w 154"/>
                  <a:gd name="T27" fmla="*/ 8 h 208"/>
                  <a:gd name="T28" fmla="*/ 8 w 154"/>
                  <a:gd name="T29" fmla="*/ 7 h 208"/>
                  <a:gd name="T30" fmla="*/ 7 w 154"/>
                  <a:gd name="T31" fmla="*/ 7 h 208"/>
                  <a:gd name="T32" fmla="*/ 5 w 154"/>
                  <a:gd name="T33" fmla="*/ 8 h 208"/>
                  <a:gd name="T34" fmla="*/ 1 w 154"/>
                  <a:gd name="T35" fmla="*/ 8 h 208"/>
                  <a:gd name="T36" fmla="*/ 1 w 154"/>
                  <a:gd name="T37" fmla="*/ 7 h 208"/>
                  <a:gd name="T38" fmla="*/ 5 w 154"/>
                  <a:gd name="T39" fmla="*/ 5 h 208"/>
                  <a:gd name="T40" fmla="*/ 12 w 154"/>
                  <a:gd name="T41" fmla="*/ 2 h 208"/>
                  <a:gd name="T42" fmla="*/ 15 w 154"/>
                  <a:gd name="T43" fmla="*/ 1 h 208"/>
                  <a:gd name="T44" fmla="*/ 18 w 154"/>
                  <a:gd name="T45" fmla="*/ 0 h 208"/>
                  <a:gd name="T46" fmla="*/ 18 w 154"/>
                  <a:gd name="T47" fmla="*/ 2 h 208"/>
                  <a:gd name="T48" fmla="*/ 17 w 154"/>
                  <a:gd name="T49" fmla="*/ 5 h 208"/>
                  <a:gd name="T50" fmla="*/ 12 w 154"/>
                  <a:gd name="T51" fmla="*/ 8 h 208"/>
                  <a:gd name="T52" fmla="*/ 7 w 154"/>
                  <a:gd name="T53" fmla="*/ 10 h 208"/>
                  <a:gd name="T54" fmla="*/ 9 w 154"/>
                  <a:gd name="T55" fmla="*/ 10 h 208"/>
                  <a:gd name="T56" fmla="*/ 12 w 154"/>
                  <a:gd name="T57" fmla="*/ 9 h 208"/>
                  <a:gd name="T58" fmla="*/ 15 w 154"/>
                  <a:gd name="T59" fmla="*/ 8 h 208"/>
                  <a:gd name="T60" fmla="*/ 19 w 154"/>
                  <a:gd name="T61" fmla="*/ 7 h 208"/>
                  <a:gd name="T62" fmla="*/ 16 w 154"/>
                  <a:gd name="T63" fmla="*/ 12 h 208"/>
                  <a:gd name="T64" fmla="*/ 12 w 154"/>
                  <a:gd name="T65" fmla="*/ 14 h 208"/>
                  <a:gd name="T66" fmla="*/ 9 w 154"/>
                  <a:gd name="T67" fmla="*/ 15 h 208"/>
                  <a:gd name="T68" fmla="*/ 9 w 154"/>
                  <a:gd name="T69" fmla="*/ 16 h 208"/>
                  <a:gd name="T70" fmla="*/ 12 w 154"/>
                  <a:gd name="T71" fmla="*/ 15 h 208"/>
                  <a:gd name="T72" fmla="*/ 16 w 154"/>
                  <a:gd name="T73" fmla="*/ 14 h 208"/>
                  <a:gd name="T74" fmla="*/ 18 w 154"/>
                  <a:gd name="T75" fmla="*/ 14 h 208"/>
                  <a:gd name="T76" fmla="*/ 18 w 154"/>
                  <a:gd name="T77" fmla="*/ 15 h 208"/>
                  <a:gd name="T78" fmla="*/ 14 w 154"/>
                  <a:gd name="T79" fmla="*/ 17 h 208"/>
                  <a:gd name="T80" fmla="*/ 9 w 154"/>
                  <a:gd name="T81" fmla="*/ 19 h 208"/>
                  <a:gd name="T82" fmla="*/ 6 w 154"/>
                  <a:gd name="T83" fmla="*/ 20 h 208"/>
                  <a:gd name="T84" fmla="*/ 6 w 154"/>
                  <a:gd name="T85" fmla="*/ 20 h 208"/>
                  <a:gd name="T86" fmla="*/ 11 w 154"/>
                  <a:gd name="T87" fmla="*/ 19 h 208"/>
                  <a:gd name="T88" fmla="*/ 15 w 154"/>
                  <a:gd name="T89" fmla="*/ 17 h 208"/>
                  <a:gd name="T90" fmla="*/ 18 w 154"/>
                  <a:gd name="T91" fmla="*/ 17 h 208"/>
                  <a:gd name="T92" fmla="*/ 18 w 154"/>
                  <a:gd name="T93" fmla="*/ 19 h 208"/>
                  <a:gd name="T94" fmla="*/ 16 w 154"/>
                  <a:gd name="T95" fmla="*/ 20 h 208"/>
                  <a:gd name="T96" fmla="*/ 10 w 154"/>
                  <a:gd name="T97" fmla="*/ 22 h 208"/>
                  <a:gd name="T98" fmla="*/ 5 w 154"/>
                  <a:gd name="T99" fmla="*/ 25 h 208"/>
                  <a:gd name="T100" fmla="*/ 0 w 154"/>
                  <a:gd name="T101" fmla="*/ 26 h 20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4"/>
                  <a:gd name="T154" fmla="*/ 0 h 208"/>
                  <a:gd name="T155" fmla="*/ 154 w 154"/>
                  <a:gd name="T156" fmla="*/ 208 h 20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4" h="208">
                    <a:moveTo>
                      <a:pt x="0" y="208"/>
                    </a:moveTo>
                    <a:lnTo>
                      <a:pt x="0" y="196"/>
                    </a:lnTo>
                    <a:lnTo>
                      <a:pt x="2" y="184"/>
                    </a:lnTo>
                    <a:lnTo>
                      <a:pt x="2" y="172"/>
                    </a:lnTo>
                    <a:lnTo>
                      <a:pt x="3" y="160"/>
                    </a:lnTo>
                    <a:lnTo>
                      <a:pt x="9" y="154"/>
                    </a:lnTo>
                    <a:lnTo>
                      <a:pt x="17" y="152"/>
                    </a:lnTo>
                    <a:lnTo>
                      <a:pt x="26" y="150"/>
                    </a:lnTo>
                    <a:lnTo>
                      <a:pt x="34" y="145"/>
                    </a:lnTo>
                    <a:lnTo>
                      <a:pt x="32" y="144"/>
                    </a:lnTo>
                    <a:lnTo>
                      <a:pt x="28" y="145"/>
                    </a:lnTo>
                    <a:lnTo>
                      <a:pt x="20" y="146"/>
                    </a:lnTo>
                    <a:lnTo>
                      <a:pt x="5" y="149"/>
                    </a:lnTo>
                    <a:lnTo>
                      <a:pt x="5" y="140"/>
                    </a:lnTo>
                    <a:lnTo>
                      <a:pt x="6" y="131"/>
                    </a:lnTo>
                    <a:lnTo>
                      <a:pt x="6" y="123"/>
                    </a:lnTo>
                    <a:lnTo>
                      <a:pt x="7" y="115"/>
                    </a:lnTo>
                    <a:lnTo>
                      <a:pt x="22" y="109"/>
                    </a:lnTo>
                    <a:lnTo>
                      <a:pt x="34" y="106"/>
                    </a:lnTo>
                    <a:lnTo>
                      <a:pt x="42" y="102"/>
                    </a:lnTo>
                    <a:lnTo>
                      <a:pt x="47" y="100"/>
                    </a:lnTo>
                    <a:lnTo>
                      <a:pt x="50" y="99"/>
                    </a:lnTo>
                    <a:lnTo>
                      <a:pt x="52" y="98"/>
                    </a:lnTo>
                    <a:lnTo>
                      <a:pt x="53" y="98"/>
                    </a:lnTo>
                    <a:lnTo>
                      <a:pt x="53" y="97"/>
                    </a:lnTo>
                    <a:lnTo>
                      <a:pt x="52" y="97"/>
                    </a:lnTo>
                    <a:lnTo>
                      <a:pt x="51" y="97"/>
                    </a:lnTo>
                    <a:lnTo>
                      <a:pt x="49" y="97"/>
                    </a:lnTo>
                    <a:lnTo>
                      <a:pt x="45" y="97"/>
                    </a:lnTo>
                    <a:lnTo>
                      <a:pt x="40" y="98"/>
                    </a:lnTo>
                    <a:lnTo>
                      <a:pt x="32" y="100"/>
                    </a:lnTo>
                    <a:lnTo>
                      <a:pt x="21" y="104"/>
                    </a:lnTo>
                    <a:lnTo>
                      <a:pt x="6" y="107"/>
                    </a:lnTo>
                    <a:lnTo>
                      <a:pt x="6" y="99"/>
                    </a:lnTo>
                    <a:lnTo>
                      <a:pt x="7" y="91"/>
                    </a:lnTo>
                    <a:lnTo>
                      <a:pt x="7" y="83"/>
                    </a:lnTo>
                    <a:lnTo>
                      <a:pt x="9" y="75"/>
                    </a:lnTo>
                    <a:lnTo>
                      <a:pt x="15" y="72"/>
                    </a:lnTo>
                    <a:lnTo>
                      <a:pt x="24" y="70"/>
                    </a:lnTo>
                    <a:lnTo>
                      <a:pt x="30" y="68"/>
                    </a:lnTo>
                    <a:lnTo>
                      <a:pt x="38" y="66"/>
                    </a:lnTo>
                    <a:lnTo>
                      <a:pt x="45" y="63"/>
                    </a:lnTo>
                    <a:lnTo>
                      <a:pt x="53" y="61"/>
                    </a:lnTo>
                    <a:lnTo>
                      <a:pt x="62" y="59"/>
                    </a:lnTo>
                    <a:lnTo>
                      <a:pt x="70" y="55"/>
                    </a:lnTo>
                    <a:lnTo>
                      <a:pt x="67" y="55"/>
                    </a:lnTo>
                    <a:lnTo>
                      <a:pt x="65" y="55"/>
                    </a:lnTo>
                    <a:lnTo>
                      <a:pt x="63" y="55"/>
                    </a:lnTo>
                    <a:lnTo>
                      <a:pt x="58" y="56"/>
                    </a:lnTo>
                    <a:lnTo>
                      <a:pt x="51" y="57"/>
                    </a:lnTo>
                    <a:lnTo>
                      <a:pt x="41" y="60"/>
                    </a:lnTo>
                    <a:lnTo>
                      <a:pt x="28" y="62"/>
                    </a:lnTo>
                    <a:lnTo>
                      <a:pt x="10" y="66"/>
                    </a:lnTo>
                    <a:lnTo>
                      <a:pt x="10" y="62"/>
                    </a:lnTo>
                    <a:lnTo>
                      <a:pt x="10" y="59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17" y="49"/>
                    </a:lnTo>
                    <a:lnTo>
                      <a:pt x="28" y="45"/>
                    </a:lnTo>
                    <a:lnTo>
                      <a:pt x="44" y="38"/>
                    </a:lnTo>
                    <a:lnTo>
                      <a:pt x="63" y="31"/>
                    </a:lnTo>
                    <a:lnTo>
                      <a:pt x="81" y="23"/>
                    </a:lnTo>
                    <a:lnTo>
                      <a:pt x="98" y="16"/>
                    </a:lnTo>
                    <a:lnTo>
                      <a:pt x="112" y="11"/>
                    </a:lnTo>
                    <a:lnTo>
                      <a:pt x="121" y="7"/>
                    </a:lnTo>
                    <a:lnTo>
                      <a:pt x="127" y="4"/>
                    </a:lnTo>
                    <a:lnTo>
                      <a:pt x="135" y="1"/>
                    </a:lnTo>
                    <a:lnTo>
                      <a:pt x="143" y="0"/>
                    </a:lnTo>
                    <a:lnTo>
                      <a:pt x="150" y="0"/>
                    </a:lnTo>
                    <a:lnTo>
                      <a:pt x="151" y="4"/>
                    </a:lnTo>
                    <a:lnTo>
                      <a:pt x="152" y="10"/>
                    </a:lnTo>
                    <a:lnTo>
                      <a:pt x="152" y="15"/>
                    </a:lnTo>
                    <a:lnTo>
                      <a:pt x="154" y="19"/>
                    </a:lnTo>
                    <a:lnTo>
                      <a:pt x="148" y="30"/>
                    </a:lnTo>
                    <a:lnTo>
                      <a:pt x="138" y="39"/>
                    </a:lnTo>
                    <a:lnTo>
                      <a:pt x="126" y="48"/>
                    </a:lnTo>
                    <a:lnTo>
                      <a:pt x="112" y="56"/>
                    </a:lnTo>
                    <a:lnTo>
                      <a:pt x="97" y="63"/>
                    </a:lnTo>
                    <a:lnTo>
                      <a:pt x="83" y="70"/>
                    </a:lnTo>
                    <a:lnTo>
                      <a:pt x="71" y="75"/>
                    </a:lnTo>
                    <a:lnTo>
                      <a:pt x="60" y="79"/>
                    </a:lnTo>
                    <a:lnTo>
                      <a:pt x="66" y="78"/>
                    </a:lnTo>
                    <a:lnTo>
                      <a:pt x="73" y="77"/>
                    </a:lnTo>
                    <a:lnTo>
                      <a:pt x="79" y="74"/>
                    </a:lnTo>
                    <a:lnTo>
                      <a:pt x="85" y="71"/>
                    </a:lnTo>
                    <a:lnTo>
                      <a:pt x="94" y="69"/>
                    </a:lnTo>
                    <a:lnTo>
                      <a:pt x="102" y="67"/>
                    </a:lnTo>
                    <a:lnTo>
                      <a:pt x="111" y="66"/>
                    </a:lnTo>
                    <a:lnTo>
                      <a:pt x="119" y="63"/>
                    </a:lnTo>
                    <a:lnTo>
                      <a:pt x="128" y="61"/>
                    </a:lnTo>
                    <a:lnTo>
                      <a:pt x="136" y="60"/>
                    </a:lnTo>
                    <a:lnTo>
                      <a:pt x="146" y="57"/>
                    </a:lnTo>
                    <a:lnTo>
                      <a:pt x="154" y="55"/>
                    </a:lnTo>
                    <a:lnTo>
                      <a:pt x="150" y="69"/>
                    </a:lnTo>
                    <a:lnTo>
                      <a:pt x="144" y="81"/>
                    </a:lnTo>
                    <a:lnTo>
                      <a:pt x="135" y="90"/>
                    </a:lnTo>
                    <a:lnTo>
                      <a:pt x="125" y="98"/>
                    </a:lnTo>
                    <a:lnTo>
                      <a:pt x="113" y="104"/>
                    </a:lnTo>
                    <a:lnTo>
                      <a:pt x="100" y="111"/>
                    </a:lnTo>
                    <a:lnTo>
                      <a:pt x="86" y="115"/>
                    </a:lnTo>
                    <a:lnTo>
                      <a:pt x="73" y="121"/>
                    </a:lnTo>
                    <a:lnTo>
                      <a:pt x="74" y="121"/>
                    </a:lnTo>
                    <a:lnTo>
                      <a:pt x="74" y="122"/>
                    </a:lnTo>
                    <a:lnTo>
                      <a:pt x="75" y="122"/>
                    </a:lnTo>
                    <a:lnTo>
                      <a:pt x="85" y="120"/>
                    </a:lnTo>
                    <a:lnTo>
                      <a:pt x="94" y="116"/>
                    </a:lnTo>
                    <a:lnTo>
                      <a:pt x="103" y="114"/>
                    </a:lnTo>
                    <a:lnTo>
                      <a:pt x="112" y="111"/>
                    </a:lnTo>
                    <a:lnTo>
                      <a:pt x="121" y="108"/>
                    </a:lnTo>
                    <a:lnTo>
                      <a:pt x="131" y="106"/>
                    </a:lnTo>
                    <a:lnTo>
                      <a:pt x="141" y="105"/>
                    </a:lnTo>
                    <a:lnTo>
                      <a:pt x="152" y="104"/>
                    </a:lnTo>
                    <a:lnTo>
                      <a:pt x="152" y="108"/>
                    </a:lnTo>
                    <a:lnTo>
                      <a:pt x="152" y="112"/>
                    </a:lnTo>
                    <a:lnTo>
                      <a:pt x="151" y="116"/>
                    </a:lnTo>
                    <a:lnTo>
                      <a:pt x="151" y="121"/>
                    </a:lnTo>
                    <a:lnTo>
                      <a:pt x="140" y="125"/>
                    </a:lnTo>
                    <a:lnTo>
                      <a:pt x="127" y="131"/>
                    </a:lnTo>
                    <a:lnTo>
                      <a:pt x="116" y="136"/>
                    </a:lnTo>
                    <a:lnTo>
                      <a:pt x="103" y="140"/>
                    </a:lnTo>
                    <a:lnTo>
                      <a:pt x="91" y="145"/>
                    </a:lnTo>
                    <a:lnTo>
                      <a:pt x="79" y="150"/>
                    </a:lnTo>
                    <a:lnTo>
                      <a:pt x="67" y="153"/>
                    </a:lnTo>
                    <a:lnTo>
                      <a:pt x="56" y="157"/>
                    </a:lnTo>
                    <a:lnTo>
                      <a:pt x="55" y="157"/>
                    </a:lnTo>
                    <a:lnTo>
                      <a:pt x="55" y="158"/>
                    </a:lnTo>
                    <a:lnTo>
                      <a:pt x="53" y="159"/>
                    </a:lnTo>
                    <a:lnTo>
                      <a:pt x="65" y="158"/>
                    </a:lnTo>
                    <a:lnTo>
                      <a:pt x="76" y="154"/>
                    </a:lnTo>
                    <a:lnTo>
                      <a:pt x="89" y="150"/>
                    </a:lnTo>
                    <a:lnTo>
                      <a:pt x="101" y="145"/>
                    </a:lnTo>
                    <a:lnTo>
                      <a:pt x="112" y="140"/>
                    </a:lnTo>
                    <a:lnTo>
                      <a:pt x="124" y="136"/>
                    </a:lnTo>
                    <a:lnTo>
                      <a:pt x="135" y="132"/>
                    </a:lnTo>
                    <a:lnTo>
                      <a:pt x="147" y="131"/>
                    </a:lnTo>
                    <a:lnTo>
                      <a:pt x="148" y="134"/>
                    </a:lnTo>
                    <a:lnTo>
                      <a:pt x="148" y="137"/>
                    </a:lnTo>
                    <a:lnTo>
                      <a:pt x="148" y="142"/>
                    </a:lnTo>
                    <a:lnTo>
                      <a:pt x="148" y="147"/>
                    </a:lnTo>
                    <a:lnTo>
                      <a:pt x="143" y="151"/>
                    </a:lnTo>
                    <a:lnTo>
                      <a:pt x="138" y="153"/>
                    </a:lnTo>
                    <a:lnTo>
                      <a:pt x="129" y="158"/>
                    </a:lnTo>
                    <a:lnTo>
                      <a:pt x="116" y="164"/>
                    </a:lnTo>
                    <a:lnTo>
                      <a:pt x="101" y="167"/>
                    </a:lnTo>
                    <a:lnTo>
                      <a:pt x="86" y="172"/>
                    </a:lnTo>
                    <a:lnTo>
                      <a:pt x="71" y="178"/>
                    </a:lnTo>
                    <a:lnTo>
                      <a:pt x="57" y="185"/>
                    </a:lnTo>
                    <a:lnTo>
                      <a:pt x="42" y="193"/>
                    </a:lnTo>
                    <a:lnTo>
                      <a:pt x="28" y="199"/>
                    </a:lnTo>
                    <a:lnTo>
                      <a:pt x="14" y="205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99CC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6" name="Freeform 168"/>
              <p:cNvSpPr>
                <a:spLocks/>
              </p:cNvSpPr>
              <p:nvPr/>
            </p:nvSpPr>
            <p:spPr bwMode="auto">
              <a:xfrm>
                <a:off x="1271" y="3328"/>
                <a:ext cx="79" cy="111"/>
              </a:xfrm>
              <a:custGeom>
                <a:avLst/>
                <a:gdLst>
                  <a:gd name="T0" fmla="*/ 0 w 158"/>
                  <a:gd name="T1" fmla="*/ 26 h 223"/>
                  <a:gd name="T2" fmla="*/ 2 w 158"/>
                  <a:gd name="T3" fmla="*/ 24 h 223"/>
                  <a:gd name="T4" fmla="*/ 6 w 158"/>
                  <a:gd name="T5" fmla="*/ 23 h 223"/>
                  <a:gd name="T6" fmla="*/ 10 w 158"/>
                  <a:gd name="T7" fmla="*/ 22 h 223"/>
                  <a:gd name="T8" fmla="*/ 10 w 158"/>
                  <a:gd name="T9" fmla="*/ 21 h 223"/>
                  <a:gd name="T10" fmla="*/ 8 w 158"/>
                  <a:gd name="T11" fmla="*/ 21 h 223"/>
                  <a:gd name="T12" fmla="*/ 3 w 158"/>
                  <a:gd name="T13" fmla="*/ 23 h 223"/>
                  <a:gd name="T14" fmla="*/ 1 w 158"/>
                  <a:gd name="T15" fmla="*/ 17 h 223"/>
                  <a:gd name="T16" fmla="*/ 2 w 158"/>
                  <a:gd name="T17" fmla="*/ 11 h 223"/>
                  <a:gd name="T18" fmla="*/ 5 w 158"/>
                  <a:gd name="T19" fmla="*/ 10 h 223"/>
                  <a:gd name="T20" fmla="*/ 6 w 158"/>
                  <a:gd name="T21" fmla="*/ 10 h 223"/>
                  <a:gd name="T22" fmla="*/ 6 w 158"/>
                  <a:gd name="T23" fmla="*/ 10 h 223"/>
                  <a:gd name="T24" fmla="*/ 5 w 158"/>
                  <a:gd name="T25" fmla="*/ 9 h 223"/>
                  <a:gd name="T26" fmla="*/ 3 w 158"/>
                  <a:gd name="T27" fmla="*/ 10 h 223"/>
                  <a:gd name="T28" fmla="*/ 1 w 158"/>
                  <a:gd name="T29" fmla="*/ 10 h 223"/>
                  <a:gd name="T30" fmla="*/ 1 w 158"/>
                  <a:gd name="T31" fmla="*/ 8 h 223"/>
                  <a:gd name="T32" fmla="*/ 4 w 158"/>
                  <a:gd name="T33" fmla="*/ 6 h 223"/>
                  <a:gd name="T34" fmla="*/ 11 w 158"/>
                  <a:gd name="T35" fmla="*/ 3 h 223"/>
                  <a:gd name="T36" fmla="*/ 18 w 158"/>
                  <a:gd name="T37" fmla="*/ 0 h 223"/>
                  <a:gd name="T38" fmla="*/ 20 w 158"/>
                  <a:gd name="T39" fmla="*/ 3 h 223"/>
                  <a:gd name="T40" fmla="*/ 19 w 158"/>
                  <a:gd name="T41" fmla="*/ 7 h 223"/>
                  <a:gd name="T42" fmla="*/ 16 w 158"/>
                  <a:gd name="T43" fmla="*/ 8 h 223"/>
                  <a:gd name="T44" fmla="*/ 14 w 158"/>
                  <a:gd name="T45" fmla="*/ 9 h 223"/>
                  <a:gd name="T46" fmla="*/ 13 w 158"/>
                  <a:gd name="T47" fmla="*/ 10 h 223"/>
                  <a:gd name="T48" fmla="*/ 14 w 158"/>
                  <a:gd name="T49" fmla="*/ 10 h 223"/>
                  <a:gd name="T50" fmla="*/ 16 w 158"/>
                  <a:gd name="T51" fmla="*/ 9 h 223"/>
                  <a:gd name="T52" fmla="*/ 19 w 158"/>
                  <a:gd name="T53" fmla="*/ 9 h 223"/>
                  <a:gd name="T54" fmla="*/ 19 w 158"/>
                  <a:gd name="T55" fmla="*/ 9 h 223"/>
                  <a:gd name="T56" fmla="*/ 17 w 158"/>
                  <a:gd name="T57" fmla="*/ 14 h 223"/>
                  <a:gd name="T58" fmla="*/ 12 w 158"/>
                  <a:gd name="T59" fmla="*/ 15 h 223"/>
                  <a:gd name="T60" fmla="*/ 7 w 158"/>
                  <a:gd name="T61" fmla="*/ 17 h 223"/>
                  <a:gd name="T62" fmla="*/ 5 w 158"/>
                  <a:gd name="T63" fmla="*/ 18 h 223"/>
                  <a:gd name="T64" fmla="*/ 7 w 158"/>
                  <a:gd name="T65" fmla="*/ 18 h 223"/>
                  <a:gd name="T66" fmla="*/ 12 w 158"/>
                  <a:gd name="T67" fmla="*/ 16 h 223"/>
                  <a:gd name="T68" fmla="*/ 17 w 158"/>
                  <a:gd name="T69" fmla="*/ 14 h 223"/>
                  <a:gd name="T70" fmla="*/ 19 w 158"/>
                  <a:gd name="T71" fmla="*/ 17 h 223"/>
                  <a:gd name="T72" fmla="*/ 17 w 158"/>
                  <a:gd name="T73" fmla="*/ 19 h 223"/>
                  <a:gd name="T74" fmla="*/ 17 w 158"/>
                  <a:gd name="T75" fmla="*/ 19 h 223"/>
                  <a:gd name="T76" fmla="*/ 18 w 158"/>
                  <a:gd name="T77" fmla="*/ 19 h 223"/>
                  <a:gd name="T78" fmla="*/ 18 w 158"/>
                  <a:gd name="T79" fmla="*/ 21 h 223"/>
                  <a:gd name="T80" fmla="*/ 16 w 158"/>
                  <a:gd name="T81" fmla="*/ 23 h 223"/>
                  <a:gd name="T82" fmla="*/ 9 w 158"/>
                  <a:gd name="T83" fmla="*/ 25 h 223"/>
                  <a:gd name="T84" fmla="*/ 3 w 158"/>
                  <a:gd name="T85" fmla="*/ 27 h 2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8"/>
                  <a:gd name="T130" fmla="*/ 0 h 223"/>
                  <a:gd name="T131" fmla="*/ 158 w 158"/>
                  <a:gd name="T132" fmla="*/ 223 h 22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8" h="223">
                    <a:moveTo>
                      <a:pt x="0" y="223"/>
                    </a:moveTo>
                    <a:lnTo>
                      <a:pt x="0" y="217"/>
                    </a:lnTo>
                    <a:lnTo>
                      <a:pt x="0" y="211"/>
                    </a:lnTo>
                    <a:lnTo>
                      <a:pt x="0" y="206"/>
                    </a:lnTo>
                    <a:lnTo>
                      <a:pt x="2" y="199"/>
                    </a:lnTo>
                    <a:lnTo>
                      <a:pt x="11" y="195"/>
                    </a:lnTo>
                    <a:lnTo>
                      <a:pt x="21" y="192"/>
                    </a:lnTo>
                    <a:lnTo>
                      <a:pt x="33" y="189"/>
                    </a:lnTo>
                    <a:lnTo>
                      <a:pt x="45" y="187"/>
                    </a:lnTo>
                    <a:lnTo>
                      <a:pt x="57" y="184"/>
                    </a:lnTo>
                    <a:lnTo>
                      <a:pt x="68" y="180"/>
                    </a:lnTo>
                    <a:lnTo>
                      <a:pt x="78" y="177"/>
                    </a:lnTo>
                    <a:lnTo>
                      <a:pt x="87" y="171"/>
                    </a:lnTo>
                    <a:lnTo>
                      <a:pt x="86" y="170"/>
                    </a:lnTo>
                    <a:lnTo>
                      <a:pt x="79" y="171"/>
                    </a:lnTo>
                    <a:lnTo>
                      <a:pt x="73" y="172"/>
                    </a:lnTo>
                    <a:lnTo>
                      <a:pt x="67" y="173"/>
                    </a:lnTo>
                    <a:lnTo>
                      <a:pt x="60" y="174"/>
                    </a:lnTo>
                    <a:lnTo>
                      <a:pt x="51" y="177"/>
                    </a:lnTo>
                    <a:lnTo>
                      <a:pt x="40" y="180"/>
                    </a:lnTo>
                    <a:lnTo>
                      <a:pt x="23" y="184"/>
                    </a:lnTo>
                    <a:lnTo>
                      <a:pt x="3" y="189"/>
                    </a:lnTo>
                    <a:lnTo>
                      <a:pt x="4" y="166"/>
                    </a:lnTo>
                    <a:lnTo>
                      <a:pt x="4" y="142"/>
                    </a:lnTo>
                    <a:lnTo>
                      <a:pt x="4" y="119"/>
                    </a:lnTo>
                    <a:lnTo>
                      <a:pt x="5" y="96"/>
                    </a:lnTo>
                    <a:lnTo>
                      <a:pt x="16" y="93"/>
                    </a:lnTo>
                    <a:lnTo>
                      <a:pt x="26" y="89"/>
                    </a:lnTo>
                    <a:lnTo>
                      <a:pt x="33" y="87"/>
                    </a:lnTo>
                    <a:lnTo>
                      <a:pt x="37" y="86"/>
                    </a:lnTo>
                    <a:lnTo>
                      <a:pt x="41" y="85"/>
                    </a:lnTo>
                    <a:lnTo>
                      <a:pt x="43" y="83"/>
                    </a:lnTo>
                    <a:lnTo>
                      <a:pt x="44" y="83"/>
                    </a:lnTo>
                    <a:lnTo>
                      <a:pt x="46" y="82"/>
                    </a:lnTo>
                    <a:lnTo>
                      <a:pt x="46" y="81"/>
                    </a:lnTo>
                    <a:lnTo>
                      <a:pt x="46" y="80"/>
                    </a:lnTo>
                    <a:lnTo>
                      <a:pt x="46" y="79"/>
                    </a:lnTo>
                    <a:lnTo>
                      <a:pt x="46" y="78"/>
                    </a:lnTo>
                    <a:lnTo>
                      <a:pt x="41" y="78"/>
                    </a:lnTo>
                    <a:lnTo>
                      <a:pt x="35" y="79"/>
                    </a:lnTo>
                    <a:lnTo>
                      <a:pt x="29" y="80"/>
                    </a:lnTo>
                    <a:lnTo>
                      <a:pt x="25" y="81"/>
                    </a:lnTo>
                    <a:lnTo>
                      <a:pt x="19" y="82"/>
                    </a:lnTo>
                    <a:lnTo>
                      <a:pt x="14" y="83"/>
                    </a:lnTo>
                    <a:lnTo>
                      <a:pt x="8" y="86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5" y="70"/>
                    </a:lnTo>
                    <a:lnTo>
                      <a:pt x="6" y="63"/>
                    </a:lnTo>
                    <a:lnTo>
                      <a:pt x="8" y="57"/>
                    </a:lnTo>
                    <a:lnTo>
                      <a:pt x="27" y="50"/>
                    </a:lnTo>
                    <a:lnTo>
                      <a:pt x="45" y="42"/>
                    </a:lnTo>
                    <a:lnTo>
                      <a:pt x="64" y="34"/>
                    </a:lnTo>
                    <a:lnTo>
                      <a:pt x="83" y="25"/>
                    </a:lnTo>
                    <a:lnTo>
                      <a:pt x="103" y="17"/>
                    </a:lnTo>
                    <a:lnTo>
                      <a:pt x="121" y="10"/>
                    </a:lnTo>
                    <a:lnTo>
                      <a:pt x="140" y="4"/>
                    </a:lnTo>
                    <a:lnTo>
                      <a:pt x="158" y="0"/>
                    </a:lnTo>
                    <a:lnTo>
                      <a:pt x="157" y="14"/>
                    </a:lnTo>
                    <a:lnTo>
                      <a:pt x="156" y="28"/>
                    </a:lnTo>
                    <a:lnTo>
                      <a:pt x="154" y="42"/>
                    </a:lnTo>
                    <a:lnTo>
                      <a:pt x="152" y="55"/>
                    </a:lnTo>
                    <a:lnTo>
                      <a:pt x="149" y="61"/>
                    </a:lnTo>
                    <a:lnTo>
                      <a:pt x="143" y="66"/>
                    </a:lnTo>
                    <a:lnTo>
                      <a:pt x="135" y="68"/>
                    </a:lnTo>
                    <a:lnTo>
                      <a:pt x="127" y="71"/>
                    </a:lnTo>
                    <a:lnTo>
                      <a:pt x="119" y="73"/>
                    </a:lnTo>
                    <a:lnTo>
                      <a:pt x="112" y="74"/>
                    </a:lnTo>
                    <a:lnTo>
                      <a:pt x="106" y="78"/>
                    </a:lnTo>
                    <a:lnTo>
                      <a:pt x="102" y="81"/>
                    </a:lnTo>
                    <a:lnTo>
                      <a:pt x="102" y="82"/>
                    </a:lnTo>
                    <a:lnTo>
                      <a:pt x="103" y="83"/>
                    </a:lnTo>
                    <a:lnTo>
                      <a:pt x="109" y="81"/>
                    </a:lnTo>
                    <a:lnTo>
                      <a:pt x="114" y="80"/>
                    </a:lnTo>
                    <a:lnTo>
                      <a:pt x="120" y="78"/>
                    </a:lnTo>
                    <a:lnTo>
                      <a:pt x="126" y="75"/>
                    </a:lnTo>
                    <a:lnTo>
                      <a:pt x="133" y="74"/>
                    </a:lnTo>
                    <a:lnTo>
                      <a:pt x="139" y="73"/>
                    </a:lnTo>
                    <a:lnTo>
                      <a:pt x="145" y="72"/>
                    </a:lnTo>
                    <a:lnTo>
                      <a:pt x="152" y="72"/>
                    </a:lnTo>
                    <a:lnTo>
                      <a:pt x="152" y="74"/>
                    </a:lnTo>
                    <a:lnTo>
                      <a:pt x="152" y="78"/>
                    </a:lnTo>
                    <a:lnTo>
                      <a:pt x="151" y="87"/>
                    </a:lnTo>
                    <a:lnTo>
                      <a:pt x="150" y="105"/>
                    </a:lnTo>
                    <a:lnTo>
                      <a:pt x="136" y="112"/>
                    </a:lnTo>
                    <a:lnTo>
                      <a:pt x="122" y="118"/>
                    </a:lnTo>
                    <a:lnTo>
                      <a:pt x="109" y="123"/>
                    </a:lnTo>
                    <a:lnTo>
                      <a:pt x="95" y="127"/>
                    </a:lnTo>
                    <a:lnTo>
                      <a:pt x="80" y="132"/>
                    </a:lnTo>
                    <a:lnTo>
                      <a:pt x="66" y="136"/>
                    </a:lnTo>
                    <a:lnTo>
                      <a:pt x="53" y="142"/>
                    </a:lnTo>
                    <a:lnTo>
                      <a:pt x="41" y="149"/>
                    </a:lnTo>
                    <a:lnTo>
                      <a:pt x="41" y="150"/>
                    </a:lnTo>
                    <a:lnTo>
                      <a:pt x="42" y="151"/>
                    </a:lnTo>
                    <a:lnTo>
                      <a:pt x="55" y="147"/>
                    </a:lnTo>
                    <a:lnTo>
                      <a:pt x="68" y="141"/>
                    </a:lnTo>
                    <a:lnTo>
                      <a:pt x="81" y="136"/>
                    </a:lnTo>
                    <a:lnTo>
                      <a:pt x="95" y="131"/>
                    </a:lnTo>
                    <a:lnTo>
                      <a:pt x="109" y="126"/>
                    </a:lnTo>
                    <a:lnTo>
                      <a:pt x="122" y="121"/>
                    </a:lnTo>
                    <a:lnTo>
                      <a:pt x="135" y="118"/>
                    </a:lnTo>
                    <a:lnTo>
                      <a:pt x="149" y="117"/>
                    </a:lnTo>
                    <a:lnTo>
                      <a:pt x="149" y="133"/>
                    </a:lnTo>
                    <a:lnTo>
                      <a:pt x="148" y="142"/>
                    </a:lnTo>
                    <a:lnTo>
                      <a:pt x="142" y="149"/>
                    </a:lnTo>
                    <a:lnTo>
                      <a:pt x="131" y="156"/>
                    </a:lnTo>
                    <a:lnTo>
                      <a:pt x="132" y="156"/>
                    </a:lnTo>
                    <a:lnTo>
                      <a:pt x="132" y="157"/>
                    </a:lnTo>
                    <a:lnTo>
                      <a:pt x="132" y="158"/>
                    </a:lnTo>
                    <a:lnTo>
                      <a:pt x="135" y="158"/>
                    </a:lnTo>
                    <a:lnTo>
                      <a:pt x="139" y="158"/>
                    </a:lnTo>
                    <a:lnTo>
                      <a:pt x="142" y="158"/>
                    </a:lnTo>
                    <a:lnTo>
                      <a:pt x="147" y="159"/>
                    </a:lnTo>
                    <a:lnTo>
                      <a:pt x="145" y="165"/>
                    </a:lnTo>
                    <a:lnTo>
                      <a:pt x="144" y="172"/>
                    </a:lnTo>
                    <a:lnTo>
                      <a:pt x="142" y="178"/>
                    </a:lnTo>
                    <a:lnTo>
                      <a:pt x="141" y="185"/>
                    </a:lnTo>
                    <a:lnTo>
                      <a:pt x="124" y="191"/>
                    </a:lnTo>
                    <a:lnTo>
                      <a:pt x="105" y="196"/>
                    </a:lnTo>
                    <a:lnTo>
                      <a:pt x="88" y="202"/>
                    </a:lnTo>
                    <a:lnTo>
                      <a:pt x="71" y="207"/>
                    </a:lnTo>
                    <a:lnTo>
                      <a:pt x="52" y="212"/>
                    </a:lnTo>
                    <a:lnTo>
                      <a:pt x="35" y="217"/>
                    </a:lnTo>
                    <a:lnTo>
                      <a:pt x="18" y="220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99CC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7" name="Freeform 169"/>
              <p:cNvSpPr>
                <a:spLocks/>
              </p:cNvSpPr>
              <p:nvPr/>
            </p:nvSpPr>
            <p:spPr bwMode="auto">
              <a:xfrm>
                <a:off x="1187" y="3302"/>
                <a:ext cx="82" cy="132"/>
              </a:xfrm>
              <a:custGeom>
                <a:avLst/>
                <a:gdLst>
                  <a:gd name="T0" fmla="*/ 18 w 165"/>
                  <a:gd name="T1" fmla="*/ 33 h 262"/>
                  <a:gd name="T2" fmla="*/ 16 w 165"/>
                  <a:gd name="T3" fmla="*/ 31 h 262"/>
                  <a:gd name="T4" fmla="*/ 15 w 165"/>
                  <a:gd name="T5" fmla="*/ 30 h 262"/>
                  <a:gd name="T6" fmla="*/ 9 w 165"/>
                  <a:gd name="T7" fmla="*/ 26 h 262"/>
                  <a:gd name="T8" fmla="*/ 3 w 165"/>
                  <a:gd name="T9" fmla="*/ 22 h 262"/>
                  <a:gd name="T10" fmla="*/ 1 w 165"/>
                  <a:gd name="T11" fmla="*/ 20 h 262"/>
                  <a:gd name="T12" fmla="*/ 1 w 165"/>
                  <a:gd name="T13" fmla="*/ 16 h 262"/>
                  <a:gd name="T14" fmla="*/ 3 w 165"/>
                  <a:gd name="T15" fmla="*/ 17 h 262"/>
                  <a:gd name="T16" fmla="*/ 7 w 165"/>
                  <a:gd name="T17" fmla="*/ 19 h 262"/>
                  <a:gd name="T18" fmla="*/ 9 w 165"/>
                  <a:gd name="T19" fmla="*/ 20 h 262"/>
                  <a:gd name="T20" fmla="*/ 10 w 165"/>
                  <a:gd name="T21" fmla="*/ 20 h 262"/>
                  <a:gd name="T22" fmla="*/ 8 w 165"/>
                  <a:gd name="T23" fmla="*/ 19 h 262"/>
                  <a:gd name="T24" fmla="*/ 5 w 165"/>
                  <a:gd name="T25" fmla="*/ 17 h 262"/>
                  <a:gd name="T26" fmla="*/ 1 w 165"/>
                  <a:gd name="T27" fmla="*/ 13 h 262"/>
                  <a:gd name="T28" fmla="*/ 0 w 165"/>
                  <a:gd name="T29" fmla="*/ 10 h 262"/>
                  <a:gd name="T30" fmla="*/ 3 w 165"/>
                  <a:gd name="T31" fmla="*/ 12 h 262"/>
                  <a:gd name="T32" fmla="*/ 7 w 165"/>
                  <a:gd name="T33" fmla="*/ 13 h 262"/>
                  <a:gd name="T34" fmla="*/ 10 w 165"/>
                  <a:gd name="T35" fmla="*/ 14 h 262"/>
                  <a:gd name="T36" fmla="*/ 10 w 165"/>
                  <a:gd name="T37" fmla="*/ 13 h 262"/>
                  <a:gd name="T38" fmla="*/ 7 w 165"/>
                  <a:gd name="T39" fmla="*/ 12 h 262"/>
                  <a:gd name="T40" fmla="*/ 4 w 165"/>
                  <a:gd name="T41" fmla="*/ 10 h 262"/>
                  <a:gd name="T42" fmla="*/ 2 w 165"/>
                  <a:gd name="T43" fmla="*/ 8 h 262"/>
                  <a:gd name="T44" fmla="*/ 0 w 165"/>
                  <a:gd name="T45" fmla="*/ 4 h 262"/>
                  <a:gd name="T46" fmla="*/ 1 w 165"/>
                  <a:gd name="T47" fmla="*/ 5 h 262"/>
                  <a:gd name="T48" fmla="*/ 3 w 165"/>
                  <a:gd name="T49" fmla="*/ 6 h 262"/>
                  <a:gd name="T50" fmla="*/ 4 w 165"/>
                  <a:gd name="T51" fmla="*/ 6 h 262"/>
                  <a:gd name="T52" fmla="*/ 4 w 165"/>
                  <a:gd name="T53" fmla="*/ 6 h 262"/>
                  <a:gd name="T54" fmla="*/ 2 w 165"/>
                  <a:gd name="T55" fmla="*/ 5 h 262"/>
                  <a:gd name="T56" fmla="*/ 1 w 165"/>
                  <a:gd name="T57" fmla="*/ 4 h 262"/>
                  <a:gd name="T58" fmla="*/ 0 w 165"/>
                  <a:gd name="T59" fmla="*/ 2 h 262"/>
                  <a:gd name="T60" fmla="*/ 0 w 165"/>
                  <a:gd name="T61" fmla="*/ 0 h 262"/>
                  <a:gd name="T62" fmla="*/ 4 w 165"/>
                  <a:gd name="T63" fmla="*/ 2 h 262"/>
                  <a:gd name="T64" fmla="*/ 8 w 165"/>
                  <a:gd name="T65" fmla="*/ 6 h 262"/>
                  <a:gd name="T66" fmla="*/ 12 w 165"/>
                  <a:gd name="T67" fmla="*/ 8 h 262"/>
                  <a:gd name="T68" fmla="*/ 15 w 165"/>
                  <a:gd name="T69" fmla="*/ 10 h 262"/>
                  <a:gd name="T70" fmla="*/ 19 w 165"/>
                  <a:gd name="T71" fmla="*/ 13 h 262"/>
                  <a:gd name="T72" fmla="*/ 20 w 165"/>
                  <a:gd name="T73" fmla="*/ 17 h 262"/>
                  <a:gd name="T74" fmla="*/ 20 w 165"/>
                  <a:gd name="T75" fmla="*/ 21 h 262"/>
                  <a:gd name="T76" fmla="*/ 20 w 165"/>
                  <a:gd name="T77" fmla="*/ 21 h 262"/>
                  <a:gd name="T78" fmla="*/ 17 w 165"/>
                  <a:gd name="T79" fmla="*/ 20 h 262"/>
                  <a:gd name="T80" fmla="*/ 14 w 165"/>
                  <a:gd name="T81" fmla="*/ 18 h 262"/>
                  <a:gd name="T82" fmla="*/ 12 w 165"/>
                  <a:gd name="T83" fmla="*/ 18 h 262"/>
                  <a:gd name="T84" fmla="*/ 12 w 165"/>
                  <a:gd name="T85" fmla="*/ 18 h 262"/>
                  <a:gd name="T86" fmla="*/ 15 w 165"/>
                  <a:gd name="T87" fmla="*/ 20 h 262"/>
                  <a:gd name="T88" fmla="*/ 18 w 165"/>
                  <a:gd name="T89" fmla="*/ 21 h 262"/>
                  <a:gd name="T90" fmla="*/ 20 w 165"/>
                  <a:gd name="T91" fmla="*/ 25 h 262"/>
                  <a:gd name="T92" fmla="*/ 20 w 165"/>
                  <a:gd name="T93" fmla="*/ 30 h 262"/>
                  <a:gd name="T94" fmla="*/ 20 w 165"/>
                  <a:gd name="T95" fmla="*/ 30 h 262"/>
                  <a:gd name="T96" fmla="*/ 17 w 165"/>
                  <a:gd name="T97" fmla="*/ 28 h 262"/>
                  <a:gd name="T98" fmla="*/ 14 w 165"/>
                  <a:gd name="T99" fmla="*/ 26 h 262"/>
                  <a:gd name="T100" fmla="*/ 11 w 165"/>
                  <a:gd name="T101" fmla="*/ 25 h 262"/>
                  <a:gd name="T102" fmla="*/ 13 w 165"/>
                  <a:gd name="T103" fmla="*/ 27 h 262"/>
                  <a:gd name="T104" fmla="*/ 17 w 165"/>
                  <a:gd name="T105" fmla="*/ 30 h 262"/>
                  <a:gd name="T106" fmla="*/ 20 w 165"/>
                  <a:gd name="T107" fmla="*/ 32 h 262"/>
                  <a:gd name="T108" fmla="*/ 19 w 165"/>
                  <a:gd name="T109" fmla="*/ 33 h 262"/>
                  <a:gd name="T110" fmla="*/ 19 w 165"/>
                  <a:gd name="T111" fmla="*/ 34 h 26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65"/>
                  <a:gd name="T169" fmla="*/ 0 h 262"/>
                  <a:gd name="T170" fmla="*/ 165 w 165"/>
                  <a:gd name="T171" fmla="*/ 262 h 26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65" h="262">
                    <a:moveTo>
                      <a:pt x="156" y="261"/>
                    </a:moveTo>
                    <a:lnTo>
                      <a:pt x="152" y="259"/>
                    </a:lnTo>
                    <a:lnTo>
                      <a:pt x="147" y="257"/>
                    </a:lnTo>
                    <a:lnTo>
                      <a:pt x="142" y="253"/>
                    </a:lnTo>
                    <a:lnTo>
                      <a:pt x="136" y="249"/>
                    </a:lnTo>
                    <a:lnTo>
                      <a:pt x="130" y="244"/>
                    </a:lnTo>
                    <a:lnTo>
                      <a:pt x="126" y="241"/>
                    </a:lnTo>
                    <a:lnTo>
                      <a:pt x="122" y="238"/>
                    </a:lnTo>
                    <a:lnTo>
                      <a:pt x="120" y="236"/>
                    </a:lnTo>
                    <a:lnTo>
                      <a:pt x="107" y="228"/>
                    </a:lnTo>
                    <a:lnTo>
                      <a:pt x="92" y="219"/>
                    </a:lnTo>
                    <a:lnTo>
                      <a:pt x="77" y="207"/>
                    </a:lnTo>
                    <a:lnTo>
                      <a:pt x="61" y="196"/>
                    </a:lnTo>
                    <a:lnTo>
                      <a:pt x="45" y="184"/>
                    </a:lnTo>
                    <a:lnTo>
                      <a:pt x="30" y="175"/>
                    </a:lnTo>
                    <a:lnTo>
                      <a:pt x="17" y="168"/>
                    </a:lnTo>
                    <a:lnTo>
                      <a:pt x="7" y="164"/>
                    </a:lnTo>
                    <a:lnTo>
                      <a:pt x="8" y="156"/>
                    </a:lnTo>
                    <a:lnTo>
                      <a:pt x="9" y="149"/>
                    </a:lnTo>
                    <a:lnTo>
                      <a:pt x="9" y="139"/>
                    </a:lnTo>
                    <a:lnTo>
                      <a:pt x="10" y="121"/>
                    </a:lnTo>
                    <a:lnTo>
                      <a:pt x="16" y="122"/>
                    </a:lnTo>
                    <a:lnTo>
                      <a:pt x="23" y="125"/>
                    </a:lnTo>
                    <a:lnTo>
                      <a:pt x="31" y="129"/>
                    </a:lnTo>
                    <a:lnTo>
                      <a:pt x="40" y="135"/>
                    </a:lnTo>
                    <a:lnTo>
                      <a:pt x="51" y="140"/>
                    </a:lnTo>
                    <a:lnTo>
                      <a:pt x="59" y="146"/>
                    </a:lnTo>
                    <a:lnTo>
                      <a:pt x="67" y="151"/>
                    </a:lnTo>
                    <a:lnTo>
                      <a:pt x="74" y="155"/>
                    </a:lnTo>
                    <a:lnTo>
                      <a:pt x="76" y="154"/>
                    </a:lnTo>
                    <a:lnTo>
                      <a:pt x="78" y="154"/>
                    </a:lnTo>
                    <a:lnTo>
                      <a:pt x="78" y="153"/>
                    </a:lnTo>
                    <a:lnTo>
                      <a:pt x="80" y="152"/>
                    </a:lnTo>
                    <a:lnTo>
                      <a:pt x="77" y="149"/>
                    </a:lnTo>
                    <a:lnTo>
                      <a:pt x="75" y="148"/>
                    </a:lnTo>
                    <a:lnTo>
                      <a:pt x="71" y="145"/>
                    </a:lnTo>
                    <a:lnTo>
                      <a:pt x="66" y="141"/>
                    </a:lnTo>
                    <a:lnTo>
                      <a:pt x="58" y="137"/>
                    </a:lnTo>
                    <a:lnTo>
                      <a:pt x="46" y="130"/>
                    </a:lnTo>
                    <a:lnTo>
                      <a:pt x="30" y="121"/>
                    </a:lnTo>
                    <a:lnTo>
                      <a:pt x="9" y="108"/>
                    </a:lnTo>
                    <a:lnTo>
                      <a:pt x="8" y="100"/>
                    </a:lnTo>
                    <a:lnTo>
                      <a:pt x="6" y="93"/>
                    </a:lnTo>
                    <a:lnTo>
                      <a:pt x="5" y="86"/>
                    </a:lnTo>
                    <a:lnTo>
                      <a:pt x="4" y="79"/>
                    </a:lnTo>
                    <a:lnTo>
                      <a:pt x="12" y="81"/>
                    </a:lnTo>
                    <a:lnTo>
                      <a:pt x="22" y="85"/>
                    </a:lnTo>
                    <a:lnTo>
                      <a:pt x="31" y="90"/>
                    </a:lnTo>
                    <a:lnTo>
                      <a:pt x="42" y="93"/>
                    </a:lnTo>
                    <a:lnTo>
                      <a:pt x="51" y="98"/>
                    </a:lnTo>
                    <a:lnTo>
                      <a:pt x="61" y="101"/>
                    </a:lnTo>
                    <a:lnTo>
                      <a:pt x="70" y="103"/>
                    </a:lnTo>
                    <a:lnTo>
                      <a:pt x="80" y="106"/>
                    </a:lnTo>
                    <a:lnTo>
                      <a:pt x="80" y="105"/>
                    </a:lnTo>
                    <a:lnTo>
                      <a:pt x="80" y="103"/>
                    </a:lnTo>
                    <a:lnTo>
                      <a:pt x="80" y="102"/>
                    </a:lnTo>
                    <a:lnTo>
                      <a:pt x="73" y="98"/>
                    </a:lnTo>
                    <a:lnTo>
                      <a:pt x="66" y="94"/>
                    </a:lnTo>
                    <a:lnTo>
                      <a:pt x="58" y="91"/>
                    </a:lnTo>
                    <a:lnTo>
                      <a:pt x="51" y="87"/>
                    </a:lnTo>
                    <a:lnTo>
                      <a:pt x="45" y="84"/>
                    </a:lnTo>
                    <a:lnTo>
                      <a:pt x="39" y="80"/>
                    </a:lnTo>
                    <a:lnTo>
                      <a:pt x="35" y="76"/>
                    </a:lnTo>
                    <a:lnTo>
                      <a:pt x="31" y="69"/>
                    </a:lnTo>
                    <a:lnTo>
                      <a:pt x="23" y="62"/>
                    </a:lnTo>
                    <a:lnTo>
                      <a:pt x="13" y="52"/>
                    </a:lnTo>
                    <a:lnTo>
                      <a:pt x="5" y="39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8" y="33"/>
                    </a:lnTo>
                    <a:lnTo>
                      <a:pt x="13" y="34"/>
                    </a:lnTo>
                    <a:lnTo>
                      <a:pt x="17" y="37"/>
                    </a:lnTo>
                    <a:lnTo>
                      <a:pt x="22" y="40"/>
                    </a:lnTo>
                    <a:lnTo>
                      <a:pt x="27" y="43"/>
                    </a:lnTo>
                    <a:lnTo>
                      <a:pt x="31" y="46"/>
                    </a:lnTo>
                    <a:lnTo>
                      <a:pt x="36" y="49"/>
                    </a:lnTo>
                    <a:lnTo>
                      <a:pt x="36" y="48"/>
                    </a:lnTo>
                    <a:lnTo>
                      <a:pt x="36" y="47"/>
                    </a:lnTo>
                    <a:lnTo>
                      <a:pt x="36" y="46"/>
                    </a:lnTo>
                    <a:lnTo>
                      <a:pt x="37" y="45"/>
                    </a:lnTo>
                    <a:lnTo>
                      <a:pt x="32" y="41"/>
                    </a:lnTo>
                    <a:lnTo>
                      <a:pt x="28" y="38"/>
                    </a:lnTo>
                    <a:lnTo>
                      <a:pt x="23" y="34"/>
                    </a:lnTo>
                    <a:lnTo>
                      <a:pt x="20" y="31"/>
                    </a:lnTo>
                    <a:lnTo>
                      <a:pt x="15" y="28"/>
                    </a:lnTo>
                    <a:lnTo>
                      <a:pt x="10" y="25"/>
                    </a:lnTo>
                    <a:lnTo>
                      <a:pt x="6" y="22"/>
                    </a:lnTo>
                    <a:lnTo>
                      <a:pt x="1" y="18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0" y="3"/>
                    </a:lnTo>
                    <a:lnTo>
                      <a:pt x="21" y="9"/>
                    </a:lnTo>
                    <a:lnTo>
                      <a:pt x="33" y="16"/>
                    </a:lnTo>
                    <a:lnTo>
                      <a:pt x="46" y="24"/>
                    </a:lnTo>
                    <a:lnTo>
                      <a:pt x="59" y="33"/>
                    </a:lnTo>
                    <a:lnTo>
                      <a:pt x="71" y="41"/>
                    </a:lnTo>
                    <a:lnTo>
                      <a:pt x="83" y="49"/>
                    </a:lnTo>
                    <a:lnTo>
                      <a:pt x="92" y="56"/>
                    </a:lnTo>
                    <a:lnTo>
                      <a:pt x="100" y="62"/>
                    </a:lnTo>
                    <a:lnTo>
                      <a:pt x="109" y="68"/>
                    </a:lnTo>
                    <a:lnTo>
                      <a:pt x="118" y="75"/>
                    </a:lnTo>
                    <a:lnTo>
                      <a:pt x="127" y="80"/>
                    </a:lnTo>
                    <a:lnTo>
                      <a:pt x="135" y="86"/>
                    </a:lnTo>
                    <a:lnTo>
                      <a:pt x="144" y="92"/>
                    </a:lnTo>
                    <a:lnTo>
                      <a:pt x="152" y="99"/>
                    </a:lnTo>
                    <a:lnTo>
                      <a:pt x="161" y="105"/>
                    </a:lnTo>
                    <a:lnTo>
                      <a:pt x="164" y="116"/>
                    </a:lnTo>
                    <a:lnTo>
                      <a:pt x="165" y="132"/>
                    </a:lnTo>
                    <a:lnTo>
                      <a:pt x="164" y="151"/>
                    </a:lnTo>
                    <a:lnTo>
                      <a:pt x="164" y="164"/>
                    </a:lnTo>
                    <a:lnTo>
                      <a:pt x="162" y="166"/>
                    </a:lnTo>
                    <a:lnTo>
                      <a:pt x="161" y="166"/>
                    </a:lnTo>
                    <a:lnTo>
                      <a:pt x="161" y="167"/>
                    </a:lnTo>
                    <a:lnTo>
                      <a:pt x="157" y="164"/>
                    </a:lnTo>
                    <a:lnTo>
                      <a:pt x="150" y="160"/>
                    </a:lnTo>
                    <a:lnTo>
                      <a:pt x="142" y="155"/>
                    </a:lnTo>
                    <a:lnTo>
                      <a:pt x="131" y="149"/>
                    </a:lnTo>
                    <a:lnTo>
                      <a:pt x="122" y="145"/>
                    </a:lnTo>
                    <a:lnTo>
                      <a:pt x="113" y="140"/>
                    </a:lnTo>
                    <a:lnTo>
                      <a:pt x="105" y="137"/>
                    </a:lnTo>
                    <a:lnTo>
                      <a:pt x="100" y="137"/>
                    </a:lnTo>
                    <a:lnTo>
                      <a:pt x="100" y="138"/>
                    </a:lnTo>
                    <a:lnTo>
                      <a:pt x="100" y="139"/>
                    </a:lnTo>
                    <a:lnTo>
                      <a:pt x="100" y="140"/>
                    </a:lnTo>
                    <a:lnTo>
                      <a:pt x="100" y="141"/>
                    </a:lnTo>
                    <a:lnTo>
                      <a:pt x="108" y="146"/>
                    </a:lnTo>
                    <a:lnTo>
                      <a:pt x="116" y="149"/>
                    </a:lnTo>
                    <a:lnTo>
                      <a:pt x="123" y="154"/>
                    </a:lnTo>
                    <a:lnTo>
                      <a:pt x="131" y="159"/>
                    </a:lnTo>
                    <a:lnTo>
                      <a:pt x="139" y="163"/>
                    </a:lnTo>
                    <a:lnTo>
                      <a:pt x="147" y="167"/>
                    </a:lnTo>
                    <a:lnTo>
                      <a:pt x="156" y="171"/>
                    </a:lnTo>
                    <a:lnTo>
                      <a:pt x="164" y="176"/>
                    </a:lnTo>
                    <a:lnTo>
                      <a:pt x="164" y="199"/>
                    </a:lnTo>
                    <a:lnTo>
                      <a:pt x="164" y="213"/>
                    </a:lnTo>
                    <a:lnTo>
                      <a:pt x="162" y="222"/>
                    </a:lnTo>
                    <a:lnTo>
                      <a:pt x="161" y="232"/>
                    </a:lnTo>
                    <a:lnTo>
                      <a:pt x="161" y="234"/>
                    </a:lnTo>
                    <a:lnTo>
                      <a:pt x="160" y="234"/>
                    </a:lnTo>
                    <a:lnTo>
                      <a:pt x="160" y="235"/>
                    </a:lnTo>
                    <a:lnTo>
                      <a:pt x="151" y="229"/>
                    </a:lnTo>
                    <a:lnTo>
                      <a:pt x="143" y="223"/>
                    </a:lnTo>
                    <a:lnTo>
                      <a:pt x="134" y="217"/>
                    </a:lnTo>
                    <a:lnTo>
                      <a:pt x="124" y="212"/>
                    </a:lnTo>
                    <a:lnTo>
                      <a:pt x="115" y="206"/>
                    </a:lnTo>
                    <a:lnTo>
                      <a:pt x="107" y="200"/>
                    </a:lnTo>
                    <a:lnTo>
                      <a:pt x="99" y="197"/>
                    </a:lnTo>
                    <a:lnTo>
                      <a:pt x="91" y="193"/>
                    </a:lnTo>
                    <a:lnTo>
                      <a:pt x="95" y="199"/>
                    </a:lnTo>
                    <a:lnTo>
                      <a:pt x="100" y="205"/>
                    </a:lnTo>
                    <a:lnTo>
                      <a:pt x="109" y="212"/>
                    </a:lnTo>
                    <a:lnTo>
                      <a:pt x="120" y="219"/>
                    </a:lnTo>
                    <a:lnTo>
                      <a:pt x="131" y="226"/>
                    </a:lnTo>
                    <a:lnTo>
                      <a:pt x="143" y="232"/>
                    </a:lnTo>
                    <a:lnTo>
                      <a:pt x="152" y="238"/>
                    </a:lnTo>
                    <a:lnTo>
                      <a:pt x="160" y="243"/>
                    </a:lnTo>
                    <a:lnTo>
                      <a:pt x="160" y="251"/>
                    </a:lnTo>
                    <a:lnTo>
                      <a:pt x="160" y="256"/>
                    </a:lnTo>
                    <a:lnTo>
                      <a:pt x="160" y="258"/>
                    </a:lnTo>
                    <a:lnTo>
                      <a:pt x="159" y="261"/>
                    </a:lnTo>
                    <a:lnTo>
                      <a:pt x="158" y="262"/>
                    </a:lnTo>
                    <a:lnTo>
                      <a:pt x="157" y="262"/>
                    </a:lnTo>
                    <a:lnTo>
                      <a:pt x="156" y="261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8" name="Freeform 170"/>
              <p:cNvSpPr>
                <a:spLocks/>
              </p:cNvSpPr>
              <p:nvPr/>
            </p:nvSpPr>
            <p:spPr bwMode="auto">
              <a:xfrm>
                <a:off x="1347" y="3312"/>
                <a:ext cx="45" cy="105"/>
              </a:xfrm>
              <a:custGeom>
                <a:avLst/>
                <a:gdLst>
                  <a:gd name="T0" fmla="*/ 0 w 89"/>
                  <a:gd name="T1" fmla="*/ 26 h 211"/>
                  <a:gd name="T2" fmla="*/ 1 w 89"/>
                  <a:gd name="T3" fmla="*/ 20 h 211"/>
                  <a:gd name="T4" fmla="*/ 1 w 89"/>
                  <a:gd name="T5" fmla="*/ 14 h 211"/>
                  <a:gd name="T6" fmla="*/ 2 w 89"/>
                  <a:gd name="T7" fmla="*/ 9 h 211"/>
                  <a:gd name="T8" fmla="*/ 2 w 89"/>
                  <a:gd name="T9" fmla="*/ 3 h 211"/>
                  <a:gd name="T10" fmla="*/ 5 w 89"/>
                  <a:gd name="T11" fmla="*/ 2 h 211"/>
                  <a:gd name="T12" fmla="*/ 7 w 89"/>
                  <a:gd name="T13" fmla="*/ 1 h 211"/>
                  <a:gd name="T14" fmla="*/ 9 w 89"/>
                  <a:gd name="T15" fmla="*/ 1 h 211"/>
                  <a:gd name="T16" fmla="*/ 10 w 89"/>
                  <a:gd name="T17" fmla="*/ 0 h 211"/>
                  <a:gd name="T18" fmla="*/ 10 w 89"/>
                  <a:gd name="T19" fmla="*/ 0 h 211"/>
                  <a:gd name="T20" fmla="*/ 11 w 89"/>
                  <a:gd name="T21" fmla="*/ 0 h 211"/>
                  <a:gd name="T22" fmla="*/ 11 w 89"/>
                  <a:gd name="T23" fmla="*/ 0 h 211"/>
                  <a:gd name="T24" fmla="*/ 12 w 89"/>
                  <a:gd name="T25" fmla="*/ 0 h 211"/>
                  <a:gd name="T26" fmla="*/ 11 w 89"/>
                  <a:gd name="T27" fmla="*/ 5 h 211"/>
                  <a:gd name="T28" fmla="*/ 10 w 89"/>
                  <a:gd name="T29" fmla="*/ 11 h 211"/>
                  <a:gd name="T30" fmla="*/ 10 w 89"/>
                  <a:gd name="T31" fmla="*/ 17 h 211"/>
                  <a:gd name="T32" fmla="*/ 10 w 89"/>
                  <a:gd name="T33" fmla="*/ 22 h 211"/>
                  <a:gd name="T34" fmla="*/ 7 w 89"/>
                  <a:gd name="T35" fmla="*/ 24 h 211"/>
                  <a:gd name="T36" fmla="*/ 5 w 89"/>
                  <a:gd name="T37" fmla="*/ 24 h 211"/>
                  <a:gd name="T38" fmla="*/ 3 w 89"/>
                  <a:gd name="T39" fmla="*/ 25 h 211"/>
                  <a:gd name="T40" fmla="*/ 2 w 89"/>
                  <a:gd name="T41" fmla="*/ 25 h 211"/>
                  <a:gd name="T42" fmla="*/ 1 w 89"/>
                  <a:gd name="T43" fmla="*/ 26 h 211"/>
                  <a:gd name="T44" fmla="*/ 1 w 89"/>
                  <a:gd name="T45" fmla="*/ 26 h 211"/>
                  <a:gd name="T46" fmla="*/ 1 w 89"/>
                  <a:gd name="T47" fmla="*/ 26 h 211"/>
                  <a:gd name="T48" fmla="*/ 0 w 89"/>
                  <a:gd name="T49" fmla="*/ 26 h 2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9"/>
                  <a:gd name="T76" fmla="*/ 0 h 211"/>
                  <a:gd name="T77" fmla="*/ 89 w 89"/>
                  <a:gd name="T78" fmla="*/ 211 h 21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9" h="211">
                    <a:moveTo>
                      <a:pt x="0" y="211"/>
                    </a:moveTo>
                    <a:lnTo>
                      <a:pt x="3" y="165"/>
                    </a:lnTo>
                    <a:lnTo>
                      <a:pt x="6" y="118"/>
                    </a:lnTo>
                    <a:lnTo>
                      <a:pt x="10" y="72"/>
                    </a:lnTo>
                    <a:lnTo>
                      <a:pt x="15" y="28"/>
                    </a:lnTo>
                    <a:lnTo>
                      <a:pt x="37" y="19"/>
                    </a:lnTo>
                    <a:lnTo>
                      <a:pt x="55" y="13"/>
                    </a:lnTo>
                    <a:lnTo>
                      <a:pt x="66" y="8"/>
                    </a:lnTo>
                    <a:lnTo>
                      <a:pt x="75" y="5"/>
                    </a:lnTo>
                    <a:lnTo>
                      <a:pt x="80" y="2"/>
                    </a:lnTo>
                    <a:lnTo>
                      <a:pt x="84" y="1"/>
                    </a:lnTo>
                    <a:lnTo>
                      <a:pt x="87" y="0"/>
                    </a:lnTo>
                    <a:lnTo>
                      <a:pt x="89" y="0"/>
                    </a:lnTo>
                    <a:lnTo>
                      <a:pt x="83" y="45"/>
                    </a:lnTo>
                    <a:lnTo>
                      <a:pt x="79" y="91"/>
                    </a:lnTo>
                    <a:lnTo>
                      <a:pt x="75" y="137"/>
                    </a:lnTo>
                    <a:lnTo>
                      <a:pt x="73" y="183"/>
                    </a:lnTo>
                    <a:lnTo>
                      <a:pt x="51" y="193"/>
                    </a:lnTo>
                    <a:lnTo>
                      <a:pt x="34" y="198"/>
                    </a:lnTo>
                    <a:lnTo>
                      <a:pt x="22" y="203"/>
                    </a:lnTo>
                    <a:lnTo>
                      <a:pt x="14" y="206"/>
                    </a:lnTo>
                    <a:lnTo>
                      <a:pt x="8" y="209"/>
                    </a:lnTo>
                    <a:lnTo>
                      <a:pt x="5" y="210"/>
                    </a:lnTo>
                    <a:lnTo>
                      <a:pt x="3" y="211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9" name="Freeform 171"/>
              <p:cNvSpPr>
                <a:spLocks/>
              </p:cNvSpPr>
              <p:nvPr/>
            </p:nvSpPr>
            <p:spPr bwMode="auto">
              <a:xfrm>
                <a:off x="1388" y="3282"/>
                <a:ext cx="78" cy="120"/>
              </a:xfrm>
              <a:custGeom>
                <a:avLst/>
                <a:gdLst>
                  <a:gd name="T0" fmla="*/ 0 w 157"/>
                  <a:gd name="T1" fmla="*/ 29 h 240"/>
                  <a:gd name="T2" fmla="*/ 1 w 157"/>
                  <a:gd name="T3" fmla="*/ 27 h 240"/>
                  <a:gd name="T4" fmla="*/ 6 w 157"/>
                  <a:gd name="T5" fmla="*/ 25 h 240"/>
                  <a:gd name="T6" fmla="*/ 10 w 157"/>
                  <a:gd name="T7" fmla="*/ 23 h 240"/>
                  <a:gd name="T8" fmla="*/ 11 w 157"/>
                  <a:gd name="T9" fmla="*/ 22 h 240"/>
                  <a:gd name="T10" fmla="*/ 10 w 157"/>
                  <a:gd name="T11" fmla="*/ 22 h 240"/>
                  <a:gd name="T12" fmla="*/ 5 w 157"/>
                  <a:gd name="T13" fmla="*/ 24 h 240"/>
                  <a:gd name="T14" fmla="*/ 1 w 157"/>
                  <a:gd name="T15" fmla="*/ 26 h 240"/>
                  <a:gd name="T16" fmla="*/ 0 w 157"/>
                  <a:gd name="T17" fmla="*/ 20 h 240"/>
                  <a:gd name="T18" fmla="*/ 1 w 157"/>
                  <a:gd name="T19" fmla="*/ 14 h 240"/>
                  <a:gd name="T20" fmla="*/ 3 w 157"/>
                  <a:gd name="T21" fmla="*/ 13 h 240"/>
                  <a:gd name="T22" fmla="*/ 5 w 157"/>
                  <a:gd name="T23" fmla="*/ 12 h 240"/>
                  <a:gd name="T24" fmla="*/ 4 w 157"/>
                  <a:gd name="T25" fmla="*/ 12 h 240"/>
                  <a:gd name="T26" fmla="*/ 2 w 157"/>
                  <a:gd name="T27" fmla="*/ 13 h 240"/>
                  <a:gd name="T28" fmla="*/ 1 w 157"/>
                  <a:gd name="T29" fmla="*/ 13 h 240"/>
                  <a:gd name="T30" fmla="*/ 1 w 157"/>
                  <a:gd name="T31" fmla="*/ 9 h 240"/>
                  <a:gd name="T32" fmla="*/ 6 w 157"/>
                  <a:gd name="T33" fmla="*/ 5 h 240"/>
                  <a:gd name="T34" fmla="*/ 13 w 157"/>
                  <a:gd name="T35" fmla="*/ 2 h 240"/>
                  <a:gd name="T36" fmla="*/ 19 w 157"/>
                  <a:gd name="T37" fmla="*/ 0 h 240"/>
                  <a:gd name="T38" fmla="*/ 19 w 157"/>
                  <a:gd name="T39" fmla="*/ 2 h 240"/>
                  <a:gd name="T40" fmla="*/ 16 w 157"/>
                  <a:gd name="T41" fmla="*/ 4 h 240"/>
                  <a:gd name="T42" fmla="*/ 13 w 157"/>
                  <a:gd name="T43" fmla="*/ 5 h 240"/>
                  <a:gd name="T44" fmla="*/ 9 w 157"/>
                  <a:gd name="T45" fmla="*/ 7 h 240"/>
                  <a:gd name="T46" fmla="*/ 9 w 157"/>
                  <a:gd name="T47" fmla="*/ 8 h 240"/>
                  <a:gd name="T48" fmla="*/ 11 w 157"/>
                  <a:gd name="T49" fmla="*/ 7 h 240"/>
                  <a:gd name="T50" fmla="*/ 15 w 157"/>
                  <a:gd name="T51" fmla="*/ 5 h 240"/>
                  <a:gd name="T52" fmla="*/ 19 w 157"/>
                  <a:gd name="T53" fmla="*/ 4 h 240"/>
                  <a:gd name="T54" fmla="*/ 19 w 157"/>
                  <a:gd name="T55" fmla="*/ 9 h 240"/>
                  <a:gd name="T56" fmla="*/ 17 w 157"/>
                  <a:gd name="T57" fmla="*/ 11 h 240"/>
                  <a:gd name="T58" fmla="*/ 12 w 157"/>
                  <a:gd name="T59" fmla="*/ 14 h 240"/>
                  <a:gd name="T60" fmla="*/ 11 w 157"/>
                  <a:gd name="T61" fmla="*/ 14 h 240"/>
                  <a:gd name="T62" fmla="*/ 13 w 157"/>
                  <a:gd name="T63" fmla="*/ 14 h 240"/>
                  <a:gd name="T64" fmla="*/ 15 w 157"/>
                  <a:gd name="T65" fmla="*/ 15 h 240"/>
                  <a:gd name="T66" fmla="*/ 17 w 157"/>
                  <a:gd name="T67" fmla="*/ 15 h 240"/>
                  <a:gd name="T68" fmla="*/ 17 w 157"/>
                  <a:gd name="T69" fmla="*/ 16 h 240"/>
                  <a:gd name="T70" fmla="*/ 12 w 157"/>
                  <a:gd name="T71" fmla="*/ 18 h 240"/>
                  <a:gd name="T72" fmla="*/ 8 w 157"/>
                  <a:gd name="T73" fmla="*/ 20 h 240"/>
                  <a:gd name="T74" fmla="*/ 5 w 157"/>
                  <a:gd name="T75" fmla="*/ 21 h 240"/>
                  <a:gd name="T76" fmla="*/ 5 w 157"/>
                  <a:gd name="T77" fmla="*/ 21 h 240"/>
                  <a:gd name="T78" fmla="*/ 7 w 157"/>
                  <a:gd name="T79" fmla="*/ 21 h 240"/>
                  <a:gd name="T80" fmla="*/ 10 w 157"/>
                  <a:gd name="T81" fmla="*/ 20 h 240"/>
                  <a:gd name="T82" fmla="*/ 12 w 157"/>
                  <a:gd name="T83" fmla="*/ 19 h 240"/>
                  <a:gd name="T84" fmla="*/ 14 w 157"/>
                  <a:gd name="T85" fmla="*/ 18 h 240"/>
                  <a:gd name="T86" fmla="*/ 16 w 157"/>
                  <a:gd name="T87" fmla="*/ 17 h 240"/>
                  <a:gd name="T88" fmla="*/ 17 w 157"/>
                  <a:gd name="T89" fmla="*/ 20 h 240"/>
                  <a:gd name="T90" fmla="*/ 17 w 157"/>
                  <a:gd name="T91" fmla="*/ 24 h 240"/>
                  <a:gd name="T92" fmla="*/ 16 w 157"/>
                  <a:gd name="T93" fmla="*/ 24 h 240"/>
                  <a:gd name="T94" fmla="*/ 10 w 157"/>
                  <a:gd name="T95" fmla="*/ 27 h 240"/>
                  <a:gd name="T96" fmla="*/ 4 w 157"/>
                  <a:gd name="T97" fmla="*/ 29 h 2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7"/>
                  <a:gd name="T148" fmla="*/ 0 h 240"/>
                  <a:gd name="T149" fmla="*/ 157 w 157"/>
                  <a:gd name="T150" fmla="*/ 240 h 2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7" h="240">
                    <a:moveTo>
                      <a:pt x="0" y="240"/>
                    </a:moveTo>
                    <a:lnTo>
                      <a:pt x="0" y="233"/>
                    </a:lnTo>
                    <a:lnTo>
                      <a:pt x="0" y="227"/>
                    </a:lnTo>
                    <a:lnTo>
                      <a:pt x="0" y="220"/>
                    </a:lnTo>
                    <a:lnTo>
                      <a:pt x="1" y="215"/>
                    </a:lnTo>
                    <a:lnTo>
                      <a:pt x="13" y="210"/>
                    </a:lnTo>
                    <a:lnTo>
                      <a:pt x="24" y="207"/>
                    </a:lnTo>
                    <a:lnTo>
                      <a:pt x="36" y="202"/>
                    </a:lnTo>
                    <a:lnTo>
                      <a:pt x="49" y="197"/>
                    </a:lnTo>
                    <a:lnTo>
                      <a:pt x="60" y="193"/>
                    </a:lnTo>
                    <a:lnTo>
                      <a:pt x="73" y="188"/>
                    </a:lnTo>
                    <a:lnTo>
                      <a:pt x="84" y="182"/>
                    </a:lnTo>
                    <a:lnTo>
                      <a:pt x="95" y="177"/>
                    </a:lnTo>
                    <a:lnTo>
                      <a:pt x="95" y="176"/>
                    </a:lnTo>
                    <a:lnTo>
                      <a:pt x="95" y="174"/>
                    </a:lnTo>
                    <a:lnTo>
                      <a:pt x="95" y="173"/>
                    </a:lnTo>
                    <a:lnTo>
                      <a:pt x="95" y="172"/>
                    </a:lnTo>
                    <a:lnTo>
                      <a:pt x="84" y="173"/>
                    </a:lnTo>
                    <a:lnTo>
                      <a:pt x="73" y="177"/>
                    </a:lnTo>
                    <a:lnTo>
                      <a:pt x="60" y="182"/>
                    </a:lnTo>
                    <a:lnTo>
                      <a:pt x="47" y="188"/>
                    </a:lnTo>
                    <a:lnTo>
                      <a:pt x="36" y="194"/>
                    </a:lnTo>
                    <a:lnTo>
                      <a:pt x="23" y="200"/>
                    </a:lnTo>
                    <a:lnTo>
                      <a:pt x="12" y="205"/>
                    </a:lnTo>
                    <a:lnTo>
                      <a:pt x="0" y="208"/>
                    </a:lnTo>
                    <a:lnTo>
                      <a:pt x="2" y="182"/>
                    </a:lnTo>
                    <a:lnTo>
                      <a:pt x="4" y="158"/>
                    </a:lnTo>
                    <a:lnTo>
                      <a:pt x="6" y="133"/>
                    </a:lnTo>
                    <a:lnTo>
                      <a:pt x="8" y="109"/>
                    </a:lnTo>
                    <a:lnTo>
                      <a:pt x="13" y="109"/>
                    </a:lnTo>
                    <a:lnTo>
                      <a:pt x="19" y="108"/>
                    </a:lnTo>
                    <a:lnTo>
                      <a:pt x="23" y="106"/>
                    </a:lnTo>
                    <a:lnTo>
                      <a:pt x="28" y="104"/>
                    </a:lnTo>
                    <a:lnTo>
                      <a:pt x="32" y="102"/>
                    </a:lnTo>
                    <a:lnTo>
                      <a:pt x="37" y="99"/>
                    </a:lnTo>
                    <a:lnTo>
                      <a:pt x="42" y="96"/>
                    </a:lnTo>
                    <a:lnTo>
                      <a:pt x="46" y="93"/>
                    </a:lnTo>
                    <a:lnTo>
                      <a:pt x="42" y="94"/>
                    </a:lnTo>
                    <a:lnTo>
                      <a:pt x="37" y="94"/>
                    </a:lnTo>
                    <a:lnTo>
                      <a:pt x="32" y="95"/>
                    </a:lnTo>
                    <a:lnTo>
                      <a:pt x="28" y="96"/>
                    </a:lnTo>
                    <a:lnTo>
                      <a:pt x="23" y="98"/>
                    </a:lnTo>
                    <a:lnTo>
                      <a:pt x="19" y="99"/>
                    </a:lnTo>
                    <a:lnTo>
                      <a:pt x="14" y="99"/>
                    </a:lnTo>
                    <a:lnTo>
                      <a:pt x="9" y="101"/>
                    </a:lnTo>
                    <a:lnTo>
                      <a:pt x="12" y="89"/>
                    </a:lnTo>
                    <a:lnTo>
                      <a:pt x="14" y="78"/>
                    </a:lnTo>
                    <a:lnTo>
                      <a:pt x="15" y="66"/>
                    </a:lnTo>
                    <a:lnTo>
                      <a:pt x="17" y="55"/>
                    </a:lnTo>
                    <a:lnTo>
                      <a:pt x="31" y="48"/>
                    </a:lnTo>
                    <a:lnTo>
                      <a:pt x="49" y="40"/>
                    </a:lnTo>
                    <a:lnTo>
                      <a:pt x="67" y="31"/>
                    </a:lnTo>
                    <a:lnTo>
                      <a:pt x="87" y="23"/>
                    </a:lnTo>
                    <a:lnTo>
                      <a:pt x="106" y="16"/>
                    </a:lnTo>
                    <a:lnTo>
                      <a:pt x="125" y="10"/>
                    </a:lnTo>
                    <a:lnTo>
                      <a:pt x="142" y="4"/>
                    </a:lnTo>
                    <a:lnTo>
                      <a:pt x="157" y="0"/>
                    </a:lnTo>
                    <a:lnTo>
                      <a:pt x="156" y="4"/>
                    </a:lnTo>
                    <a:lnTo>
                      <a:pt x="156" y="8"/>
                    </a:lnTo>
                    <a:lnTo>
                      <a:pt x="156" y="12"/>
                    </a:lnTo>
                    <a:lnTo>
                      <a:pt x="156" y="16"/>
                    </a:lnTo>
                    <a:lnTo>
                      <a:pt x="145" y="21"/>
                    </a:lnTo>
                    <a:lnTo>
                      <a:pt x="135" y="26"/>
                    </a:lnTo>
                    <a:lnTo>
                      <a:pt x="125" y="29"/>
                    </a:lnTo>
                    <a:lnTo>
                      <a:pt x="114" y="34"/>
                    </a:lnTo>
                    <a:lnTo>
                      <a:pt x="104" y="38"/>
                    </a:lnTo>
                    <a:lnTo>
                      <a:pt x="93" y="43"/>
                    </a:lnTo>
                    <a:lnTo>
                      <a:pt x="83" y="48"/>
                    </a:lnTo>
                    <a:lnTo>
                      <a:pt x="73" y="52"/>
                    </a:lnTo>
                    <a:lnTo>
                      <a:pt x="73" y="53"/>
                    </a:lnTo>
                    <a:lnTo>
                      <a:pt x="73" y="55"/>
                    </a:lnTo>
                    <a:lnTo>
                      <a:pt x="73" y="57"/>
                    </a:lnTo>
                    <a:lnTo>
                      <a:pt x="73" y="58"/>
                    </a:lnTo>
                    <a:lnTo>
                      <a:pt x="83" y="56"/>
                    </a:lnTo>
                    <a:lnTo>
                      <a:pt x="93" y="52"/>
                    </a:lnTo>
                    <a:lnTo>
                      <a:pt x="104" y="49"/>
                    </a:lnTo>
                    <a:lnTo>
                      <a:pt x="114" y="44"/>
                    </a:lnTo>
                    <a:lnTo>
                      <a:pt x="125" y="40"/>
                    </a:lnTo>
                    <a:lnTo>
                      <a:pt x="135" y="35"/>
                    </a:lnTo>
                    <a:lnTo>
                      <a:pt x="145" y="30"/>
                    </a:lnTo>
                    <a:lnTo>
                      <a:pt x="157" y="27"/>
                    </a:lnTo>
                    <a:lnTo>
                      <a:pt x="154" y="43"/>
                    </a:lnTo>
                    <a:lnTo>
                      <a:pt x="153" y="56"/>
                    </a:lnTo>
                    <a:lnTo>
                      <a:pt x="152" y="65"/>
                    </a:lnTo>
                    <a:lnTo>
                      <a:pt x="149" y="71"/>
                    </a:lnTo>
                    <a:lnTo>
                      <a:pt x="144" y="76"/>
                    </a:lnTo>
                    <a:lnTo>
                      <a:pt x="137" y="82"/>
                    </a:lnTo>
                    <a:lnTo>
                      <a:pt x="127" y="89"/>
                    </a:lnTo>
                    <a:lnTo>
                      <a:pt x="113" y="98"/>
                    </a:lnTo>
                    <a:lnTo>
                      <a:pt x="99" y="105"/>
                    </a:lnTo>
                    <a:lnTo>
                      <a:pt x="92" y="110"/>
                    </a:lnTo>
                    <a:lnTo>
                      <a:pt x="90" y="111"/>
                    </a:lnTo>
                    <a:lnTo>
                      <a:pt x="89" y="112"/>
                    </a:lnTo>
                    <a:lnTo>
                      <a:pt x="93" y="112"/>
                    </a:lnTo>
                    <a:lnTo>
                      <a:pt x="98" y="112"/>
                    </a:lnTo>
                    <a:lnTo>
                      <a:pt x="105" y="111"/>
                    </a:lnTo>
                    <a:lnTo>
                      <a:pt x="112" y="110"/>
                    </a:lnTo>
                    <a:lnTo>
                      <a:pt x="120" y="112"/>
                    </a:lnTo>
                    <a:lnTo>
                      <a:pt x="125" y="113"/>
                    </a:lnTo>
                    <a:lnTo>
                      <a:pt x="130" y="114"/>
                    </a:lnTo>
                    <a:lnTo>
                      <a:pt x="138" y="116"/>
                    </a:lnTo>
                    <a:lnTo>
                      <a:pt x="137" y="117"/>
                    </a:lnTo>
                    <a:lnTo>
                      <a:pt x="137" y="119"/>
                    </a:lnTo>
                    <a:lnTo>
                      <a:pt x="137" y="120"/>
                    </a:lnTo>
                    <a:lnTo>
                      <a:pt x="137" y="122"/>
                    </a:lnTo>
                    <a:lnTo>
                      <a:pt x="126" y="128"/>
                    </a:lnTo>
                    <a:lnTo>
                      <a:pt x="114" y="133"/>
                    </a:lnTo>
                    <a:lnTo>
                      <a:pt x="101" y="139"/>
                    </a:lnTo>
                    <a:lnTo>
                      <a:pt x="90" y="143"/>
                    </a:lnTo>
                    <a:lnTo>
                      <a:pt x="78" y="149"/>
                    </a:lnTo>
                    <a:lnTo>
                      <a:pt x="67" y="154"/>
                    </a:lnTo>
                    <a:lnTo>
                      <a:pt x="57" y="158"/>
                    </a:lnTo>
                    <a:lnTo>
                      <a:pt x="45" y="163"/>
                    </a:lnTo>
                    <a:lnTo>
                      <a:pt x="45" y="164"/>
                    </a:lnTo>
                    <a:lnTo>
                      <a:pt x="45" y="165"/>
                    </a:lnTo>
                    <a:lnTo>
                      <a:pt x="45" y="166"/>
                    </a:lnTo>
                    <a:lnTo>
                      <a:pt x="50" y="166"/>
                    </a:lnTo>
                    <a:lnTo>
                      <a:pt x="55" y="165"/>
                    </a:lnTo>
                    <a:lnTo>
                      <a:pt x="61" y="163"/>
                    </a:lnTo>
                    <a:lnTo>
                      <a:pt x="68" y="161"/>
                    </a:lnTo>
                    <a:lnTo>
                      <a:pt x="74" y="158"/>
                    </a:lnTo>
                    <a:lnTo>
                      <a:pt x="80" y="155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6" y="147"/>
                    </a:lnTo>
                    <a:lnTo>
                      <a:pt x="101" y="144"/>
                    </a:lnTo>
                    <a:lnTo>
                      <a:pt x="106" y="142"/>
                    </a:lnTo>
                    <a:lnTo>
                      <a:pt x="112" y="141"/>
                    </a:lnTo>
                    <a:lnTo>
                      <a:pt x="118" y="139"/>
                    </a:lnTo>
                    <a:lnTo>
                      <a:pt x="122" y="136"/>
                    </a:lnTo>
                    <a:lnTo>
                      <a:pt x="128" y="135"/>
                    </a:lnTo>
                    <a:lnTo>
                      <a:pt x="134" y="133"/>
                    </a:lnTo>
                    <a:lnTo>
                      <a:pt x="136" y="146"/>
                    </a:lnTo>
                    <a:lnTo>
                      <a:pt x="137" y="158"/>
                    </a:lnTo>
                    <a:lnTo>
                      <a:pt x="139" y="171"/>
                    </a:lnTo>
                    <a:lnTo>
                      <a:pt x="141" y="185"/>
                    </a:lnTo>
                    <a:lnTo>
                      <a:pt x="138" y="186"/>
                    </a:lnTo>
                    <a:lnTo>
                      <a:pt x="136" y="187"/>
                    </a:lnTo>
                    <a:lnTo>
                      <a:pt x="135" y="189"/>
                    </a:lnTo>
                    <a:lnTo>
                      <a:pt x="133" y="190"/>
                    </a:lnTo>
                    <a:lnTo>
                      <a:pt x="115" y="196"/>
                    </a:lnTo>
                    <a:lnTo>
                      <a:pt x="99" y="203"/>
                    </a:lnTo>
                    <a:lnTo>
                      <a:pt x="82" y="210"/>
                    </a:lnTo>
                    <a:lnTo>
                      <a:pt x="66" y="217"/>
                    </a:lnTo>
                    <a:lnTo>
                      <a:pt x="49" y="224"/>
                    </a:lnTo>
                    <a:lnTo>
                      <a:pt x="32" y="230"/>
                    </a:lnTo>
                    <a:lnTo>
                      <a:pt x="16" y="235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99CC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0" name="Freeform 172"/>
              <p:cNvSpPr>
                <a:spLocks/>
              </p:cNvSpPr>
              <p:nvPr/>
            </p:nvSpPr>
            <p:spPr bwMode="auto">
              <a:xfrm>
                <a:off x="1461" y="3370"/>
                <a:ext cx="9" cy="3"/>
              </a:xfrm>
              <a:custGeom>
                <a:avLst/>
                <a:gdLst>
                  <a:gd name="T0" fmla="*/ 1 w 18"/>
                  <a:gd name="T1" fmla="*/ 1 h 6"/>
                  <a:gd name="T2" fmla="*/ 1 w 18"/>
                  <a:gd name="T3" fmla="*/ 1 h 6"/>
                  <a:gd name="T4" fmla="*/ 1 w 18"/>
                  <a:gd name="T5" fmla="*/ 1 h 6"/>
                  <a:gd name="T6" fmla="*/ 1 w 18"/>
                  <a:gd name="T7" fmla="*/ 1 h 6"/>
                  <a:gd name="T8" fmla="*/ 0 w 18"/>
                  <a:gd name="T9" fmla="*/ 0 h 6"/>
                  <a:gd name="T10" fmla="*/ 1 w 18"/>
                  <a:gd name="T11" fmla="*/ 0 h 6"/>
                  <a:gd name="T12" fmla="*/ 2 w 18"/>
                  <a:gd name="T13" fmla="*/ 0 h 6"/>
                  <a:gd name="T14" fmla="*/ 2 w 18"/>
                  <a:gd name="T15" fmla="*/ 1 h 6"/>
                  <a:gd name="T16" fmla="*/ 3 w 18"/>
                  <a:gd name="T17" fmla="*/ 1 h 6"/>
                  <a:gd name="T18" fmla="*/ 2 w 18"/>
                  <a:gd name="T19" fmla="*/ 1 h 6"/>
                  <a:gd name="T20" fmla="*/ 2 w 18"/>
                  <a:gd name="T21" fmla="*/ 1 h 6"/>
                  <a:gd name="T22" fmla="*/ 1 w 18"/>
                  <a:gd name="T23" fmla="*/ 1 h 6"/>
                  <a:gd name="T24" fmla="*/ 1 w 18"/>
                  <a:gd name="T25" fmla="*/ 1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6"/>
                  <a:gd name="T41" fmla="*/ 18 w 18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6">
                    <a:moveTo>
                      <a:pt x="4" y="6"/>
                    </a:moveTo>
                    <a:lnTo>
                      <a:pt x="3" y="4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1" y="5"/>
                    </a:lnTo>
                    <a:lnTo>
                      <a:pt x="7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99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1" name="Freeform 173"/>
              <p:cNvSpPr>
                <a:spLocks/>
              </p:cNvSpPr>
              <p:nvPr/>
            </p:nvSpPr>
            <p:spPr bwMode="auto">
              <a:xfrm>
                <a:off x="1191" y="3292"/>
                <a:ext cx="93" cy="59"/>
              </a:xfrm>
              <a:custGeom>
                <a:avLst/>
                <a:gdLst>
                  <a:gd name="T0" fmla="*/ 20 w 186"/>
                  <a:gd name="T1" fmla="*/ 14 h 119"/>
                  <a:gd name="T2" fmla="*/ 18 w 186"/>
                  <a:gd name="T3" fmla="*/ 13 h 119"/>
                  <a:gd name="T4" fmla="*/ 15 w 186"/>
                  <a:gd name="T5" fmla="*/ 11 h 119"/>
                  <a:gd name="T6" fmla="*/ 13 w 186"/>
                  <a:gd name="T7" fmla="*/ 9 h 119"/>
                  <a:gd name="T8" fmla="*/ 10 w 186"/>
                  <a:gd name="T9" fmla="*/ 8 h 119"/>
                  <a:gd name="T10" fmla="*/ 8 w 186"/>
                  <a:gd name="T11" fmla="*/ 6 h 119"/>
                  <a:gd name="T12" fmla="*/ 5 w 186"/>
                  <a:gd name="T13" fmla="*/ 4 h 119"/>
                  <a:gd name="T14" fmla="*/ 3 w 186"/>
                  <a:gd name="T15" fmla="*/ 3 h 119"/>
                  <a:gd name="T16" fmla="*/ 0 w 186"/>
                  <a:gd name="T17" fmla="*/ 1 h 119"/>
                  <a:gd name="T18" fmla="*/ 0 w 186"/>
                  <a:gd name="T19" fmla="*/ 1 h 119"/>
                  <a:gd name="T20" fmla="*/ 0 w 186"/>
                  <a:gd name="T21" fmla="*/ 1 h 119"/>
                  <a:gd name="T22" fmla="*/ 0 w 186"/>
                  <a:gd name="T23" fmla="*/ 1 h 119"/>
                  <a:gd name="T24" fmla="*/ 0 w 186"/>
                  <a:gd name="T25" fmla="*/ 1 h 119"/>
                  <a:gd name="T26" fmla="*/ 1 w 186"/>
                  <a:gd name="T27" fmla="*/ 0 h 119"/>
                  <a:gd name="T28" fmla="*/ 2 w 186"/>
                  <a:gd name="T29" fmla="*/ 0 h 119"/>
                  <a:gd name="T30" fmla="*/ 2 w 186"/>
                  <a:gd name="T31" fmla="*/ 0 h 119"/>
                  <a:gd name="T32" fmla="*/ 3 w 186"/>
                  <a:gd name="T33" fmla="*/ 0 h 119"/>
                  <a:gd name="T34" fmla="*/ 6 w 186"/>
                  <a:gd name="T35" fmla="*/ 1 h 119"/>
                  <a:gd name="T36" fmla="*/ 8 w 186"/>
                  <a:gd name="T37" fmla="*/ 3 h 119"/>
                  <a:gd name="T38" fmla="*/ 11 w 186"/>
                  <a:gd name="T39" fmla="*/ 4 h 119"/>
                  <a:gd name="T40" fmla="*/ 13 w 186"/>
                  <a:gd name="T41" fmla="*/ 6 h 119"/>
                  <a:gd name="T42" fmla="*/ 16 w 186"/>
                  <a:gd name="T43" fmla="*/ 7 h 119"/>
                  <a:gd name="T44" fmla="*/ 18 w 186"/>
                  <a:gd name="T45" fmla="*/ 9 h 119"/>
                  <a:gd name="T46" fmla="*/ 21 w 186"/>
                  <a:gd name="T47" fmla="*/ 11 h 119"/>
                  <a:gd name="T48" fmla="*/ 23 w 186"/>
                  <a:gd name="T49" fmla="*/ 13 h 119"/>
                  <a:gd name="T50" fmla="*/ 24 w 186"/>
                  <a:gd name="T51" fmla="*/ 13 h 119"/>
                  <a:gd name="T52" fmla="*/ 24 w 186"/>
                  <a:gd name="T53" fmla="*/ 13 h 119"/>
                  <a:gd name="T54" fmla="*/ 24 w 186"/>
                  <a:gd name="T55" fmla="*/ 13 h 119"/>
                  <a:gd name="T56" fmla="*/ 24 w 186"/>
                  <a:gd name="T57" fmla="*/ 14 h 119"/>
                  <a:gd name="T58" fmla="*/ 23 w 186"/>
                  <a:gd name="T59" fmla="*/ 14 h 119"/>
                  <a:gd name="T60" fmla="*/ 22 w 186"/>
                  <a:gd name="T61" fmla="*/ 14 h 119"/>
                  <a:gd name="T62" fmla="*/ 21 w 186"/>
                  <a:gd name="T63" fmla="*/ 14 h 119"/>
                  <a:gd name="T64" fmla="*/ 20 w 186"/>
                  <a:gd name="T65" fmla="*/ 14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6"/>
                  <a:gd name="T100" fmla="*/ 0 h 119"/>
                  <a:gd name="T101" fmla="*/ 186 w 186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6" h="119">
                    <a:moveTo>
                      <a:pt x="157" y="119"/>
                    </a:moveTo>
                    <a:lnTo>
                      <a:pt x="137" y="105"/>
                    </a:lnTo>
                    <a:lnTo>
                      <a:pt x="118" y="91"/>
                    </a:lnTo>
                    <a:lnTo>
                      <a:pt x="98" y="78"/>
                    </a:lnTo>
                    <a:lnTo>
                      <a:pt x="79" y="64"/>
                    </a:lnTo>
                    <a:lnTo>
                      <a:pt x="59" y="52"/>
                    </a:lnTo>
                    <a:lnTo>
                      <a:pt x="39" y="39"/>
                    </a:lnTo>
                    <a:lnTo>
                      <a:pt x="20" y="2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6" y="5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2" y="0"/>
                    </a:lnTo>
                    <a:lnTo>
                      <a:pt x="42" y="13"/>
                    </a:lnTo>
                    <a:lnTo>
                      <a:pt x="62" y="25"/>
                    </a:lnTo>
                    <a:lnTo>
                      <a:pt x="82" y="37"/>
                    </a:lnTo>
                    <a:lnTo>
                      <a:pt x="103" y="49"/>
                    </a:lnTo>
                    <a:lnTo>
                      <a:pt x="124" y="62"/>
                    </a:lnTo>
                    <a:lnTo>
                      <a:pt x="143" y="76"/>
                    </a:lnTo>
                    <a:lnTo>
                      <a:pt x="164" y="91"/>
                    </a:lnTo>
                    <a:lnTo>
                      <a:pt x="183" y="107"/>
                    </a:lnTo>
                    <a:lnTo>
                      <a:pt x="185" y="108"/>
                    </a:lnTo>
                    <a:lnTo>
                      <a:pt x="185" y="109"/>
                    </a:lnTo>
                    <a:lnTo>
                      <a:pt x="185" y="111"/>
                    </a:lnTo>
                    <a:lnTo>
                      <a:pt x="186" y="112"/>
                    </a:lnTo>
                    <a:lnTo>
                      <a:pt x="180" y="115"/>
                    </a:lnTo>
                    <a:lnTo>
                      <a:pt x="172" y="116"/>
                    </a:lnTo>
                    <a:lnTo>
                      <a:pt x="163" y="119"/>
                    </a:lnTo>
                    <a:lnTo>
                      <a:pt x="157" y="119"/>
                    </a:lnTo>
                    <a:close/>
                  </a:path>
                </a:pathLst>
              </a:custGeom>
              <a:solidFill>
                <a:srgbClr val="6699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2" name="Freeform 174"/>
              <p:cNvSpPr>
                <a:spLocks/>
              </p:cNvSpPr>
              <p:nvPr/>
            </p:nvSpPr>
            <p:spPr bwMode="auto">
              <a:xfrm>
                <a:off x="1292" y="3245"/>
                <a:ext cx="81" cy="99"/>
              </a:xfrm>
              <a:custGeom>
                <a:avLst/>
                <a:gdLst>
                  <a:gd name="T0" fmla="*/ 1 w 160"/>
                  <a:gd name="T1" fmla="*/ 22 h 197"/>
                  <a:gd name="T2" fmla="*/ 1 w 160"/>
                  <a:gd name="T3" fmla="*/ 15 h 197"/>
                  <a:gd name="T4" fmla="*/ 3 w 160"/>
                  <a:gd name="T5" fmla="*/ 11 h 197"/>
                  <a:gd name="T6" fmla="*/ 6 w 160"/>
                  <a:gd name="T7" fmla="*/ 10 h 197"/>
                  <a:gd name="T8" fmla="*/ 7 w 160"/>
                  <a:gd name="T9" fmla="*/ 10 h 197"/>
                  <a:gd name="T10" fmla="*/ 7 w 160"/>
                  <a:gd name="T11" fmla="*/ 9 h 197"/>
                  <a:gd name="T12" fmla="*/ 6 w 160"/>
                  <a:gd name="T13" fmla="*/ 9 h 197"/>
                  <a:gd name="T14" fmla="*/ 5 w 160"/>
                  <a:gd name="T15" fmla="*/ 9 h 197"/>
                  <a:gd name="T16" fmla="*/ 3 w 160"/>
                  <a:gd name="T17" fmla="*/ 10 h 197"/>
                  <a:gd name="T18" fmla="*/ 2 w 160"/>
                  <a:gd name="T19" fmla="*/ 10 h 197"/>
                  <a:gd name="T20" fmla="*/ 1 w 160"/>
                  <a:gd name="T21" fmla="*/ 9 h 197"/>
                  <a:gd name="T22" fmla="*/ 2 w 160"/>
                  <a:gd name="T23" fmla="*/ 7 h 197"/>
                  <a:gd name="T24" fmla="*/ 4 w 160"/>
                  <a:gd name="T25" fmla="*/ 5 h 197"/>
                  <a:gd name="T26" fmla="*/ 8 w 160"/>
                  <a:gd name="T27" fmla="*/ 3 h 197"/>
                  <a:gd name="T28" fmla="*/ 13 w 160"/>
                  <a:gd name="T29" fmla="*/ 2 h 197"/>
                  <a:gd name="T30" fmla="*/ 18 w 160"/>
                  <a:gd name="T31" fmla="*/ 1 h 197"/>
                  <a:gd name="T32" fmla="*/ 21 w 160"/>
                  <a:gd name="T33" fmla="*/ 1 h 197"/>
                  <a:gd name="T34" fmla="*/ 21 w 160"/>
                  <a:gd name="T35" fmla="*/ 1 h 197"/>
                  <a:gd name="T36" fmla="*/ 19 w 160"/>
                  <a:gd name="T37" fmla="*/ 2 h 197"/>
                  <a:gd name="T38" fmla="*/ 17 w 160"/>
                  <a:gd name="T39" fmla="*/ 3 h 197"/>
                  <a:gd name="T40" fmla="*/ 14 w 160"/>
                  <a:gd name="T41" fmla="*/ 4 h 197"/>
                  <a:gd name="T42" fmla="*/ 12 w 160"/>
                  <a:gd name="T43" fmla="*/ 5 h 197"/>
                  <a:gd name="T44" fmla="*/ 10 w 160"/>
                  <a:gd name="T45" fmla="*/ 6 h 197"/>
                  <a:gd name="T46" fmla="*/ 10 w 160"/>
                  <a:gd name="T47" fmla="*/ 6 h 197"/>
                  <a:gd name="T48" fmla="*/ 12 w 160"/>
                  <a:gd name="T49" fmla="*/ 6 h 197"/>
                  <a:gd name="T50" fmla="*/ 15 w 160"/>
                  <a:gd name="T51" fmla="*/ 5 h 197"/>
                  <a:gd name="T52" fmla="*/ 18 w 160"/>
                  <a:gd name="T53" fmla="*/ 4 h 197"/>
                  <a:gd name="T54" fmla="*/ 20 w 160"/>
                  <a:gd name="T55" fmla="*/ 3 h 197"/>
                  <a:gd name="T56" fmla="*/ 21 w 160"/>
                  <a:gd name="T57" fmla="*/ 4 h 197"/>
                  <a:gd name="T58" fmla="*/ 20 w 160"/>
                  <a:gd name="T59" fmla="*/ 6 h 197"/>
                  <a:gd name="T60" fmla="*/ 19 w 160"/>
                  <a:gd name="T61" fmla="*/ 7 h 197"/>
                  <a:gd name="T62" fmla="*/ 17 w 160"/>
                  <a:gd name="T63" fmla="*/ 8 h 197"/>
                  <a:gd name="T64" fmla="*/ 14 w 160"/>
                  <a:gd name="T65" fmla="*/ 9 h 197"/>
                  <a:gd name="T66" fmla="*/ 12 w 160"/>
                  <a:gd name="T67" fmla="*/ 10 h 197"/>
                  <a:gd name="T68" fmla="*/ 13 w 160"/>
                  <a:gd name="T69" fmla="*/ 11 h 197"/>
                  <a:gd name="T70" fmla="*/ 15 w 160"/>
                  <a:gd name="T71" fmla="*/ 10 h 197"/>
                  <a:gd name="T72" fmla="*/ 17 w 160"/>
                  <a:gd name="T73" fmla="*/ 9 h 197"/>
                  <a:gd name="T74" fmla="*/ 19 w 160"/>
                  <a:gd name="T75" fmla="*/ 9 h 197"/>
                  <a:gd name="T76" fmla="*/ 20 w 160"/>
                  <a:gd name="T77" fmla="*/ 9 h 197"/>
                  <a:gd name="T78" fmla="*/ 20 w 160"/>
                  <a:gd name="T79" fmla="*/ 11 h 197"/>
                  <a:gd name="T80" fmla="*/ 19 w 160"/>
                  <a:gd name="T81" fmla="*/ 12 h 197"/>
                  <a:gd name="T82" fmla="*/ 16 w 160"/>
                  <a:gd name="T83" fmla="*/ 13 h 197"/>
                  <a:gd name="T84" fmla="*/ 14 w 160"/>
                  <a:gd name="T85" fmla="*/ 14 h 197"/>
                  <a:gd name="T86" fmla="*/ 11 w 160"/>
                  <a:gd name="T87" fmla="*/ 15 h 197"/>
                  <a:gd name="T88" fmla="*/ 9 w 160"/>
                  <a:gd name="T89" fmla="*/ 15 h 197"/>
                  <a:gd name="T90" fmla="*/ 9 w 160"/>
                  <a:gd name="T91" fmla="*/ 16 h 197"/>
                  <a:gd name="T92" fmla="*/ 9 w 160"/>
                  <a:gd name="T93" fmla="*/ 16 h 197"/>
                  <a:gd name="T94" fmla="*/ 12 w 160"/>
                  <a:gd name="T95" fmla="*/ 15 h 197"/>
                  <a:gd name="T96" fmla="*/ 16 w 160"/>
                  <a:gd name="T97" fmla="*/ 14 h 197"/>
                  <a:gd name="T98" fmla="*/ 19 w 160"/>
                  <a:gd name="T99" fmla="*/ 13 h 197"/>
                  <a:gd name="T100" fmla="*/ 20 w 160"/>
                  <a:gd name="T101" fmla="*/ 14 h 197"/>
                  <a:gd name="T102" fmla="*/ 20 w 160"/>
                  <a:gd name="T103" fmla="*/ 17 h 197"/>
                  <a:gd name="T104" fmla="*/ 17 w 160"/>
                  <a:gd name="T105" fmla="*/ 19 h 197"/>
                  <a:gd name="T106" fmla="*/ 12 w 160"/>
                  <a:gd name="T107" fmla="*/ 21 h 197"/>
                  <a:gd name="T108" fmla="*/ 7 w 160"/>
                  <a:gd name="T109" fmla="*/ 23 h 197"/>
                  <a:gd name="T110" fmla="*/ 3 w 160"/>
                  <a:gd name="T111" fmla="*/ 24 h 19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60"/>
                  <a:gd name="T169" fmla="*/ 0 h 197"/>
                  <a:gd name="T170" fmla="*/ 160 w 160"/>
                  <a:gd name="T171" fmla="*/ 197 h 19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60" h="197">
                    <a:moveTo>
                      <a:pt x="0" y="197"/>
                    </a:moveTo>
                    <a:lnTo>
                      <a:pt x="1" y="169"/>
                    </a:lnTo>
                    <a:lnTo>
                      <a:pt x="2" y="142"/>
                    </a:lnTo>
                    <a:lnTo>
                      <a:pt x="5" y="116"/>
                    </a:lnTo>
                    <a:lnTo>
                      <a:pt x="7" y="89"/>
                    </a:lnTo>
                    <a:lnTo>
                      <a:pt x="22" y="85"/>
                    </a:lnTo>
                    <a:lnTo>
                      <a:pt x="33" y="81"/>
                    </a:lnTo>
                    <a:lnTo>
                      <a:pt x="43" y="79"/>
                    </a:lnTo>
                    <a:lnTo>
                      <a:pt x="48" y="77"/>
                    </a:lnTo>
                    <a:lnTo>
                      <a:pt x="53" y="74"/>
                    </a:lnTo>
                    <a:lnTo>
                      <a:pt x="55" y="72"/>
                    </a:lnTo>
                    <a:lnTo>
                      <a:pt x="55" y="70"/>
                    </a:lnTo>
                    <a:lnTo>
                      <a:pt x="55" y="68"/>
                    </a:lnTo>
                    <a:lnTo>
                      <a:pt x="48" y="69"/>
                    </a:lnTo>
                    <a:lnTo>
                      <a:pt x="43" y="71"/>
                    </a:lnTo>
                    <a:lnTo>
                      <a:pt x="36" y="72"/>
                    </a:lnTo>
                    <a:lnTo>
                      <a:pt x="30" y="74"/>
                    </a:lnTo>
                    <a:lnTo>
                      <a:pt x="24" y="77"/>
                    </a:lnTo>
                    <a:lnTo>
                      <a:pt x="17" y="79"/>
                    </a:lnTo>
                    <a:lnTo>
                      <a:pt x="12" y="80"/>
                    </a:lnTo>
                    <a:lnTo>
                      <a:pt x="6" y="81"/>
                    </a:lnTo>
                    <a:lnTo>
                      <a:pt x="7" y="71"/>
                    </a:lnTo>
                    <a:lnTo>
                      <a:pt x="8" y="62"/>
                    </a:lnTo>
                    <a:lnTo>
                      <a:pt x="9" y="53"/>
                    </a:lnTo>
                    <a:lnTo>
                      <a:pt x="10" y="43"/>
                    </a:lnTo>
                    <a:lnTo>
                      <a:pt x="25" y="35"/>
                    </a:lnTo>
                    <a:lnTo>
                      <a:pt x="43" y="28"/>
                    </a:lnTo>
                    <a:lnTo>
                      <a:pt x="62" y="23"/>
                    </a:lnTo>
                    <a:lnTo>
                      <a:pt x="82" y="18"/>
                    </a:lnTo>
                    <a:lnTo>
                      <a:pt x="101" y="12"/>
                    </a:lnTo>
                    <a:lnTo>
                      <a:pt x="121" y="8"/>
                    </a:lnTo>
                    <a:lnTo>
                      <a:pt x="140" y="4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8" y="5"/>
                    </a:lnTo>
                    <a:lnTo>
                      <a:pt x="158" y="8"/>
                    </a:lnTo>
                    <a:lnTo>
                      <a:pt x="158" y="11"/>
                    </a:lnTo>
                    <a:lnTo>
                      <a:pt x="149" y="15"/>
                    </a:lnTo>
                    <a:lnTo>
                      <a:pt x="138" y="18"/>
                    </a:lnTo>
                    <a:lnTo>
                      <a:pt x="129" y="23"/>
                    </a:lnTo>
                    <a:lnTo>
                      <a:pt x="119" y="26"/>
                    </a:lnTo>
                    <a:lnTo>
                      <a:pt x="109" y="30"/>
                    </a:lnTo>
                    <a:lnTo>
                      <a:pt x="99" y="33"/>
                    </a:lnTo>
                    <a:lnTo>
                      <a:pt x="90" y="36"/>
                    </a:lnTo>
                    <a:lnTo>
                      <a:pt x="79" y="40"/>
                    </a:lnTo>
                    <a:lnTo>
                      <a:pt x="79" y="41"/>
                    </a:lnTo>
                    <a:lnTo>
                      <a:pt x="79" y="42"/>
                    </a:lnTo>
                    <a:lnTo>
                      <a:pt x="78" y="45"/>
                    </a:lnTo>
                    <a:lnTo>
                      <a:pt x="78" y="46"/>
                    </a:lnTo>
                    <a:lnTo>
                      <a:pt x="92" y="42"/>
                    </a:lnTo>
                    <a:lnTo>
                      <a:pt x="106" y="38"/>
                    </a:lnTo>
                    <a:lnTo>
                      <a:pt x="119" y="33"/>
                    </a:lnTo>
                    <a:lnTo>
                      <a:pt x="130" y="30"/>
                    </a:lnTo>
                    <a:lnTo>
                      <a:pt x="140" y="26"/>
                    </a:lnTo>
                    <a:lnTo>
                      <a:pt x="150" y="24"/>
                    </a:lnTo>
                    <a:lnTo>
                      <a:pt x="157" y="21"/>
                    </a:lnTo>
                    <a:lnTo>
                      <a:pt x="160" y="20"/>
                    </a:lnTo>
                    <a:lnTo>
                      <a:pt x="159" y="28"/>
                    </a:lnTo>
                    <a:lnTo>
                      <a:pt x="158" y="36"/>
                    </a:lnTo>
                    <a:lnTo>
                      <a:pt x="157" y="45"/>
                    </a:lnTo>
                    <a:lnTo>
                      <a:pt x="155" y="53"/>
                    </a:lnTo>
                    <a:lnTo>
                      <a:pt x="149" y="55"/>
                    </a:lnTo>
                    <a:lnTo>
                      <a:pt x="139" y="58"/>
                    </a:lnTo>
                    <a:lnTo>
                      <a:pt x="128" y="62"/>
                    </a:lnTo>
                    <a:lnTo>
                      <a:pt x="117" y="66"/>
                    </a:lnTo>
                    <a:lnTo>
                      <a:pt x="107" y="70"/>
                    </a:lnTo>
                    <a:lnTo>
                      <a:pt x="99" y="74"/>
                    </a:lnTo>
                    <a:lnTo>
                      <a:pt x="94" y="79"/>
                    </a:lnTo>
                    <a:lnTo>
                      <a:pt x="94" y="84"/>
                    </a:lnTo>
                    <a:lnTo>
                      <a:pt x="100" y="83"/>
                    </a:lnTo>
                    <a:lnTo>
                      <a:pt x="108" y="81"/>
                    </a:lnTo>
                    <a:lnTo>
                      <a:pt x="115" y="79"/>
                    </a:lnTo>
                    <a:lnTo>
                      <a:pt x="124" y="76"/>
                    </a:lnTo>
                    <a:lnTo>
                      <a:pt x="132" y="72"/>
                    </a:lnTo>
                    <a:lnTo>
                      <a:pt x="140" y="69"/>
                    </a:lnTo>
                    <a:lnTo>
                      <a:pt x="149" y="65"/>
                    </a:lnTo>
                    <a:lnTo>
                      <a:pt x="157" y="63"/>
                    </a:lnTo>
                    <a:lnTo>
                      <a:pt x="157" y="69"/>
                    </a:lnTo>
                    <a:lnTo>
                      <a:pt x="157" y="74"/>
                    </a:lnTo>
                    <a:lnTo>
                      <a:pt x="157" y="81"/>
                    </a:lnTo>
                    <a:lnTo>
                      <a:pt x="155" y="87"/>
                    </a:lnTo>
                    <a:lnTo>
                      <a:pt x="145" y="91"/>
                    </a:lnTo>
                    <a:lnTo>
                      <a:pt x="136" y="95"/>
                    </a:lnTo>
                    <a:lnTo>
                      <a:pt x="126" y="100"/>
                    </a:lnTo>
                    <a:lnTo>
                      <a:pt x="115" y="103"/>
                    </a:lnTo>
                    <a:lnTo>
                      <a:pt x="105" y="107"/>
                    </a:lnTo>
                    <a:lnTo>
                      <a:pt x="94" y="110"/>
                    </a:lnTo>
                    <a:lnTo>
                      <a:pt x="84" y="114"/>
                    </a:lnTo>
                    <a:lnTo>
                      <a:pt x="74" y="116"/>
                    </a:lnTo>
                    <a:lnTo>
                      <a:pt x="70" y="118"/>
                    </a:lnTo>
                    <a:lnTo>
                      <a:pt x="68" y="121"/>
                    </a:lnTo>
                    <a:lnTo>
                      <a:pt x="67" y="123"/>
                    </a:lnTo>
                    <a:lnTo>
                      <a:pt x="66" y="126"/>
                    </a:lnTo>
                    <a:lnTo>
                      <a:pt x="69" y="125"/>
                    </a:lnTo>
                    <a:lnTo>
                      <a:pt x="78" y="123"/>
                    </a:lnTo>
                    <a:lnTo>
                      <a:pt x="91" y="118"/>
                    </a:lnTo>
                    <a:lnTo>
                      <a:pt x="106" y="114"/>
                    </a:lnTo>
                    <a:lnTo>
                      <a:pt x="121" y="108"/>
                    </a:lnTo>
                    <a:lnTo>
                      <a:pt x="136" y="103"/>
                    </a:lnTo>
                    <a:lnTo>
                      <a:pt x="147" y="100"/>
                    </a:lnTo>
                    <a:lnTo>
                      <a:pt x="155" y="99"/>
                    </a:lnTo>
                    <a:lnTo>
                      <a:pt x="154" y="109"/>
                    </a:lnTo>
                    <a:lnTo>
                      <a:pt x="153" y="119"/>
                    </a:lnTo>
                    <a:lnTo>
                      <a:pt x="152" y="130"/>
                    </a:lnTo>
                    <a:lnTo>
                      <a:pt x="151" y="140"/>
                    </a:lnTo>
                    <a:lnTo>
                      <a:pt x="132" y="147"/>
                    </a:lnTo>
                    <a:lnTo>
                      <a:pt x="113" y="155"/>
                    </a:lnTo>
                    <a:lnTo>
                      <a:pt x="94" y="163"/>
                    </a:lnTo>
                    <a:lnTo>
                      <a:pt x="76" y="170"/>
                    </a:lnTo>
                    <a:lnTo>
                      <a:pt x="56" y="177"/>
                    </a:lnTo>
                    <a:lnTo>
                      <a:pt x="38" y="184"/>
                    </a:lnTo>
                    <a:lnTo>
                      <a:pt x="18" y="191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99CC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3" name="Freeform 175"/>
              <p:cNvSpPr>
                <a:spLocks/>
              </p:cNvSpPr>
              <p:nvPr/>
            </p:nvSpPr>
            <p:spPr bwMode="auto">
              <a:xfrm>
                <a:off x="1205" y="3215"/>
                <a:ext cx="89" cy="128"/>
              </a:xfrm>
              <a:custGeom>
                <a:avLst/>
                <a:gdLst>
                  <a:gd name="T0" fmla="*/ 16 w 177"/>
                  <a:gd name="T1" fmla="*/ 29 h 255"/>
                  <a:gd name="T2" fmla="*/ 8 w 177"/>
                  <a:gd name="T3" fmla="*/ 24 h 255"/>
                  <a:gd name="T4" fmla="*/ 1 w 177"/>
                  <a:gd name="T5" fmla="*/ 19 h 255"/>
                  <a:gd name="T6" fmla="*/ 1 w 177"/>
                  <a:gd name="T7" fmla="*/ 17 h 255"/>
                  <a:gd name="T8" fmla="*/ 5 w 177"/>
                  <a:gd name="T9" fmla="*/ 18 h 255"/>
                  <a:gd name="T10" fmla="*/ 8 w 177"/>
                  <a:gd name="T11" fmla="*/ 19 h 255"/>
                  <a:gd name="T12" fmla="*/ 10 w 177"/>
                  <a:gd name="T13" fmla="*/ 20 h 255"/>
                  <a:gd name="T14" fmla="*/ 10 w 177"/>
                  <a:gd name="T15" fmla="*/ 20 h 255"/>
                  <a:gd name="T16" fmla="*/ 8 w 177"/>
                  <a:gd name="T17" fmla="*/ 18 h 255"/>
                  <a:gd name="T18" fmla="*/ 5 w 177"/>
                  <a:gd name="T19" fmla="*/ 17 h 255"/>
                  <a:gd name="T20" fmla="*/ 2 w 177"/>
                  <a:gd name="T21" fmla="*/ 14 h 255"/>
                  <a:gd name="T22" fmla="*/ 1 w 177"/>
                  <a:gd name="T23" fmla="*/ 11 h 255"/>
                  <a:gd name="T24" fmla="*/ 2 w 177"/>
                  <a:gd name="T25" fmla="*/ 10 h 255"/>
                  <a:gd name="T26" fmla="*/ 4 w 177"/>
                  <a:gd name="T27" fmla="*/ 12 h 255"/>
                  <a:gd name="T28" fmla="*/ 6 w 177"/>
                  <a:gd name="T29" fmla="*/ 12 h 255"/>
                  <a:gd name="T30" fmla="*/ 6 w 177"/>
                  <a:gd name="T31" fmla="*/ 12 h 255"/>
                  <a:gd name="T32" fmla="*/ 4 w 177"/>
                  <a:gd name="T33" fmla="*/ 10 h 255"/>
                  <a:gd name="T34" fmla="*/ 2 w 177"/>
                  <a:gd name="T35" fmla="*/ 9 h 255"/>
                  <a:gd name="T36" fmla="*/ 1 w 177"/>
                  <a:gd name="T37" fmla="*/ 9 h 255"/>
                  <a:gd name="T38" fmla="*/ 1 w 177"/>
                  <a:gd name="T39" fmla="*/ 7 h 255"/>
                  <a:gd name="T40" fmla="*/ 2 w 177"/>
                  <a:gd name="T41" fmla="*/ 6 h 255"/>
                  <a:gd name="T42" fmla="*/ 5 w 177"/>
                  <a:gd name="T43" fmla="*/ 8 h 255"/>
                  <a:gd name="T44" fmla="*/ 7 w 177"/>
                  <a:gd name="T45" fmla="*/ 8 h 255"/>
                  <a:gd name="T46" fmla="*/ 5 w 177"/>
                  <a:gd name="T47" fmla="*/ 7 h 255"/>
                  <a:gd name="T48" fmla="*/ 3 w 177"/>
                  <a:gd name="T49" fmla="*/ 5 h 255"/>
                  <a:gd name="T50" fmla="*/ 2 w 177"/>
                  <a:gd name="T51" fmla="*/ 4 h 255"/>
                  <a:gd name="T52" fmla="*/ 2 w 177"/>
                  <a:gd name="T53" fmla="*/ 0 h 255"/>
                  <a:gd name="T54" fmla="*/ 3 w 177"/>
                  <a:gd name="T55" fmla="*/ 0 h 255"/>
                  <a:gd name="T56" fmla="*/ 8 w 177"/>
                  <a:gd name="T57" fmla="*/ 3 h 255"/>
                  <a:gd name="T58" fmla="*/ 15 w 177"/>
                  <a:gd name="T59" fmla="*/ 8 h 255"/>
                  <a:gd name="T60" fmla="*/ 23 w 177"/>
                  <a:gd name="T61" fmla="*/ 13 h 255"/>
                  <a:gd name="T62" fmla="*/ 22 w 177"/>
                  <a:gd name="T63" fmla="*/ 17 h 255"/>
                  <a:gd name="T64" fmla="*/ 21 w 177"/>
                  <a:gd name="T65" fmla="*/ 18 h 255"/>
                  <a:gd name="T66" fmla="*/ 19 w 177"/>
                  <a:gd name="T67" fmla="*/ 18 h 255"/>
                  <a:gd name="T68" fmla="*/ 19 w 177"/>
                  <a:gd name="T69" fmla="*/ 18 h 255"/>
                  <a:gd name="T70" fmla="*/ 21 w 177"/>
                  <a:gd name="T71" fmla="*/ 19 h 255"/>
                  <a:gd name="T72" fmla="*/ 22 w 177"/>
                  <a:gd name="T73" fmla="*/ 20 h 255"/>
                  <a:gd name="T74" fmla="*/ 22 w 177"/>
                  <a:gd name="T75" fmla="*/ 22 h 255"/>
                  <a:gd name="T76" fmla="*/ 22 w 177"/>
                  <a:gd name="T77" fmla="*/ 22 h 255"/>
                  <a:gd name="T78" fmla="*/ 18 w 177"/>
                  <a:gd name="T79" fmla="*/ 20 h 255"/>
                  <a:gd name="T80" fmla="*/ 13 w 177"/>
                  <a:gd name="T81" fmla="*/ 18 h 255"/>
                  <a:gd name="T82" fmla="*/ 11 w 177"/>
                  <a:gd name="T83" fmla="*/ 17 h 255"/>
                  <a:gd name="T84" fmla="*/ 11 w 177"/>
                  <a:gd name="T85" fmla="*/ 18 h 255"/>
                  <a:gd name="T86" fmla="*/ 15 w 177"/>
                  <a:gd name="T87" fmla="*/ 19 h 255"/>
                  <a:gd name="T88" fmla="*/ 19 w 177"/>
                  <a:gd name="T89" fmla="*/ 21 h 255"/>
                  <a:gd name="T90" fmla="*/ 22 w 177"/>
                  <a:gd name="T91" fmla="*/ 26 h 255"/>
                  <a:gd name="T92" fmla="*/ 21 w 177"/>
                  <a:gd name="T93" fmla="*/ 29 h 255"/>
                  <a:gd name="T94" fmla="*/ 18 w 177"/>
                  <a:gd name="T95" fmla="*/ 27 h 255"/>
                  <a:gd name="T96" fmla="*/ 15 w 177"/>
                  <a:gd name="T97" fmla="*/ 26 h 255"/>
                  <a:gd name="T98" fmla="*/ 14 w 177"/>
                  <a:gd name="T99" fmla="*/ 25 h 255"/>
                  <a:gd name="T100" fmla="*/ 17 w 177"/>
                  <a:gd name="T101" fmla="*/ 27 h 255"/>
                  <a:gd name="T102" fmla="*/ 20 w 177"/>
                  <a:gd name="T103" fmla="*/ 29 h 255"/>
                  <a:gd name="T104" fmla="*/ 21 w 177"/>
                  <a:gd name="T105" fmla="*/ 31 h 255"/>
                  <a:gd name="T106" fmla="*/ 21 w 177"/>
                  <a:gd name="T107" fmla="*/ 32 h 255"/>
                  <a:gd name="T108" fmla="*/ 21 w 177"/>
                  <a:gd name="T109" fmla="*/ 32 h 25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77"/>
                  <a:gd name="T166" fmla="*/ 0 h 255"/>
                  <a:gd name="T167" fmla="*/ 177 w 177"/>
                  <a:gd name="T168" fmla="*/ 255 h 25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77" h="255">
                    <a:moveTo>
                      <a:pt x="161" y="254"/>
                    </a:moveTo>
                    <a:lnTo>
                      <a:pt x="142" y="239"/>
                    </a:lnTo>
                    <a:lnTo>
                      <a:pt x="122" y="225"/>
                    </a:lnTo>
                    <a:lnTo>
                      <a:pt x="102" y="212"/>
                    </a:lnTo>
                    <a:lnTo>
                      <a:pt x="83" y="199"/>
                    </a:lnTo>
                    <a:lnTo>
                      <a:pt x="63" y="186"/>
                    </a:lnTo>
                    <a:lnTo>
                      <a:pt x="43" y="175"/>
                    </a:lnTo>
                    <a:lnTo>
                      <a:pt x="23" y="162"/>
                    </a:lnTo>
                    <a:lnTo>
                      <a:pt x="3" y="150"/>
                    </a:lnTo>
                    <a:lnTo>
                      <a:pt x="0" y="140"/>
                    </a:lnTo>
                    <a:lnTo>
                      <a:pt x="2" y="134"/>
                    </a:lnTo>
                    <a:lnTo>
                      <a:pt x="8" y="132"/>
                    </a:lnTo>
                    <a:lnTo>
                      <a:pt x="18" y="133"/>
                    </a:lnTo>
                    <a:lnTo>
                      <a:pt x="30" y="137"/>
                    </a:lnTo>
                    <a:lnTo>
                      <a:pt x="40" y="140"/>
                    </a:lnTo>
                    <a:lnTo>
                      <a:pt x="49" y="145"/>
                    </a:lnTo>
                    <a:lnTo>
                      <a:pt x="56" y="147"/>
                    </a:lnTo>
                    <a:lnTo>
                      <a:pt x="60" y="150"/>
                    </a:lnTo>
                    <a:lnTo>
                      <a:pt x="64" y="154"/>
                    </a:lnTo>
                    <a:lnTo>
                      <a:pt x="71" y="159"/>
                    </a:lnTo>
                    <a:lnTo>
                      <a:pt x="78" y="160"/>
                    </a:lnTo>
                    <a:lnTo>
                      <a:pt x="79" y="159"/>
                    </a:lnTo>
                    <a:lnTo>
                      <a:pt x="79" y="157"/>
                    </a:lnTo>
                    <a:lnTo>
                      <a:pt x="81" y="156"/>
                    </a:lnTo>
                    <a:lnTo>
                      <a:pt x="72" y="149"/>
                    </a:lnTo>
                    <a:lnTo>
                      <a:pt x="63" y="144"/>
                    </a:lnTo>
                    <a:lnTo>
                      <a:pt x="55" y="138"/>
                    </a:lnTo>
                    <a:lnTo>
                      <a:pt x="46" y="133"/>
                    </a:lnTo>
                    <a:lnTo>
                      <a:pt x="37" y="129"/>
                    </a:lnTo>
                    <a:lnTo>
                      <a:pt x="29" y="124"/>
                    </a:lnTo>
                    <a:lnTo>
                      <a:pt x="22" y="117"/>
                    </a:lnTo>
                    <a:lnTo>
                      <a:pt x="16" y="110"/>
                    </a:lnTo>
                    <a:lnTo>
                      <a:pt x="6" y="102"/>
                    </a:lnTo>
                    <a:lnTo>
                      <a:pt x="2" y="94"/>
                    </a:lnTo>
                    <a:lnTo>
                      <a:pt x="2" y="85"/>
                    </a:lnTo>
                    <a:lnTo>
                      <a:pt x="3" y="73"/>
                    </a:lnTo>
                    <a:lnTo>
                      <a:pt x="8" y="76"/>
                    </a:lnTo>
                    <a:lnTo>
                      <a:pt x="13" y="79"/>
                    </a:lnTo>
                    <a:lnTo>
                      <a:pt x="18" y="82"/>
                    </a:lnTo>
                    <a:lnTo>
                      <a:pt x="24" y="87"/>
                    </a:lnTo>
                    <a:lnTo>
                      <a:pt x="31" y="91"/>
                    </a:lnTo>
                    <a:lnTo>
                      <a:pt x="37" y="94"/>
                    </a:lnTo>
                    <a:lnTo>
                      <a:pt x="43" y="95"/>
                    </a:lnTo>
                    <a:lnTo>
                      <a:pt x="47" y="95"/>
                    </a:lnTo>
                    <a:lnTo>
                      <a:pt x="47" y="94"/>
                    </a:lnTo>
                    <a:lnTo>
                      <a:pt x="47" y="93"/>
                    </a:lnTo>
                    <a:lnTo>
                      <a:pt x="47" y="92"/>
                    </a:lnTo>
                    <a:lnTo>
                      <a:pt x="47" y="91"/>
                    </a:lnTo>
                    <a:lnTo>
                      <a:pt x="38" y="85"/>
                    </a:lnTo>
                    <a:lnTo>
                      <a:pt x="30" y="80"/>
                    </a:lnTo>
                    <a:lnTo>
                      <a:pt x="23" y="76"/>
                    </a:lnTo>
                    <a:lnTo>
                      <a:pt x="17" y="72"/>
                    </a:lnTo>
                    <a:lnTo>
                      <a:pt x="14" y="70"/>
                    </a:lnTo>
                    <a:lnTo>
                      <a:pt x="10" y="68"/>
                    </a:lnTo>
                    <a:lnTo>
                      <a:pt x="7" y="66"/>
                    </a:lnTo>
                    <a:lnTo>
                      <a:pt x="5" y="65"/>
                    </a:lnTo>
                    <a:lnTo>
                      <a:pt x="6" y="59"/>
                    </a:lnTo>
                    <a:lnTo>
                      <a:pt x="6" y="54"/>
                    </a:lnTo>
                    <a:lnTo>
                      <a:pt x="6" y="49"/>
                    </a:lnTo>
                    <a:lnTo>
                      <a:pt x="6" y="43"/>
                    </a:lnTo>
                    <a:lnTo>
                      <a:pt x="10" y="44"/>
                    </a:lnTo>
                    <a:lnTo>
                      <a:pt x="16" y="48"/>
                    </a:lnTo>
                    <a:lnTo>
                      <a:pt x="23" y="51"/>
                    </a:lnTo>
                    <a:lnTo>
                      <a:pt x="31" y="56"/>
                    </a:lnTo>
                    <a:lnTo>
                      <a:pt x="39" y="59"/>
                    </a:lnTo>
                    <a:lnTo>
                      <a:pt x="45" y="63"/>
                    </a:lnTo>
                    <a:lnTo>
                      <a:pt x="51" y="64"/>
                    </a:lnTo>
                    <a:lnTo>
                      <a:pt x="53" y="63"/>
                    </a:lnTo>
                    <a:lnTo>
                      <a:pt x="48" y="57"/>
                    </a:lnTo>
                    <a:lnTo>
                      <a:pt x="44" y="53"/>
                    </a:lnTo>
                    <a:lnTo>
                      <a:pt x="38" y="49"/>
                    </a:lnTo>
                    <a:lnTo>
                      <a:pt x="32" y="46"/>
                    </a:lnTo>
                    <a:lnTo>
                      <a:pt x="26" y="42"/>
                    </a:lnTo>
                    <a:lnTo>
                      <a:pt x="21" y="40"/>
                    </a:lnTo>
                    <a:lnTo>
                      <a:pt x="15" y="38"/>
                    </a:lnTo>
                    <a:lnTo>
                      <a:pt x="10" y="35"/>
                    </a:lnTo>
                    <a:lnTo>
                      <a:pt x="11" y="26"/>
                    </a:lnTo>
                    <a:lnTo>
                      <a:pt x="11" y="17"/>
                    </a:lnTo>
                    <a:lnTo>
                      <a:pt x="11" y="8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38" y="11"/>
                    </a:lnTo>
                    <a:lnTo>
                      <a:pt x="58" y="23"/>
                    </a:lnTo>
                    <a:lnTo>
                      <a:pt x="78" y="35"/>
                    </a:lnTo>
                    <a:lnTo>
                      <a:pt x="98" y="47"/>
                    </a:lnTo>
                    <a:lnTo>
                      <a:pt x="117" y="61"/>
                    </a:lnTo>
                    <a:lnTo>
                      <a:pt x="138" y="73"/>
                    </a:lnTo>
                    <a:lnTo>
                      <a:pt x="158" y="87"/>
                    </a:lnTo>
                    <a:lnTo>
                      <a:pt x="177" y="102"/>
                    </a:lnTo>
                    <a:lnTo>
                      <a:pt x="176" y="111"/>
                    </a:lnTo>
                    <a:lnTo>
                      <a:pt x="176" y="121"/>
                    </a:lnTo>
                    <a:lnTo>
                      <a:pt x="175" y="131"/>
                    </a:lnTo>
                    <a:lnTo>
                      <a:pt x="173" y="140"/>
                    </a:lnTo>
                    <a:lnTo>
                      <a:pt x="167" y="139"/>
                    </a:lnTo>
                    <a:lnTo>
                      <a:pt x="162" y="139"/>
                    </a:lnTo>
                    <a:lnTo>
                      <a:pt x="157" y="138"/>
                    </a:lnTo>
                    <a:lnTo>
                      <a:pt x="152" y="138"/>
                    </a:lnTo>
                    <a:lnTo>
                      <a:pt x="151" y="139"/>
                    </a:lnTo>
                    <a:lnTo>
                      <a:pt x="151" y="140"/>
                    </a:lnTo>
                    <a:lnTo>
                      <a:pt x="151" y="141"/>
                    </a:lnTo>
                    <a:lnTo>
                      <a:pt x="151" y="142"/>
                    </a:lnTo>
                    <a:lnTo>
                      <a:pt x="154" y="145"/>
                    </a:lnTo>
                    <a:lnTo>
                      <a:pt x="160" y="147"/>
                    </a:lnTo>
                    <a:lnTo>
                      <a:pt x="166" y="148"/>
                    </a:lnTo>
                    <a:lnTo>
                      <a:pt x="173" y="150"/>
                    </a:lnTo>
                    <a:lnTo>
                      <a:pt x="173" y="154"/>
                    </a:lnTo>
                    <a:lnTo>
                      <a:pt x="173" y="159"/>
                    </a:lnTo>
                    <a:lnTo>
                      <a:pt x="173" y="165"/>
                    </a:lnTo>
                    <a:lnTo>
                      <a:pt x="173" y="171"/>
                    </a:lnTo>
                    <a:lnTo>
                      <a:pt x="172" y="171"/>
                    </a:lnTo>
                    <a:lnTo>
                      <a:pt x="170" y="172"/>
                    </a:lnTo>
                    <a:lnTo>
                      <a:pt x="160" y="167"/>
                    </a:lnTo>
                    <a:lnTo>
                      <a:pt x="148" y="160"/>
                    </a:lnTo>
                    <a:lnTo>
                      <a:pt x="137" y="154"/>
                    </a:lnTo>
                    <a:lnTo>
                      <a:pt x="125" y="147"/>
                    </a:lnTo>
                    <a:lnTo>
                      <a:pt x="115" y="141"/>
                    </a:lnTo>
                    <a:lnTo>
                      <a:pt x="104" y="137"/>
                    </a:lnTo>
                    <a:lnTo>
                      <a:pt x="93" y="133"/>
                    </a:lnTo>
                    <a:lnTo>
                      <a:pt x="83" y="131"/>
                    </a:lnTo>
                    <a:lnTo>
                      <a:pt x="83" y="132"/>
                    </a:lnTo>
                    <a:lnTo>
                      <a:pt x="83" y="133"/>
                    </a:lnTo>
                    <a:lnTo>
                      <a:pt x="83" y="135"/>
                    </a:lnTo>
                    <a:lnTo>
                      <a:pt x="83" y="137"/>
                    </a:lnTo>
                    <a:lnTo>
                      <a:pt x="93" y="141"/>
                    </a:lnTo>
                    <a:lnTo>
                      <a:pt x="104" y="146"/>
                    </a:lnTo>
                    <a:lnTo>
                      <a:pt x="115" y="152"/>
                    </a:lnTo>
                    <a:lnTo>
                      <a:pt x="125" y="156"/>
                    </a:lnTo>
                    <a:lnTo>
                      <a:pt x="136" y="161"/>
                    </a:lnTo>
                    <a:lnTo>
                      <a:pt x="146" y="168"/>
                    </a:lnTo>
                    <a:lnTo>
                      <a:pt x="158" y="174"/>
                    </a:lnTo>
                    <a:lnTo>
                      <a:pt x="169" y="182"/>
                    </a:lnTo>
                    <a:lnTo>
                      <a:pt x="169" y="203"/>
                    </a:lnTo>
                    <a:lnTo>
                      <a:pt x="169" y="215"/>
                    </a:lnTo>
                    <a:lnTo>
                      <a:pt x="168" y="221"/>
                    </a:lnTo>
                    <a:lnTo>
                      <a:pt x="167" y="225"/>
                    </a:lnTo>
                    <a:lnTo>
                      <a:pt x="158" y="223"/>
                    </a:lnTo>
                    <a:lnTo>
                      <a:pt x="150" y="221"/>
                    </a:lnTo>
                    <a:lnTo>
                      <a:pt x="142" y="216"/>
                    </a:lnTo>
                    <a:lnTo>
                      <a:pt x="134" y="212"/>
                    </a:lnTo>
                    <a:lnTo>
                      <a:pt x="127" y="206"/>
                    </a:lnTo>
                    <a:lnTo>
                      <a:pt x="119" y="201"/>
                    </a:lnTo>
                    <a:lnTo>
                      <a:pt x="112" y="198"/>
                    </a:lnTo>
                    <a:lnTo>
                      <a:pt x="104" y="194"/>
                    </a:lnTo>
                    <a:lnTo>
                      <a:pt x="106" y="199"/>
                    </a:lnTo>
                    <a:lnTo>
                      <a:pt x="113" y="203"/>
                    </a:lnTo>
                    <a:lnTo>
                      <a:pt x="121" y="209"/>
                    </a:lnTo>
                    <a:lnTo>
                      <a:pt x="130" y="215"/>
                    </a:lnTo>
                    <a:lnTo>
                      <a:pt x="140" y="222"/>
                    </a:lnTo>
                    <a:lnTo>
                      <a:pt x="151" y="228"/>
                    </a:lnTo>
                    <a:lnTo>
                      <a:pt x="159" y="232"/>
                    </a:lnTo>
                    <a:lnTo>
                      <a:pt x="166" y="237"/>
                    </a:lnTo>
                    <a:lnTo>
                      <a:pt x="166" y="242"/>
                    </a:lnTo>
                    <a:lnTo>
                      <a:pt x="166" y="245"/>
                    </a:lnTo>
                    <a:lnTo>
                      <a:pt x="165" y="250"/>
                    </a:lnTo>
                    <a:lnTo>
                      <a:pt x="165" y="254"/>
                    </a:lnTo>
                    <a:lnTo>
                      <a:pt x="163" y="255"/>
                    </a:lnTo>
                    <a:lnTo>
                      <a:pt x="162" y="255"/>
                    </a:lnTo>
                    <a:lnTo>
                      <a:pt x="161" y="254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4" name="Freeform 176"/>
              <p:cNvSpPr>
                <a:spLocks/>
              </p:cNvSpPr>
              <p:nvPr/>
            </p:nvSpPr>
            <p:spPr bwMode="auto">
              <a:xfrm>
                <a:off x="1374" y="3234"/>
                <a:ext cx="34" cy="79"/>
              </a:xfrm>
              <a:custGeom>
                <a:avLst/>
                <a:gdLst>
                  <a:gd name="T0" fmla="*/ 0 w 69"/>
                  <a:gd name="T1" fmla="*/ 20 h 157"/>
                  <a:gd name="T2" fmla="*/ 0 w 69"/>
                  <a:gd name="T3" fmla="*/ 18 h 157"/>
                  <a:gd name="T4" fmla="*/ 0 w 69"/>
                  <a:gd name="T5" fmla="*/ 13 h 157"/>
                  <a:gd name="T6" fmla="*/ 0 w 69"/>
                  <a:gd name="T7" fmla="*/ 8 h 157"/>
                  <a:gd name="T8" fmla="*/ 0 w 69"/>
                  <a:gd name="T9" fmla="*/ 3 h 157"/>
                  <a:gd name="T10" fmla="*/ 1 w 69"/>
                  <a:gd name="T11" fmla="*/ 2 h 157"/>
                  <a:gd name="T12" fmla="*/ 2 w 69"/>
                  <a:gd name="T13" fmla="*/ 2 h 157"/>
                  <a:gd name="T14" fmla="*/ 3 w 69"/>
                  <a:gd name="T15" fmla="*/ 2 h 157"/>
                  <a:gd name="T16" fmla="*/ 4 w 69"/>
                  <a:gd name="T17" fmla="*/ 1 h 157"/>
                  <a:gd name="T18" fmla="*/ 5 w 69"/>
                  <a:gd name="T19" fmla="*/ 1 h 157"/>
                  <a:gd name="T20" fmla="*/ 6 w 69"/>
                  <a:gd name="T21" fmla="*/ 1 h 157"/>
                  <a:gd name="T22" fmla="*/ 7 w 69"/>
                  <a:gd name="T23" fmla="*/ 1 h 157"/>
                  <a:gd name="T24" fmla="*/ 8 w 69"/>
                  <a:gd name="T25" fmla="*/ 0 h 157"/>
                  <a:gd name="T26" fmla="*/ 8 w 69"/>
                  <a:gd name="T27" fmla="*/ 3 h 157"/>
                  <a:gd name="T28" fmla="*/ 8 w 69"/>
                  <a:gd name="T29" fmla="*/ 9 h 157"/>
                  <a:gd name="T30" fmla="*/ 8 w 69"/>
                  <a:gd name="T31" fmla="*/ 14 h 157"/>
                  <a:gd name="T32" fmla="*/ 7 w 69"/>
                  <a:gd name="T33" fmla="*/ 17 h 157"/>
                  <a:gd name="T34" fmla="*/ 6 w 69"/>
                  <a:gd name="T35" fmla="*/ 18 h 157"/>
                  <a:gd name="T36" fmla="*/ 6 w 69"/>
                  <a:gd name="T37" fmla="*/ 18 h 157"/>
                  <a:gd name="T38" fmla="*/ 5 w 69"/>
                  <a:gd name="T39" fmla="*/ 18 h 157"/>
                  <a:gd name="T40" fmla="*/ 3 w 69"/>
                  <a:gd name="T41" fmla="*/ 19 h 157"/>
                  <a:gd name="T42" fmla="*/ 2 w 69"/>
                  <a:gd name="T43" fmla="*/ 19 h 157"/>
                  <a:gd name="T44" fmla="*/ 1 w 69"/>
                  <a:gd name="T45" fmla="*/ 20 h 157"/>
                  <a:gd name="T46" fmla="*/ 0 w 69"/>
                  <a:gd name="T47" fmla="*/ 20 h 157"/>
                  <a:gd name="T48" fmla="*/ 0 w 69"/>
                  <a:gd name="T49" fmla="*/ 20 h 1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157"/>
                  <a:gd name="T77" fmla="*/ 69 w 69"/>
                  <a:gd name="T78" fmla="*/ 157 h 1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157">
                    <a:moveTo>
                      <a:pt x="0" y="157"/>
                    </a:moveTo>
                    <a:lnTo>
                      <a:pt x="0" y="139"/>
                    </a:lnTo>
                    <a:lnTo>
                      <a:pt x="3" y="102"/>
                    </a:lnTo>
                    <a:lnTo>
                      <a:pt x="5" y="58"/>
                    </a:lnTo>
                    <a:lnTo>
                      <a:pt x="7" y="19"/>
                    </a:lnTo>
                    <a:lnTo>
                      <a:pt x="13" y="16"/>
                    </a:lnTo>
                    <a:lnTo>
                      <a:pt x="20" y="12"/>
                    </a:lnTo>
                    <a:lnTo>
                      <a:pt x="28" y="10"/>
                    </a:lnTo>
                    <a:lnTo>
                      <a:pt x="36" y="8"/>
                    </a:lnTo>
                    <a:lnTo>
                      <a:pt x="44" y="5"/>
                    </a:lnTo>
                    <a:lnTo>
                      <a:pt x="53" y="3"/>
                    </a:lnTo>
                    <a:lnTo>
                      <a:pt x="61" y="2"/>
                    </a:lnTo>
                    <a:lnTo>
                      <a:pt x="69" y="0"/>
                    </a:lnTo>
                    <a:lnTo>
                      <a:pt x="69" y="24"/>
                    </a:lnTo>
                    <a:lnTo>
                      <a:pt x="67" y="65"/>
                    </a:lnTo>
                    <a:lnTo>
                      <a:pt x="65" y="108"/>
                    </a:lnTo>
                    <a:lnTo>
                      <a:pt x="63" y="133"/>
                    </a:lnTo>
                    <a:lnTo>
                      <a:pt x="54" y="137"/>
                    </a:lnTo>
                    <a:lnTo>
                      <a:pt x="48" y="140"/>
                    </a:lnTo>
                    <a:lnTo>
                      <a:pt x="40" y="144"/>
                    </a:lnTo>
                    <a:lnTo>
                      <a:pt x="31" y="147"/>
                    </a:lnTo>
                    <a:lnTo>
                      <a:pt x="23" y="151"/>
                    </a:lnTo>
                    <a:lnTo>
                      <a:pt x="15" y="154"/>
                    </a:lnTo>
                    <a:lnTo>
                      <a:pt x="7" y="156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5" name="Freeform 177"/>
              <p:cNvSpPr>
                <a:spLocks/>
              </p:cNvSpPr>
              <p:nvPr/>
            </p:nvSpPr>
            <p:spPr bwMode="auto">
              <a:xfrm>
                <a:off x="1410" y="3204"/>
                <a:ext cx="74" cy="93"/>
              </a:xfrm>
              <a:custGeom>
                <a:avLst/>
                <a:gdLst>
                  <a:gd name="T0" fmla="*/ 1 w 148"/>
                  <a:gd name="T1" fmla="*/ 23 h 184"/>
                  <a:gd name="T2" fmla="*/ 2 w 148"/>
                  <a:gd name="T3" fmla="*/ 21 h 184"/>
                  <a:gd name="T4" fmla="*/ 4 w 148"/>
                  <a:gd name="T5" fmla="*/ 20 h 184"/>
                  <a:gd name="T6" fmla="*/ 6 w 148"/>
                  <a:gd name="T7" fmla="*/ 19 h 184"/>
                  <a:gd name="T8" fmla="*/ 7 w 148"/>
                  <a:gd name="T9" fmla="*/ 18 h 184"/>
                  <a:gd name="T10" fmla="*/ 6 w 148"/>
                  <a:gd name="T11" fmla="*/ 18 h 184"/>
                  <a:gd name="T12" fmla="*/ 4 w 148"/>
                  <a:gd name="T13" fmla="*/ 19 h 184"/>
                  <a:gd name="T14" fmla="*/ 1 w 148"/>
                  <a:gd name="T15" fmla="*/ 20 h 184"/>
                  <a:gd name="T16" fmla="*/ 1 w 148"/>
                  <a:gd name="T17" fmla="*/ 17 h 184"/>
                  <a:gd name="T18" fmla="*/ 2 w 148"/>
                  <a:gd name="T19" fmla="*/ 14 h 184"/>
                  <a:gd name="T20" fmla="*/ 6 w 148"/>
                  <a:gd name="T21" fmla="*/ 13 h 184"/>
                  <a:gd name="T22" fmla="*/ 10 w 148"/>
                  <a:gd name="T23" fmla="*/ 11 h 184"/>
                  <a:gd name="T24" fmla="*/ 9 w 148"/>
                  <a:gd name="T25" fmla="*/ 11 h 184"/>
                  <a:gd name="T26" fmla="*/ 5 w 148"/>
                  <a:gd name="T27" fmla="*/ 12 h 184"/>
                  <a:gd name="T28" fmla="*/ 1 w 148"/>
                  <a:gd name="T29" fmla="*/ 13 h 184"/>
                  <a:gd name="T30" fmla="*/ 1 w 148"/>
                  <a:gd name="T31" fmla="*/ 9 h 184"/>
                  <a:gd name="T32" fmla="*/ 3 w 148"/>
                  <a:gd name="T33" fmla="*/ 6 h 184"/>
                  <a:gd name="T34" fmla="*/ 6 w 148"/>
                  <a:gd name="T35" fmla="*/ 5 h 184"/>
                  <a:gd name="T36" fmla="*/ 10 w 148"/>
                  <a:gd name="T37" fmla="*/ 4 h 184"/>
                  <a:gd name="T38" fmla="*/ 13 w 148"/>
                  <a:gd name="T39" fmla="*/ 2 h 184"/>
                  <a:gd name="T40" fmla="*/ 17 w 148"/>
                  <a:gd name="T41" fmla="*/ 1 h 184"/>
                  <a:gd name="T42" fmla="*/ 19 w 148"/>
                  <a:gd name="T43" fmla="*/ 1 h 184"/>
                  <a:gd name="T44" fmla="*/ 19 w 148"/>
                  <a:gd name="T45" fmla="*/ 3 h 184"/>
                  <a:gd name="T46" fmla="*/ 16 w 148"/>
                  <a:gd name="T47" fmla="*/ 4 h 184"/>
                  <a:gd name="T48" fmla="*/ 13 w 148"/>
                  <a:gd name="T49" fmla="*/ 5 h 184"/>
                  <a:gd name="T50" fmla="*/ 11 w 148"/>
                  <a:gd name="T51" fmla="*/ 6 h 184"/>
                  <a:gd name="T52" fmla="*/ 12 w 148"/>
                  <a:gd name="T53" fmla="*/ 7 h 184"/>
                  <a:gd name="T54" fmla="*/ 14 w 148"/>
                  <a:gd name="T55" fmla="*/ 6 h 184"/>
                  <a:gd name="T56" fmla="*/ 17 w 148"/>
                  <a:gd name="T57" fmla="*/ 5 h 184"/>
                  <a:gd name="T58" fmla="*/ 19 w 148"/>
                  <a:gd name="T59" fmla="*/ 6 h 184"/>
                  <a:gd name="T60" fmla="*/ 18 w 148"/>
                  <a:gd name="T61" fmla="*/ 11 h 184"/>
                  <a:gd name="T62" fmla="*/ 16 w 148"/>
                  <a:gd name="T63" fmla="*/ 13 h 184"/>
                  <a:gd name="T64" fmla="*/ 11 w 148"/>
                  <a:gd name="T65" fmla="*/ 14 h 184"/>
                  <a:gd name="T66" fmla="*/ 9 w 148"/>
                  <a:gd name="T67" fmla="*/ 15 h 184"/>
                  <a:gd name="T68" fmla="*/ 8 w 148"/>
                  <a:gd name="T69" fmla="*/ 15 h 184"/>
                  <a:gd name="T70" fmla="*/ 8 w 148"/>
                  <a:gd name="T71" fmla="*/ 16 h 184"/>
                  <a:gd name="T72" fmla="*/ 10 w 148"/>
                  <a:gd name="T73" fmla="*/ 16 h 184"/>
                  <a:gd name="T74" fmla="*/ 12 w 148"/>
                  <a:gd name="T75" fmla="*/ 15 h 184"/>
                  <a:gd name="T76" fmla="*/ 15 w 148"/>
                  <a:gd name="T77" fmla="*/ 15 h 184"/>
                  <a:gd name="T78" fmla="*/ 17 w 148"/>
                  <a:gd name="T79" fmla="*/ 16 h 184"/>
                  <a:gd name="T80" fmla="*/ 19 w 148"/>
                  <a:gd name="T81" fmla="*/ 17 h 184"/>
                  <a:gd name="T82" fmla="*/ 18 w 148"/>
                  <a:gd name="T83" fmla="*/ 18 h 184"/>
                  <a:gd name="T84" fmla="*/ 14 w 148"/>
                  <a:gd name="T85" fmla="*/ 19 h 184"/>
                  <a:gd name="T86" fmla="*/ 10 w 148"/>
                  <a:gd name="T87" fmla="*/ 20 h 184"/>
                  <a:gd name="T88" fmla="*/ 6 w 148"/>
                  <a:gd name="T89" fmla="*/ 22 h 184"/>
                  <a:gd name="T90" fmla="*/ 3 w 148"/>
                  <a:gd name="T91" fmla="*/ 23 h 184"/>
                  <a:gd name="T92" fmla="*/ 1 w 148"/>
                  <a:gd name="T93" fmla="*/ 24 h 18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48"/>
                  <a:gd name="T142" fmla="*/ 0 h 184"/>
                  <a:gd name="T143" fmla="*/ 148 w 148"/>
                  <a:gd name="T144" fmla="*/ 184 h 18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48" h="184">
                    <a:moveTo>
                      <a:pt x="1" y="184"/>
                    </a:moveTo>
                    <a:lnTo>
                      <a:pt x="0" y="181"/>
                    </a:lnTo>
                    <a:lnTo>
                      <a:pt x="1" y="178"/>
                    </a:lnTo>
                    <a:lnTo>
                      <a:pt x="1" y="174"/>
                    </a:lnTo>
                    <a:lnTo>
                      <a:pt x="3" y="166"/>
                    </a:lnTo>
                    <a:lnTo>
                      <a:pt x="10" y="162"/>
                    </a:lnTo>
                    <a:lnTo>
                      <a:pt x="16" y="159"/>
                    </a:lnTo>
                    <a:lnTo>
                      <a:pt x="22" y="156"/>
                    </a:lnTo>
                    <a:lnTo>
                      <a:pt x="29" y="153"/>
                    </a:lnTo>
                    <a:lnTo>
                      <a:pt x="34" y="151"/>
                    </a:lnTo>
                    <a:lnTo>
                      <a:pt x="41" y="147"/>
                    </a:lnTo>
                    <a:lnTo>
                      <a:pt x="48" y="145"/>
                    </a:lnTo>
                    <a:lnTo>
                      <a:pt x="56" y="142"/>
                    </a:lnTo>
                    <a:lnTo>
                      <a:pt x="56" y="140"/>
                    </a:lnTo>
                    <a:lnTo>
                      <a:pt x="56" y="138"/>
                    </a:lnTo>
                    <a:lnTo>
                      <a:pt x="56" y="137"/>
                    </a:lnTo>
                    <a:lnTo>
                      <a:pt x="56" y="136"/>
                    </a:lnTo>
                    <a:lnTo>
                      <a:pt x="49" y="137"/>
                    </a:lnTo>
                    <a:lnTo>
                      <a:pt x="41" y="138"/>
                    </a:lnTo>
                    <a:lnTo>
                      <a:pt x="34" y="142"/>
                    </a:lnTo>
                    <a:lnTo>
                      <a:pt x="28" y="145"/>
                    </a:lnTo>
                    <a:lnTo>
                      <a:pt x="22" y="148"/>
                    </a:lnTo>
                    <a:lnTo>
                      <a:pt x="15" y="151"/>
                    </a:lnTo>
                    <a:lnTo>
                      <a:pt x="8" y="154"/>
                    </a:lnTo>
                    <a:lnTo>
                      <a:pt x="2" y="155"/>
                    </a:lnTo>
                    <a:lnTo>
                      <a:pt x="3" y="144"/>
                    </a:lnTo>
                    <a:lnTo>
                      <a:pt x="3" y="133"/>
                    </a:lnTo>
                    <a:lnTo>
                      <a:pt x="3" y="123"/>
                    </a:lnTo>
                    <a:lnTo>
                      <a:pt x="5" y="113"/>
                    </a:lnTo>
                    <a:lnTo>
                      <a:pt x="15" y="108"/>
                    </a:lnTo>
                    <a:lnTo>
                      <a:pt x="24" y="103"/>
                    </a:lnTo>
                    <a:lnTo>
                      <a:pt x="36" y="100"/>
                    </a:lnTo>
                    <a:lnTo>
                      <a:pt x="46" y="98"/>
                    </a:lnTo>
                    <a:lnTo>
                      <a:pt x="57" y="94"/>
                    </a:lnTo>
                    <a:lnTo>
                      <a:pt x="69" y="91"/>
                    </a:lnTo>
                    <a:lnTo>
                      <a:pt x="81" y="87"/>
                    </a:lnTo>
                    <a:lnTo>
                      <a:pt x="91" y="82"/>
                    </a:lnTo>
                    <a:lnTo>
                      <a:pt x="79" y="83"/>
                    </a:lnTo>
                    <a:lnTo>
                      <a:pt x="69" y="84"/>
                    </a:lnTo>
                    <a:lnTo>
                      <a:pt x="57" y="86"/>
                    </a:lnTo>
                    <a:lnTo>
                      <a:pt x="47" y="89"/>
                    </a:lnTo>
                    <a:lnTo>
                      <a:pt x="36" y="92"/>
                    </a:lnTo>
                    <a:lnTo>
                      <a:pt x="25" y="95"/>
                    </a:lnTo>
                    <a:lnTo>
                      <a:pt x="15" y="98"/>
                    </a:lnTo>
                    <a:lnTo>
                      <a:pt x="5" y="100"/>
                    </a:lnTo>
                    <a:lnTo>
                      <a:pt x="6" y="89"/>
                    </a:lnTo>
                    <a:lnTo>
                      <a:pt x="6" y="78"/>
                    </a:lnTo>
                    <a:lnTo>
                      <a:pt x="7" y="67"/>
                    </a:lnTo>
                    <a:lnTo>
                      <a:pt x="7" y="56"/>
                    </a:lnTo>
                    <a:lnTo>
                      <a:pt x="14" y="52"/>
                    </a:lnTo>
                    <a:lnTo>
                      <a:pt x="22" y="48"/>
                    </a:lnTo>
                    <a:lnTo>
                      <a:pt x="30" y="44"/>
                    </a:lnTo>
                    <a:lnTo>
                      <a:pt x="39" y="40"/>
                    </a:lnTo>
                    <a:lnTo>
                      <a:pt x="48" y="38"/>
                    </a:lnTo>
                    <a:lnTo>
                      <a:pt x="57" y="34"/>
                    </a:lnTo>
                    <a:lnTo>
                      <a:pt x="67" y="32"/>
                    </a:lnTo>
                    <a:lnTo>
                      <a:pt x="75" y="29"/>
                    </a:lnTo>
                    <a:lnTo>
                      <a:pt x="82" y="25"/>
                    </a:lnTo>
                    <a:lnTo>
                      <a:pt x="90" y="22"/>
                    </a:lnTo>
                    <a:lnTo>
                      <a:pt x="100" y="16"/>
                    </a:lnTo>
                    <a:lnTo>
                      <a:pt x="110" y="10"/>
                    </a:lnTo>
                    <a:lnTo>
                      <a:pt x="121" y="6"/>
                    </a:lnTo>
                    <a:lnTo>
                      <a:pt x="131" y="2"/>
                    </a:lnTo>
                    <a:lnTo>
                      <a:pt x="139" y="0"/>
                    </a:lnTo>
                    <a:lnTo>
                      <a:pt x="145" y="0"/>
                    </a:lnTo>
                    <a:lnTo>
                      <a:pt x="145" y="4"/>
                    </a:lnTo>
                    <a:lnTo>
                      <a:pt x="145" y="9"/>
                    </a:lnTo>
                    <a:lnTo>
                      <a:pt x="145" y="14"/>
                    </a:lnTo>
                    <a:lnTo>
                      <a:pt x="145" y="18"/>
                    </a:lnTo>
                    <a:lnTo>
                      <a:pt x="140" y="22"/>
                    </a:lnTo>
                    <a:lnTo>
                      <a:pt x="133" y="25"/>
                    </a:lnTo>
                    <a:lnTo>
                      <a:pt x="125" y="29"/>
                    </a:lnTo>
                    <a:lnTo>
                      <a:pt x="116" y="32"/>
                    </a:lnTo>
                    <a:lnTo>
                      <a:pt x="107" y="36"/>
                    </a:lnTo>
                    <a:lnTo>
                      <a:pt x="99" y="38"/>
                    </a:lnTo>
                    <a:lnTo>
                      <a:pt x="91" y="40"/>
                    </a:lnTo>
                    <a:lnTo>
                      <a:pt x="85" y="42"/>
                    </a:lnTo>
                    <a:lnTo>
                      <a:pt x="86" y="45"/>
                    </a:lnTo>
                    <a:lnTo>
                      <a:pt x="86" y="47"/>
                    </a:lnTo>
                    <a:lnTo>
                      <a:pt x="87" y="48"/>
                    </a:lnTo>
                    <a:lnTo>
                      <a:pt x="90" y="49"/>
                    </a:lnTo>
                    <a:lnTo>
                      <a:pt x="97" y="47"/>
                    </a:lnTo>
                    <a:lnTo>
                      <a:pt x="104" y="44"/>
                    </a:lnTo>
                    <a:lnTo>
                      <a:pt x="110" y="41"/>
                    </a:lnTo>
                    <a:lnTo>
                      <a:pt x="117" y="38"/>
                    </a:lnTo>
                    <a:lnTo>
                      <a:pt x="124" y="36"/>
                    </a:lnTo>
                    <a:lnTo>
                      <a:pt x="132" y="33"/>
                    </a:lnTo>
                    <a:lnTo>
                      <a:pt x="139" y="31"/>
                    </a:lnTo>
                    <a:lnTo>
                      <a:pt x="146" y="30"/>
                    </a:lnTo>
                    <a:lnTo>
                      <a:pt x="145" y="44"/>
                    </a:lnTo>
                    <a:lnTo>
                      <a:pt x="145" y="59"/>
                    </a:lnTo>
                    <a:lnTo>
                      <a:pt x="145" y="72"/>
                    </a:lnTo>
                    <a:lnTo>
                      <a:pt x="144" y="87"/>
                    </a:lnTo>
                    <a:lnTo>
                      <a:pt x="137" y="90"/>
                    </a:lnTo>
                    <a:lnTo>
                      <a:pt x="131" y="93"/>
                    </a:lnTo>
                    <a:lnTo>
                      <a:pt x="123" y="97"/>
                    </a:lnTo>
                    <a:lnTo>
                      <a:pt x="110" y="102"/>
                    </a:lnTo>
                    <a:lnTo>
                      <a:pt x="97" y="106"/>
                    </a:lnTo>
                    <a:lnTo>
                      <a:pt x="86" y="108"/>
                    </a:lnTo>
                    <a:lnTo>
                      <a:pt x="79" y="110"/>
                    </a:lnTo>
                    <a:lnTo>
                      <a:pt x="74" y="112"/>
                    </a:lnTo>
                    <a:lnTo>
                      <a:pt x="70" y="113"/>
                    </a:lnTo>
                    <a:lnTo>
                      <a:pt x="68" y="114"/>
                    </a:lnTo>
                    <a:lnTo>
                      <a:pt x="66" y="114"/>
                    </a:lnTo>
                    <a:lnTo>
                      <a:pt x="64" y="115"/>
                    </a:lnTo>
                    <a:lnTo>
                      <a:pt x="64" y="116"/>
                    </a:lnTo>
                    <a:lnTo>
                      <a:pt x="64" y="117"/>
                    </a:lnTo>
                    <a:lnTo>
                      <a:pt x="64" y="120"/>
                    </a:lnTo>
                    <a:lnTo>
                      <a:pt x="64" y="121"/>
                    </a:lnTo>
                    <a:lnTo>
                      <a:pt x="70" y="121"/>
                    </a:lnTo>
                    <a:lnTo>
                      <a:pt x="77" y="120"/>
                    </a:lnTo>
                    <a:lnTo>
                      <a:pt x="83" y="118"/>
                    </a:lnTo>
                    <a:lnTo>
                      <a:pt x="89" y="116"/>
                    </a:lnTo>
                    <a:lnTo>
                      <a:pt x="94" y="115"/>
                    </a:lnTo>
                    <a:lnTo>
                      <a:pt x="101" y="114"/>
                    </a:lnTo>
                    <a:lnTo>
                      <a:pt x="107" y="113"/>
                    </a:lnTo>
                    <a:lnTo>
                      <a:pt x="114" y="113"/>
                    </a:lnTo>
                    <a:lnTo>
                      <a:pt x="120" y="115"/>
                    </a:lnTo>
                    <a:lnTo>
                      <a:pt x="125" y="117"/>
                    </a:lnTo>
                    <a:lnTo>
                      <a:pt x="133" y="120"/>
                    </a:lnTo>
                    <a:lnTo>
                      <a:pt x="147" y="123"/>
                    </a:lnTo>
                    <a:lnTo>
                      <a:pt x="147" y="125"/>
                    </a:lnTo>
                    <a:lnTo>
                      <a:pt x="148" y="128"/>
                    </a:lnTo>
                    <a:lnTo>
                      <a:pt x="148" y="131"/>
                    </a:lnTo>
                    <a:lnTo>
                      <a:pt x="148" y="133"/>
                    </a:lnTo>
                    <a:lnTo>
                      <a:pt x="137" y="137"/>
                    </a:lnTo>
                    <a:lnTo>
                      <a:pt x="128" y="139"/>
                    </a:lnTo>
                    <a:lnTo>
                      <a:pt x="121" y="142"/>
                    </a:lnTo>
                    <a:lnTo>
                      <a:pt x="113" y="144"/>
                    </a:lnTo>
                    <a:lnTo>
                      <a:pt x="104" y="147"/>
                    </a:lnTo>
                    <a:lnTo>
                      <a:pt x="92" y="152"/>
                    </a:lnTo>
                    <a:lnTo>
                      <a:pt x="78" y="158"/>
                    </a:lnTo>
                    <a:lnTo>
                      <a:pt x="60" y="165"/>
                    </a:lnTo>
                    <a:lnTo>
                      <a:pt x="54" y="168"/>
                    </a:lnTo>
                    <a:lnTo>
                      <a:pt x="46" y="170"/>
                    </a:lnTo>
                    <a:lnTo>
                      <a:pt x="39" y="175"/>
                    </a:lnTo>
                    <a:lnTo>
                      <a:pt x="31" y="177"/>
                    </a:lnTo>
                    <a:lnTo>
                      <a:pt x="22" y="181"/>
                    </a:lnTo>
                    <a:lnTo>
                      <a:pt x="15" y="183"/>
                    </a:lnTo>
                    <a:lnTo>
                      <a:pt x="7" y="184"/>
                    </a:lnTo>
                    <a:lnTo>
                      <a:pt x="1" y="184"/>
                    </a:lnTo>
                    <a:close/>
                  </a:path>
                </a:pathLst>
              </a:custGeom>
              <a:solidFill>
                <a:srgbClr val="99CC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6" name="Freeform 178"/>
              <p:cNvSpPr>
                <a:spLocks/>
              </p:cNvSpPr>
              <p:nvPr/>
            </p:nvSpPr>
            <p:spPr bwMode="auto">
              <a:xfrm>
                <a:off x="1217" y="3193"/>
                <a:ext cx="153" cy="69"/>
              </a:xfrm>
              <a:custGeom>
                <a:avLst/>
                <a:gdLst>
                  <a:gd name="T0" fmla="*/ 18 w 305"/>
                  <a:gd name="T1" fmla="*/ 16 h 137"/>
                  <a:gd name="T2" fmla="*/ 13 w 305"/>
                  <a:gd name="T3" fmla="*/ 13 h 137"/>
                  <a:gd name="T4" fmla="*/ 9 w 305"/>
                  <a:gd name="T5" fmla="*/ 10 h 137"/>
                  <a:gd name="T6" fmla="*/ 4 w 305"/>
                  <a:gd name="T7" fmla="*/ 8 h 137"/>
                  <a:gd name="T8" fmla="*/ 1 w 305"/>
                  <a:gd name="T9" fmla="*/ 6 h 137"/>
                  <a:gd name="T10" fmla="*/ 1 w 305"/>
                  <a:gd name="T11" fmla="*/ 5 h 137"/>
                  <a:gd name="T12" fmla="*/ 2 w 305"/>
                  <a:gd name="T13" fmla="*/ 4 h 137"/>
                  <a:gd name="T14" fmla="*/ 6 w 305"/>
                  <a:gd name="T15" fmla="*/ 3 h 137"/>
                  <a:gd name="T16" fmla="*/ 10 w 305"/>
                  <a:gd name="T17" fmla="*/ 2 h 137"/>
                  <a:gd name="T18" fmla="*/ 14 w 305"/>
                  <a:gd name="T19" fmla="*/ 1 h 137"/>
                  <a:gd name="T20" fmla="*/ 17 w 305"/>
                  <a:gd name="T21" fmla="*/ 1 h 137"/>
                  <a:gd name="T22" fmla="*/ 18 w 305"/>
                  <a:gd name="T23" fmla="*/ 1 h 137"/>
                  <a:gd name="T24" fmla="*/ 18 w 305"/>
                  <a:gd name="T25" fmla="*/ 2 h 137"/>
                  <a:gd name="T26" fmla="*/ 16 w 305"/>
                  <a:gd name="T27" fmla="*/ 3 h 137"/>
                  <a:gd name="T28" fmla="*/ 14 w 305"/>
                  <a:gd name="T29" fmla="*/ 3 h 137"/>
                  <a:gd name="T30" fmla="*/ 12 w 305"/>
                  <a:gd name="T31" fmla="*/ 4 h 137"/>
                  <a:gd name="T32" fmla="*/ 10 w 305"/>
                  <a:gd name="T33" fmla="*/ 5 h 137"/>
                  <a:gd name="T34" fmla="*/ 10 w 305"/>
                  <a:gd name="T35" fmla="*/ 7 h 137"/>
                  <a:gd name="T36" fmla="*/ 12 w 305"/>
                  <a:gd name="T37" fmla="*/ 10 h 137"/>
                  <a:gd name="T38" fmla="*/ 16 w 305"/>
                  <a:gd name="T39" fmla="*/ 13 h 137"/>
                  <a:gd name="T40" fmla="*/ 17 w 305"/>
                  <a:gd name="T41" fmla="*/ 14 h 137"/>
                  <a:gd name="T42" fmla="*/ 18 w 305"/>
                  <a:gd name="T43" fmla="*/ 14 h 137"/>
                  <a:gd name="T44" fmla="*/ 19 w 305"/>
                  <a:gd name="T45" fmla="*/ 14 h 137"/>
                  <a:gd name="T46" fmla="*/ 21 w 305"/>
                  <a:gd name="T47" fmla="*/ 13 h 137"/>
                  <a:gd name="T48" fmla="*/ 22 w 305"/>
                  <a:gd name="T49" fmla="*/ 13 h 137"/>
                  <a:gd name="T50" fmla="*/ 24 w 305"/>
                  <a:gd name="T51" fmla="*/ 14 h 137"/>
                  <a:gd name="T52" fmla="*/ 27 w 305"/>
                  <a:gd name="T53" fmla="*/ 14 h 137"/>
                  <a:gd name="T54" fmla="*/ 30 w 305"/>
                  <a:gd name="T55" fmla="*/ 13 h 137"/>
                  <a:gd name="T56" fmla="*/ 33 w 305"/>
                  <a:gd name="T57" fmla="*/ 12 h 137"/>
                  <a:gd name="T58" fmla="*/ 36 w 305"/>
                  <a:gd name="T59" fmla="*/ 11 h 137"/>
                  <a:gd name="T60" fmla="*/ 38 w 305"/>
                  <a:gd name="T61" fmla="*/ 11 h 137"/>
                  <a:gd name="T62" fmla="*/ 38 w 305"/>
                  <a:gd name="T63" fmla="*/ 12 h 137"/>
                  <a:gd name="T64" fmla="*/ 38 w 305"/>
                  <a:gd name="T65" fmla="*/ 13 h 137"/>
                  <a:gd name="T66" fmla="*/ 33 w 305"/>
                  <a:gd name="T67" fmla="*/ 14 h 137"/>
                  <a:gd name="T68" fmla="*/ 28 w 305"/>
                  <a:gd name="T69" fmla="*/ 15 h 137"/>
                  <a:gd name="T70" fmla="*/ 23 w 305"/>
                  <a:gd name="T71" fmla="*/ 16 h 137"/>
                  <a:gd name="T72" fmla="*/ 21 w 305"/>
                  <a:gd name="T73" fmla="*/ 17 h 137"/>
                  <a:gd name="T74" fmla="*/ 20 w 305"/>
                  <a:gd name="T75" fmla="*/ 18 h 1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5"/>
                  <a:gd name="T115" fmla="*/ 0 h 137"/>
                  <a:gd name="T116" fmla="*/ 305 w 305"/>
                  <a:gd name="T117" fmla="*/ 137 h 13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5" h="137">
                    <a:moveTo>
                      <a:pt x="156" y="137"/>
                    </a:moveTo>
                    <a:lnTo>
                      <a:pt x="138" y="124"/>
                    </a:lnTo>
                    <a:lnTo>
                      <a:pt x="120" y="113"/>
                    </a:lnTo>
                    <a:lnTo>
                      <a:pt x="101" y="101"/>
                    </a:lnTo>
                    <a:lnTo>
                      <a:pt x="83" y="91"/>
                    </a:lnTo>
                    <a:lnTo>
                      <a:pt x="65" y="79"/>
                    </a:lnTo>
                    <a:lnTo>
                      <a:pt x="47" y="69"/>
                    </a:lnTo>
                    <a:lnTo>
                      <a:pt x="30" y="58"/>
                    </a:lnTo>
                    <a:lnTo>
                      <a:pt x="14" y="45"/>
                    </a:lnTo>
                    <a:lnTo>
                      <a:pt x="7" y="41"/>
                    </a:lnTo>
                    <a:lnTo>
                      <a:pt x="4" y="38"/>
                    </a:lnTo>
                    <a:lnTo>
                      <a:pt x="1" y="34"/>
                    </a:lnTo>
                    <a:lnTo>
                      <a:pt x="0" y="31"/>
                    </a:lnTo>
                    <a:lnTo>
                      <a:pt x="16" y="26"/>
                    </a:lnTo>
                    <a:lnTo>
                      <a:pt x="31" y="22"/>
                    </a:lnTo>
                    <a:lnTo>
                      <a:pt x="47" y="18"/>
                    </a:lnTo>
                    <a:lnTo>
                      <a:pt x="63" y="14"/>
                    </a:lnTo>
                    <a:lnTo>
                      <a:pt x="80" y="10"/>
                    </a:lnTo>
                    <a:lnTo>
                      <a:pt x="96" y="7"/>
                    </a:lnTo>
                    <a:lnTo>
                      <a:pt x="112" y="3"/>
                    </a:lnTo>
                    <a:lnTo>
                      <a:pt x="129" y="0"/>
                    </a:lnTo>
                    <a:lnTo>
                      <a:pt x="136" y="2"/>
                    </a:lnTo>
                    <a:lnTo>
                      <a:pt x="141" y="3"/>
                    </a:lnTo>
                    <a:lnTo>
                      <a:pt x="144" y="6"/>
                    </a:lnTo>
                    <a:lnTo>
                      <a:pt x="149" y="8"/>
                    </a:lnTo>
                    <a:lnTo>
                      <a:pt x="142" y="13"/>
                    </a:lnTo>
                    <a:lnTo>
                      <a:pt x="134" y="16"/>
                    </a:lnTo>
                    <a:lnTo>
                      <a:pt x="124" y="19"/>
                    </a:lnTo>
                    <a:lnTo>
                      <a:pt x="115" y="22"/>
                    </a:lnTo>
                    <a:lnTo>
                      <a:pt x="106" y="24"/>
                    </a:lnTo>
                    <a:lnTo>
                      <a:pt x="97" y="25"/>
                    </a:lnTo>
                    <a:lnTo>
                      <a:pt x="89" y="26"/>
                    </a:lnTo>
                    <a:lnTo>
                      <a:pt x="81" y="28"/>
                    </a:lnTo>
                    <a:lnTo>
                      <a:pt x="80" y="36"/>
                    </a:lnTo>
                    <a:lnTo>
                      <a:pt x="77" y="44"/>
                    </a:lnTo>
                    <a:lnTo>
                      <a:pt x="75" y="52"/>
                    </a:lnTo>
                    <a:lnTo>
                      <a:pt x="74" y="60"/>
                    </a:lnTo>
                    <a:lnTo>
                      <a:pt x="95" y="76"/>
                    </a:lnTo>
                    <a:lnTo>
                      <a:pt x="111" y="89"/>
                    </a:lnTo>
                    <a:lnTo>
                      <a:pt x="123" y="98"/>
                    </a:lnTo>
                    <a:lnTo>
                      <a:pt x="131" y="104"/>
                    </a:lnTo>
                    <a:lnTo>
                      <a:pt x="136" y="107"/>
                    </a:lnTo>
                    <a:lnTo>
                      <a:pt x="139" y="109"/>
                    </a:lnTo>
                    <a:lnTo>
                      <a:pt x="142" y="111"/>
                    </a:lnTo>
                    <a:lnTo>
                      <a:pt x="143" y="112"/>
                    </a:lnTo>
                    <a:lnTo>
                      <a:pt x="152" y="107"/>
                    </a:lnTo>
                    <a:lnTo>
                      <a:pt x="159" y="104"/>
                    </a:lnTo>
                    <a:lnTo>
                      <a:pt x="165" y="102"/>
                    </a:lnTo>
                    <a:lnTo>
                      <a:pt x="169" y="102"/>
                    </a:lnTo>
                    <a:lnTo>
                      <a:pt x="175" y="102"/>
                    </a:lnTo>
                    <a:lnTo>
                      <a:pt x="181" y="105"/>
                    </a:lnTo>
                    <a:lnTo>
                      <a:pt x="189" y="106"/>
                    </a:lnTo>
                    <a:lnTo>
                      <a:pt x="199" y="108"/>
                    </a:lnTo>
                    <a:lnTo>
                      <a:pt x="211" y="105"/>
                    </a:lnTo>
                    <a:lnTo>
                      <a:pt x="222" y="101"/>
                    </a:lnTo>
                    <a:lnTo>
                      <a:pt x="234" y="98"/>
                    </a:lnTo>
                    <a:lnTo>
                      <a:pt x="245" y="94"/>
                    </a:lnTo>
                    <a:lnTo>
                      <a:pt x="258" y="91"/>
                    </a:lnTo>
                    <a:lnTo>
                      <a:pt x="270" y="89"/>
                    </a:lnTo>
                    <a:lnTo>
                      <a:pt x="282" y="86"/>
                    </a:lnTo>
                    <a:lnTo>
                      <a:pt x="295" y="84"/>
                    </a:lnTo>
                    <a:lnTo>
                      <a:pt x="297" y="86"/>
                    </a:lnTo>
                    <a:lnTo>
                      <a:pt x="300" y="87"/>
                    </a:lnTo>
                    <a:lnTo>
                      <a:pt x="302" y="90"/>
                    </a:lnTo>
                    <a:lnTo>
                      <a:pt x="305" y="92"/>
                    </a:lnTo>
                    <a:lnTo>
                      <a:pt x="297" y="97"/>
                    </a:lnTo>
                    <a:lnTo>
                      <a:pt x="281" y="102"/>
                    </a:lnTo>
                    <a:lnTo>
                      <a:pt x="262" y="109"/>
                    </a:lnTo>
                    <a:lnTo>
                      <a:pt x="240" y="115"/>
                    </a:lnTo>
                    <a:lnTo>
                      <a:pt x="218" y="120"/>
                    </a:lnTo>
                    <a:lnTo>
                      <a:pt x="198" y="124"/>
                    </a:lnTo>
                    <a:lnTo>
                      <a:pt x="184" y="128"/>
                    </a:lnTo>
                    <a:lnTo>
                      <a:pt x="177" y="129"/>
                    </a:lnTo>
                    <a:lnTo>
                      <a:pt x="167" y="134"/>
                    </a:lnTo>
                    <a:lnTo>
                      <a:pt x="161" y="136"/>
                    </a:lnTo>
                    <a:lnTo>
                      <a:pt x="159" y="137"/>
                    </a:lnTo>
                    <a:lnTo>
                      <a:pt x="156" y="137"/>
                    </a:lnTo>
                    <a:close/>
                  </a:path>
                </a:pathLst>
              </a:custGeom>
              <a:solidFill>
                <a:srgbClr val="6699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7" name="Freeform 179"/>
              <p:cNvSpPr>
                <a:spLocks/>
              </p:cNvSpPr>
              <p:nvPr/>
            </p:nvSpPr>
            <p:spPr bwMode="auto">
              <a:xfrm>
                <a:off x="1295" y="3248"/>
                <a:ext cx="11" cy="6"/>
              </a:xfrm>
              <a:custGeom>
                <a:avLst/>
                <a:gdLst>
                  <a:gd name="T0" fmla="*/ 1 w 21"/>
                  <a:gd name="T1" fmla="*/ 1 h 13"/>
                  <a:gd name="T2" fmla="*/ 1 w 21"/>
                  <a:gd name="T3" fmla="*/ 1 h 13"/>
                  <a:gd name="T4" fmla="*/ 1 w 21"/>
                  <a:gd name="T5" fmla="*/ 1 h 13"/>
                  <a:gd name="T6" fmla="*/ 1 w 21"/>
                  <a:gd name="T7" fmla="*/ 1 h 13"/>
                  <a:gd name="T8" fmla="*/ 0 w 21"/>
                  <a:gd name="T9" fmla="*/ 1 h 13"/>
                  <a:gd name="T10" fmla="*/ 1 w 21"/>
                  <a:gd name="T11" fmla="*/ 0 h 13"/>
                  <a:gd name="T12" fmla="*/ 2 w 21"/>
                  <a:gd name="T13" fmla="*/ 0 h 13"/>
                  <a:gd name="T14" fmla="*/ 2 w 21"/>
                  <a:gd name="T15" fmla="*/ 0 h 13"/>
                  <a:gd name="T16" fmla="*/ 3 w 21"/>
                  <a:gd name="T17" fmla="*/ 0 h 13"/>
                  <a:gd name="T18" fmla="*/ 3 w 21"/>
                  <a:gd name="T19" fmla="*/ 0 h 13"/>
                  <a:gd name="T20" fmla="*/ 3 w 21"/>
                  <a:gd name="T21" fmla="*/ 0 h 13"/>
                  <a:gd name="T22" fmla="*/ 3 w 21"/>
                  <a:gd name="T23" fmla="*/ 0 h 13"/>
                  <a:gd name="T24" fmla="*/ 3 w 21"/>
                  <a:gd name="T25" fmla="*/ 0 h 13"/>
                  <a:gd name="T26" fmla="*/ 3 w 21"/>
                  <a:gd name="T27" fmla="*/ 1 h 13"/>
                  <a:gd name="T28" fmla="*/ 2 w 21"/>
                  <a:gd name="T29" fmla="*/ 1 h 13"/>
                  <a:gd name="T30" fmla="*/ 1 w 21"/>
                  <a:gd name="T31" fmla="*/ 1 h 13"/>
                  <a:gd name="T32" fmla="*/ 1 w 21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"/>
                  <a:gd name="T52" fmla="*/ 0 h 13"/>
                  <a:gd name="T53" fmla="*/ 21 w 21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" h="13">
                    <a:moveTo>
                      <a:pt x="1" y="13"/>
                    </a:moveTo>
                    <a:lnTo>
                      <a:pt x="1" y="12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5" y="7"/>
                    </a:lnTo>
                    <a:lnTo>
                      <a:pt x="10" y="5"/>
                    </a:lnTo>
                    <a:lnTo>
                      <a:pt x="16" y="3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1" y="5"/>
                    </a:lnTo>
                    <a:lnTo>
                      <a:pt x="17" y="8"/>
                    </a:lnTo>
                    <a:lnTo>
                      <a:pt x="11" y="11"/>
                    </a:lnTo>
                    <a:lnTo>
                      <a:pt x="7" y="12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8" name="Freeform 180"/>
              <p:cNvSpPr>
                <a:spLocks/>
              </p:cNvSpPr>
              <p:nvPr/>
            </p:nvSpPr>
            <p:spPr bwMode="auto">
              <a:xfrm>
                <a:off x="1259" y="3201"/>
                <a:ext cx="97" cy="43"/>
              </a:xfrm>
              <a:custGeom>
                <a:avLst/>
                <a:gdLst>
                  <a:gd name="T0" fmla="*/ 6 w 196"/>
                  <a:gd name="T1" fmla="*/ 11 h 86"/>
                  <a:gd name="T2" fmla="*/ 4 w 196"/>
                  <a:gd name="T3" fmla="*/ 9 h 86"/>
                  <a:gd name="T4" fmla="*/ 2 w 196"/>
                  <a:gd name="T5" fmla="*/ 8 h 86"/>
                  <a:gd name="T6" fmla="*/ 0 w 196"/>
                  <a:gd name="T7" fmla="*/ 6 h 86"/>
                  <a:gd name="T8" fmla="*/ 0 w 196"/>
                  <a:gd name="T9" fmla="*/ 5 h 86"/>
                  <a:gd name="T10" fmla="*/ 0 w 196"/>
                  <a:gd name="T11" fmla="*/ 4 h 86"/>
                  <a:gd name="T12" fmla="*/ 1 w 196"/>
                  <a:gd name="T13" fmla="*/ 3 h 86"/>
                  <a:gd name="T14" fmla="*/ 3 w 196"/>
                  <a:gd name="T15" fmla="*/ 2 h 86"/>
                  <a:gd name="T16" fmla="*/ 6 w 196"/>
                  <a:gd name="T17" fmla="*/ 1 h 86"/>
                  <a:gd name="T18" fmla="*/ 8 w 196"/>
                  <a:gd name="T19" fmla="*/ 1 h 86"/>
                  <a:gd name="T20" fmla="*/ 10 w 196"/>
                  <a:gd name="T21" fmla="*/ 1 h 86"/>
                  <a:gd name="T22" fmla="*/ 10 w 196"/>
                  <a:gd name="T23" fmla="*/ 1 h 86"/>
                  <a:gd name="T24" fmla="*/ 9 w 196"/>
                  <a:gd name="T25" fmla="*/ 1 h 86"/>
                  <a:gd name="T26" fmla="*/ 7 w 196"/>
                  <a:gd name="T27" fmla="*/ 2 h 86"/>
                  <a:gd name="T28" fmla="*/ 6 w 196"/>
                  <a:gd name="T29" fmla="*/ 3 h 86"/>
                  <a:gd name="T30" fmla="*/ 4 w 196"/>
                  <a:gd name="T31" fmla="*/ 3 h 86"/>
                  <a:gd name="T32" fmla="*/ 3 w 196"/>
                  <a:gd name="T33" fmla="*/ 3 h 86"/>
                  <a:gd name="T34" fmla="*/ 3 w 196"/>
                  <a:gd name="T35" fmla="*/ 4 h 86"/>
                  <a:gd name="T36" fmla="*/ 4 w 196"/>
                  <a:gd name="T37" fmla="*/ 4 h 86"/>
                  <a:gd name="T38" fmla="*/ 7 w 196"/>
                  <a:gd name="T39" fmla="*/ 2 h 86"/>
                  <a:gd name="T40" fmla="*/ 11 w 196"/>
                  <a:gd name="T41" fmla="*/ 1 h 86"/>
                  <a:gd name="T42" fmla="*/ 13 w 196"/>
                  <a:gd name="T43" fmla="*/ 2 h 86"/>
                  <a:gd name="T44" fmla="*/ 15 w 196"/>
                  <a:gd name="T45" fmla="*/ 5 h 86"/>
                  <a:gd name="T46" fmla="*/ 16 w 196"/>
                  <a:gd name="T47" fmla="*/ 6 h 86"/>
                  <a:gd name="T48" fmla="*/ 18 w 196"/>
                  <a:gd name="T49" fmla="*/ 7 h 86"/>
                  <a:gd name="T50" fmla="*/ 20 w 196"/>
                  <a:gd name="T51" fmla="*/ 7 h 86"/>
                  <a:gd name="T52" fmla="*/ 21 w 196"/>
                  <a:gd name="T53" fmla="*/ 7 h 86"/>
                  <a:gd name="T54" fmla="*/ 23 w 196"/>
                  <a:gd name="T55" fmla="*/ 8 h 86"/>
                  <a:gd name="T56" fmla="*/ 23 w 196"/>
                  <a:gd name="T57" fmla="*/ 8 h 86"/>
                  <a:gd name="T58" fmla="*/ 20 w 196"/>
                  <a:gd name="T59" fmla="*/ 9 h 86"/>
                  <a:gd name="T60" fmla="*/ 16 w 196"/>
                  <a:gd name="T61" fmla="*/ 10 h 86"/>
                  <a:gd name="T62" fmla="*/ 13 w 196"/>
                  <a:gd name="T63" fmla="*/ 11 h 86"/>
                  <a:gd name="T64" fmla="*/ 12 w 196"/>
                  <a:gd name="T65" fmla="*/ 10 h 86"/>
                  <a:gd name="T66" fmla="*/ 10 w 196"/>
                  <a:gd name="T67" fmla="*/ 10 h 86"/>
                  <a:gd name="T68" fmla="*/ 9 w 196"/>
                  <a:gd name="T69" fmla="*/ 10 h 86"/>
                  <a:gd name="T70" fmla="*/ 8 w 196"/>
                  <a:gd name="T71" fmla="*/ 11 h 86"/>
                  <a:gd name="T72" fmla="*/ 7 w 196"/>
                  <a:gd name="T73" fmla="*/ 11 h 86"/>
                  <a:gd name="T74" fmla="*/ 7 w 196"/>
                  <a:gd name="T75" fmla="*/ 11 h 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6"/>
                  <a:gd name="T115" fmla="*/ 0 h 86"/>
                  <a:gd name="T116" fmla="*/ 196 w 196"/>
                  <a:gd name="T117" fmla="*/ 86 h 8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6" h="86">
                    <a:moveTo>
                      <a:pt x="55" y="86"/>
                    </a:moveTo>
                    <a:lnTo>
                      <a:pt x="48" y="81"/>
                    </a:lnTo>
                    <a:lnTo>
                      <a:pt x="41" y="75"/>
                    </a:lnTo>
                    <a:lnTo>
                      <a:pt x="35" y="70"/>
                    </a:lnTo>
                    <a:lnTo>
                      <a:pt x="28" y="64"/>
                    </a:lnTo>
                    <a:lnTo>
                      <a:pt x="21" y="60"/>
                    </a:lnTo>
                    <a:lnTo>
                      <a:pt x="14" y="54"/>
                    </a:lnTo>
                    <a:lnTo>
                      <a:pt x="7" y="49"/>
                    </a:lnTo>
                    <a:lnTo>
                      <a:pt x="0" y="44"/>
                    </a:lnTo>
                    <a:lnTo>
                      <a:pt x="1" y="38"/>
                    </a:lnTo>
                    <a:lnTo>
                      <a:pt x="2" y="32"/>
                    </a:lnTo>
                    <a:lnTo>
                      <a:pt x="5" y="28"/>
                    </a:lnTo>
                    <a:lnTo>
                      <a:pt x="6" y="22"/>
                    </a:lnTo>
                    <a:lnTo>
                      <a:pt x="12" y="18"/>
                    </a:lnTo>
                    <a:lnTo>
                      <a:pt x="20" y="15"/>
                    </a:lnTo>
                    <a:lnTo>
                      <a:pt x="29" y="11"/>
                    </a:lnTo>
                    <a:lnTo>
                      <a:pt x="39" y="9"/>
                    </a:lnTo>
                    <a:lnTo>
                      <a:pt x="51" y="6"/>
                    </a:lnTo>
                    <a:lnTo>
                      <a:pt x="61" y="3"/>
                    </a:lnTo>
                    <a:lnTo>
                      <a:pt x="71" y="2"/>
                    </a:lnTo>
                    <a:lnTo>
                      <a:pt x="80" y="0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2"/>
                    </a:lnTo>
                    <a:lnTo>
                      <a:pt x="75" y="6"/>
                    </a:lnTo>
                    <a:lnTo>
                      <a:pt x="68" y="9"/>
                    </a:lnTo>
                    <a:lnTo>
                      <a:pt x="62" y="13"/>
                    </a:lnTo>
                    <a:lnTo>
                      <a:pt x="55" y="15"/>
                    </a:lnTo>
                    <a:lnTo>
                      <a:pt x="48" y="17"/>
                    </a:lnTo>
                    <a:lnTo>
                      <a:pt x="41" y="19"/>
                    </a:lnTo>
                    <a:lnTo>
                      <a:pt x="35" y="22"/>
                    </a:lnTo>
                    <a:lnTo>
                      <a:pt x="29" y="24"/>
                    </a:lnTo>
                    <a:lnTo>
                      <a:pt x="29" y="25"/>
                    </a:lnTo>
                    <a:lnTo>
                      <a:pt x="29" y="28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39" y="28"/>
                    </a:lnTo>
                    <a:lnTo>
                      <a:pt x="51" y="23"/>
                    </a:lnTo>
                    <a:lnTo>
                      <a:pt x="63" y="16"/>
                    </a:lnTo>
                    <a:lnTo>
                      <a:pt x="77" y="10"/>
                    </a:lnTo>
                    <a:lnTo>
                      <a:pt x="89" y="8"/>
                    </a:lnTo>
                    <a:lnTo>
                      <a:pt x="99" y="8"/>
                    </a:lnTo>
                    <a:lnTo>
                      <a:pt x="108" y="15"/>
                    </a:lnTo>
                    <a:lnTo>
                      <a:pt x="115" y="30"/>
                    </a:lnTo>
                    <a:lnTo>
                      <a:pt x="121" y="36"/>
                    </a:lnTo>
                    <a:lnTo>
                      <a:pt x="128" y="41"/>
                    </a:lnTo>
                    <a:lnTo>
                      <a:pt x="135" y="47"/>
                    </a:lnTo>
                    <a:lnTo>
                      <a:pt x="143" y="53"/>
                    </a:lnTo>
                    <a:lnTo>
                      <a:pt x="147" y="53"/>
                    </a:lnTo>
                    <a:lnTo>
                      <a:pt x="153" y="53"/>
                    </a:lnTo>
                    <a:lnTo>
                      <a:pt x="161" y="53"/>
                    </a:lnTo>
                    <a:lnTo>
                      <a:pt x="168" y="53"/>
                    </a:lnTo>
                    <a:lnTo>
                      <a:pt x="176" y="54"/>
                    </a:lnTo>
                    <a:lnTo>
                      <a:pt x="183" y="56"/>
                    </a:lnTo>
                    <a:lnTo>
                      <a:pt x="190" y="59"/>
                    </a:lnTo>
                    <a:lnTo>
                      <a:pt x="196" y="62"/>
                    </a:lnTo>
                    <a:lnTo>
                      <a:pt x="190" y="64"/>
                    </a:lnTo>
                    <a:lnTo>
                      <a:pt x="179" y="68"/>
                    </a:lnTo>
                    <a:lnTo>
                      <a:pt x="165" y="72"/>
                    </a:lnTo>
                    <a:lnTo>
                      <a:pt x="149" y="76"/>
                    </a:lnTo>
                    <a:lnTo>
                      <a:pt x="134" y="79"/>
                    </a:lnTo>
                    <a:lnTo>
                      <a:pt x="120" y="82"/>
                    </a:lnTo>
                    <a:lnTo>
                      <a:pt x="109" y="83"/>
                    </a:lnTo>
                    <a:lnTo>
                      <a:pt x="105" y="82"/>
                    </a:lnTo>
                    <a:lnTo>
                      <a:pt x="98" y="79"/>
                    </a:lnTo>
                    <a:lnTo>
                      <a:pt x="91" y="78"/>
                    </a:lnTo>
                    <a:lnTo>
                      <a:pt x="86" y="78"/>
                    </a:lnTo>
                    <a:lnTo>
                      <a:pt x="82" y="78"/>
                    </a:lnTo>
                    <a:lnTo>
                      <a:pt x="77" y="79"/>
                    </a:lnTo>
                    <a:lnTo>
                      <a:pt x="73" y="81"/>
                    </a:lnTo>
                    <a:lnTo>
                      <a:pt x="67" y="83"/>
                    </a:lnTo>
                    <a:lnTo>
                      <a:pt x="61" y="86"/>
                    </a:lnTo>
                    <a:lnTo>
                      <a:pt x="60" y="86"/>
                    </a:lnTo>
                    <a:lnTo>
                      <a:pt x="59" y="86"/>
                    </a:lnTo>
                    <a:lnTo>
                      <a:pt x="56" y="86"/>
                    </a:lnTo>
                    <a:lnTo>
                      <a:pt x="55" y="86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9" name="Freeform 181"/>
              <p:cNvSpPr>
                <a:spLocks/>
              </p:cNvSpPr>
              <p:nvPr/>
            </p:nvSpPr>
            <p:spPr bwMode="auto">
              <a:xfrm>
                <a:off x="1291" y="3182"/>
                <a:ext cx="120" cy="56"/>
              </a:xfrm>
              <a:custGeom>
                <a:avLst/>
                <a:gdLst>
                  <a:gd name="T0" fmla="*/ 22 w 239"/>
                  <a:gd name="T1" fmla="*/ 14 h 111"/>
                  <a:gd name="T2" fmla="*/ 17 w 239"/>
                  <a:gd name="T3" fmla="*/ 12 h 111"/>
                  <a:gd name="T4" fmla="*/ 13 w 239"/>
                  <a:gd name="T5" fmla="*/ 9 h 111"/>
                  <a:gd name="T6" fmla="*/ 10 w 239"/>
                  <a:gd name="T7" fmla="*/ 8 h 111"/>
                  <a:gd name="T8" fmla="*/ 7 w 239"/>
                  <a:gd name="T9" fmla="*/ 7 h 111"/>
                  <a:gd name="T10" fmla="*/ 6 w 239"/>
                  <a:gd name="T11" fmla="*/ 6 h 111"/>
                  <a:gd name="T12" fmla="*/ 4 w 239"/>
                  <a:gd name="T13" fmla="*/ 5 h 111"/>
                  <a:gd name="T14" fmla="*/ 2 w 239"/>
                  <a:gd name="T15" fmla="*/ 4 h 111"/>
                  <a:gd name="T16" fmla="*/ 0 w 239"/>
                  <a:gd name="T17" fmla="*/ 3 h 111"/>
                  <a:gd name="T18" fmla="*/ 0 w 239"/>
                  <a:gd name="T19" fmla="*/ 3 h 111"/>
                  <a:gd name="T20" fmla="*/ 0 w 239"/>
                  <a:gd name="T21" fmla="*/ 3 h 111"/>
                  <a:gd name="T22" fmla="*/ 0 w 239"/>
                  <a:gd name="T23" fmla="*/ 3 h 111"/>
                  <a:gd name="T24" fmla="*/ 1 w 239"/>
                  <a:gd name="T25" fmla="*/ 2 h 111"/>
                  <a:gd name="T26" fmla="*/ 3 w 239"/>
                  <a:gd name="T27" fmla="*/ 2 h 111"/>
                  <a:gd name="T28" fmla="*/ 4 w 239"/>
                  <a:gd name="T29" fmla="*/ 1 h 111"/>
                  <a:gd name="T30" fmla="*/ 6 w 239"/>
                  <a:gd name="T31" fmla="*/ 1 h 111"/>
                  <a:gd name="T32" fmla="*/ 7 w 239"/>
                  <a:gd name="T33" fmla="*/ 0 h 111"/>
                  <a:gd name="T34" fmla="*/ 8 w 239"/>
                  <a:gd name="T35" fmla="*/ 1 h 111"/>
                  <a:gd name="T36" fmla="*/ 9 w 239"/>
                  <a:gd name="T37" fmla="*/ 1 h 111"/>
                  <a:gd name="T38" fmla="*/ 11 w 239"/>
                  <a:gd name="T39" fmla="*/ 2 h 111"/>
                  <a:gd name="T40" fmla="*/ 13 w 239"/>
                  <a:gd name="T41" fmla="*/ 3 h 111"/>
                  <a:gd name="T42" fmla="*/ 14 w 239"/>
                  <a:gd name="T43" fmla="*/ 4 h 111"/>
                  <a:gd name="T44" fmla="*/ 16 w 239"/>
                  <a:gd name="T45" fmla="*/ 4 h 111"/>
                  <a:gd name="T46" fmla="*/ 17 w 239"/>
                  <a:gd name="T47" fmla="*/ 5 h 111"/>
                  <a:gd name="T48" fmla="*/ 18 w 239"/>
                  <a:gd name="T49" fmla="*/ 6 h 111"/>
                  <a:gd name="T50" fmla="*/ 19 w 239"/>
                  <a:gd name="T51" fmla="*/ 6 h 111"/>
                  <a:gd name="T52" fmla="*/ 21 w 239"/>
                  <a:gd name="T53" fmla="*/ 7 h 111"/>
                  <a:gd name="T54" fmla="*/ 22 w 239"/>
                  <a:gd name="T55" fmla="*/ 8 h 111"/>
                  <a:gd name="T56" fmla="*/ 23 w 239"/>
                  <a:gd name="T57" fmla="*/ 8 h 111"/>
                  <a:gd name="T58" fmla="*/ 25 w 239"/>
                  <a:gd name="T59" fmla="*/ 9 h 111"/>
                  <a:gd name="T60" fmla="*/ 26 w 239"/>
                  <a:gd name="T61" fmla="*/ 10 h 111"/>
                  <a:gd name="T62" fmla="*/ 27 w 239"/>
                  <a:gd name="T63" fmla="*/ 10 h 111"/>
                  <a:gd name="T64" fmla="*/ 28 w 239"/>
                  <a:gd name="T65" fmla="*/ 11 h 111"/>
                  <a:gd name="T66" fmla="*/ 29 w 239"/>
                  <a:gd name="T67" fmla="*/ 11 h 111"/>
                  <a:gd name="T68" fmla="*/ 29 w 239"/>
                  <a:gd name="T69" fmla="*/ 11 h 111"/>
                  <a:gd name="T70" fmla="*/ 30 w 239"/>
                  <a:gd name="T71" fmla="*/ 11 h 111"/>
                  <a:gd name="T72" fmla="*/ 30 w 239"/>
                  <a:gd name="T73" fmla="*/ 12 h 111"/>
                  <a:gd name="T74" fmla="*/ 30 w 239"/>
                  <a:gd name="T75" fmla="*/ 12 h 111"/>
                  <a:gd name="T76" fmla="*/ 29 w 239"/>
                  <a:gd name="T77" fmla="*/ 12 h 111"/>
                  <a:gd name="T78" fmla="*/ 28 w 239"/>
                  <a:gd name="T79" fmla="*/ 13 h 111"/>
                  <a:gd name="T80" fmla="*/ 26 w 239"/>
                  <a:gd name="T81" fmla="*/ 13 h 111"/>
                  <a:gd name="T82" fmla="*/ 25 w 239"/>
                  <a:gd name="T83" fmla="*/ 14 h 111"/>
                  <a:gd name="T84" fmla="*/ 24 w 239"/>
                  <a:gd name="T85" fmla="*/ 14 h 111"/>
                  <a:gd name="T86" fmla="*/ 23 w 239"/>
                  <a:gd name="T87" fmla="*/ 14 h 111"/>
                  <a:gd name="T88" fmla="*/ 22 w 239"/>
                  <a:gd name="T89" fmla="*/ 14 h 11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9"/>
                  <a:gd name="T136" fmla="*/ 0 h 111"/>
                  <a:gd name="T137" fmla="*/ 239 w 239"/>
                  <a:gd name="T138" fmla="*/ 111 h 11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9" h="111">
                    <a:moveTo>
                      <a:pt x="171" y="111"/>
                    </a:moveTo>
                    <a:lnTo>
                      <a:pt x="130" y="89"/>
                    </a:lnTo>
                    <a:lnTo>
                      <a:pt x="99" y="71"/>
                    </a:lnTo>
                    <a:lnTo>
                      <a:pt x="74" y="59"/>
                    </a:lnTo>
                    <a:lnTo>
                      <a:pt x="56" y="50"/>
                    </a:lnTo>
                    <a:lnTo>
                      <a:pt x="42" y="41"/>
                    </a:lnTo>
                    <a:lnTo>
                      <a:pt x="28" y="35"/>
                    </a:lnTo>
                    <a:lnTo>
                      <a:pt x="16" y="29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8" y="9"/>
                    </a:lnTo>
                    <a:lnTo>
                      <a:pt x="32" y="5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62" y="2"/>
                    </a:lnTo>
                    <a:lnTo>
                      <a:pt x="72" y="6"/>
                    </a:lnTo>
                    <a:lnTo>
                      <a:pt x="86" y="13"/>
                    </a:lnTo>
                    <a:lnTo>
                      <a:pt x="103" y="23"/>
                    </a:lnTo>
                    <a:lnTo>
                      <a:pt x="112" y="26"/>
                    </a:lnTo>
                    <a:lnTo>
                      <a:pt x="122" y="31"/>
                    </a:lnTo>
                    <a:lnTo>
                      <a:pt x="131" y="36"/>
                    </a:lnTo>
                    <a:lnTo>
                      <a:pt x="141" y="41"/>
                    </a:lnTo>
                    <a:lnTo>
                      <a:pt x="150" y="47"/>
                    </a:lnTo>
                    <a:lnTo>
                      <a:pt x="161" y="53"/>
                    </a:lnTo>
                    <a:lnTo>
                      <a:pt x="171" y="58"/>
                    </a:lnTo>
                    <a:lnTo>
                      <a:pt x="183" y="62"/>
                    </a:lnTo>
                    <a:lnTo>
                      <a:pt x="198" y="69"/>
                    </a:lnTo>
                    <a:lnTo>
                      <a:pt x="208" y="75"/>
                    </a:lnTo>
                    <a:lnTo>
                      <a:pt x="216" y="80"/>
                    </a:lnTo>
                    <a:lnTo>
                      <a:pt x="223" y="82"/>
                    </a:lnTo>
                    <a:lnTo>
                      <a:pt x="228" y="84"/>
                    </a:lnTo>
                    <a:lnTo>
                      <a:pt x="231" y="85"/>
                    </a:lnTo>
                    <a:lnTo>
                      <a:pt x="234" y="88"/>
                    </a:lnTo>
                    <a:lnTo>
                      <a:pt x="239" y="89"/>
                    </a:lnTo>
                    <a:lnTo>
                      <a:pt x="234" y="92"/>
                    </a:lnTo>
                    <a:lnTo>
                      <a:pt x="228" y="96"/>
                    </a:lnTo>
                    <a:lnTo>
                      <a:pt x="218" y="99"/>
                    </a:lnTo>
                    <a:lnTo>
                      <a:pt x="207" y="103"/>
                    </a:lnTo>
                    <a:lnTo>
                      <a:pt x="195" y="106"/>
                    </a:lnTo>
                    <a:lnTo>
                      <a:pt x="185" y="108"/>
                    </a:lnTo>
                    <a:lnTo>
                      <a:pt x="177" y="109"/>
                    </a:lnTo>
                    <a:lnTo>
                      <a:pt x="171" y="111"/>
                    </a:lnTo>
                    <a:close/>
                  </a:path>
                </a:pathLst>
              </a:custGeom>
              <a:solidFill>
                <a:srgbClr val="CC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0" name="Freeform 182"/>
              <p:cNvSpPr>
                <a:spLocks/>
              </p:cNvSpPr>
              <p:nvPr/>
            </p:nvSpPr>
            <p:spPr bwMode="auto">
              <a:xfrm>
                <a:off x="1290" y="3215"/>
                <a:ext cx="21" cy="17"/>
              </a:xfrm>
              <a:custGeom>
                <a:avLst/>
                <a:gdLst>
                  <a:gd name="T0" fmla="*/ 1 w 43"/>
                  <a:gd name="T1" fmla="*/ 5 h 33"/>
                  <a:gd name="T2" fmla="*/ 0 w 43"/>
                  <a:gd name="T3" fmla="*/ 4 h 33"/>
                  <a:gd name="T4" fmla="*/ 0 w 43"/>
                  <a:gd name="T5" fmla="*/ 4 h 33"/>
                  <a:gd name="T6" fmla="*/ 0 w 43"/>
                  <a:gd name="T7" fmla="*/ 4 h 33"/>
                  <a:gd name="T8" fmla="*/ 0 w 43"/>
                  <a:gd name="T9" fmla="*/ 4 h 33"/>
                  <a:gd name="T10" fmla="*/ 0 w 43"/>
                  <a:gd name="T11" fmla="*/ 2 h 33"/>
                  <a:gd name="T12" fmla="*/ 0 w 43"/>
                  <a:gd name="T13" fmla="*/ 1 h 33"/>
                  <a:gd name="T14" fmla="*/ 1 w 43"/>
                  <a:gd name="T15" fmla="*/ 1 h 33"/>
                  <a:gd name="T16" fmla="*/ 2 w 43"/>
                  <a:gd name="T17" fmla="*/ 0 h 33"/>
                  <a:gd name="T18" fmla="*/ 3 w 43"/>
                  <a:gd name="T19" fmla="*/ 1 h 33"/>
                  <a:gd name="T20" fmla="*/ 4 w 43"/>
                  <a:gd name="T21" fmla="*/ 1 h 33"/>
                  <a:gd name="T22" fmla="*/ 5 w 43"/>
                  <a:gd name="T23" fmla="*/ 2 h 33"/>
                  <a:gd name="T24" fmla="*/ 5 w 43"/>
                  <a:gd name="T25" fmla="*/ 3 h 33"/>
                  <a:gd name="T26" fmla="*/ 4 w 43"/>
                  <a:gd name="T27" fmla="*/ 3 h 33"/>
                  <a:gd name="T28" fmla="*/ 4 w 43"/>
                  <a:gd name="T29" fmla="*/ 4 h 33"/>
                  <a:gd name="T30" fmla="*/ 3 w 43"/>
                  <a:gd name="T31" fmla="*/ 4 h 33"/>
                  <a:gd name="T32" fmla="*/ 3 w 43"/>
                  <a:gd name="T33" fmla="*/ 4 h 33"/>
                  <a:gd name="T34" fmla="*/ 2 w 43"/>
                  <a:gd name="T35" fmla="*/ 4 h 33"/>
                  <a:gd name="T36" fmla="*/ 2 w 43"/>
                  <a:gd name="T37" fmla="*/ 5 h 33"/>
                  <a:gd name="T38" fmla="*/ 1 w 43"/>
                  <a:gd name="T39" fmla="*/ 5 h 33"/>
                  <a:gd name="T40" fmla="*/ 1 w 43"/>
                  <a:gd name="T41" fmla="*/ 5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"/>
                  <a:gd name="T64" fmla="*/ 0 h 33"/>
                  <a:gd name="T65" fmla="*/ 43 w 43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" h="33">
                    <a:moveTo>
                      <a:pt x="8" y="33"/>
                    </a:moveTo>
                    <a:lnTo>
                      <a:pt x="6" y="32"/>
                    </a:lnTo>
                    <a:lnTo>
                      <a:pt x="4" y="30"/>
                    </a:lnTo>
                    <a:lnTo>
                      <a:pt x="3" y="28"/>
                    </a:lnTo>
                    <a:lnTo>
                      <a:pt x="0" y="27"/>
                    </a:lnTo>
                    <a:lnTo>
                      <a:pt x="1" y="15"/>
                    </a:lnTo>
                    <a:lnTo>
                      <a:pt x="6" y="7"/>
                    </a:lnTo>
                    <a:lnTo>
                      <a:pt x="13" y="1"/>
                    </a:lnTo>
                    <a:lnTo>
                      <a:pt x="22" y="0"/>
                    </a:lnTo>
                    <a:lnTo>
                      <a:pt x="30" y="1"/>
                    </a:lnTo>
                    <a:lnTo>
                      <a:pt x="37" y="4"/>
                    </a:lnTo>
                    <a:lnTo>
                      <a:pt x="42" y="11"/>
                    </a:lnTo>
                    <a:lnTo>
                      <a:pt x="43" y="20"/>
                    </a:lnTo>
                    <a:lnTo>
                      <a:pt x="39" y="24"/>
                    </a:lnTo>
                    <a:lnTo>
                      <a:pt x="35" y="27"/>
                    </a:lnTo>
                    <a:lnTo>
                      <a:pt x="30" y="28"/>
                    </a:lnTo>
                    <a:lnTo>
                      <a:pt x="27" y="31"/>
                    </a:lnTo>
                    <a:lnTo>
                      <a:pt x="22" y="32"/>
                    </a:lnTo>
                    <a:lnTo>
                      <a:pt x="18" y="33"/>
                    </a:lnTo>
                    <a:lnTo>
                      <a:pt x="13" y="33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1" name="Freeform 183"/>
              <p:cNvSpPr>
                <a:spLocks/>
              </p:cNvSpPr>
              <p:nvPr/>
            </p:nvSpPr>
            <p:spPr bwMode="auto">
              <a:xfrm>
                <a:off x="1291" y="3219"/>
                <a:ext cx="16" cy="10"/>
              </a:xfrm>
              <a:custGeom>
                <a:avLst/>
                <a:gdLst>
                  <a:gd name="T0" fmla="*/ 1 w 32"/>
                  <a:gd name="T1" fmla="*/ 3 h 20"/>
                  <a:gd name="T2" fmla="*/ 1 w 32"/>
                  <a:gd name="T3" fmla="*/ 3 h 20"/>
                  <a:gd name="T4" fmla="*/ 1 w 32"/>
                  <a:gd name="T5" fmla="*/ 2 h 20"/>
                  <a:gd name="T6" fmla="*/ 0 w 32"/>
                  <a:gd name="T7" fmla="*/ 2 h 20"/>
                  <a:gd name="T8" fmla="*/ 0 w 32"/>
                  <a:gd name="T9" fmla="*/ 2 h 20"/>
                  <a:gd name="T10" fmla="*/ 1 w 32"/>
                  <a:gd name="T11" fmla="*/ 1 h 20"/>
                  <a:gd name="T12" fmla="*/ 2 w 32"/>
                  <a:gd name="T13" fmla="*/ 1 h 20"/>
                  <a:gd name="T14" fmla="*/ 2 w 32"/>
                  <a:gd name="T15" fmla="*/ 0 h 20"/>
                  <a:gd name="T16" fmla="*/ 4 w 32"/>
                  <a:gd name="T17" fmla="*/ 0 h 20"/>
                  <a:gd name="T18" fmla="*/ 4 w 32"/>
                  <a:gd name="T19" fmla="*/ 1 h 20"/>
                  <a:gd name="T20" fmla="*/ 4 w 32"/>
                  <a:gd name="T21" fmla="*/ 1 h 20"/>
                  <a:gd name="T22" fmla="*/ 4 w 32"/>
                  <a:gd name="T23" fmla="*/ 1 h 20"/>
                  <a:gd name="T24" fmla="*/ 4 w 32"/>
                  <a:gd name="T25" fmla="*/ 1 h 20"/>
                  <a:gd name="T26" fmla="*/ 4 w 32"/>
                  <a:gd name="T27" fmla="*/ 2 h 20"/>
                  <a:gd name="T28" fmla="*/ 3 w 32"/>
                  <a:gd name="T29" fmla="*/ 3 h 20"/>
                  <a:gd name="T30" fmla="*/ 2 w 32"/>
                  <a:gd name="T31" fmla="*/ 3 h 20"/>
                  <a:gd name="T32" fmla="*/ 1 w 32"/>
                  <a:gd name="T33" fmla="*/ 3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20"/>
                  <a:gd name="T53" fmla="*/ 32 w 32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20">
                    <a:moveTo>
                      <a:pt x="5" y="20"/>
                    </a:moveTo>
                    <a:lnTo>
                      <a:pt x="2" y="18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5" y="4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2" y="5"/>
                    </a:lnTo>
                    <a:lnTo>
                      <a:pt x="27" y="15"/>
                    </a:lnTo>
                    <a:lnTo>
                      <a:pt x="22" y="18"/>
                    </a:lnTo>
                    <a:lnTo>
                      <a:pt x="14" y="20"/>
                    </a:lnTo>
                    <a:lnTo>
                      <a:pt x="5" y="20"/>
                    </a:lnTo>
                    <a:close/>
                  </a:path>
                </a:pathLst>
              </a:custGeom>
              <a:solidFill>
                <a:srgbClr val="0099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2" name="Freeform 184"/>
              <p:cNvSpPr>
                <a:spLocks/>
              </p:cNvSpPr>
              <p:nvPr/>
            </p:nvSpPr>
            <p:spPr bwMode="auto">
              <a:xfrm>
                <a:off x="1324" y="3155"/>
                <a:ext cx="156" cy="70"/>
              </a:xfrm>
              <a:custGeom>
                <a:avLst/>
                <a:gdLst>
                  <a:gd name="T0" fmla="*/ 22 w 313"/>
                  <a:gd name="T1" fmla="*/ 17 h 139"/>
                  <a:gd name="T2" fmla="*/ 21 w 313"/>
                  <a:gd name="T3" fmla="*/ 17 h 139"/>
                  <a:gd name="T4" fmla="*/ 20 w 313"/>
                  <a:gd name="T5" fmla="*/ 17 h 139"/>
                  <a:gd name="T6" fmla="*/ 20 w 313"/>
                  <a:gd name="T7" fmla="*/ 16 h 139"/>
                  <a:gd name="T8" fmla="*/ 21 w 313"/>
                  <a:gd name="T9" fmla="*/ 16 h 139"/>
                  <a:gd name="T10" fmla="*/ 24 w 313"/>
                  <a:gd name="T11" fmla="*/ 15 h 139"/>
                  <a:gd name="T12" fmla="*/ 26 w 313"/>
                  <a:gd name="T13" fmla="*/ 14 h 139"/>
                  <a:gd name="T14" fmla="*/ 29 w 313"/>
                  <a:gd name="T15" fmla="*/ 13 h 139"/>
                  <a:gd name="T16" fmla="*/ 30 w 313"/>
                  <a:gd name="T17" fmla="*/ 12 h 139"/>
                  <a:gd name="T18" fmla="*/ 30 w 313"/>
                  <a:gd name="T19" fmla="*/ 9 h 139"/>
                  <a:gd name="T20" fmla="*/ 29 w 313"/>
                  <a:gd name="T21" fmla="*/ 7 h 139"/>
                  <a:gd name="T22" fmla="*/ 25 w 313"/>
                  <a:gd name="T23" fmla="*/ 6 h 139"/>
                  <a:gd name="T24" fmla="*/ 22 w 313"/>
                  <a:gd name="T25" fmla="*/ 4 h 139"/>
                  <a:gd name="T26" fmla="*/ 19 w 313"/>
                  <a:gd name="T27" fmla="*/ 3 h 139"/>
                  <a:gd name="T28" fmla="*/ 17 w 313"/>
                  <a:gd name="T29" fmla="*/ 3 h 139"/>
                  <a:gd name="T30" fmla="*/ 15 w 313"/>
                  <a:gd name="T31" fmla="*/ 3 h 139"/>
                  <a:gd name="T32" fmla="*/ 14 w 313"/>
                  <a:gd name="T33" fmla="*/ 3 h 139"/>
                  <a:gd name="T34" fmla="*/ 12 w 313"/>
                  <a:gd name="T35" fmla="*/ 3 h 139"/>
                  <a:gd name="T36" fmla="*/ 11 w 313"/>
                  <a:gd name="T37" fmla="*/ 3 h 139"/>
                  <a:gd name="T38" fmla="*/ 8 w 313"/>
                  <a:gd name="T39" fmla="*/ 5 h 139"/>
                  <a:gd name="T40" fmla="*/ 5 w 313"/>
                  <a:gd name="T41" fmla="*/ 6 h 139"/>
                  <a:gd name="T42" fmla="*/ 2 w 313"/>
                  <a:gd name="T43" fmla="*/ 7 h 139"/>
                  <a:gd name="T44" fmla="*/ 0 w 313"/>
                  <a:gd name="T45" fmla="*/ 7 h 139"/>
                  <a:gd name="T46" fmla="*/ 0 w 313"/>
                  <a:gd name="T47" fmla="*/ 7 h 139"/>
                  <a:gd name="T48" fmla="*/ 1 w 313"/>
                  <a:gd name="T49" fmla="*/ 5 h 139"/>
                  <a:gd name="T50" fmla="*/ 5 w 313"/>
                  <a:gd name="T51" fmla="*/ 3 h 139"/>
                  <a:gd name="T52" fmla="*/ 10 w 313"/>
                  <a:gd name="T53" fmla="*/ 2 h 139"/>
                  <a:gd name="T54" fmla="*/ 15 w 313"/>
                  <a:gd name="T55" fmla="*/ 0 h 139"/>
                  <a:gd name="T56" fmla="*/ 16 w 313"/>
                  <a:gd name="T57" fmla="*/ 1 h 139"/>
                  <a:gd name="T58" fmla="*/ 14 w 313"/>
                  <a:gd name="T59" fmla="*/ 2 h 139"/>
                  <a:gd name="T60" fmla="*/ 15 w 313"/>
                  <a:gd name="T61" fmla="*/ 2 h 139"/>
                  <a:gd name="T62" fmla="*/ 16 w 313"/>
                  <a:gd name="T63" fmla="*/ 1 h 139"/>
                  <a:gd name="T64" fmla="*/ 19 w 313"/>
                  <a:gd name="T65" fmla="*/ 2 h 139"/>
                  <a:gd name="T66" fmla="*/ 25 w 313"/>
                  <a:gd name="T67" fmla="*/ 4 h 139"/>
                  <a:gd name="T68" fmla="*/ 31 w 313"/>
                  <a:gd name="T69" fmla="*/ 7 h 139"/>
                  <a:gd name="T70" fmla="*/ 36 w 313"/>
                  <a:gd name="T71" fmla="*/ 10 h 139"/>
                  <a:gd name="T72" fmla="*/ 37 w 313"/>
                  <a:gd name="T73" fmla="*/ 12 h 139"/>
                  <a:gd name="T74" fmla="*/ 33 w 313"/>
                  <a:gd name="T75" fmla="*/ 14 h 139"/>
                  <a:gd name="T76" fmla="*/ 29 w 313"/>
                  <a:gd name="T77" fmla="*/ 16 h 139"/>
                  <a:gd name="T78" fmla="*/ 24 w 313"/>
                  <a:gd name="T79" fmla="*/ 18 h 13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13"/>
                  <a:gd name="T121" fmla="*/ 0 h 139"/>
                  <a:gd name="T122" fmla="*/ 313 w 313"/>
                  <a:gd name="T123" fmla="*/ 139 h 13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13" h="139">
                    <a:moveTo>
                      <a:pt x="187" y="139"/>
                    </a:moveTo>
                    <a:lnTo>
                      <a:pt x="181" y="135"/>
                    </a:lnTo>
                    <a:lnTo>
                      <a:pt x="175" y="132"/>
                    </a:lnTo>
                    <a:lnTo>
                      <a:pt x="169" y="131"/>
                    </a:lnTo>
                    <a:lnTo>
                      <a:pt x="164" y="130"/>
                    </a:lnTo>
                    <a:lnTo>
                      <a:pt x="165" y="129"/>
                    </a:lnTo>
                    <a:lnTo>
                      <a:pt x="165" y="128"/>
                    </a:lnTo>
                    <a:lnTo>
                      <a:pt x="165" y="127"/>
                    </a:lnTo>
                    <a:lnTo>
                      <a:pt x="165" y="125"/>
                    </a:lnTo>
                    <a:lnTo>
                      <a:pt x="175" y="122"/>
                    </a:lnTo>
                    <a:lnTo>
                      <a:pt x="184" y="120"/>
                    </a:lnTo>
                    <a:lnTo>
                      <a:pt x="195" y="116"/>
                    </a:lnTo>
                    <a:lnTo>
                      <a:pt x="204" y="114"/>
                    </a:lnTo>
                    <a:lnTo>
                      <a:pt x="214" y="110"/>
                    </a:lnTo>
                    <a:lnTo>
                      <a:pt x="224" y="108"/>
                    </a:lnTo>
                    <a:lnTo>
                      <a:pt x="233" y="104"/>
                    </a:lnTo>
                    <a:lnTo>
                      <a:pt x="242" y="99"/>
                    </a:lnTo>
                    <a:lnTo>
                      <a:pt x="242" y="89"/>
                    </a:lnTo>
                    <a:lnTo>
                      <a:pt x="244" y="79"/>
                    </a:lnTo>
                    <a:lnTo>
                      <a:pt x="245" y="70"/>
                    </a:lnTo>
                    <a:lnTo>
                      <a:pt x="245" y="62"/>
                    </a:lnTo>
                    <a:lnTo>
                      <a:pt x="234" y="56"/>
                    </a:lnTo>
                    <a:lnTo>
                      <a:pt x="221" y="48"/>
                    </a:lnTo>
                    <a:lnTo>
                      <a:pt x="206" y="41"/>
                    </a:lnTo>
                    <a:lnTo>
                      <a:pt x="191" y="34"/>
                    </a:lnTo>
                    <a:lnTo>
                      <a:pt x="178" y="27"/>
                    </a:lnTo>
                    <a:lnTo>
                      <a:pt x="164" y="22"/>
                    </a:lnTo>
                    <a:lnTo>
                      <a:pt x="152" y="18"/>
                    </a:lnTo>
                    <a:lnTo>
                      <a:pt x="143" y="17"/>
                    </a:lnTo>
                    <a:lnTo>
                      <a:pt x="138" y="21"/>
                    </a:lnTo>
                    <a:lnTo>
                      <a:pt x="133" y="23"/>
                    </a:lnTo>
                    <a:lnTo>
                      <a:pt x="126" y="24"/>
                    </a:lnTo>
                    <a:lnTo>
                      <a:pt x="120" y="24"/>
                    </a:lnTo>
                    <a:lnTo>
                      <a:pt x="113" y="23"/>
                    </a:lnTo>
                    <a:lnTo>
                      <a:pt x="106" y="22"/>
                    </a:lnTo>
                    <a:lnTo>
                      <a:pt x="100" y="21"/>
                    </a:lnTo>
                    <a:lnTo>
                      <a:pt x="96" y="19"/>
                    </a:lnTo>
                    <a:lnTo>
                      <a:pt x="90" y="23"/>
                    </a:lnTo>
                    <a:lnTo>
                      <a:pt x="81" y="27"/>
                    </a:lnTo>
                    <a:lnTo>
                      <a:pt x="69" y="33"/>
                    </a:lnTo>
                    <a:lnTo>
                      <a:pt x="57" y="39"/>
                    </a:lnTo>
                    <a:lnTo>
                      <a:pt x="43" y="46"/>
                    </a:lnTo>
                    <a:lnTo>
                      <a:pt x="30" y="52"/>
                    </a:lnTo>
                    <a:lnTo>
                      <a:pt x="20" y="55"/>
                    </a:lnTo>
                    <a:lnTo>
                      <a:pt x="12" y="56"/>
                    </a:lnTo>
                    <a:lnTo>
                      <a:pt x="6" y="53"/>
                    </a:lnTo>
                    <a:lnTo>
                      <a:pt x="4" y="51"/>
                    </a:lnTo>
                    <a:lnTo>
                      <a:pt x="1" y="49"/>
                    </a:lnTo>
                    <a:lnTo>
                      <a:pt x="0" y="47"/>
                    </a:lnTo>
                    <a:lnTo>
                      <a:pt x="12" y="40"/>
                    </a:lnTo>
                    <a:lnTo>
                      <a:pt x="27" y="32"/>
                    </a:lnTo>
                    <a:lnTo>
                      <a:pt x="45" y="24"/>
                    </a:lnTo>
                    <a:lnTo>
                      <a:pt x="66" y="16"/>
                    </a:lnTo>
                    <a:lnTo>
                      <a:pt x="85" y="9"/>
                    </a:lnTo>
                    <a:lnTo>
                      <a:pt x="105" y="3"/>
                    </a:lnTo>
                    <a:lnTo>
                      <a:pt x="122" y="0"/>
                    </a:lnTo>
                    <a:lnTo>
                      <a:pt x="135" y="0"/>
                    </a:lnTo>
                    <a:lnTo>
                      <a:pt x="128" y="3"/>
                    </a:lnTo>
                    <a:lnTo>
                      <a:pt x="122" y="8"/>
                    </a:lnTo>
                    <a:lnTo>
                      <a:pt x="118" y="13"/>
                    </a:lnTo>
                    <a:lnTo>
                      <a:pt x="114" y="18"/>
                    </a:lnTo>
                    <a:lnTo>
                      <a:pt x="121" y="15"/>
                    </a:lnTo>
                    <a:lnTo>
                      <a:pt x="127" y="11"/>
                    </a:lnTo>
                    <a:lnTo>
                      <a:pt x="131" y="8"/>
                    </a:lnTo>
                    <a:lnTo>
                      <a:pt x="137" y="3"/>
                    </a:lnTo>
                    <a:lnTo>
                      <a:pt x="159" y="10"/>
                    </a:lnTo>
                    <a:lnTo>
                      <a:pt x="181" y="18"/>
                    </a:lnTo>
                    <a:lnTo>
                      <a:pt x="204" y="29"/>
                    </a:lnTo>
                    <a:lnTo>
                      <a:pt x="227" y="39"/>
                    </a:lnTo>
                    <a:lnTo>
                      <a:pt x="249" y="51"/>
                    </a:lnTo>
                    <a:lnTo>
                      <a:pt x="272" y="63"/>
                    </a:lnTo>
                    <a:lnTo>
                      <a:pt x="293" y="75"/>
                    </a:lnTo>
                    <a:lnTo>
                      <a:pt x="313" y="86"/>
                    </a:lnTo>
                    <a:lnTo>
                      <a:pt x="302" y="93"/>
                    </a:lnTo>
                    <a:lnTo>
                      <a:pt x="287" y="102"/>
                    </a:lnTo>
                    <a:lnTo>
                      <a:pt x="268" y="110"/>
                    </a:lnTo>
                    <a:lnTo>
                      <a:pt x="250" y="120"/>
                    </a:lnTo>
                    <a:lnTo>
                      <a:pt x="232" y="127"/>
                    </a:lnTo>
                    <a:lnTo>
                      <a:pt x="213" y="134"/>
                    </a:lnTo>
                    <a:lnTo>
                      <a:pt x="198" y="138"/>
                    </a:lnTo>
                    <a:lnTo>
                      <a:pt x="187" y="139"/>
                    </a:lnTo>
                    <a:close/>
                  </a:path>
                </a:pathLst>
              </a:custGeom>
              <a:solidFill>
                <a:srgbClr val="6699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3" name="Freeform 185"/>
              <p:cNvSpPr>
                <a:spLocks/>
              </p:cNvSpPr>
              <p:nvPr/>
            </p:nvSpPr>
            <p:spPr bwMode="auto">
              <a:xfrm>
                <a:off x="1320" y="3213"/>
                <a:ext cx="23" cy="12"/>
              </a:xfrm>
              <a:custGeom>
                <a:avLst/>
                <a:gdLst>
                  <a:gd name="T0" fmla="*/ 5 w 46"/>
                  <a:gd name="T1" fmla="*/ 3 h 23"/>
                  <a:gd name="T2" fmla="*/ 4 w 46"/>
                  <a:gd name="T3" fmla="*/ 3 h 23"/>
                  <a:gd name="T4" fmla="*/ 3 w 46"/>
                  <a:gd name="T5" fmla="*/ 3 h 23"/>
                  <a:gd name="T6" fmla="*/ 3 w 46"/>
                  <a:gd name="T7" fmla="*/ 3 h 23"/>
                  <a:gd name="T8" fmla="*/ 2 w 46"/>
                  <a:gd name="T9" fmla="*/ 2 h 23"/>
                  <a:gd name="T10" fmla="*/ 2 w 46"/>
                  <a:gd name="T11" fmla="*/ 2 h 23"/>
                  <a:gd name="T12" fmla="*/ 1 w 46"/>
                  <a:gd name="T13" fmla="*/ 2 h 23"/>
                  <a:gd name="T14" fmla="*/ 1 w 46"/>
                  <a:gd name="T15" fmla="*/ 1 h 23"/>
                  <a:gd name="T16" fmla="*/ 0 w 46"/>
                  <a:gd name="T17" fmla="*/ 0 h 23"/>
                  <a:gd name="T18" fmla="*/ 1 w 46"/>
                  <a:gd name="T19" fmla="*/ 1 h 23"/>
                  <a:gd name="T20" fmla="*/ 2 w 46"/>
                  <a:gd name="T21" fmla="*/ 1 h 23"/>
                  <a:gd name="T22" fmla="*/ 2 w 46"/>
                  <a:gd name="T23" fmla="*/ 1 h 23"/>
                  <a:gd name="T24" fmla="*/ 3 w 46"/>
                  <a:gd name="T25" fmla="*/ 1 h 23"/>
                  <a:gd name="T26" fmla="*/ 4 w 46"/>
                  <a:gd name="T27" fmla="*/ 2 h 23"/>
                  <a:gd name="T28" fmla="*/ 5 w 46"/>
                  <a:gd name="T29" fmla="*/ 2 h 23"/>
                  <a:gd name="T30" fmla="*/ 5 w 46"/>
                  <a:gd name="T31" fmla="*/ 3 h 23"/>
                  <a:gd name="T32" fmla="*/ 6 w 46"/>
                  <a:gd name="T33" fmla="*/ 3 h 23"/>
                  <a:gd name="T34" fmla="*/ 6 w 46"/>
                  <a:gd name="T35" fmla="*/ 3 h 23"/>
                  <a:gd name="T36" fmla="*/ 6 w 46"/>
                  <a:gd name="T37" fmla="*/ 3 h 23"/>
                  <a:gd name="T38" fmla="*/ 6 w 46"/>
                  <a:gd name="T39" fmla="*/ 3 h 23"/>
                  <a:gd name="T40" fmla="*/ 5 w 46"/>
                  <a:gd name="T41" fmla="*/ 3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6"/>
                  <a:gd name="T64" fmla="*/ 0 h 23"/>
                  <a:gd name="T65" fmla="*/ 46 w 46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6" h="23">
                    <a:moveTo>
                      <a:pt x="38" y="23"/>
                    </a:moveTo>
                    <a:lnTo>
                      <a:pt x="31" y="22"/>
                    </a:lnTo>
                    <a:lnTo>
                      <a:pt x="25" y="21"/>
                    </a:lnTo>
                    <a:lnTo>
                      <a:pt x="19" y="19"/>
                    </a:lnTo>
                    <a:lnTo>
                      <a:pt x="14" y="16"/>
                    </a:lnTo>
                    <a:lnTo>
                      <a:pt x="9" y="14"/>
                    </a:lnTo>
                    <a:lnTo>
                      <a:pt x="5" y="9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10" y="2"/>
                    </a:lnTo>
                    <a:lnTo>
                      <a:pt x="16" y="5"/>
                    </a:lnTo>
                    <a:lnTo>
                      <a:pt x="22" y="8"/>
                    </a:lnTo>
                    <a:lnTo>
                      <a:pt x="28" y="12"/>
                    </a:lnTo>
                    <a:lnTo>
                      <a:pt x="34" y="15"/>
                    </a:lnTo>
                    <a:lnTo>
                      <a:pt x="39" y="19"/>
                    </a:lnTo>
                    <a:lnTo>
                      <a:pt x="46" y="21"/>
                    </a:lnTo>
                    <a:lnTo>
                      <a:pt x="45" y="22"/>
                    </a:lnTo>
                    <a:lnTo>
                      <a:pt x="44" y="23"/>
                    </a:lnTo>
                    <a:lnTo>
                      <a:pt x="42" y="23"/>
                    </a:lnTo>
                    <a:lnTo>
                      <a:pt x="38" y="23"/>
                    </a:lnTo>
                    <a:close/>
                  </a:path>
                </a:pathLst>
              </a:custGeom>
              <a:solidFill>
                <a:srgbClr val="0099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4" name="Freeform 186"/>
              <p:cNvSpPr>
                <a:spLocks/>
              </p:cNvSpPr>
              <p:nvPr/>
            </p:nvSpPr>
            <p:spPr bwMode="auto">
              <a:xfrm>
                <a:off x="1239" y="3211"/>
                <a:ext cx="11" cy="10"/>
              </a:xfrm>
              <a:custGeom>
                <a:avLst/>
                <a:gdLst>
                  <a:gd name="T0" fmla="*/ 2 w 22"/>
                  <a:gd name="T1" fmla="*/ 3 h 20"/>
                  <a:gd name="T2" fmla="*/ 2 w 22"/>
                  <a:gd name="T3" fmla="*/ 3 h 20"/>
                  <a:gd name="T4" fmla="*/ 2 w 22"/>
                  <a:gd name="T5" fmla="*/ 3 h 20"/>
                  <a:gd name="T6" fmla="*/ 2 w 22"/>
                  <a:gd name="T7" fmla="*/ 3 h 20"/>
                  <a:gd name="T8" fmla="*/ 2 w 22"/>
                  <a:gd name="T9" fmla="*/ 3 h 20"/>
                  <a:gd name="T10" fmla="*/ 1 w 22"/>
                  <a:gd name="T11" fmla="*/ 3 h 20"/>
                  <a:gd name="T12" fmla="*/ 1 w 22"/>
                  <a:gd name="T13" fmla="*/ 3 h 20"/>
                  <a:gd name="T14" fmla="*/ 1 w 22"/>
                  <a:gd name="T15" fmla="*/ 3 h 20"/>
                  <a:gd name="T16" fmla="*/ 0 w 22"/>
                  <a:gd name="T17" fmla="*/ 3 h 20"/>
                  <a:gd name="T18" fmla="*/ 0 w 22"/>
                  <a:gd name="T19" fmla="*/ 3 h 20"/>
                  <a:gd name="T20" fmla="*/ 0 w 22"/>
                  <a:gd name="T21" fmla="*/ 2 h 20"/>
                  <a:gd name="T22" fmla="*/ 0 w 22"/>
                  <a:gd name="T23" fmla="*/ 2 h 20"/>
                  <a:gd name="T24" fmla="*/ 1 w 22"/>
                  <a:gd name="T25" fmla="*/ 2 h 20"/>
                  <a:gd name="T26" fmla="*/ 1 w 22"/>
                  <a:gd name="T27" fmla="*/ 2 h 20"/>
                  <a:gd name="T28" fmla="*/ 2 w 22"/>
                  <a:gd name="T29" fmla="*/ 1 h 20"/>
                  <a:gd name="T30" fmla="*/ 2 w 22"/>
                  <a:gd name="T31" fmla="*/ 1 h 20"/>
                  <a:gd name="T32" fmla="*/ 3 w 22"/>
                  <a:gd name="T33" fmla="*/ 0 h 20"/>
                  <a:gd name="T34" fmla="*/ 3 w 22"/>
                  <a:gd name="T35" fmla="*/ 1 h 20"/>
                  <a:gd name="T36" fmla="*/ 3 w 22"/>
                  <a:gd name="T37" fmla="*/ 2 h 20"/>
                  <a:gd name="T38" fmla="*/ 3 w 22"/>
                  <a:gd name="T39" fmla="*/ 3 h 20"/>
                  <a:gd name="T40" fmla="*/ 2 w 22"/>
                  <a:gd name="T41" fmla="*/ 3 h 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2"/>
                  <a:gd name="T64" fmla="*/ 0 h 20"/>
                  <a:gd name="T65" fmla="*/ 22 w 22"/>
                  <a:gd name="T66" fmla="*/ 20 h 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2" h="20">
                    <a:moveTo>
                      <a:pt x="11" y="20"/>
                    </a:moveTo>
                    <a:lnTo>
                      <a:pt x="11" y="19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6" y="10"/>
                    </a:lnTo>
                    <a:lnTo>
                      <a:pt x="11" y="6"/>
                    </a:lnTo>
                    <a:lnTo>
                      <a:pt x="16" y="4"/>
                    </a:lnTo>
                    <a:lnTo>
                      <a:pt x="21" y="0"/>
                    </a:lnTo>
                    <a:lnTo>
                      <a:pt x="22" y="4"/>
                    </a:lnTo>
                    <a:lnTo>
                      <a:pt x="22" y="12"/>
                    </a:lnTo>
                    <a:lnTo>
                      <a:pt x="18" y="18"/>
                    </a:lnTo>
                    <a:lnTo>
                      <a:pt x="11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5" name="Freeform 187"/>
              <p:cNvSpPr>
                <a:spLocks/>
              </p:cNvSpPr>
              <p:nvPr/>
            </p:nvSpPr>
            <p:spPr bwMode="auto">
              <a:xfrm>
                <a:off x="1339" y="3169"/>
                <a:ext cx="102" cy="47"/>
              </a:xfrm>
              <a:custGeom>
                <a:avLst/>
                <a:gdLst>
                  <a:gd name="T0" fmla="*/ 14 w 205"/>
                  <a:gd name="T1" fmla="*/ 11 h 95"/>
                  <a:gd name="T2" fmla="*/ 13 w 205"/>
                  <a:gd name="T3" fmla="*/ 11 h 95"/>
                  <a:gd name="T4" fmla="*/ 11 w 205"/>
                  <a:gd name="T5" fmla="*/ 10 h 95"/>
                  <a:gd name="T6" fmla="*/ 10 w 205"/>
                  <a:gd name="T7" fmla="*/ 10 h 95"/>
                  <a:gd name="T8" fmla="*/ 9 w 205"/>
                  <a:gd name="T9" fmla="*/ 8 h 95"/>
                  <a:gd name="T10" fmla="*/ 7 w 205"/>
                  <a:gd name="T11" fmla="*/ 6 h 95"/>
                  <a:gd name="T12" fmla="*/ 5 w 205"/>
                  <a:gd name="T13" fmla="*/ 5 h 95"/>
                  <a:gd name="T14" fmla="*/ 2 w 205"/>
                  <a:gd name="T15" fmla="*/ 5 h 95"/>
                  <a:gd name="T16" fmla="*/ 0 w 205"/>
                  <a:gd name="T17" fmla="*/ 5 h 95"/>
                  <a:gd name="T18" fmla="*/ 0 w 205"/>
                  <a:gd name="T19" fmla="*/ 4 h 95"/>
                  <a:gd name="T20" fmla="*/ 0 w 205"/>
                  <a:gd name="T21" fmla="*/ 4 h 95"/>
                  <a:gd name="T22" fmla="*/ 0 w 205"/>
                  <a:gd name="T23" fmla="*/ 4 h 95"/>
                  <a:gd name="T24" fmla="*/ 0 w 205"/>
                  <a:gd name="T25" fmla="*/ 3 h 95"/>
                  <a:gd name="T26" fmla="*/ 3 w 205"/>
                  <a:gd name="T27" fmla="*/ 2 h 95"/>
                  <a:gd name="T28" fmla="*/ 5 w 205"/>
                  <a:gd name="T29" fmla="*/ 1 h 95"/>
                  <a:gd name="T30" fmla="*/ 8 w 205"/>
                  <a:gd name="T31" fmla="*/ 0 h 95"/>
                  <a:gd name="T32" fmla="*/ 10 w 205"/>
                  <a:gd name="T33" fmla="*/ 0 h 95"/>
                  <a:gd name="T34" fmla="*/ 11 w 205"/>
                  <a:gd name="T35" fmla="*/ 0 h 95"/>
                  <a:gd name="T36" fmla="*/ 13 w 205"/>
                  <a:gd name="T37" fmla="*/ 0 h 95"/>
                  <a:gd name="T38" fmla="*/ 14 w 205"/>
                  <a:gd name="T39" fmla="*/ 0 h 95"/>
                  <a:gd name="T40" fmla="*/ 16 w 205"/>
                  <a:gd name="T41" fmla="*/ 0 h 95"/>
                  <a:gd name="T42" fmla="*/ 18 w 205"/>
                  <a:gd name="T43" fmla="*/ 1 h 95"/>
                  <a:gd name="T44" fmla="*/ 20 w 205"/>
                  <a:gd name="T45" fmla="*/ 2 h 95"/>
                  <a:gd name="T46" fmla="*/ 22 w 205"/>
                  <a:gd name="T47" fmla="*/ 3 h 95"/>
                  <a:gd name="T48" fmla="*/ 24 w 205"/>
                  <a:gd name="T49" fmla="*/ 4 h 95"/>
                  <a:gd name="T50" fmla="*/ 25 w 205"/>
                  <a:gd name="T51" fmla="*/ 5 h 95"/>
                  <a:gd name="T52" fmla="*/ 25 w 205"/>
                  <a:gd name="T53" fmla="*/ 5 h 95"/>
                  <a:gd name="T54" fmla="*/ 25 w 205"/>
                  <a:gd name="T55" fmla="*/ 7 h 95"/>
                  <a:gd name="T56" fmla="*/ 24 w 205"/>
                  <a:gd name="T57" fmla="*/ 9 h 95"/>
                  <a:gd name="T58" fmla="*/ 21 w 205"/>
                  <a:gd name="T59" fmla="*/ 10 h 95"/>
                  <a:gd name="T60" fmla="*/ 18 w 205"/>
                  <a:gd name="T61" fmla="*/ 11 h 95"/>
                  <a:gd name="T62" fmla="*/ 15 w 205"/>
                  <a:gd name="T63" fmla="*/ 11 h 9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95"/>
                  <a:gd name="T98" fmla="*/ 205 w 205"/>
                  <a:gd name="T99" fmla="*/ 95 h 9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95">
                    <a:moveTo>
                      <a:pt x="118" y="95"/>
                    </a:moveTo>
                    <a:lnTo>
                      <a:pt x="113" y="93"/>
                    </a:lnTo>
                    <a:lnTo>
                      <a:pt x="108" y="91"/>
                    </a:lnTo>
                    <a:lnTo>
                      <a:pt x="104" y="89"/>
                    </a:lnTo>
                    <a:lnTo>
                      <a:pt x="99" y="87"/>
                    </a:lnTo>
                    <a:lnTo>
                      <a:pt x="95" y="86"/>
                    </a:lnTo>
                    <a:lnTo>
                      <a:pt x="91" y="83"/>
                    </a:lnTo>
                    <a:lnTo>
                      <a:pt x="86" y="82"/>
                    </a:lnTo>
                    <a:lnTo>
                      <a:pt x="82" y="80"/>
                    </a:lnTo>
                    <a:lnTo>
                      <a:pt x="74" y="68"/>
                    </a:lnTo>
                    <a:lnTo>
                      <a:pt x="66" y="59"/>
                    </a:lnTo>
                    <a:lnTo>
                      <a:pt x="59" y="52"/>
                    </a:lnTo>
                    <a:lnTo>
                      <a:pt x="51" y="46"/>
                    </a:lnTo>
                    <a:lnTo>
                      <a:pt x="42" y="43"/>
                    </a:lnTo>
                    <a:lnTo>
                      <a:pt x="31" y="41"/>
                    </a:lnTo>
                    <a:lnTo>
                      <a:pt x="20" y="41"/>
                    </a:lnTo>
                    <a:lnTo>
                      <a:pt x="7" y="41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7" y="28"/>
                    </a:lnTo>
                    <a:lnTo>
                      <a:pt x="16" y="23"/>
                    </a:lnTo>
                    <a:lnTo>
                      <a:pt x="25" y="19"/>
                    </a:lnTo>
                    <a:lnTo>
                      <a:pt x="36" y="14"/>
                    </a:lnTo>
                    <a:lnTo>
                      <a:pt x="45" y="10"/>
                    </a:lnTo>
                    <a:lnTo>
                      <a:pt x="55" y="6"/>
                    </a:lnTo>
                    <a:lnTo>
                      <a:pt x="65" y="4"/>
                    </a:lnTo>
                    <a:lnTo>
                      <a:pt x="74" y="1"/>
                    </a:lnTo>
                    <a:lnTo>
                      <a:pt x="80" y="4"/>
                    </a:lnTo>
                    <a:lnTo>
                      <a:pt x="86" y="4"/>
                    </a:lnTo>
                    <a:lnTo>
                      <a:pt x="92" y="4"/>
                    </a:lnTo>
                    <a:lnTo>
                      <a:pt x="98" y="4"/>
                    </a:lnTo>
                    <a:lnTo>
                      <a:pt x="104" y="3"/>
                    </a:lnTo>
                    <a:lnTo>
                      <a:pt x="111" y="1"/>
                    </a:lnTo>
                    <a:lnTo>
                      <a:pt x="116" y="0"/>
                    </a:lnTo>
                    <a:lnTo>
                      <a:pt x="122" y="0"/>
                    </a:lnTo>
                    <a:lnTo>
                      <a:pt x="130" y="4"/>
                    </a:lnTo>
                    <a:lnTo>
                      <a:pt x="138" y="8"/>
                    </a:lnTo>
                    <a:lnTo>
                      <a:pt x="146" y="12"/>
                    </a:lnTo>
                    <a:lnTo>
                      <a:pt x="156" y="16"/>
                    </a:lnTo>
                    <a:lnTo>
                      <a:pt x="164" y="20"/>
                    </a:lnTo>
                    <a:lnTo>
                      <a:pt x="172" y="25"/>
                    </a:lnTo>
                    <a:lnTo>
                      <a:pt x="180" y="28"/>
                    </a:lnTo>
                    <a:lnTo>
                      <a:pt x="188" y="33"/>
                    </a:lnTo>
                    <a:lnTo>
                      <a:pt x="197" y="36"/>
                    </a:lnTo>
                    <a:lnTo>
                      <a:pt x="202" y="38"/>
                    </a:lnTo>
                    <a:lnTo>
                      <a:pt x="204" y="40"/>
                    </a:lnTo>
                    <a:lnTo>
                      <a:pt x="205" y="41"/>
                    </a:lnTo>
                    <a:lnTo>
                      <a:pt x="204" y="46"/>
                    </a:lnTo>
                    <a:lnTo>
                      <a:pt x="204" y="51"/>
                    </a:lnTo>
                    <a:lnTo>
                      <a:pt x="204" y="58"/>
                    </a:lnTo>
                    <a:lnTo>
                      <a:pt x="204" y="68"/>
                    </a:lnTo>
                    <a:lnTo>
                      <a:pt x="195" y="73"/>
                    </a:lnTo>
                    <a:lnTo>
                      <a:pt x="184" y="78"/>
                    </a:lnTo>
                    <a:lnTo>
                      <a:pt x="172" y="82"/>
                    </a:lnTo>
                    <a:lnTo>
                      <a:pt x="160" y="87"/>
                    </a:lnTo>
                    <a:lnTo>
                      <a:pt x="149" y="90"/>
                    </a:lnTo>
                    <a:lnTo>
                      <a:pt x="137" y="93"/>
                    </a:lnTo>
                    <a:lnTo>
                      <a:pt x="127" y="94"/>
                    </a:lnTo>
                    <a:lnTo>
                      <a:pt x="118" y="95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6" name="Freeform 188"/>
              <p:cNvSpPr>
                <a:spLocks/>
              </p:cNvSpPr>
              <p:nvPr/>
            </p:nvSpPr>
            <p:spPr bwMode="auto">
              <a:xfrm>
                <a:off x="1235" y="3207"/>
                <a:ext cx="13" cy="8"/>
              </a:xfrm>
              <a:custGeom>
                <a:avLst/>
                <a:gdLst>
                  <a:gd name="T0" fmla="*/ 1 w 25"/>
                  <a:gd name="T1" fmla="*/ 2 h 17"/>
                  <a:gd name="T2" fmla="*/ 1 w 25"/>
                  <a:gd name="T3" fmla="*/ 1 h 17"/>
                  <a:gd name="T4" fmla="*/ 1 w 25"/>
                  <a:gd name="T5" fmla="*/ 1 h 17"/>
                  <a:gd name="T6" fmla="*/ 1 w 25"/>
                  <a:gd name="T7" fmla="*/ 1 h 17"/>
                  <a:gd name="T8" fmla="*/ 0 w 25"/>
                  <a:gd name="T9" fmla="*/ 1 h 17"/>
                  <a:gd name="T10" fmla="*/ 1 w 25"/>
                  <a:gd name="T11" fmla="*/ 0 h 17"/>
                  <a:gd name="T12" fmla="*/ 2 w 25"/>
                  <a:gd name="T13" fmla="*/ 0 h 17"/>
                  <a:gd name="T14" fmla="*/ 3 w 25"/>
                  <a:gd name="T15" fmla="*/ 0 h 17"/>
                  <a:gd name="T16" fmla="*/ 4 w 25"/>
                  <a:gd name="T17" fmla="*/ 0 h 17"/>
                  <a:gd name="T18" fmla="*/ 4 w 25"/>
                  <a:gd name="T19" fmla="*/ 0 h 17"/>
                  <a:gd name="T20" fmla="*/ 4 w 25"/>
                  <a:gd name="T21" fmla="*/ 0 h 17"/>
                  <a:gd name="T22" fmla="*/ 4 w 25"/>
                  <a:gd name="T23" fmla="*/ 0 h 17"/>
                  <a:gd name="T24" fmla="*/ 4 w 25"/>
                  <a:gd name="T25" fmla="*/ 0 h 17"/>
                  <a:gd name="T26" fmla="*/ 2 w 25"/>
                  <a:gd name="T27" fmla="*/ 1 h 17"/>
                  <a:gd name="T28" fmla="*/ 1 w 25"/>
                  <a:gd name="T29" fmla="*/ 1 h 17"/>
                  <a:gd name="T30" fmla="*/ 1 w 25"/>
                  <a:gd name="T31" fmla="*/ 1 h 17"/>
                  <a:gd name="T32" fmla="*/ 1 w 25"/>
                  <a:gd name="T33" fmla="*/ 2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7"/>
                  <a:gd name="T53" fmla="*/ 25 w 25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7">
                    <a:moveTo>
                      <a:pt x="1" y="17"/>
                    </a:move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6" y="6"/>
                    </a:lnTo>
                    <a:lnTo>
                      <a:pt x="11" y="3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14" y="11"/>
                    </a:lnTo>
                    <a:lnTo>
                      <a:pt x="7" y="14"/>
                    </a:lnTo>
                    <a:lnTo>
                      <a:pt x="3" y="15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7" name="Freeform 189"/>
              <p:cNvSpPr>
                <a:spLocks/>
              </p:cNvSpPr>
              <p:nvPr/>
            </p:nvSpPr>
            <p:spPr bwMode="auto">
              <a:xfrm>
                <a:off x="1399" y="3195"/>
                <a:ext cx="27" cy="12"/>
              </a:xfrm>
              <a:custGeom>
                <a:avLst/>
                <a:gdLst>
                  <a:gd name="T0" fmla="*/ 0 w 53"/>
                  <a:gd name="T1" fmla="*/ 3 h 24"/>
                  <a:gd name="T2" fmla="*/ 0 w 53"/>
                  <a:gd name="T3" fmla="*/ 3 h 24"/>
                  <a:gd name="T4" fmla="*/ 0 w 53"/>
                  <a:gd name="T5" fmla="*/ 3 h 24"/>
                  <a:gd name="T6" fmla="*/ 0 w 53"/>
                  <a:gd name="T7" fmla="*/ 3 h 24"/>
                  <a:gd name="T8" fmla="*/ 0 w 53"/>
                  <a:gd name="T9" fmla="*/ 3 h 24"/>
                  <a:gd name="T10" fmla="*/ 1 w 53"/>
                  <a:gd name="T11" fmla="*/ 2 h 24"/>
                  <a:gd name="T12" fmla="*/ 2 w 53"/>
                  <a:gd name="T13" fmla="*/ 2 h 24"/>
                  <a:gd name="T14" fmla="*/ 3 w 53"/>
                  <a:gd name="T15" fmla="*/ 2 h 24"/>
                  <a:gd name="T16" fmla="*/ 3 w 53"/>
                  <a:gd name="T17" fmla="*/ 1 h 24"/>
                  <a:gd name="T18" fmla="*/ 4 w 53"/>
                  <a:gd name="T19" fmla="*/ 1 h 24"/>
                  <a:gd name="T20" fmla="*/ 5 w 53"/>
                  <a:gd name="T21" fmla="*/ 1 h 24"/>
                  <a:gd name="T22" fmla="*/ 6 w 53"/>
                  <a:gd name="T23" fmla="*/ 1 h 24"/>
                  <a:gd name="T24" fmla="*/ 7 w 53"/>
                  <a:gd name="T25" fmla="*/ 0 h 24"/>
                  <a:gd name="T26" fmla="*/ 7 w 53"/>
                  <a:gd name="T27" fmla="*/ 1 h 24"/>
                  <a:gd name="T28" fmla="*/ 6 w 53"/>
                  <a:gd name="T29" fmla="*/ 1 h 24"/>
                  <a:gd name="T30" fmla="*/ 5 w 53"/>
                  <a:gd name="T31" fmla="*/ 2 h 24"/>
                  <a:gd name="T32" fmla="*/ 4 w 53"/>
                  <a:gd name="T33" fmla="*/ 2 h 24"/>
                  <a:gd name="T34" fmla="*/ 3 w 53"/>
                  <a:gd name="T35" fmla="*/ 3 h 24"/>
                  <a:gd name="T36" fmla="*/ 2 w 53"/>
                  <a:gd name="T37" fmla="*/ 3 h 24"/>
                  <a:gd name="T38" fmla="*/ 1 w 53"/>
                  <a:gd name="T39" fmla="*/ 3 h 24"/>
                  <a:gd name="T40" fmla="*/ 0 w 53"/>
                  <a:gd name="T41" fmla="*/ 3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"/>
                  <a:gd name="T64" fmla="*/ 0 h 24"/>
                  <a:gd name="T65" fmla="*/ 53 w 53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" h="24">
                    <a:moveTo>
                      <a:pt x="0" y="24"/>
                    </a:move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5" y="15"/>
                    </a:lnTo>
                    <a:lnTo>
                      <a:pt x="10" y="12"/>
                    </a:lnTo>
                    <a:lnTo>
                      <a:pt x="17" y="9"/>
                    </a:lnTo>
                    <a:lnTo>
                      <a:pt x="24" y="6"/>
                    </a:lnTo>
                    <a:lnTo>
                      <a:pt x="31" y="5"/>
                    </a:lnTo>
                    <a:lnTo>
                      <a:pt x="39" y="2"/>
                    </a:lnTo>
                    <a:lnTo>
                      <a:pt x="46" y="1"/>
                    </a:lnTo>
                    <a:lnTo>
                      <a:pt x="53" y="0"/>
                    </a:lnTo>
                    <a:lnTo>
                      <a:pt x="52" y="4"/>
                    </a:lnTo>
                    <a:lnTo>
                      <a:pt x="46" y="8"/>
                    </a:lnTo>
                    <a:lnTo>
                      <a:pt x="39" y="12"/>
                    </a:lnTo>
                    <a:lnTo>
                      <a:pt x="30" y="15"/>
                    </a:lnTo>
                    <a:lnTo>
                      <a:pt x="21" y="19"/>
                    </a:lnTo>
                    <a:lnTo>
                      <a:pt x="12" y="21"/>
                    </a:lnTo>
                    <a:lnTo>
                      <a:pt x="5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8" name="Freeform 190"/>
              <p:cNvSpPr>
                <a:spLocks/>
              </p:cNvSpPr>
              <p:nvPr/>
            </p:nvSpPr>
            <p:spPr bwMode="auto">
              <a:xfrm>
                <a:off x="1447" y="3191"/>
                <a:ext cx="16" cy="15"/>
              </a:xfrm>
              <a:custGeom>
                <a:avLst/>
                <a:gdLst>
                  <a:gd name="T0" fmla="*/ 3 w 31"/>
                  <a:gd name="T1" fmla="*/ 4 h 30"/>
                  <a:gd name="T2" fmla="*/ 3 w 31"/>
                  <a:gd name="T3" fmla="*/ 4 h 30"/>
                  <a:gd name="T4" fmla="*/ 3 w 31"/>
                  <a:gd name="T5" fmla="*/ 4 h 30"/>
                  <a:gd name="T6" fmla="*/ 3 w 31"/>
                  <a:gd name="T7" fmla="*/ 4 h 30"/>
                  <a:gd name="T8" fmla="*/ 3 w 31"/>
                  <a:gd name="T9" fmla="*/ 4 h 30"/>
                  <a:gd name="T10" fmla="*/ 3 w 31"/>
                  <a:gd name="T11" fmla="*/ 4 h 30"/>
                  <a:gd name="T12" fmla="*/ 2 w 31"/>
                  <a:gd name="T13" fmla="*/ 4 h 30"/>
                  <a:gd name="T14" fmla="*/ 2 w 31"/>
                  <a:gd name="T15" fmla="*/ 4 h 30"/>
                  <a:gd name="T16" fmla="*/ 2 w 31"/>
                  <a:gd name="T17" fmla="*/ 4 h 30"/>
                  <a:gd name="T18" fmla="*/ 2 w 31"/>
                  <a:gd name="T19" fmla="*/ 3 h 30"/>
                  <a:gd name="T20" fmla="*/ 2 w 31"/>
                  <a:gd name="T21" fmla="*/ 3 h 30"/>
                  <a:gd name="T22" fmla="*/ 1 w 31"/>
                  <a:gd name="T23" fmla="*/ 3 h 30"/>
                  <a:gd name="T24" fmla="*/ 1 w 31"/>
                  <a:gd name="T25" fmla="*/ 2 h 30"/>
                  <a:gd name="T26" fmla="*/ 1 w 31"/>
                  <a:gd name="T27" fmla="*/ 3 h 30"/>
                  <a:gd name="T28" fmla="*/ 1 w 31"/>
                  <a:gd name="T29" fmla="*/ 3 h 30"/>
                  <a:gd name="T30" fmla="*/ 1 w 31"/>
                  <a:gd name="T31" fmla="*/ 3 h 30"/>
                  <a:gd name="T32" fmla="*/ 0 w 31"/>
                  <a:gd name="T33" fmla="*/ 3 h 30"/>
                  <a:gd name="T34" fmla="*/ 1 w 31"/>
                  <a:gd name="T35" fmla="*/ 2 h 30"/>
                  <a:gd name="T36" fmla="*/ 1 w 31"/>
                  <a:gd name="T37" fmla="*/ 1 h 30"/>
                  <a:gd name="T38" fmla="*/ 2 w 31"/>
                  <a:gd name="T39" fmla="*/ 1 h 30"/>
                  <a:gd name="T40" fmla="*/ 3 w 31"/>
                  <a:gd name="T41" fmla="*/ 0 h 30"/>
                  <a:gd name="T42" fmla="*/ 3 w 31"/>
                  <a:gd name="T43" fmla="*/ 1 h 30"/>
                  <a:gd name="T44" fmla="*/ 4 w 31"/>
                  <a:gd name="T45" fmla="*/ 1 h 30"/>
                  <a:gd name="T46" fmla="*/ 4 w 31"/>
                  <a:gd name="T47" fmla="*/ 1 h 30"/>
                  <a:gd name="T48" fmla="*/ 4 w 31"/>
                  <a:gd name="T49" fmla="*/ 1 h 30"/>
                  <a:gd name="T50" fmla="*/ 4 w 31"/>
                  <a:gd name="T51" fmla="*/ 2 h 30"/>
                  <a:gd name="T52" fmla="*/ 4 w 31"/>
                  <a:gd name="T53" fmla="*/ 2 h 30"/>
                  <a:gd name="T54" fmla="*/ 4 w 31"/>
                  <a:gd name="T55" fmla="*/ 2 h 30"/>
                  <a:gd name="T56" fmla="*/ 4 w 31"/>
                  <a:gd name="T57" fmla="*/ 2 h 30"/>
                  <a:gd name="T58" fmla="*/ 4 w 31"/>
                  <a:gd name="T59" fmla="*/ 2 h 30"/>
                  <a:gd name="T60" fmla="*/ 4 w 31"/>
                  <a:gd name="T61" fmla="*/ 2 h 30"/>
                  <a:gd name="T62" fmla="*/ 4 w 31"/>
                  <a:gd name="T63" fmla="*/ 2 h 30"/>
                  <a:gd name="T64" fmla="*/ 4 w 31"/>
                  <a:gd name="T65" fmla="*/ 2 h 30"/>
                  <a:gd name="T66" fmla="*/ 4 w 31"/>
                  <a:gd name="T67" fmla="*/ 3 h 30"/>
                  <a:gd name="T68" fmla="*/ 4 w 31"/>
                  <a:gd name="T69" fmla="*/ 3 h 30"/>
                  <a:gd name="T70" fmla="*/ 4 w 31"/>
                  <a:gd name="T71" fmla="*/ 3 h 30"/>
                  <a:gd name="T72" fmla="*/ 4 w 31"/>
                  <a:gd name="T73" fmla="*/ 4 h 30"/>
                  <a:gd name="T74" fmla="*/ 4 w 31"/>
                  <a:gd name="T75" fmla="*/ 4 h 30"/>
                  <a:gd name="T76" fmla="*/ 4 w 31"/>
                  <a:gd name="T77" fmla="*/ 4 h 30"/>
                  <a:gd name="T78" fmla="*/ 4 w 31"/>
                  <a:gd name="T79" fmla="*/ 4 h 30"/>
                  <a:gd name="T80" fmla="*/ 3 w 31"/>
                  <a:gd name="T81" fmla="*/ 4 h 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"/>
                  <a:gd name="T124" fmla="*/ 0 h 30"/>
                  <a:gd name="T125" fmla="*/ 31 w 31"/>
                  <a:gd name="T126" fmla="*/ 30 h 3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" h="30">
                    <a:moveTo>
                      <a:pt x="23" y="30"/>
                    </a:moveTo>
                    <a:lnTo>
                      <a:pt x="23" y="29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16" y="25"/>
                    </a:lnTo>
                    <a:lnTo>
                      <a:pt x="12" y="25"/>
                    </a:lnTo>
                    <a:lnTo>
                      <a:pt x="9" y="27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7" y="16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1" y="19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8" y="7"/>
                    </a:lnTo>
                    <a:lnTo>
                      <a:pt x="16" y="2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31" y="8"/>
                    </a:lnTo>
                    <a:lnTo>
                      <a:pt x="31" y="9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1" y="13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6" y="15"/>
                    </a:lnTo>
                    <a:lnTo>
                      <a:pt x="27" y="17"/>
                    </a:lnTo>
                    <a:lnTo>
                      <a:pt x="29" y="20"/>
                    </a:lnTo>
                    <a:lnTo>
                      <a:pt x="30" y="23"/>
                    </a:lnTo>
                    <a:lnTo>
                      <a:pt x="30" y="28"/>
                    </a:lnTo>
                    <a:lnTo>
                      <a:pt x="29" y="29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3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9" name="Freeform 191"/>
              <p:cNvSpPr>
                <a:spLocks/>
              </p:cNvSpPr>
              <p:nvPr/>
            </p:nvSpPr>
            <p:spPr bwMode="auto">
              <a:xfrm>
                <a:off x="1354" y="3193"/>
                <a:ext cx="17" cy="10"/>
              </a:xfrm>
              <a:custGeom>
                <a:avLst/>
                <a:gdLst>
                  <a:gd name="T0" fmla="*/ 3 w 35"/>
                  <a:gd name="T1" fmla="*/ 3 h 19"/>
                  <a:gd name="T2" fmla="*/ 2 w 35"/>
                  <a:gd name="T3" fmla="*/ 2 h 19"/>
                  <a:gd name="T4" fmla="*/ 2 w 35"/>
                  <a:gd name="T5" fmla="*/ 2 h 19"/>
                  <a:gd name="T6" fmla="*/ 1 w 35"/>
                  <a:gd name="T7" fmla="*/ 1 h 19"/>
                  <a:gd name="T8" fmla="*/ 0 w 35"/>
                  <a:gd name="T9" fmla="*/ 1 h 19"/>
                  <a:gd name="T10" fmla="*/ 0 w 35"/>
                  <a:gd name="T11" fmla="*/ 1 h 19"/>
                  <a:gd name="T12" fmla="*/ 0 w 35"/>
                  <a:gd name="T13" fmla="*/ 1 h 19"/>
                  <a:gd name="T14" fmla="*/ 0 w 35"/>
                  <a:gd name="T15" fmla="*/ 1 h 19"/>
                  <a:gd name="T16" fmla="*/ 0 w 35"/>
                  <a:gd name="T17" fmla="*/ 0 h 19"/>
                  <a:gd name="T18" fmla="*/ 0 w 35"/>
                  <a:gd name="T19" fmla="*/ 0 h 19"/>
                  <a:gd name="T20" fmla="*/ 1 w 35"/>
                  <a:gd name="T21" fmla="*/ 1 h 19"/>
                  <a:gd name="T22" fmla="*/ 1 w 35"/>
                  <a:gd name="T23" fmla="*/ 1 h 19"/>
                  <a:gd name="T24" fmla="*/ 2 w 35"/>
                  <a:gd name="T25" fmla="*/ 1 h 19"/>
                  <a:gd name="T26" fmla="*/ 2 w 35"/>
                  <a:gd name="T27" fmla="*/ 1 h 19"/>
                  <a:gd name="T28" fmla="*/ 3 w 35"/>
                  <a:gd name="T29" fmla="*/ 2 h 19"/>
                  <a:gd name="T30" fmla="*/ 3 w 35"/>
                  <a:gd name="T31" fmla="*/ 2 h 19"/>
                  <a:gd name="T32" fmla="*/ 4 w 35"/>
                  <a:gd name="T33" fmla="*/ 3 h 19"/>
                  <a:gd name="T34" fmla="*/ 4 w 35"/>
                  <a:gd name="T35" fmla="*/ 3 h 19"/>
                  <a:gd name="T36" fmla="*/ 4 w 35"/>
                  <a:gd name="T37" fmla="*/ 3 h 19"/>
                  <a:gd name="T38" fmla="*/ 4 w 35"/>
                  <a:gd name="T39" fmla="*/ 3 h 19"/>
                  <a:gd name="T40" fmla="*/ 3 w 35"/>
                  <a:gd name="T41" fmla="*/ 3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"/>
                  <a:gd name="T64" fmla="*/ 0 h 19"/>
                  <a:gd name="T65" fmla="*/ 35 w 35"/>
                  <a:gd name="T66" fmla="*/ 19 h 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" h="19">
                    <a:moveTo>
                      <a:pt x="31" y="19"/>
                    </a:moveTo>
                    <a:lnTo>
                      <a:pt x="23" y="15"/>
                    </a:lnTo>
                    <a:lnTo>
                      <a:pt x="16" y="11"/>
                    </a:lnTo>
                    <a:lnTo>
                      <a:pt x="8" y="8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4" y="2"/>
                    </a:lnTo>
                    <a:lnTo>
                      <a:pt x="18" y="4"/>
                    </a:lnTo>
                    <a:lnTo>
                      <a:pt x="22" y="8"/>
                    </a:lnTo>
                    <a:lnTo>
                      <a:pt x="27" y="10"/>
                    </a:lnTo>
                    <a:lnTo>
                      <a:pt x="30" y="14"/>
                    </a:lnTo>
                    <a:lnTo>
                      <a:pt x="35" y="18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99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0" name="Freeform 192"/>
              <p:cNvSpPr>
                <a:spLocks/>
              </p:cNvSpPr>
              <p:nvPr/>
            </p:nvSpPr>
            <p:spPr bwMode="auto">
              <a:xfrm>
                <a:off x="1378" y="3179"/>
                <a:ext cx="23" cy="19"/>
              </a:xfrm>
              <a:custGeom>
                <a:avLst/>
                <a:gdLst>
                  <a:gd name="T0" fmla="*/ 2 w 46"/>
                  <a:gd name="T1" fmla="*/ 5 h 38"/>
                  <a:gd name="T2" fmla="*/ 1 w 46"/>
                  <a:gd name="T3" fmla="*/ 4 h 38"/>
                  <a:gd name="T4" fmla="*/ 0 w 46"/>
                  <a:gd name="T5" fmla="*/ 3 h 38"/>
                  <a:gd name="T6" fmla="*/ 0 w 46"/>
                  <a:gd name="T7" fmla="*/ 3 h 38"/>
                  <a:gd name="T8" fmla="*/ 1 w 46"/>
                  <a:gd name="T9" fmla="*/ 2 h 38"/>
                  <a:gd name="T10" fmla="*/ 2 w 46"/>
                  <a:gd name="T11" fmla="*/ 1 h 38"/>
                  <a:gd name="T12" fmla="*/ 3 w 46"/>
                  <a:gd name="T13" fmla="*/ 1 h 38"/>
                  <a:gd name="T14" fmla="*/ 4 w 46"/>
                  <a:gd name="T15" fmla="*/ 1 h 38"/>
                  <a:gd name="T16" fmla="*/ 5 w 46"/>
                  <a:gd name="T17" fmla="*/ 0 h 38"/>
                  <a:gd name="T18" fmla="*/ 6 w 46"/>
                  <a:gd name="T19" fmla="*/ 1 h 38"/>
                  <a:gd name="T20" fmla="*/ 6 w 46"/>
                  <a:gd name="T21" fmla="*/ 2 h 38"/>
                  <a:gd name="T22" fmla="*/ 6 w 46"/>
                  <a:gd name="T23" fmla="*/ 3 h 38"/>
                  <a:gd name="T24" fmla="*/ 6 w 46"/>
                  <a:gd name="T25" fmla="*/ 4 h 38"/>
                  <a:gd name="T26" fmla="*/ 5 w 46"/>
                  <a:gd name="T27" fmla="*/ 4 h 38"/>
                  <a:gd name="T28" fmla="*/ 4 w 46"/>
                  <a:gd name="T29" fmla="*/ 5 h 38"/>
                  <a:gd name="T30" fmla="*/ 3 w 46"/>
                  <a:gd name="T31" fmla="*/ 5 h 38"/>
                  <a:gd name="T32" fmla="*/ 2 w 46"/>
                  <a:gd name="T33" fmla="*/ 5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38"/>
                  <a:gd name="T53" fmla="*/ 46 w 46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38">
                    <a:moveTo>
                      <a:pt x="13" y="38"/>
                    </a:moveTo>
                    <a:lnTo>
                      <a:pt x="4" y="31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5" y="12"/>
                    </a:lnTo>
                    <a:lnTo>
                      <a:pt x="12" y="7"/>
                    </a:lnTo>
                    <a:lnTo>
                      <a:pt x="20" y="4"/>
                    </a:lnTo>
                    <a:lnTo>
                      <a:pt x="30" y="1"/>
                    </a:lnTo>
                    <a:lnTo>
                      <a:pt x="40" y="0"/>
                    </a:lnTo>
                    <a:lnTo>
                      <a:pt x="44" y="8"/>
                    </a:lnTo>
                    <a:lnTo>
                      <a:pt x="46" y="16"/>
                    </a:lnTo>
                    <a:lnTo>
                      <a:pt x="45" y="23"/>
                    </a:lnTo>
                    <a:lnTo>
                      <a:pt x="42" y="28"/>
                    </a:lnTo>
                    <a:lnTo>
                      <a:pt x="36" y="32"/>
                    </a:lnTo>
                    <a:lnTo>
                      <a:pt x="29" y="36"/>
                    </a:lnTo>
                    <a:lnTo>
                      <a:pt x="21" y="37"/>
                    </a:lnTo>
                    <a:lnTo>
                      <a:pt x="13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1" name="Freeform 193"/>
              <p:cNvSpPr>
                <a:spLocks/>
              </p:cNvSpPr>
              <p:nvPr/>
            </p:nvSpPr>
            <p:spPr bwMode="auto">
              <a:xfrm>
                <a:off x="1454" y="3195"/>
                <a:ext cx="5" cy="3"/>
              </a:xfrm>
              <a:custGeom>
                <a:avLst/>
                <a:gdLst>
                  <a:gd name="T0" fmla="*/ 1 w 9"/>
                  <a:gd name="T1" fmla="*/ 0 h 7"/>
                  <a:gd name="T2" fmla="*/ 0 w 9"/>
                  <a:gd name="T3" fmla="*/ 0 h 7"/>
                  <a:gd name="T4" fmla="*/ 1 w 9"/>
                  <a:gd name="T5" fmla="*/ 0 h 7"/>
                  <a:gd name="T6" fmla="*/ 1 w 9"/>
                  <a:gd name="T7" fmla="*/ 0 h 7"/>
                  <a:gd name="T8" fmla="*/ 1 w 9"/>
                  <a:gd name="T9" fmla="*/ 0 h 7"/>
                  <a:gd name="T10" fmla="*/ 1 w 9"/>
                  <a:gd name="T11" fmla="*/ 0 h 7"/>
                  <a:gd name="T12" fmla="*/ 1 w 9"/>
                  <a:gd name="T13" fmla="*/ 0 h 7"/>
                  <a:gd name="T14" fmla="*/ 1 w 9"/>
                  <a:gd name="T15" fmla="*/ 0 h 7"/>
                  <a:gd name="T16" fmla="*/ 1 w 9"/>
                  <a:gd name="T17" fmla="*/ 0 h 7"/>
                  <a:gd name="T18" fmla="*/ 2 w 9"/>
                  <a:gd name="T19" fmla="*/ 0 h 7"/>
                  <a:gd name="T20" fmla="*/ 2 w 9"/>
                  <a:gd name="T21" fmla="*/ 0 h 7"/>
                  <a:gd name="T22" fmla="*/ 2 w 9"/>
                  <a:gd name="T23" fmla="*/ 0 h 7"/>
                  <a:gd name="T24" fmla="*/ 2 w 9"/>
                  <a:gd name="T25" fmla="*/ 0 h 7"/>
                  <a:gd name="T26" fmla="*/ 2 w 9"/>
                  <a:gd name="T27" fmla="*/ 0 h 7"/>
                  <a:gd name="T28" fmla="*/ 1 w 9"/>
                  <a:gd name="T29" fmla="*/ 0 h 7"/>
                  <a:gd name="T30" fmla="*/ 1 w 9"/>
                  <a:gd name="T31" fmla="*/ 0 h 7"/>
                  <a:gd name="T32" fmla="*/ 1 w 9"/>
                  <a:gd name="T33" fmla="*/ 0 h 7"/>
                  <a:gd name="T34" fmla="*/ 1 w 9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7"/>
                  <a:gd name="T56" fmla="*/ 9 w 9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7">
                    <a:moveTo>
                      <a:pt x="1" y="7"/>
                    </a:moveTo>
                    <a:lnTo>
                      <a:pt x="0" y="6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99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2" name="Freeform 194"/>
              <p:cNvSpPr>
                <a:spLocks/>
              </p:cNvSpPr>
              <p:nvPr/>
            </p:nvSpPr>
            <p:spPr bwMode="auto">
              <a:xfrm>
                <a:off x="1382" y="3182"/>
                <a:ext cx="14" cy="13"/>
              </a:xfrm>
              <a:custGeom>
                <a:avLst/>
                <a:gdLst>
                  <a:gd name="T0" fmla="*/ 0 w 29"/>
                  <a:gd name="T1" fmla="*/ 4 h 24"/>
                  <a:gd name="T2" fmla="*/ 0 w 29"/>
                  <a:gd name="T3" fmla="*/ 3 h 24"/>
                  <a:gd name="T4" fmla="*/ 0 w 29"/>
                  <a:gd name="T5" fmla="*/ 2 h 24"/>
                  <a:gd name="T6" fmla="*/ 0 w 29"/>
                  <a:gd name="T7" fmla="*/ 1 h 24"/>
                  <a:gd name="T8" fmla="*/ 0 w 29"/>
                  <a:gd name="T9" fmla="*/ 1 h 24"/>
                  <a:gd name="T10" fmla="*/ 1 w 29"/>
                  <a:gd name="T11" fmla="*/ 1 h 24"/>
                  <a:gd name="T12" fmla="*/ 2 w 29"/>
                  <a:gd name="T13" fmla="*/ 1 h 24"/>
                  <a:gd name="T14" fmla="*/ 3 w 29"/>
                  <a:gd name="T15" fmla="*/ 0 h 24"/>
                  <a:gd name="T16" fmla="*/ 3 w 29"/>
                  <a:gd name="T17" fmla="*/ 0 h 24"/>
                  <a:gd name="T18" fmla="*/ 3 w 29"/>
                  <a:gd name="T19" fmla="*/ 2 h 24"/>
                  <a:gd name="T20" fmla="*/ 3 w 29"/>
                  <a:gd name="T21" fmla="*/ 3 h 24"/>
                  <a:gd name="T22" fmla="*/ 1 w 29"/>
                  <a:gd name="T23" fmla="*/ 4 h 24"/>
                  <a:gd name="T24" fmla="*/ 0 w 29"/>
                  <a:gd name="T25" fmla="*/ 4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24"/>
                  <a:gd name="T41" fmla="*/ 29 w 29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24">
                    <a:moveTo>
                      <a:pt x="5" y="24"/>
                    </a:moveTo>
                    <a:lnTo>
                      <a:pt x="0" y="17"/>
                    </a:lnTo>
                    <a:lnTo>
                      <a:pt x="0" y="13"/>
                    </a:lnTo>
                    <a:lnTo>
                      <a:pt x="3" y="8"/>
                    </a:lnTo>
                    <a:lnTo>
                      <a:pt x="6" y="5"/>
                    </a:lnTo>
                    <a:lnTo>
                      <a:pt x="12" y="2"/>
                    </a:lnTo>
                    <a:lnTo>
                      <a:pt x="18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28" y="13"/>
                    </a:lnTo>
                    <a:lnTo>
                      <a:pt x="24" y="21"/>
                    </a:lnTo>
                    <a:lnTo>
                      <a:pt x="15" y="23"/>
                    </a:ln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0099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3" name="Freeform 195"/>
              <p:cNvSpPr>
                <a:spLocks/>
              </p:cNvSpPr>
              <p:nvPr/>
            </p:nvSpPr>
            <p:spPr bwMode="auto">
              <a:xfrm>
                <a:off x="1152" y="2880"/>
                <a:ext cx="317" cy="394"/>
              </a:xfrm>
              <a:custGeom>
                <a:avLst/>
                <a:gdLst>
                  <a:gd name="T0" fmla="*/ 17 w 633"/>
                  <a:gd name="T1" fmla="*/ 94 h 788"/>
                  <a:gd name="T2" fmla="*/ 7 w 633"/>
                  <a:gd name="T3" fmla="*/ 88 h 788"/>
                  <a:gd name="T4" fmla="*/ 3 w 633"/>
                  <a:gd name="T5" fmla="*/ 85 h 788"/>
                  <a:gd name="T6" fmla="*/ 4 w 633"/>
                  <a:gd name="T7" fmla="*/ 77 h 788"/>
                  <a:gd name="T8" fmla="*/ 5 w 633"/>
                  <a:gd name="T9" fmla="*/ 75 h 788"/>
                  <a:gd name="T10" fmla="*/ 6 w 633"/>
                  <a:gd name="T11" fmla="*/ 75 h 788"/>
                  <a:gd name="T12" fmla="*/ 5 w 633"/>
                  <a:gd name="T13" fmla="*/ 67 h 788"/>
                  <a:gd name="T14" fmla="*/ 3 w 633"/>
                  <a:gd name="T15" fmla="*/ 62 h 788"/>
                  <a:gd name="T16" fmla="*/ 1 w 633"/>
                  <a:gd name="T17" fmla="*/ 50 h 788"/>
                  <a:gd name="T18" fmla="*/ 3 w 633"/>
                  <a:gd name="T19" fmla="*/ 47 h 788"/>
                  <a:gd name="T20" fmla="*/ 1 w 633"/>
                  <a:gd name="T21" fmla="*/ 45 h 788"/>
                  <a:gd name="T22" fmla="*/ 0 w 633"/>
                  <a:gd name="T23" fmla="*/ 38 h 788"/>
                  <a:gd name="T24" fmla="*/ 3 w 633"/>
                  <a:gd name="T25" fmla="*/ 36 h 788"/>
                  <a:gd name="T26" fmla="*/ 5 w 633"/>
                  <a:gd name="T27" fmla="*/ 34 h 788"/>
                  <a:gd name="T28" fmla="*/ 7 w 633"/>
                  <a:gd name="T29" fmla="*/ 33 h 788"/>
                  <a:gd name="T30" fmla="*/ 6 w 633"/>
                  <a:gd name="T31" fmla="*/ 32 h 788"/>
                  <a:gd name="T32" fmla="*/ 6 w 633"/>
                  <a:gd name="T33" fmla="*/ 20 h 788"/>
                  <a:gd name="T34" fmla="*/ 7 w 633"/>
                  <a:gd name="T35" fmla="*/ 15 h 788"/>
                  <a:gd name="T36" fmla="*/ 12 w 633"/>
                  <a:gd name="T37" fmla="*/ 13 h 788"/>
                  <a:gd name="T38" fmla="*/ 17 w 633"/>
                  <a:gd name="T39" fmla="*/ 12 h 788"/>
                  <a:gd name="T40" fmla="*/ 23 w 633"/>
                  <a:gd name="T41" fmla="*/ 11 h 788"/>
                  <a:gd name="T42" fmla="*/ 29 w 633"/>
                  <a:gd name="T43" fmla="*/ 9 h 788"/>
                  <a:gd name="T44" fmla="*/ 35 w 633"/>
                  <a:gd name="T45" fmla="*/ 7 h 788"/>
                  <a:gd name="T46" fmla="*/ 40 w 633"/>
                  <a:gd name="T47" fmla="*/ 4 h 788"/>
                  <a:gd name="T48" fmla="*/ 47 w 633"/>
                  <a:gd name="T49" fmla="*/ 2 h 788"/>
                  <a:gd name="T50" fmla="*/ 53 w 633"/>
                  <a:gd name="T51" fmla="*/ 0 h 788"/>
                  <a:gd name="T52" fmla="*/ 62 w 633"/>
                  <a:gd name="T53" fmla="*/ 5 h 788"/>
                  <a:gd name="T54" fmla="*/ 74 w 633"/>
                  <a:gd name="T55" fmla="*/ 10 h 788"/>
                  <a:gd name="T56" fmla="*/ 78 w 633"/>
                  <a:gd name="T57" fmla="*/ 13 h 788"/>
                  <a:gd name="T58" fmla="*/ 78 w 633"/>
                  <a:gd name="T59" fmla="*/ 24 h 788"/>
                  <a:gd name="T60" fmla="*/ 77 w 633"/>
                  <a:gd name="T61" fmla="*/ 27 h 788"/>
                  <a:gd name="T62" fmla="*/ 77 w 633"/>
                  <a:gd name="T63" fmla="*/ 28 h 788"/>
                  <a:gd name="T64" fmla="*/ 79 w 633"/>
                  <a:gd name="T65" fmla="*/ 29 h 788"/>
                  <a:gd name="T66" fmla="*/ 79 w 633"/>
                  <a:gd name="T67" fmla="*/ 33 h 788"/>
                  <a:gd name="T68" fmla="*/ 75 w 633"/>
                  <a:gd name="T69" fmla="*/ 34 h 788"/>
                  <a:gd name="T70" fmla="*/ 74 w 633"/>
                  <a:gd name="T71" fmla="*/ 41 h 788"/>
                  <a:gd name="T72" fmla="*/ 72 w 633"/>
                  <a:gd name="T73" fmla="*/ 46 h 788"/>
                  <a:gd name="T74" fmla="*/ 71 w 633"/>
                  <a:gd name="T75" fmla="*/ 46 h 788"/>
                  <a:gd name="T76" fmla="*/ 72 w 633"/>
                  <a:gd name="T77" fmla="*/ 47 h 788"/>
                  <a:gd name="T78" fmla="*/ 72 w 633"/>
                  <a:gd name="T79" fmla="*/ 52 h 788"/>
                  <a:gd name="T80" fmla="*/ 74 w 633"/>
                  <a:gd name="T81" fmla="*/ 54 h 788"/>
                  <a:gd name="T82" fmla="*/ 76 w 633"/>
                  <a:gd name="T83" fmla="*/ 55 h 788"/>
                  <a:gd name="T84" fmla="*/ 77 w 633"/>
                  <a:gd name="T85" fmla="*/ 60 h 788"/>
                  <a:gd name="T86" fmla="*/ 76 w 633"/>
                  <a:gd name="T87" fmla="*/ 63 h 788"/>
                  <a:gd name="T88" fmla="*/ 77 w 633"/>
                  <a:gd name="T89" fmla="*/ 67 h 788"/>
                  <a:gd name="T90" fmla="*/ 77 w 633"/>
                  <a:gd name="T91" fmla="*/ 75 h 788"/>
                  <a:gd name="T92" fmla="*/ 66 w 633"/>
                  <a:gd name="T93" fmla="*/ 82 h 788"/>
                  <a:gd name="T94" fmla="*/ 54 w 633"/>
                  <a:gd name="T95" fmla="*/ 87 h 788"/>
                  <a:gd name="T96" fmla="*/ 42 w 633"/>
                  <a:gd name="T97" fmla="*/ 92 h 788"/>
                  <a:gd name="T98" fmla="*/ 29 w 633"/>
                  <a:gd name="T99" fmla="*/ 98 h 788"/>
                  <a:gd name="T100" fmla="*/ 25 w 633"/>
                  <a:gd name="T101" fmla="*/ 99 h 78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3"/>
                  <a:gd name="T154" fmla="*/ 0 h 788"/>
                  <a:gd name="T155" fmla="*/ 633 w 633"/>
                  <a:gd name="T156" fmla="*/ 788 h 78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3" h="788">
                    <a:moveTo>
                      <a:pt x="196" y="788"/>
                    </a:moveTo>
                    <a:lnTo>
                      <a:pt x="175" y="777"/>
                    </a:lnTo>
                    <a:lnTo>
                      <a:pt x="154" y="764"/>
                    </a:lnTo>
                    <a:lnTo>
                      <a:pt x="134" y="751"/>
                    </a:lnTo>
                    <a:lnTo>
                      <a:pt x="114" y="739"/>
                    </a:lnTo>
                    <a:lnTo>
                      <a:pt x="96" y="725"/>
                    </a:lnTo>
                    <a:lnTo>
                      <a:pt x="76" y="711"/>
                    </a:lnTo>
                    <a:lnTo>
                      <a:pt x="56" y="698"/>
                    </a:lnTo>
                    <a:lnTo>
                      <a:pt x="38" y="686"/>
                    </a:lnTo>
                    <a:lnTo>
                      <a:pt x="31" y="682"/>
                    </a:lnTo>
                    <a:lnTo>
                      <a:pt x="28" y="680"/>
                    </a:lnTo>
                    <a:lnTo>
                      <a:pt x="24" y="678"/>
                    </a:lnTo>
                    <a:lnTo>
                      <a:pt x="22" y="675"/>
                    </a:lnTo>
                    <a:lnTo>
                      <a:pt x="22" y="657"/>
                    </a:lnTo>
                    <a:lnTo>
                      <a:pt x="23" y="636"/>
                    </a:lnTo>
                    <a:lnTo>
                      <a:pt x="26" y="615"/>
                    </a:lnTo>
                    <a:lnTo>
                      <a:pt x="32" y="599"/>
                    </a:lnTo>
                    <a:lnTo>
                      <a:pt x="35" y="599"/>
                    </a:lnTo>
                    <a:lnTo>
                      <a:pt x="38" y="599"/>
                    </a:lnTo>
                    <a:lnTo>
                      <a:pt x="40" y="599"/>
                    </a:lnTo>
                    <a:lnTo>
                      <a:pt x="43" y="599"/>
                    </a:lnTo>
                    <a:lnTo>
                      <a:pt x="43" y="598"/>
                    </a:lnTo>
                    <a:lnTo>
                      <a:pt x="43" y="597"/>
                    </a:lnTo>
                    <a:lnTo>
                      <a:pt x="44" y="597"/>
                    </a:lnTo>
                    <a:lnTo>
                      <a:pt x="35" y="580"/>
                    </a:lnTo>
                    <a:lnTo>
                      <a:pt x="33" y="555"/>
                    </a:lnTo>
                    <a:lnTo>
                      <a:pt x="35" y="531"/>
                    </a:lnTo>
                    <a:lnTo>
                      <a:pt x="36" y="513"/>
                    </a:lnTo>
                    <a:lnTo>
                      <a:pt x="33" y="501"/>
                    </a:lnTo>
                    <a:lnTo>
                      <a:pt x="29" y="496"/>
                    </a:lnTo>
                    <a:lnTo>
                      <a:pt x="23" y="493"/>
                    </a:lnTo>
                    <a:lnTo>
                      <a:pt x="15" y="490"/>
                    </a:lnTo>
                    <a:lnTo>
                      <a:pt x="10" y="469"/>
                    </a:lnTo>
                    <a:lnTo>
                      <a:pt x="7" y="432"/>
                    </a:lnTo>
                    <a:lnTo>
                      <a:pt x="6" y="396"/>
                    </a:lnTo>
                    <a:lnTo>
                      <a:pt x="7" y="378"/>
                    </a:lnTo>
                    <a:lnTo>
                      <a:pt x="14" y="377"/>
                    </a:lnTo>
                    <a:lnTo>
                      <a:pt x="17" y="377"/>
                    </a:lnTo>
                    <a:lnTo>
                      <a:pt x="18" y="376"/>
                    </a:lnTo>
                    <a:lnTo>
                      <a:pt x="20" y="375"/>
                    </a:lnTo>
                    <a:lnTo>
                      <a:pt x="14" y="368"/>
                    </a:lnTo>
                    <a:lnTo>
                      <a:pt x="9" y="363"/>
                    </a:lnTo>
                    <a:lnTo>
                      <a:pt x="5" y="360"/>
                    </a:lnTo>
                    <a:lnTo>
                      <a:pt x="0" y="355"/>
                    </a:lnTo>
                    <a:lnTo>
                      <a:pt x="0" y="325"/>
                    </a:lnTo>
                    <a:lnTo>
                      <a:pt x="0" y="310"/>
                    </a:lnTo>
                    <a:lnTo>
                      <a:pt x="0" y="302"/>
                    </a:lnTo>
                    <a:lnTo>
                      <a:pt x="1" y="296"/>
                    </a:lnTo>
                    <a:lnTo>
                      <a:pt x="7" y="293"/>
                    </a:lnTo>
                    <a:lnTo>
                      <a:pt x="13" y="290"/>
                    </a:lnTo>
                    <a:lnTo>
                      <a:pt x="18" y="287"/>
                    </a:lnTo>
                    <a:lnTo>
                      <a:pt x="23" y="285"/>
                    </a:lnTo>
                    <a:lnTo>
                      <a:pt x="28" y="281"/>
                    </a:lnTo>
                    <a:lnTo>
                      <a:pt x="31" y="278"/>
                    </a:lnTo>
                    <a:lnTo>
                      <a:pt x="33" y="272"/>
                    </a:lnTo>
                    <a:lnTo>
                      <a:pt x="36" y="266"/>
                    </a:lnTo>
                    <a:lnTo>
                      <a:pt x="47" y="262"/>
                    </a:lnTo>
                    <a:lnTo>
                      <a:pt x="54" y="259"/>
                    </a:lnTo>
                    <a:lnTo>
                      <a:pt x="56" y="258"/>
                    </a:lnTo>
                    <a:lnTo>
                      <a:pt x="58" y="257"/>
                    </a:lnTo>
                    <a:lnTo>
                      <a:pt x="53" y="255"/>
                    </a:lnTo>
                    <a:lnTo>
                      <a:pt x="48" y="252"/>
                    </a:lnTo>
                    <a:lnTo>
                      <a:pt x="43" y="250"/>
                    </a:lnTo>
                    <a:lnTo>
                      <a:pt x="39" y="248"/>
                    </a:lnTo>
                    <a:lnTo>
                      <a:pt x="40" y="217"/>
                    </a:lnTo>
                    <a:lnTo>
                      <a:pt x="43" y="187"/>
                    </a:lnTo>
                    <a:lnTo>
                      <a:pt x="46" y="157"/>
                    </a:lnTo>
                    <a:lnTo>
                      <a:pt x="47" y="128"/>
                    </a:lnTo>
                    <a:lnTo>
                      <a:pt x="48" y="122"/>
                    </a:lnTo>
                    <a:lnTo>
                      <a:pt x="50" y="119"/>
                    </a:lnTo>
                    <a:lnTo>
                      <a:pt x="52" y="116"/>
                    </a:lnTo>
                    <a:lnTo>
                      <a:pt x="54" y="114"/>
                    </a:lnTo>
                    <a:lnTo>
                      <a:pt x="66" y="111"/>
                    </a:lnTo>
                    <a:lnTo>
                      <a:pt x="77" y="108"/>
                    </a:lnTo>
                    <a:lnTo>
                      <a:pt x="89" y="105"/>
                    </a:lnTo>
                    <a:lnTo>
                      <a:pt x="100" y="101"/>
                    </a:lnTo>
                    <a:lnTo>
                      <a:pt x="112" y="99"/>
                    </a:lnTo>
                    <a:lnTo>
                      <a:pt x="124" y="96"/>
                    </a:lnTo>
                    <a:lnTo>
                      <a:pt x="136" y="92"/>
                    </a:lnTo>
                    <a:lnTo>
                      <a:pt x="147" y="90"/>
                    </a:lnTo>
                    <a:lnTo>
                      <a:pt x="159" y="86"/>
                    </a:lnTo>
                    <a:lnTo>
                      <a:pt x="170" y="84"/>
                    </a:lnTo>
                    <a:lnTo>
                      <a:pt x="182" y="81"/>
                    </a:lnTo>
                    <a:lnTo>
                      <a:pt x="195" y="77"/>
                    </a:lnTo>
                    <a:lnTo>
                      <a:pt x="206" y="75"/>
                    </a:lnTo>
                    <a:lnTo>
                      <a:pt x="218" y="71"/>
                    </a:lnTo>
                    <a:lnTo>
                      <a:pt x="230" y="68"/>
                    </a:lnTo>
                    <a:lnTo>
                      <a:pt x="242" y="65"/>
                    </a:lnTo>
                    <a:lnTo>
                      <a:pt x="252" y="60"/>
                    </a:lnTo>
                    <a:lnTo>
                      <a:pt x="263" y="55"/>
                    </a:lnTo>
                    <a:lnTo>
                      <a:pt x="274" y="51"/>
                    </a:lnTo>
                    <a:lnTo>
                      <a:pt x="286" y="45"/>
                    </a:lnTo>
                    <a:lnTo>
                      <a:pt x="297" y="40"/>
                    </a:lnTo>
                    <a:lnTo>
                      <a:pt x="309" y="35"/>
                    </a:lnTo>
                    <a:lnTo>
                      <a:pt x="320" y="29"/>
                    </a:lnTo>
                    <a:lnTo>
                      <a:pt x="333" y="24"/>
                    </a:lnTo>
                    <a:lnTo>
                      <a:pt x="344" y="20"/>
                    </a:lnTo>
                    <a:lnTo>
                      <a:pt x="357" y="15"/>
                    </a:lnTo>
                    <a:lnTo>
                      <a:pt x="370" y="10"/>
                    </a:lnTo>
                    <a:lnTo>
                      <a:pt x="381" y="7"/>
                    </a:lnTo>
                    <a:lnTo>
                      <a:pt x="394" y="5"/>
                    </a:lnTo>
                    <a:lnTo>
                      <a:pt x="405" y="2"/>
                    </a:lnTo>
                    <a:lnTo>
                      <a:pt x="418" y="0"/>
                    </a:lnTo>
                    <a:lnTo>
                      <a:pt x="430" y="0"/>
                    </a:lnTo>
                    <a:lnTo>
                      <a:pt x="450" y="10"/>
                    </a:lnTo>
                    <a:lnTo>
                      <a:pt x="472" y="22"/>
                    </a:lnTo>
                    <a:lnTo>
                      <a:pt x="494" y="33"/>
                    </a:lnTo>
                    <a:lnTo>
                      <a:pt x="516" y="44"/>
                    </a:lnTo>
                    <a:lnTo>
                      <a:pt x="539" y="55"/>
                    </a:lnTo>
                    <a:lnTo>
                      <a:pt x="562" y="67"/>
                    </a:lnTo>
                    <a:lnTo>
                      <a:pt x="585" y="78"/>
                    </a:lnTo>
                    <a:lnTo>
                      <a:pt x="609" y="89"/>
                    </a:lnTo>
                    <a:lnTo>
                      <a:pt x="617" y="91"/>
                    </a:lnTo>
                    <a:lnTo>
                      <a:pt x="621" y="94"/>
                    </a:lnTo>
                    <a:lnTo>
                      <a:pt x="622" y="101"/>
                    </a:lnTo>
                    <a:lnTo>
                      <a:pt x="624" y="112"/>
                    </a:lnTo>
                    <a:lnTo>
                      <a:pt x="623" y="137"/>
                    </a:lnTo>
                    <a:lnTo>
                      <a:pt x="623" y="161"/>
                    </a:lnTo>
                    <a:lnTo>
                      <a:pt x="623" y="186"/>
                    </a:lnTo>
                    <a:lnTo>
                      <a:pt x="622" y="210"/>
                    </a:lnTo>
                    <a:lnTo>
                      <a:pt x="621" y="212"/>
                    </a:lnTo>
                    <a:lnTo>
                      <a:pt x="618" y="214"/>
                    </a:lnTo>
                    <a:lnTo>
                      <a:pt x="615" y="217"/>
                    </a:lnTo>
                    <a:lnTo>
                      <a:pt x="609" y="219"/>
                    </a:lnTo>
                    <a:lnTo>
                      <a:pt x="609" y="220"/>
                    </a:lnTo>
                    <a:lnTo>
                      <a:pt x="609" y="221"/>
                    </a:lnTo>
                    <a:lnTo>
                      <a:pt x="609" y="222"/>
                    </a:lnTo>
                    <a:lnTo>
                      <a:pt x="609" y="224"/>
                    </a:lnTo>
                    <a:lnTo>
                      <a:pt x="615" y="224"/>
                    </a:lnTo>
                    <a:lnTo>
                      <a:pt x="621" y="225"/>
                    </a:lnTo>
                    <a:lnTo>
                      <a:pt x="626" y="226"/>
                    </a:lnTo>
                    <a:lnTo>
                      <a:pt x="633" y="229"/>
                    </a:lnTo>
                    <a:lnTo>
                      <a:pt x="633" y="241"/>
                    </a:lnTo>
                    <a:lnTo>
                      <a:pt x="633" y="251"/>
                    </a:lnTo>
                    <a:lnTo>
                      <a:pt x="631" y="259"/>
                    </a:lnTo>
                    <a:lnTo>
                      <a:pt x="623" y="266"/>
                    </a:lnTo>
                    <a:lnTo>
                      <a:pt x="609" y="268"/>
                    </a:lnTo>
                    <a:lnTo>
                      <a:pt x="601" y="271"/>
                    </a:lnTo>
                    <a:lnTo>
                      <a:pt x="598" y="272"/>
                    </a:lnTo>
                    <a:lnTo>
                      <a:pt x="595" y="274"/>
                    </a:lnTo>
                    <a:lnTo>
                      <a:pt x="593" y="292"/>
                    </a:lnTo>
                    <a:lnTo>
                      <a:pt x="591" y="309"/>
                    </a:lnTo>
                    <a:lnTo>
                      <a:pt x="590" y="327"/>
                    </a:lnTo>
                    <a:lnTo>
                      <a:pt x="587" y="345"/>
                    </a:lnTo>
                    <a:lnTo>
                      <a:pt x="584" y="350"/>
                    </a:lnTo>
                    <a:lnTo>
                      <a:pt x="578" y="356"/>
                    </a:lnTo>
                    <a:lnTo>
                      <a:pt x="572" y="361"/>
                    </a:lnTo>
                    <a:lnTo>
                      <a:pt x="565" y="365"/>
                    </a:lnTo>
                    <a:lnTo>
                      <a:pt x="565" y="366"/>
                    </a:lnTo>
                    <a:lnTo>
                      <a:pt x="565" y="368"/>
                    </a:lnTo>
                    <a:lnTo>
                      <a:pt x="565" y="369"/>
                    </a:lnTo>
                    <a:lnTo>
                      <a:pt x="569" y="369"/>
                    </a:lnTo>
                    <a:lnTo>
                      <a:pt x="572" y="369"/>
                    </a:lnTo>
                    <a:lnTo>
                      <a:pt x="576" y="371"/>
                    </a:lnTo>
                    <a:lnTo>
                      <a:pt x="580" y="375"/>
                    </a:lnTo>
                    <a:lnTo>
                      <a:pt x="579" y="386"/>
                    </a:lnTo>
                    <a:lnTo>
                      <a:pt x="576" y="399"/>
                    </a:lnTo>
                    <a:lnTo>
                      <a:pt x="575" y="413"/>
                    </a:lnTo>
                    <a:lnTo>
                      <a:pt x="575" y="428"/>
                    </a:lnTo>
                    <a:lnTo>
                      <a:pt x="577" y="429"/>
                    </a:lnTo>
                    <a:lnTo>
                      <a:pt x="582" y="430"/>
                    </a:lnTo>
                    <a:lnTo>
                      <a:pt x="586" y="431"/>
                    </a:lnTo>
                    <a:lnTo>
                      <a:pt x="592" y="433"/>
                    </a:lnTo>
                    <a:lnTo>
                      <a:pt x="597" y="436"/>
                    </a:lnTo>
                    <a:lnTo>
                      <a:pt x="602" y="438"/>
                    </a:lnTo>
                    <a:lnTo>
                      <a:pt x="606" y="439"/>
                    </a:lnTo>
                    <a:lnTo>
                      <a:pt x="609" y="441"/>
                    </a:lnTo>
                    <a:lnTo>
                      <a:pt x="610" y="453"/>
                    </a:lnTo>
                    <a:lnTo>
                      <a:pt x="613" y="464"/>
                    </a:lnTo>
                    <a:lnTo>
                      <a:pt x="614" y="476"/>
                    </a:lnTo>
                    <a:lnTo>
                      <a:pt x="615" y="487"/>
                    </a:lnTo>
                    <a:lnTo>
                      <a:pt x="610" y="493"/>
                    </a:lnTo>
                    <a:lnTo>
                      <a:pt x="606" y="497"/>
                    </a:lnTo>
                    <a:lnTo>
                      <a:pt x="607" y="500"/>
                    </a:lnTo>
                    <a:lnTo>
                      <a:pt x="615" y="506"/>
                    </a:lnTo>
                    <a:lnTo>
                      <a:pt x="614" y="514"/>
                    </a:lnTo>
                    <a:lnTo>
                      <a:pt x="614" y="522"/>
                    </a:lnTo>
                    <a:lnTo>
                      <a:pt x="613" y="529"/>
                    </a:lnTo>
                    <a:lnTo>
                      <a:pt x="613" y="536"/>
                    </a:lnTo>
                    <a:lnTo>
                      <a:pt x="609" y="553"/>
                    </a:lnTo>
                    <a:lnTo>
                      <a:pt x="611" y="576"/>
                    </a:lnTo>
                    <a:lnTo>
                      <a:pt x="611" y="600"/>
                    </a:lnTo>
                    <a:lnTo>
                      <a:pt x="603" y="620"/>
                    </a:lnTo>
                    <a:lnTo>
                      <a:pt x="578" y="629"/>
                    </a:lnTo>
                    <a:lnTo>
                      <a:pt x="553" y="638"/>
                    </a:lnTo>
                    <a:lnTo>
                      <a:pt x="527" y="649"/>
                    </a:lnTo>
                    <a:lnTo>
                      <a:pt x="503" y="659"/>
                    </a:lnTo>
                    <a:lnTo>
                      <a:pt x="478" y="670"/>
                    </a:lnTo>
                    <a:lnTo>
                      <a:pt x="454" y="680"/>
                    </a:lnTo>
                    <a:lnTo>
                      <a:pt x="428" y="691"/>
                    </a:lnTo>
                    <a:lnTo>
                      <a:pt x="404" y="702"/>
                    </a:lnTo>
                    <a:lnTo>
                      <a:pt x="379" y="713"/>
                    </a:lnTo>
                    <a:lnTo>
                      <a:pt x="355" y="724"/>
                    </a:lnTo>
                    <a:lnTo>
                      <a:pt x="329" y="735"/>
                    </a:lnTo>
                    <a:lnTo>
                      <a:pt x="305" y="746"/>
                    </a:lnTo>
                    <a:lnTo>
                      <a:pt x="281" y="757"/>
                    </a:lnTo>
                    <a:lnTo>
                      <a:pt x="256" y="767"/>
                    </a:lnTo>
                    <a:lnTo>
                      <a:pt x="231" y="778"/>
                    </a:lnTo>
                    <a:lnTo>
                      <a:pt x="207" y="788"/>
                    </a:lnTo>
                    <a:lnTo>
                      <a:pt x="204" y="788"/>
                    </a:lnTo>
                    <a:lnTo>
                      <a:pt x="202" y="788"/>
                    </a:lnTo>
                    <a:lnTo>
                      <a:pt x="198" y="788"/>
                    </a:lnTo>
                    <a:lnTo>
                      <a:pt x="196" y="7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4" name="Freeform 196"/>
              <p:cNvSpPr>
                <a:spLocks/>
              </p:cNvSpPr>
              <p:nvPr/>
            </p:nvSpPr>
            <p:spPr bwMode="auto">
              <a:xfrm>
                <a:off x="1172" y="3134"/>
                <a:ext cx="85" cy="130"/>
              </a:xfrm>
              <a:custGeom>
                <a:avLst/>
                <a:gdLst>
                  <a:gd name="T0" fmla="*/ 17 w 171"/>
                  <a:gd name="T1" fmla="*/ 31 h 261"/>
                  <a:gd name="T2" fmla="*/ 13 w 171"/>
                  <a:gd name="T3" fmla="*/ 29 h 261"/>
                  <a:gd name="T4" fmla="*/ 10 w 171"/>
                  <a:gd name="T5" fmla="*/ 27 h 261"/>
                  <a:gd name="T6" fmla="*/ 6 w 171"/>
                  <a:gd name="T7" fmla="*/ 24 h 261"/>
                  <a:gd name="T8" fmla="*/ 2 w 171"/>
                  <a:gd name="T9" fmla="*/ 21 h 261"/>
                  <a:gd name="T10" fmla="*/ 0 w 171"/>
                  <a:gd name="T11" fmla="*/ 19 h 261"/>
                  <a:gd name="T12" fmla="*/ 0 w 171"/>
                  <a:gd name="T13" fmla="*/ 18 h 261"/>
                  <a:gd name="T14" fmla="*/ 3 w 171"/>
                  <a:gd name="T15" fmla="*/ 19 h 261"/>
                  <a:gd name="T16" fmla="*/ 7 w 171"/>
                  <a:gd name="T17" fmla="*/ 22 h 261"/>
                  <a:gd name="T18" fmla="*/ 9 w 171"/>
                  <a:gd name="T19" fmla="*/ 22 h 261"/>
                  <a:gd name="T20" fmla="*/ 9 w 171"/>
                  <a:gd name="T21" fmla="*/ 22 h 261"/>
                  <a:gd name="T22" fmla="*/ 6 w 171"/>
                  <a:gd name="T23" fmla="*/ 20 h 261"/>
                  <a:gd name="T24" fmla="*/ 2 w 171"/>
                  <a:gd name="T25" fmla="*/ 18 h 261"/>
                  <a:gd name="T26" fmla="*/ 0 w 171"/>
                  <a:gd name="T27" fmla="*/ 16 h 261"/>
                  <a:gd name="T28" fmla="*/ 0 w 171"/>
                  <a:gd name="T29" fmla="*/ 13 h 261"/>
                  <a:gd name="T30" fmla="*/ 4 w 171"/>
                  <a:gd name="T31" fmla="*/ 14 h 261"/>
                  <a:gd name="T32" fmla="*/ 8 w 171"/>
                  <a:gd name="T33" fmla="*/ 16 h 261"/>
                  <a:gd name="T34" fmla="*/ 11 w 171"/>
                  <a:gd name="T35" fmla="*/ 18 h 261"/>
                  <a:gd name="T36" fmla="*/ 11 w 171"/>
                  <a:gd name="T37" fmla="*/ 18 h 261"/>
                  <a:gd name="T38" fmla="*/ 6 w 171"/>
                  <a:gd name="T39" fmla="*/ 14 h 261"/>
                  <a:gd name="T40" fmla="*/ 2 w 171"/>
                  <a:gd name="T41" fmla="*/ 10 h 261"/>
                  <a:gd name="T42" fmla="*/ 1 w 171"/>
                  <a:gd name="T43" fmla="*/ 7 h 261"/>
                  <a:gd name="T44" fmla="*/ 1 w 171"/>
                  <a:gd name="T45" fmla="*/ 4 h 261"/>
                  <a:gd name="T46" fmla="*/ 3 w 171"/>
                  <a:gd name="T47" fmla="*/ 4 h 261"/>
                  <a:gd name="T48" fmla="*/ 5 w 171"/>
                  <a:gd name="T49" fmla="*/ 5 h 261"/>
                  <a:gd name="T50" fmla="*/ 6 w 171"/>
                  <a:gd name="T51" fmla="*/ 6 h 261"/>
                  <a:gd name="T52" fmla="*/ 6 w 171"/>
                  <a:gd name="T53" fmla="*/ 6 h 261"/>
                  <a:gd name="T54" fmla="*/ 4 w 171"/>
                  <a:gd name="T55" fmla="*/ 4 h 261"/>
                  <a:gd name="T56" fmla="*/ 2 w 171"/>
                  <a:gd name="T57" fmla="*/ 3 h 261"/>
                  <a:gd name="T58" fmla="*/ 1 w 171"/>
                  <a:gd name="T59" fmla="*/ 2 h 261"/>
                  <a:gd name="T60" fmla="*/ 1 w 171"/>
                  <a:gd name="T61" fmla="*/ 0 h 261"/>
                  <a:gd name="T62" fmla="*/ 6 w 171"/>
                  <a:gd name="T63" fmla="*/ 2 h 261"/>
                  <a:gd name="T64" fmla="*/ 13 w 171"/>
                  <a:gd name="T65" fmla="*/ 7 h 261"/>
                  <a:gd name="T66" fmla="*/ 17 w 171"/>
                  <a:gd name="T67" fmla="*/ 9 h 261"/>
                  <a:gd name="T68" fmla="*/ 18 w 171"/>
                  <a:gd name="T69" fmla="*/ 10 h 261"/>
                  <a:gd name="T70" fmla="*/ 20 w 171"/>
                  <a:gd name="T71" fmla="*/ 10 h 261"/>
                  <a:gd name="T72" fmla="*/ 21 w 171"/>
                  <a:gd name="T73" fmla="*/ 13 h 261"/>
                  <a:gd name="T74" fmla="*/ 20 w 171"/>
                  <a:gd name="T75" fmla="*/ 16 h 261"/>
                  <a:gd name="T76" fmla="*/ 17 w 171"/>
                  <a:gd name="T77" fmla="*/ 15 h 261"/>
                  <a:gd name="T78" fmla="*/ 14 w 171"/>
                  <a:gd name="T79" fmla="*/ 13 h 261"/>
                  <a:gd name="T80" fmla="*/ 13 w 171"/>
                  <a:gd name="T81" fmla="*/ 13 h 261"/>
                  <a:gd name="T82" fmla="*/ 14 w 171"/>
                  <a:gd name="T83" fmla="*/ 14 h 261"/>
                  <a:gd name="T84" fmla="*/ 17 w 171"/>
                  <a:gd name="T85" fmla="*/ 15 h 261"/>
                  <a:gd name="T86" fmla="*/ 20 w 171"/>
                  <a:gd name="T87" fmla="*/ 17 h 261"/>
                  <a:gd name="T88" fmla="*/ 20 w 171"/>
                  <a:gd name="T89" fmla="*/ 21 h 261"/>
                  <a:gd name="T90" fmla="*/ 19 w 171"/>
                  <a:gd name="T91" fmla="*/ 25 h 261"/>
                  <a:gd name="T92" fmla="*/ 16 w 171"/>
                  <a:gd name="T93" fmla="*/ 23 h 261"/>
                  <a:gd name="T94" fmla="*/ 16 w 171"/>
                  <a:gd name="T95" fmla="*/ 24 h 261"/>
                  <a:gd name="T96" fmla="*/ 18 w 171"/>
                  <a:gd name="T97" fmla="*/ 25 h 261"/>
                  <a:gd name="T98" fmla="*/ 20 w 171"/>
                  <a:gd name="T99" fmla="*/ 27 h 261"/>
                  <a:gd name="T100" fmla="*/ 19 w 171"/>
                  <a:gd name="T101" fmla="*/ 32 h 261"/>
                  <a:gd name="T102" fmla="*/ 19 w 171"/>
                  <a:gd name="T103" fmla="*/ 32 h 26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71"/>
                  <a:gd name="T157" fmla="*/ 0 h 261"/>
                  <a:gd name="T158" fmla="*/ 171 w 171"/>
                  <a:gd name="T159" fmla="*/ 261 h 26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71" h="261">
                    <a:moveTo>
                      <a:pt x="156" y="261"/>
                    </a:moveTo>
                    <a:lnTo>
                      <a:pt x="146" y="255"/>
                    </a:lnTo>
                    <a:lnTo>
                      <a:pt x="138" y="249"/>
                    </a:lnTo>
                    <a:lnTo>
                      <a:pt x="129" y="243"/>
                    </a:lnTo>
                    <a:lnTo>
                      <a:pt x="120" y="239"/>
                    </a:lnTo>
                    <a:lnTo>
                      <a:pt x="111" y="233"/>
                    </a:lnTo>
                    <a:lnTo>
                      <a:pt x="103" y="227"/>
                    </a:lnTo>
                    <a:lnTo>
                      <a:pt x="93" y="223"/>
                    </a:lnTo>
                    <a:lnTo>
                      <a:pt x="85" y="217"/>
                    </a:lnTo>
                    <a:lnTo>
                      <a:pt x="75" y="210"/>
                    </a:lnTo>
                    <a:lnTo>
                      <a:pt x="65" y="202"/>
                    </a:lnTo>
                    <a:lnTo>
                      <a:pt x="53" y="194"/>
                    </a:lnTo>
                    <a:lnTo>
                      <a:pt x="43" y="186"/>
                    </a:lnTo>
                    <a:lnTo>
                      <a:pt x="31" y="178"/>
                    </a:lnTo>
                    <a:lnTo>
                      <a:pt x="20" y="171"/>
                    </a:lnTo>
                    <a:lnTo>
                      <a:pt x="9" y="165"/>
                    </a:lnTo>
                    <a:lnTo>
                      <a:pt x="0" y="160"/>
                    </a:lnTo>
                    <a:lnTo>
                      <a:pt x="0" y="156"/>
                    </a:lnTo>
                    <a:lnTo>
                      <a:pt x="0" y="152"/>
                    </a:lnTo>
                    <a:lnTo>
                      <a:pt x="0" y="148"/>
                    </a:lnTo>
                    <a:lnTo>
                      <a:pt x="0" y="144"/>
                    </a:lnTo>
                    <a:lnTo>
                      <a:pt x="7" y="147"/>
                    </a:lnTo>
                    <a:lnTo>
                      <a:pt x="16" y="151"/>
                    </a:lnTo>
                    <a:lnTo>
                      <a:pt x="28" y="158"/>
                    </a:lnTo>
                    <a:lnTo>
                      <a:pt x="38" y="165"/>
                    </a:lnTo>
                    <a:lnTo>
                      <a:pt x="50" y="172"/>
                    </a:lnTo>
                    <a:lnTo>
                      <a:pt x="60" y="178"/>
                    </a:lnTo>
                    <a:lnTo>
                      <a:pt x="69" y="181"/>
                    </a:lnTo>
                    <a:lnTo>
                      <a:pt x="76" y="181"/>
                    </a:lnTo>
                    <a:lnTo>
                      <a:pt x="76" y="180"/>
                    </a:lnTo>
                    <a:lnTo>
                      <a:pt x="76" y="179"/>
                    </a:lnTo>
                    <a:lnTo>
                      <a:pt x="76" y="178"/>
                    </a:lnTo>
                    <a:lnTo>
                      <a:pt x="76" y="177"/>
                    </a:lnTo>
                    <a:lnTo>
                      <a:pt x="67" y="172"/>
                    </a:lnTo>
                    <a:lnTo>
                      <a:pt x="58" y="167"/>
                    </a:lnTo>
                    <a:lnTo>
                      <a:pt x="49" y="162"/>
                    </a:lnTo>
                    <a:lnTo>
                      <a:pt x="39" y="157"/>
                    </a:lnTo>
                    <a:lnTo>
                      <a:pt x="30" y="151"/>
                    </a:lnTo>
                    <a:lnTo>
                      <a:pt x="21" y="147"/>
                    </a:lnTo>
                    <a:lnTo>
                      <a:pt x="12" y="141"/>
                    </a:lnTo>
                    <a:lnTo>
                      <a:pt x="2" y="136"/>
                    </a:lnTo>
                    <a:lnTo>
                      <a:pt x="2" y="130"/>
                    </a:lnTo>
                    <a:lnTo>
                      <a:pt x="2" y="123"/>
                    </a:lnTo>
                    <a:lnTo>
                      <a:pt x="2" y="117"/>
                    </a:lnTo>
                    <a:lnTo>
                      <a:pt x="4" y="110"/>
                    </a:lnTo>
                    <a:lnTo>
                      <a:pt x="13" y="111"/>
                    </a:lnTo>
                    <a:lnTo>
                      <a:pt x="22" y="113"/>
                    </a:lnTo>
                    <a:lnTo>
                      <a:pt x="34" y="118"/>
                    </a:lnTo>
                    <a:lnTo>
                      <a:pt x="46" y="122"/>
                    </a:lnTo>
                    <a:lnTo>
                      <a:pt x="58" y="128"/>
                    </a:lnTo>
                    <a:lnTo>
                      <a:pt x="69" y="135"/>
                    </a:lnTo>
                    <a:lnTo>
                      <a:pt x="78" y="141"/>
                    </a:lnTo>
                    <a:lnTo>
                      <a:pt x="88" y="145"/>
                    </a:lnTo>
                    <a:lnTo>
                      <a:pt x="89" y="145"/>
                    </a:lnTo>
                    <a:lnTo>
                      <a:pt x="90" y="145"/>
                    </a:lnTo>
                    <a:lnTo>
                      <a:pt x="81" y="138"/>
                    </a:lnTo>
                    <a:lnTo>
                      <a:pt x="69" y="129"/>
                    </a:lnTo>
                    <a:lnTo>
                      <a:pt x="55" y="118"/>
                    </a:lnTo>
                    <a:lnTo>
                      <a:pt x="43" y="106"/>
                    </a:lnTo>
                    <a:lnTo>
                      <a:pt x="30" y="95"/>
                    </a:lnTo>
                    <a:lnTo>
                      <a:pt x="19" y="83"/>
                    </a:lnTo>
                    <a:lnTo>
                      <a:pt x="12" y="73"/>
                    </a:lnTo>
                    <a:lnTo>
                      <a:pt x="8" y="65"/>
                    </a:lnTo>
                    <a:lnTo>
                      <a:pt x="11" y="57"/>
                    </a:lnTo>
                    <a:lnTo>
                      <a:pt x="13" y="49"/>
                    </a:lnTo>
                    <a:lnTo>
                      <a:pt x="13" y="41"/>
                    </a:lnTo>
                    <a:lnTo>
                      <a:pt x="13" y="32"/>
                    </a:lnTo>
                    <a:lnTo>
                      <a:pt x="17" y="32"/>
                    </a:lnTo>
                    <a:lnTo>
                      <a:pt x="22" y="35"/>
                    </a:lnTo>
                    <a:lnTo>
                      <a:pt x="28" y="37"/>
                    </a:lnTo>
                    <a:lnTo>
                      <a:pt x="32" y="39"/>
                    </a:lnTo>
                    <a:lnTo>
                      <a:pt x="38" y="43"/>
                    </a:lnTo>
                    <a:lnTo>
                      <a:pt x="44" y="46"/>
                    </a:lnTo>
                    <a:lnTo>
                      <a:pt x="50" y="50"/>
                    </a:lnTo>
                    <a:lnTo>
                      <a:pt x="55" y="53"/>
                    </a:lnTo>
                    <a:lnTo>
                      <a:pt x="55" y="52"/>
                    </a:lnTo>
                    <a:lnTo>
                      <a:pt x="55" y="51"/>
                    </a:lnTo>
                    <a:lnTo>
                      <a:pt x="55" y="50"/>
                    </a:lnTo>
                    <a:lnTo>
                      <a:pt x="55" y="49"/>
                    </a:lnTo>
                    <a:lnTo>
                      <a:pt x="50" y="45"/>
                    </a:lnTo>
                    <a:lnTo>
                      <a:pt x="44" y="42"/>
                    </a:lnTo>
                    <a:lnTo>
                      <a:pt x="39" y="38"/>
                    </a:lnTo>
                    <a:lnTo>
                      <a:pt x="34" y="35"/>
                    </a:lnTo>
                    <a:lnTo>
                      <a:pt x="29" y="31"/>
                    </a:lnTo>
                    <a:lnTo>
                      <a:pt x="23" y="28"/>
                    </a:lnTo>
                    <a:lnTo>
                      <a:pt x="19" y="26"/>
                    </a:lnTo>
                    <a:lnTo>
                      <a:pt x="14" y="22"/>
                    </a:lnTo>
                    <a:lnTo>
                      <a:pt x="14" y="16"/>
                    </a:lnTo>
                    <a:lnTo>
                      <a:pt x="14" y="11"/>
                    </a:lnTo>
                    <a:lnTo>
                      <a:pt x="13" y="6"/>
                    </a:lnTo>
                    <a:lnTo>
                      <a:pt x="13" y="0"/>
                    </a:lnTo>
                    <a:lnTo>
                      <a:pt x="23" y="2"/>
                    </a:lnTo>
                    <a:lnTo>
                      <a:pt x="37" y="9"/>
                    </a:lnTo>
                    <a:lnTo>
                      <a:pt x="54" y="19"/>
                    </a:lnTo>
                    <a:lnTo>
                      <a:pt x="72" y="30"/>
                    </a:lnTo>
                    <a:lnTo>
                      <a:pt x="90" y="43"/>
                    </a:lnTo>
                    <a:lnTo>
                      <a:pt x="107" y="56"/>
                    </a:lnTo>
                    <a:lnTo>
                      <a:pt x="122" y="66"/>
                    </a:lnTo>
                    <a:lnTo>
                      <a:pt x="134" y="74"/>
                    </a:lnTo>
                    <a:lnTo>
                      <a:pt x="136" y="77"/>
                    </a:lnTo>
                    <a:lnTo>
                      <a:pt x="138" y="80"/>
                    </a:lnTo>
                    <a:lnTo>
                      <a:pt x="142" y="83"/>
                    </a:lnTo>
                    <a:lnTo>
                      <a:pt x="144" y="87"/>
                    </a:lnTo>
                    <a:lnTo>
                      <a:pt x="152" y="87"/>
                    </a:lnTo>
                    <a:lnTo>
                      <a:pt x="158" y="85"/>
                    </a:lnTo>
                    <a:lnTo>
                      <a:pt x="164" y="85"/>
                    </a:lnTo>
                    <a:lnTo>
                      <a:pt x="171" y="85"/>
                    </a:lnTo>
                    <a:lnTo>
                      <a:pt x="171" y="98"/>
                    </a:lnTo>
                    <a:lnTo>
                      <a:pt x="169" y="110"/>
                    </a:lnTo>
                    <a:lnTo>
                      <a:pt x="169" y="122"/>
                    </a:lnTo>
                    <a:lnTo>
                      <a:pt x="168" y="134"/>
                    </a:lnTo>
                    <a:lnTo>
                      <a:pt x="160" y="133"/>
                    </a:lnTo>
                    <a:lnTo>
                      <a:pt x="152" y="130"/>
                    </a:lnTo>
                    <a:lnTo>
                      <a:pt x="145" y="126"/>
                    </a:lnTo>
                    <a:lnTo>
                      <a:pt x="137" y="121"/>
                    </a:lnTo>
                    <a:lnTo>
                      <a:pt x="130" y="117"/>
                    </a:lnTo>
                    <a:lnTo>
                      <a:pt x="122" y="112"/>
                    </a:lnTo>
                    <a:lnTo>
                      <a:pt x="115" y="109"/>
                    </a:lnTo>
                    <a:lnTo>
                      <a:pt x="107" y="106"/>
                    </a:lnTo>
                    <a:lnTo>
                      <a:pt x="107" y="107"/>
                    </a:lnTo>
                    <a:lnTo>
                      <a:pt x="106" y="107"/>
                    </a:lnTo>
                    <a:lnTo>
                      <a:pt x="106" y="109"/>
                    </a:lnTo>
                    <a:lnTo>
                      <a:pt x="113" y="113"/>
                    </a:lnTo>
                    <a:lnTo>
                      <a:pt x="121" y="118"/>
                    </a:lnTo>
                    <a:lnTo>
                      <a:pt x="129" y="121"/>
                    </a:lnTo>
                    <a:lnTo>
                      <a:pt x="137" y="126"/>
                    </a:lnTo>
                    <a:lnTo>
                      <a:pt x="145" y="132"/>
                    </a:lnTo>
                    <a:lnTo>
                      <a:pt x="153" y="136"/>
                    </a:lnTo>
                    <a:lnTo>
                      <a:pt x="161" y="142"/>
                    </a:lnTo>
                    <a:lnTo>
                      <a:pt x="169" y="148"/>
                    </a:lnTo>
                    <a:lnTo>
                      <a:pt x="168" y="162"/>
                    </a:lnTo>
                    <a:lnTo>
                      <a:pt x="166" y="175"/>
                    </a:lnTo>
                    <a:lnTo>
                      <a:pt x="165" y="189"/>
                    </a:lnTo>
                    <a:lnTo>
                      <a:pt x="163" y="203"/>
                    </a:lnTo>
                    <a:lnTo>
                      <a:pt x="157" y="202"/>
                    </a:lnTo>
                    <a:lnTo>
                      <a:pt x="148" y="198"/>
                    </a:lnTo>
                    <a:lnTo>
                      <a:pt x="138" y="194"/>
                    </a:lnTo>
                    <a:lnTo>
                      <a:pt x="133" y="191"/>
                    </a:lnTo>
                    <a:lnTo>
                      <a:pt x="133" y="193"/>
                    </a:lnTo>
                    <a:lnTo>
                      <a:pt x="133" y="194"/>
                    </a:lnTo>
                    <a:lnTo>
                      <a:pt x="133" y="195"/>
                    </a:lnTo>
                    <a:lnTo>
                      <a:pt x="133" y="196"/>
                    </a:lnTo>
                    <a:lnTo>
                      <a:pt x="139" y="200"/>
                    </a:lnTo>
                    <a:lnTo>
                      <a:pt x="146" y="204"/>
                    </a:lnTo>
                    <a:lnTo>
                      <a:pt x="153" y="208"/>
                    </a:lnTo>
                    <a:lnTo>
                      <a:pt x="160" y="212"/>
                    </a:lnTo>
                    <a:lnTo>
                      <a:pt x="161" y="218"/>
                    </a:lnTo>
                    <a:lnTo>
                      <a:pt x="161" y="224"/>
                    </a:lnTo>
                    <a:lnTo>
                      <a:pt x="160" y="236"/>
                    </a:lnTo>
                    <a:lnTo>
                      <a:pt x="159" y="259"/>
                    </a:lnTo>
                    <a:lnTo>
                      <a:pt x="158" y="261"/>
                    </a:lnTo>
                    <a:lnTo>
                      <a:pt x="157" y="261"/>
                    </a:lnTo>
                    <a:lnTo>
                      <a:pt x="156" y="261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5" name="Freeform 197"/>
              <p:cNvSpPr>
                <a:spLocks/>
              </p:cNvSpPr>
              <p:nvPr/>
            </p:nvSpPr>
            <p:spPr bwMode="auto">
              <a:xfrm>
                <a:off x="1256" y="3149"/>
                <a:ext cx="83" cy="114"/>
              </a:xfrm>
              <a:custGeom>
                <a:avLst/>
                <a:gdLst>
                  <a:gd name="T0" fmla="*/ 0 w 167"/>
                  <a:gd name="T1" fmla="*/ 28 h 227"/>
                  <a:gd name="T2" fmla="*/ 0 w 167"/>
                  <a:gd name="T3" fmla="*/ 22 h 227"/>
                  <a:gd name="T4" fmla="*/ 1 w 167"/>
                  <a:gd name="T5" fmla="*/ 22 h 227"/>
                  <a:gd name="T6" fmla="*/ 1 w 167"/>
                  <a:gd name="T7" fmla="*/ 22 h 227"/>
                  <a:gd name="T8" fmla="*/ 1 w 167"/>
                  <a:gd name="T9" fmla="*/ 22 h 227"/>
                  <a:gd name="T10" fmla="*/ 0 w 167"/>
                  <a:gd name="T11" fmla="*/ 20 h 227"/>
                  <a:gd name="T12" fmla="*/ 1 w 167"/>
                  <a:gd name="T13" fmla="*/ 14 h 227"/>
                  <a:gd name="T14" fmla="*/ 3 w 167"/>
                  <a:gd name="T15" fmla="*/ 13 h 227"/>
                  <a:gd name="T16" fmla="*/ 2 w 167"/>
                  <a:gd name="T17" fmla="*/ 13 h 227"/>
                  <a:gd name="T18" fmla="*/ 1 w 167"/>
                  <a:gd name="T19" fmla="*/ 12 h 227"/>
                  <a:gd name="T20" fmla="*/ 1 w 167"/>
                  <a:gd name="T21" fmla="*/ 7 h 227"/>
                  <a:gd name="T22" fmla="*/ 4 w 167"/>
                  <a:gd name="T23" fmla="*/ 6 h 227"/>
                  <a:gd name="T24" fmla="*/ 8 w 167"/>
                  <a:gd name="T25" fmla="*/ 5 h 227"/>
                  <a:gd name="T26" fmla="*/ 11 w 167"/>
                  <a:gd name="T27" fmla="*/ 4 h 227"/>
                  <a:gd name="T28" fmla="*/ 15 w 167"/>
                  <a:gd name="T29" fmla="*/ 2 h 227"/>
                  <a:gd name="T30" fmla="*/ 19 w 167"/>
                  <a:gd name="T31" fmla="*/ 1 h 227"/>
                  <a:gd name="T32" fmla="*/ 20 w 167"/>
                  <a:gd name="T33" fmla="*/ 1 h 227"/>
                  <a:gd name="T34" fmla="*/ 20 w 167"/>
                  <a:gd name="T35" fmla="*/ 3 h 227"/>
                  <a:gd name="T36" fmla="*/ 18 w 167"/>
                  <a:gd name="T37" fmla="*/ 4 h 227"/>
                  <a:gd name="T38" fmla="*/ 16 w 167"/>
                  <a:gd name="T39" fmla="*/ 5 h 227"/>
                  <a:gd name="T40" fmla="*/ 16 w 167"/>
                  <a:gd name="T41" fmla="*/ 5 h 227"/>
                  <a:gd name="T42" fmla="*/ 18 w 167"/>
                  <a:gd name="T43" fmla="*/ 4 h 227"/>
                  <a:gd name="T44" fmla="*/ 20 w 167"/>
                  <a:gd name="T45" fmla="*/ 4 h 227"/>
                  <a:gd name="T46" fmla="*/ 20 w 167"/>
                  <a:gd name="T47" fmla="*/ 6 h 227"/>
                  <a:gd name="T48" fmla="*/ 17 w 167"/>
                  <a:gd name="T49" fmla="*/ 8 h 227"/>
                  <a:gd name="T50" fmla="*/ 13 w 167"/>
                  <a:gd name="T51" fmla="*/ 9 h 227"/>
                  <a:gd name="T52" fmla="*/ 9 w 167"/>
                  <a:gd name="T53" fmla="*/ 11 h 227"/>
                  <a:gd name="T54" fmla="*/ 9 w 167"/>
                  <a:gd name="T55" fmla="*/ 12 h 227"/>
                  <a:gd name="T56" fmla="*/ 12 w 167"/>
                  <a:gd name="T57" fmla="*/ 11 h 227"/>
                  <a:gd name="T58" fmla="*/ 16 w 167"/>
                  <a:gd name="T59" fmla="*/ 9 h 227"/>
                  <a:gd name="T60" fmla="*/ 20 w 167"/>
                  <a:gd name="T61" fmla="*/ 8 h 227"/>
                  <a:gd name="T62" fmla="*/ 20 w 167"/>
                  <a:gd name="T63" fmla="*/ 12 h 227"/>
                  <a:gd name="T64" fmla="*/ 19 w 167"/>
                  <a:gd name="T65" fmla="*/ 13 h 227"/>
                  <a:gd name="T66" fmla="*/ 17 w 167"/>
                  <a:gd name="T67" fmla="*/ 14 h 227"/>
                  <a:gd name="T68" fmla="*/ 15 w 167"/>
                  <a:gd name="T69" fmla="*/ 15 h 227"/>
                  <a:gd name="T70" fmla="*/ 17 w 167"/>
                  <a:gd name="T71" fmla="*/ 15 h 227"/>
                  <a:gd name="T72" fmla="*/ 19 w 167"/>
                  <a:gd name="T73" fmla="*/ 14 h 227"/>
                  <a:gd name="T74" fmla="*/ 20 w 167"/>
                  <a:gd name="T75" fmla="*/ 15 h 227"/>
                  <a:gd name="T76" fmla="*/ 20 w 167"/>
                  <a:gd name="T77" fmla="*/ 17 h 227"/>
                  <a:gd name="T78" fmla="*/ 18 w 167"/>
                  <a:gd name="T79" fmla="*/ 17 h 227"/>
                  <a:gd name="T80" fmla="*/ 16 w 167"/>
                  <a:gd name="T81" fmla="*/ 18 h 227"/>
                  <a:gd name="T82" fmla="*/ 12 w 167"/>
                  <a:gd name="T83" fmla="*/ 20 h 227"/>
                  <a:gd name="T84" fmla="*/ 8 w 167"/>
                  <a:gd name="T85" fmla="*/ 22 h 227"/>
                  <a:gd name="T86" fmla="*/ 6 w 167"/>
                  <a:gd name="T87" fmla="*/ 22 h 227"/>
                  <a:gd name="T88" fmla="*/ 6 w 167"/>
                  <a:gd name="T89" fmla="*/ 23 h 227"/>
                  <a:gd name="T90" fmla="*/ 8 w 167"/>
                  <a:gd name="T91" fmla="*/ 23 h 227"/>
                  <a:gd name="T92" fmla="*/ 13 w 167"/>
                  <a:gd name="T93" fmla="*/ 21 h 227"/>
                  <a:gd name="T94" fmla="*/ 18 w 167"/>
                  <a:gd name="T95" fmla="*/ 19 h 227"/>
                  <a:gd name="T96" fmla="*/ 19 w 167"/>
                  <a:gd name="T97" fmla="*/ 19 h 227"/>
                  <a:gd name="T98" fmla="*/ 19 w 167"/>
                  <a:gd name="T99" fmla="*/ 21 h 227"/>
                  <a:gd name="T100" fmla="*/ 16 w 167"/>
                  <a:gd name="T101" fmla="*/ 23 h 227"/>
                  <a:gd name="T102" fmla="*/ 9 w 167"/>
                  <a:gd name="T103" fmla="*/ 26 h 227"/>
                  <a:gd name="T104" fmla="*/ 2 w 167"/>
                  <a:gd name="T105" fmla="*/ 28 h 227"/>
                  <a:gd name="T106" fmla="*/ 0 w 167"/>
                  <a:gd name="T107" fmla="*/ 29 h 227"/>
                  <a:gd name="T108" fmla="*/ 0 w 167"/>
                  <a:gd name="T109" fmla="*/ 29 h 22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7"/>
                  <a:gd name="T166" fmla="*/ 0 h 227"/>
                  <a:gd name="T167" fmla="*/ 167 w 167"/>
                  <a:gd name="T168" fmla="*/ 227 h 22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7" h="227">
                    <a:moveTo>
                      <a:pt x="1" y="227"/>
                    </a:moveTo>
                    <a:lnTo>
                      <a:pt x="0" y="224"/>
                    </a:lnTo>
                    <a:lnTo>
                      <a:pt x="1" y="218"/>
                    </a:lnTo>
                    <a:lnTo>
                      <a:pt x="1" y="204"/>
                    </a:lnTo>
                    <a:lnTo>
                      <a:pt x="4" y="178"/>
                    </a:lnTo>
                    <a:lnTo>
                      <a:pt x="6" y="176"/>
                    </a:lnTo>
                    <a:lnTo>
                      <a:pt x="7" y="174"/>
                    </a:lnTo>
                    <a:lnTo>
                      <a:pt x="9" y="173"/>
                    </a:lnTo>
                    <a:lnTo>
                      <a:pt x="12" y="172"/>
                    </a:lnTo>
                    <a:lnTo>
                      <a:pt x="12" y="171"/>
                    </a:lnTo>
                    <a:lnTo>
                      <a:pt x="12" y="170"/>
                    </a:lnTo>
                    <a:lnTo>
                      <a:pt x="12" y="168"/>
                    </a:lnTo>
                    <a:lnTo>
                      <a:pt x="11" y="170"/>
                    </a:lnTo>
                    <a:lnTo>
                      <a:pt x="8" y="170"/>
                    </a:lnTo>
                    <a:lnTo>
                      <a:pt x="7" y="171"/>
                    </a:lnTo>
                    <a:lnTo>
                      <a:pt x="6" y="172"/>
                    </a:lnTo>
                    <a:lnTo>
                      <a:pt x="6" y="156"/>
                    </a:lnTo>
                    <a:lnTo>
                      <a:pt x="7" y="141"/>
                    </a:lnTo>
                    <a:lnTo>
                      <a:pt x="8" y="126"/>
                    </a:lnTo>
                    <a:lnTo>
                      <a:pt x="9" y="111"/>
                    </a:lnTo>
                    <a:lnTo>
                      <a:pt x="20" y="106"/>
                    </a:lnTo>
                    <a:lnTo>
                      <a:pt x="24" y="104"/>
                    </a:lnTo>
                    <a:lnTo>
                      <a:pt x="27" y="103"/>
                    </a:lnTo>
                    <a:lnTo>
                      <a:pt x="28" y="102"/>
                    </a:lnTo>
                    <a:lnTo>
                      <a:pt x="23" y="102"/>
                    </a:lnTo>
                    <a:lnTo>
                      <a:pt x="20" y="102"/>
                    </a:lnTo>
                    <a:lnTo>
                      <a:pt x="15" y="103"/>
                    </a:lnTo>
                    <a:lnTo>
                      <a:pt x="11" y="103"/>
                    </a:lnTo>
                    <a:lnTo>
                      <a:pt x="11" y="92"/>
                    </a:lnTo>
                    <a:lnTo>
                      <a:pt x="11" y="77"/>
                    </a:lnTo>
                    <a:lnTo>
                      <a:pt x="12" y="62"/>
                    </a:lnTo>
                    <a:lnTo>
                      <a:pt x="13" y="51"/>
                    </a:lnTo>
                    <a:lnTo>
                      <a:pt x="19" y="49"/>
                    </a:lnTo>
                    <a:lnTo>
                      <a:pt x="27" y="45"/>
                    </a:lnTo>
                    <a:lnTo>
                      <a:pt x="36" y="43"/>
                    </a:lnTo>
                    <a:lnTo>
                      <a:pt x="45" y="39"/>
                    </a:lnTo>
                    <a:lnTo>
                      <a:pt x="54" y="36"/>
                    </a:lnTo>
                    <a:lnTo>
                      <a:pt x="64" y="34"/>
                    </a:lnTo>
                    <a:lnTo>
                      <a:pt x="72" y="31"/>
                    </a:lnTo>
                    <a:lnTo>
                      <a:pt x="77" y="29"/>
                    </a:lnTo>
                    <a:lnTo>
                      <a:pt x="89" y="26"/>
                    </a:lnTo>
                    <a:lnTo>
                      <a:pt x="100" y="22"/>
                    </a:lnTo>
                    <a:lnTo>
                      <a:pt x="112" y="19"/>
                    </a:lnTo>
                    <a:lnTo>
                      <a:pt x="122" y="14"/>
                    </a:lnTo>
                    <a:lnTo>
                      <a:pt x="134" y="11"/>
                    </a:lnTo>
                    <a:lnTo>
                      <a:pt x="144" y="7"/>
                    </a:lnTo>
                    <a:lnTo>
                      <a:pt x="156" y="4"/>
                    </a:lnTo>
                    <a:lnTo>
                      <a:pt x="166" y="0"/>
                    </a:lnTo>
                    <a:lnTo>
                      <a:pt x="166" y="4"/>
                    </a:lnTo>
                    <a:lnTo>
                      <a:pt x="166" y="7"/>
                    </a:lnTo>
                    <a:lnTo>
                      <a:pt x="166" y="11"/>
                    </a:lnTo>
                    <a:lnTo>
                      <a:pt x="167" y="14"/>
                    </a:lnTo>
                    <a:lnTo>
                      <a:pt x="162" y="17"/>
                    </a:lnTo>
                    <a:lnTo>
                      <a:pt x="156" y="21"/>
                    </a:lnTo>
                    <a:lnTo>
                      <a:pt x="150" y="23"/>
                    </a:lnTo>
                    <a:lnTo>
                      <a:pt x="145" y="27"/>
                    </a:lnTo>
                    <a:lnTo>
                      <a:pt x="140" y="29"/>
                    </a:lnTo>
                    <a:lnTo>
                      <a:pt x="135" y="31"/>
                    </a:lnTo>
                    <a:lnTo>
                      <a:pt x="129" y="34"/>
                    </a:lnTo>
                    <a:lnTo>
                      <a:pt x="125" y="36"/>
                    </a:lnTo>
                    <a:lnTo>
                      <a:pt x="129" y="36"/>
                    </a:lnTo>
                    <a:lnTo>
                      <a:pt x="135" y="35"/>
                    </a:lnTo>
                    <a:lnTo>
                      <a:pt x="140" y="32"/>
                    </a:lnTo>
                    <a:lnTo>
                      <a:pt x="145" y="31"/>
                    </a:lnTo>
                    <a:lnTo>
                      <a:pt x="150" y="29"/>
                    </a:lnTo>
                    <a:lnTo>
                      <a:pt x="156" y="28"/>
                    </a:lnTo>
                    <a:lnTo>
                      <a:pt x="160" y="27"/>
                    </a:lnTo>
                    <a:lnTo>
                      <a:pt x="166" y="26"/>
                    </a:lnTo>
                    <a:lnTo>
                      <a:pt x="166" y="31"/>
                    </a:lnTo>
                    <a:lnTo>
                      <a:pt x="166" y="37"/>
                    </a:lnTo>
                    <a:lnTo>
                      <a:pt x="164" y="43"/>
                    </a:lnTo>
                    <a:lnTo>
                      <a:pt x="159" y="50"/>
                    </a:lnTo>
                    <a:lnTo>
                      <a:pt x="149" y="54"/>
                    </a:lnTo>
                    <a:lnTo>
                      <a:pt x="137" y="59"/>
                    </a:lnTo>
                    <a:lnTo>
                      <a:pt x="127" y="62"/>
                    </a:lnTo>
                    <a:lnTo>
                      <a:pt x="117" y="67"/>
                    </a:lnTo>
                    <a:lnTo>
                      <a:pt x="106" y="72"/>
                    </a:lnTo>
                    <a:lnTo>
                      <a:pt x="96" y="76"/>
                    </a:lnTo>
                    <a:lnTo>
                      <a:pt x="87" y="81"/>
                    </a:lnTo>
                    <a:lnTo>
                      <a:pt x="76" y="85"/>
                    </a:lnTo>
                    <a:lnTo>
                      <a:pt x="76" y="89"/>
                    </a:lnTo>
                    <a:lnTo>
                      <a:pt x="76" y="90"/>
                    </a:lnTo>
                    <a:lnTo>
                      <a:pt x="76" y="91"/>
                    </a:lnTo>
                    <a:lnTo>
                      <a:pt x="77" y="92"/>
                    </a:lnTo>
                    <a:lnTo>
                      <a:pt x="88" y="88"/>
                    </a:lnTo>
                    <a:lnTo>
                      <a:pt x="99" y="83"/>
                    </a:lnTo>
                    <a:lnTo>
                      <a:pt x="110" y="77"/>
                    </a:lnTo>
                    <a:lnTo>
                      <a:pt x="121" y="73"/>
                    </a:lnTo>
                    <a:lnTo>
                      <a:pt x="133" y="68"/>
                    </a:lnTo>
                    <a:lnTo>
                      <a:pt x="143" y="64"/>
                    </a:lnTo>
                    <a:lnTo>
                      <a:pt x="155" y="60"/>
                    </a:lnTo>
                    <a:lnTo>
                      <a:pt x="165" y="58"/>
                    </a:lnTo>
                    <a:lnTo>
                      <a:pt x="165" y="76"/>
                    </a:lnTo>
                    <a:lnTo>
                      <a:pt x="165" y="87"/>
                    </a:lnTo>
                    <a:lnTo>
                      <a:pt x="164" y="93"/>
                    </a:lnTo>
                    <a:lnTo>
                      <a:pt x="163" y="98"/>
                    </a:lnTo>
                    <a:lnTo>
                      <a:pt x="158" y="100"/>
                    </a:lnTo>
                    <a:lnTo>
                      <a:pt x="153" y="103"/>
                    </a:lnTo>
                    <a:lnTo>
                      <a:pt x="148" y="105"/>
                    </a:lnTo>
                    <a:lnTo>
                      <a:pt x="143" y="107"/>
                    </a:lnTo>
                    <a:lnTo>
                      <a:pt x="137" y="110"/>
                    </a:lnTo>
                    <a:lnTo>
                      <a:pt x="133" y="113"/>
                    </a:lnTo>
                    <a:lnTo>
                      <a:pt x="127" y="115"/>
                    </a:lnTo>
                    <a:lnTo>
                      <a:pt x="122" y="118"/>
                    </a:lnTo>
                    <a:lnTo>
                      <a:pt x="127" y="118"/>
                    </a:lnTo>
                    <a:lnTo>
                      <a:pt x="132" y="117"/>
                    </a:lnTo>
                    <a:lnTo>
                      <a:pt x="137" y="115"/>
                    </a:lnTo>
                    <a:lnTo>
                      <a:pt x="143" y="114"/>
                    </a:lnTo>
                    <a:lnTo>
                      <a:pt x="148" y="112"/>
                    </a:lnTo>
                    <a:lnTo>
                      <a:pt x="153" y="111"/>
                    </a:lnTo>
                    <a:lnTo>
                      <a:pt x="159" y="108"/>
                    </a:lnTo>
                    <a:lnTo>
                      <a:pt x="164" y="107"/>
                    </a:lnTo>
                    <a:lnTo>
                      <a:pt x="163" y="113"/>
                    </a:lnTo>
                    <a:lnTo>
                      <a:pt x="163" y="118"/>
                    </a:lnTo>
                    <a:lnTo>
                      <a:pt x="162" y="123"/>
                    </a:lnTo>
                    <a:lnTo>
                      <a:pt x="162" y="129"/>
                    </a:lnTo>
                    <a:lnTo>
                      <a:pt x="157" y="132"/>
                    </a:lnTo>
                    <a:lnTo>
                      <a:pt x="151" y="134"/>
                    </a:lnTo>
                    <a:lnTo>
                      <a:pt x="147" y="136"/>
                    </a:lnTo>
                    <a:lnTo>
                      <a:pt x="141" y="140"/>
                    </a:lnTo>
                    <a:lnTo>
                      <a:pt x="136" y="142"/>
                    </a:lnTo>
                    <a:lnTo>
                      <a:pt x="130" y="144"/>
                    </a:lnTo>
                    <a:lnTo>
                      <a:pt x="126" y="147"/>
                    </a:lnTo>
                    <a:lnTo>
                      <a:pt x="120" y="150"/>
                    </a:lnTo>
                    <a:lnTo>
                      <a:pt x="100" y="157"/>
                    </a:lnTo>
                    <a:lnTo>
                      <a:pt x="86" y="163"/>
                    </a:lnTo>
                    <a:lnTo>
                      <a:pt x="73" y="167"/>
                    </a:lnTo>
                    <a:lnTo>
                      <a:pt x="64" y="171"/>
                    </a:lnTo>
                    <a:lnTo>
                      <a:pt x="57" y="173"/>
                    </a:lnTo>
                    <a:lnTo>
                      <a:pt x="52" y="175"/>
                    </a:lnTo>
                    <a:lnTo>
                      <a:pt x="50" y="176"/>
                    </a:lnTo>
                    <a:lnTo>
                      <a:pt x="47" y="176"/>
                    </a:lnTo>
                    <a:lnTo>
                      <a:pt x="49" y="178"/>
                    </a:lnTo>
                    <a:lnTo>
                      <a:pt x="50" y="178"/>
                    </a:lnTo>
                    <a:lnTo>
                      <a:pt x="50" y="179"/>
                    </a:lnTo>
                    <a:lnTo>
                      <a:pt x="51" y="180"/>
                    </a:lnTo>
                    <a:lnTo>
                      <a:pt x="65" y="178"/>
                    </a:lnTo>
                    <a:lnTo>
                      <a:pt x="79" y="173"/>
                    </a:lnTo>
                    <a:lnTo>
                      <a:pt x="92" y="168"/>
                    </a:lnTo>
                    <a:lnTo>
                      <a:pt x="105" y="163"/>
                    </a:lnTo>
                    <a:lnTo>
                      <a:pt x="119" y="157"/>
                    </a:lnTo>
                    <a:lnTo>
                      <a:pt x="133" y="151"/>
                    </a:lnTo>
                    <a:lnTo>
                      <a:pt x="145" y="145"/>
                    </a:lnTo>
                    <a:lnTo>
                      <a:pt x="159" y="141"/>
                    </a:lnTo>
                    <a:lnTo>
                      <a:pt x="158" y="147"/>
                    </a:lnTo>
                    <a:lnTo>
                      <a:pt x="158" y="152"/>
                    </a:lnTo>
                    <a:lnTo>
                      <a:pt x="158" y="158"/>
                    </a:lnTo>
                    <a:lnTo>
                      <a:pt x="157" y="164"/>
                    </a:lnTo>
                    <a:lnTo>
                      <a:pt x="153" y="166"/>
                    </a:lnTo>
                    <a:lnTo>
                      <a:pt x="148" y="168"/>
                    </a:lnTo>
                    <a:lnTo>
                      <a:pt x="140" y="172"/>
                    </a:lnTo>
                    <a:lnTo>
                      <a:pt x="128" y="178"/>
                    </a:lnTo>
                    <a:lnTo>
                      <a:pt x="113" y="183"/>
                    </a:lnTo>
                    <a:lnTo>
                      <a:pt x="96" y="191"/>
                    </a:lnTo>
                    <a:lnTo>
                      <a:pt x="75" y="201"/>
                    </a:lnTo>
                    <a:lnTo>
                      <a:pt x="50" y="212"/>
                    </a:lnTo>
                    <a:lnTo>
                      <a:pt x="35" y="217"/>
                    </a:lnTo>
                    <a:lnTo>
                      <a:pt x="23" y="221"/>
                    </a:lnTo>
                    <a:lnTo>
                      <a:pt x="15" y="224"/>
                    </a:lnTo>
                    <a:lnTo>
                      <a:pt x="9" y="225"/>
                    </a:lnTo>
                    <a:lnTo>
                      <a:pt x="6" y="226"/>
                    </a:lnTo>
                    <a:lnTo>
                      <a:pt x="4" y="227"/>
                    </a:lnTo>
                    <a:lnTo>
                      <a:pt x="3" y="227"/>
                    </a:lnTo>
                    <a:lnTo>
                      <a:pt x="1" y="227"/>
                    </a:lnTo>
                    <a:close/>
                  </a:path>
                </a:pathLst>
              </a:custGeom>
              <a:solidFill>
                <a:srgbClr val="99CC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6" name="Freeform 198"/>
              <p:cNvSpPr>
                <a:spLocks/>
              </p:cNvSpPr>
              <p:nvPr/>
            </p:nvSpPr>
            <p:spPr bwMode="auto">
              <a:xfrm>
                <a:off x="1339" y="3136"/>
                <a:ext cx="36" cy="93"/>
              </a:xfrm>
              <a:custGeom>
                <a:avLst/>
                <a:gdLst>
                  <a:gd name="T0" fmla="*/ 0 w 73"/>
                  <a:gd name="T1" fmla="*/ 24 h 185"/>
                  <a:gd name="T2" fmla="*/ 0 w 73"/>
                  <a:gd name="T3" fmla="*/ 18 h 185"/>
                  <a:gd name="T4" fmla="*/ 0 w 73"/>
                  <a:gd name="T5" fmla="*/ 13 h 185"/>
                  <a:gd name="T6" fmla="*/ 1 w 73"/>
                  <a:gd name="T7" fmla="*/ 8 h 185"/>
                  <a:gd name="T8" fmla="*/ 1 w 73"/>
                  <a:gd name="T9" fmla="*/ 3 h 185"/>
                  <a:gd name="T10" fmla="*/ 2 w 73"/>
                  <a:gd name="T11" fmla="*/ 2 h 185"/>
                  <a:gd name="T12" fmla="*/ 3 w 73"/>
                  <a:gd name="T13" fmla="*/ 2 h 185"/>
                  <a:gd name="T14" fmla="*/ 5 w 73"/>
                  <a:gd name="T15" fmla="*/ 2 h 185"/>
                  <a:gd name="T16" fmla="*/ 6 w 73"/>
                  <a:gd name="T17" fmla="*/ 1 h 185"/>
                  <a:gd name="T18" fmla="*/ 7 w 73"/>
                  <a:gd name="T19" fmla="*/ 1 h 185"/>
                  <a:gd name="T20" fmla="*/ 8 w 73"/>
                  <a:gd name="T21" fmla="*/ 1 h 185"/>
                  <a:gd name="T22" fmla="*/ 8 w 73"/>
                  <a:gd name="T23" fmla="*/ 1 h 185"/>
                  <a:gd name="T24" fmla="*/ 9 w 73"/>
                  <a:gd name="T25" fmla="*/ 0 h 185"/>
                  <a:gd name="T26" fmla="*/ 8 w 73"/>
                  <a:gd name="T27" fmla="*/ 10 h 185"/>
                  <a:gd name="T28" fmla="*/ 8 w 73"/>
                  <a:gd name="T29" fmla="*/ 16 h 185"/>
                  <a:gd name="T30" fmla="*/ 7 w 73"/>
                  <a:gd name="T31" fmla="*/ 19 h 185"/>
                  <a:gd name="T32" fmla="*/ 7 w 73"/>
                  <a:gd name="T33" fmla="*/ 20 h 185"/>
                  <a:gd name="T34" fmla="*/ 7 w 73"/>
                  <a:gd name="T35" fmla="*/ 21 h 185"/>
                  <a:gd name="T36" fmla="*/ 7 w 73"/>
                  <a:gd name="T37" fmla="*/ 21 h 185"/>
                  <a:gd name="T38" fmla="*/ 6 w 73"/>
                  <a:gd name="T39" fmla="*/ 21 h 185"/>
                  <a:gd name="T40" fmla="*/ 5 w 73"/>
                  <a:gd name="T41" fmla="*/ 21 h 185"/>
                  <a:gd name="T42" fmla="*/ 5 w 73"/>
                  <a:gd name="T43" fmla="*/ 22 h 185"/>
                  <a:gd name="T44" fmla="*/ 3 w 73"/>
                  <a:gd name="T45" fmla="*/ 22 h 185"/>
                  <a:gd name="T46" fmla="*/ 2 w 73"/>
                  <a:gd name="T47" fmla="*/ 23 h 185"/>
                  <a:gd name="T48" fmla="*/ 0 w 73"/>
                  <a:gd name="T49" fmla="*/ 24 h 1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3"/>
                  <a:gd name="T76" fmla="*/ 0 h 185"/>
                  <a:gd name="T77" fmla="*/ 73 w 73"/>
                  <a:gd name="T78" fmla="*/ 185 h 1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3" h="185">
                    <a:moveTo>
                      <a:pt x="0" y="185"/>
                    </a:moveTo>
                    <a:lnTo>
                      <a:pt x="5" y="143"/>
                    </a:lnTo>
                    <a:lnTo>
                      <a:pt x="7" y="101"/>
                    </a:lnTo>
                    <a:lnTo>
                      <a:pt x="8" y="60"/>
                    </a:lnTo>
                    <a:lnTo>
                      <a:pt x="8" y="19"/>
                    </a:lnTo>
                    <a:lnTo>
                      <a:pt x="20" y="16"/>
                    </a:lnTo>
                    <a:lnTo>
                      <a:pt x="31" y="12"/>
                    </a:lnTo>
                    <a:lnTo>
                      <a:pt x="41" y="9"/>
                    </a:lnTo>
                    <a:lnTo>
                      <a:pt x="50" y="7"/>
                    </a:lnTo>
                    <a:lnTo>
                      <a:pt x="58" y="4"/>
                    </a:lnTo>
                    <a:lnTo>
                      <a:pt x="65" y="2"/>
                    </a:lnTo>
                    <a:lnTo>
                      <a:pt x="69" y="1"/>
                    </a:lnTo>
                    <a:lnTo>
                      <a:pt x="73" y="0"/>
                    </a:lnTo>
                    <a:lnTo>
                      <a:pt x="67" y="80"/>
                    </a:lnTo>
                    <a:lnTo>
                      <a:pt x="64" y="123"/>
                    </a:lnTo>
                    <a:lnTo>
                      <a:pt x="61" y="145"/>
                    </a:lnTo>
                    <a:lnTo>
                      <a:pt x="60" y="160"/>
                    </a:lnTo>
                    <a:lnTo>
                      <a:pt x="58" y="161"/>
                    </a:lnTo>
                    <a:lnTo>
                      <a:pt x="56" y="163"/>
                    </a:lnTo>
                    <a:lnTo>
                      <a:pt x="52" y="164"/>
                    </a:lnTo>
                    <a:lnTo>
                      <a:pt x="47" y="167"/>
                    </a:lnTo>
                    <a:lnTo>
                      <a:pt x="41" y="169"/>
                    </a:lnTo>
                    <a:lnTo>
                      <a:pt x="31" y="174"/>
                    </a:lnTo>
                    <a:lnTo>
                      <a:pt x="18" y="178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7" name="Freeform 199"/>
              <p:cNvSpPr>
                <a:spLocks/>
              </p:cNvSpPr>
              <p:nvPr/>
            </p:nvSpPr>
            <p:spPr bwMode="auto">
              <a:xfrm>
                <a:off x="1374" y="3108"/>
                <a:ext cx="77" cy="105"/>
              </a:xfrm>
              <a:custGeom>
                <a:avLst/>
                <a:gdLst>
                  <a:gd name="T0" fmla="*/ 1 w 154"/>
                  <a:gd name="T1" fmla="*/ 23 h 211"/>
                  <a:gd name="T2" fmla="*/ 2 w 154"/>
                  <a:gd name="T3" fmla="*/ 19 h 211"/>
                  <a:gd name="T4" fmla="*/ 5 w 154"/>
                  <a:gd name="T5" fmla="*/ 18 h 211"/>
                  <a:gd name="T6" fmla="*/ 3 w 154"/>
                  <a:gd name="T7" fmla="*/ 18 h 211"/>
                  <a:gd name="T8" fmla="*/ 1 w 154"/>
                  <a:gd name="T9" fmla="*/ 16 h 211"/>
                  <a:gd name="T10" fmla="*/ 3 w 154"/>
                  <a:gd name="T11" fmla="*/ 13 h 211"/>
                  <a:gd name="T12" fmla="*/ 6 w 154"/>
                  <a:gd name="T13" fmla="*/ 12 h 211"/>
                  <a:gd name="T14" fmla="*/ 7 w 154"/>
                  <a:gd name="T15" fmla="*/ 12 h 211"/>
                  <a:gd name="T16" fmla="*/ 7 w 154"/>
                  <a:gd name="T17" fmla="*/ 12 h 211"/>
                  <a:gd name="T18" fmla="*/ 5 w 154"/>
                  <a:gd name="T19" fmla="*/ 12 h 211"/>
                  <a:gd name="T20" fmla="*/ 1 w 154"/>
                  <a:gd name="T21" fmla="*/ 13 h 211"/>
                  <a:gd name="T22" fmla="*/ 1 w 154"/>
                  <a:gd name="T23" fmla="*/ 10 h 211"/>
                  <a:gd name="T24" fmla="*/ 3 w 154"/>
                  <a:gd name="T25" fmla="*/ 9 h 211"/>
                  <a:gd name="T26" fmla="*/ 6 w 154"/>
                  <a:gd name="T27" fmla="*/ 8 h 211"/>
                  <a:gd name="T28" fmla="*/ 9 w 154"/>
                  <a:gd name="T29" fmla="*/ 7 h 211"/>
                  <a:gd name="T30" fmla="*/ 8 w 154"/>
                  <a:gd name="T31" fmla="*/ 7 h 211"/>
                  <a:gd name="T32" fmla="*/ 5 w 154"/>
                  <a:gd name="T33" fmla="*/ 7 h 211"/>
                  <a:gd name="T34" fmla="*/ 2 w 154"/>
                  <a:gd name="T35" fmla="*/ 8 h 211"/>
                  <a:gd name="T36" fmla="*/ 2 w 154"/>
                  <a:gd name="T37" fmla="*/ 6 h 211"/>
                  <a:gd name="T38" fmla="*/ 6 w 154"/>
                  <a:gd name="T39" fmla="*/ 4 h 211"/>
                  <a:gd name="T40" fmla="*/ 12 w 154"/>
                  <a:gd name="T41" fmla="*/ 2 h 211"/>
                  <a:gd name="T42" fmla="*/ 16 w 154"/>
                  <a:gd name="T43" fmla="*/ 0 h 211"/>
                  <a:gd name="T44" fmla="*/ 19 w 154"/>
                  <a:gd name="T45" fmla="*/ 0 h 211"/>
                  <a:gd name="T46" fmla="*/ 20 w 154"/>
                  <a:gd name="T47" fmla="*/ 1 h 211"/>
                  <a:gd name="T48" fmla="*/ 18 w 154"/>
                  <a:gd name="T49" fmla="*/ 5 h 211"/>
                  <a:gd name="T50" fmla="*/ 12 w 154"/>
                  <a:gd name="T51" fmla="*/ 8 h 211"/>
                  <a:gd name="T52" fmla="*/ 8 w 154"/>
                  <a:gd name="T53" fmla="*/ 10 h 211"/>
                  <a:gd name="T54" fmla="*/ 10 w 154"/>
                  <a:gd name="T55" fmla="*/ 9 h 211"/>
                  <a:gd name="T56" fmla="*/ 13 w 154"/>
                  <a:gd name="T57" fmla="*/ 8 h 211"/>
                  <a:gd name="T58" fmla="*/ 16 w 154"/>
                  <a:gd name="T59" fmla="*/ 7 h 211"/>
                  <a:gd name="T60" fmla="*/ 20 w 154"/>
                  <a:gd name="T61" fmla="*/ 7 h 211"/>
                  <a:gd name="T62" fmla="*/ 17 w 154"/>
                  <a:gd name="T63" fmla="*/ 11 h 211"/>
                  <a:gd name="T64" fmla="*/ 13 w 154"/>
                  <a:gd name="T65" fmla="*/ 13 h 211"/>
                  <a:gd name="T66" fmla="*/ 10 w 154"/>
                  <a:gd name="T67" fmla="*/ 15 h 211"/>
                  <a:gd name="T68" fmla="*/ 10 w 154"/>
                  <a:gd name="T69" fmla="*/ 15 h 211"/>
                  <a:gd name="T70" fmla="*/ 13 w 154"/>
                  <a:gd name="T71" fmla="*/ 14 h 211"/>
                  <a:gd name="T72" fmla="*/ 17 w 154"/>
                  <a:gd name="T73" fmla="*/ 13 h 211"/>
                  <a:gd name="T74" fmla="*/ 19 w 154"/>
                  <a:gd name="T75" fmla="*/ 13 h 211"/>
                  <a:gd name="T76" fmla="*/ 19 w 154"/>
                  <a:gd name="T77" fmla="*/ 15 h 211"/>
                  <a:gd name="T78" fmla="*/ 15 w 154"/>
                  <a:gd name="T79" fmla="*/ 17 h 211"/>
                  <a:gd name="T80" fmla="*/ 10 w 154"/>
                  <a:gd name="T81" fmla="*/ 18 h 211"/>
                  <a:gd name="T82" fmla="*/ 7 w 154"/>
                  <a:gd name="T83" fmla="*/ 19 h 211"/>
                  <a:gd name="T84" fmla="*/ 7 w 154"/>
                  <a:gd name="T85" fmla="*/ 20 h 211"/>
                  <a:gd name="T86" fmla="*/ 11 w 154"/>
                  <a:gd name="T87" fmla="*/ 19 h 211"/>
                  <a:gd name="T88" fmla="*/ 16 w 154"/>
                  <a:gd name="T89" fmla="*/ 17 h 211"/>
                  <a:gd name="T90" fmla="*/ 19 w 154"/>
                  <a:gd name="T91" fmla="*/ 17 h 211"/>
                  <a:gd name="T92" fmla="*/ 19 w 154"/>
                  <a:gd name="T93" fmla="*/ 18 h 211"/>
                  <a:gd name="T94" fmla="*/ 16 w 154"/>
                  <a:gd name="T95" fmla="*/ 19 h 211"/>
                  <a:gd name="T96" fmla="*/ 11 w 154"/>
                  <a:gd name="T97" fmla="*/ 21 h 211"/>
                  <a:gd name="T98" fmla="*/ 5 w 154"/>
                  <a:gd name="T99" fmla="*/ 24 h 211"/>
                  <a:gd name="T100" fmla="*/ 0 w 154"/>
                  <a:gd name="T101" fmla="*/ 26 h 21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4"/>
                  <a:gd name="T154" fmla="*/ 0 h 211"/>
                  <a:gd name="T155" fmla="*/ 154 w 154"/>
                  <a:gd name="T156" fmla="*/ 211 h 21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4" h="211">
                    <a:moveTo>
                      <a:pt x="0" y="211"/>
                    </a:moveTo>
                    <a:lnTo>
                      <a:pt x="0" y="198"/>
                    </a:lnTo>
                    <a:lnTo>
                      <a:pt x="1" y="186"/>
                    </a:lnTo>
                    <a:lnTo>
                      <a:pt x="1" y="174"/>
                    </a:lnTo>
                    <a:lnTo>
                      <a:pt x="2" y="162"/>
                    </a:lnTo>
                    <a:lnTo>
                      <a:pt x="9" y="156"/>
                    </a:lnTo>
                    <a:lnTo>
                      <a:pt x="17" y="153"/>
                    </a:lnTo>
                    <a:lnTo>
                      <a:pt x="25" y="151"/>
                    </a:lnTo>
                    <a:lnTo>
                      <a:pt x="33" y="147"/>
                    </a:lnTo>
                    <a:lnTo>
                      <a:pt x="32" y="147"/>
                    </a:lnTo>
                    <a:lnTo>
                      <a:pt x="28" y="147"/>
                    </a:lnTo>
                    <a:lnTo>
                      <a:pt x="20" y="148"/>
                    </a:lnTo>
                    <a:lnTo>
                      <a:pt x="5" y="150"/>
                    </a:lnTo>
                    <a:lnTo>
                      <a:pt x="5" y="142"/>
                    </a:lnTo>
                    <a:lnTo>
                      <a:pt x="6" y="133"/>
                    </a:lnTo>
                    <a:lnTo>
                      <a:pt x="6" y="125"/>
                    </a:lnTo>
                    <a:lnTo>
                      <a:pt x="8" y="115"/>
                    </a:lnTo>
                    <a:lnTo>
                      <a:pt x="23" y="111"/>
                    </a:lnTo>
                    <a:lnTo>
                      <a:pt x="34" y="106"/>
                    </a:lnTo>
                    <a:lnTo>
                      <a:pt x="42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2" y="99"/>
                    </a:lnTo>
                    <a:lnTo>
                      <a:pt x="54" y="99"/>
                    </a:lnTo>
                    <a:lnTo>
                      <a:pt x="54" y="98"/>
                    </a:lnTo>
                    <a:lnTo>
                      <a:pt x="52" y="98"/>
                    </a:lnTo>
                    <a:lnTo>
                      <a:pt x="51" y="98"/>
                    </a:lnTo>
                    <a:lnTo>
                      <a:pt x="49" y="98"/>
                    </a:lnTo>
                    <a:lnTo>
                      <a:pt x="46" y="98"/>
                    </a:lnTo>
                    <a:lnTo>
                      <a:pt x="40" y="99"/>
                    </a:lnTo>
                    <a:lnTo>
                      <a:pt x="32" y="102"/>
                    </a:lnTo>
                    <a:lnTo>
                      <a:pt x="21" y="105"/>
                    </a:lnTo>
                    <a:lnTo>
                      <a:pt x="6" y="109"/>
                    </a:lnTo>
                    <a:lnTo>
                      <a:pt x="6" y="100"/>
                    </a:lnTo>
                    <a:lnTo>
                      <a:pt x="8" y="91"/>
                    </a:lnTo>
                    <a:lnTo>
                      <a:pt x="8" y="83"/>
                    </a:lnTo>
                    <a:lnTo>
                      <a:pt x="9" y="75"/>
                    </a:lnTo>
                    <a:lnTo>
                      <a:pt x="16" y="73"/>
                    </a:lnTo>
                    <a:lnTo>
                      <a:pt x="23" y="72"/>
                    </a:lnTo>
                    <a:lnTo>
                      <a:pt x="31" y="69"/>
                    </a:lnTo>
                    <a:lnTo>
                      <a:pt x="38" y="67"/>
                    </a:lnTo>
                    <a:lnTo>
                      <a:pt x="46" y="65"/>
                    </a:lnTo>
                    <a:lnTo>
                      <a:pt x="54" y="62"/>
                    </a:lnTo>
                    <a:lnTo>
                      <a:pt x="61" y="60"/>
                    </a:lnTo>
                    <a:lnTo>
                      <a:pt x="69" y="57"/>
                    </a:lnTo>
                    <a:lnTo>
                      <a:pt x="67" y="57"/>
                    </a:lnTo>
                    <a:lnTo>
                      <a:pt x="65" y="57"/>
                    </a:lnTo>
                    <a:lnTo>
                      <a:pt x="62" y="57"/>
                    </a:lnTo>
                    <a:lnTo>
                      <a:pt x="58" y="58"/>
                    </a:lnTo>
                    <a:lnTo>
                      <a:pt x="51" y="59"/>
                    </a:lnTo>
                    <a:lnTo>
                      <a:pt x="41" y="61"/>
                    </a:lnTo>
                    <a:lnTo>
                      <a:pt x="28" y="64"/>
                    </a:lnTo>
                    <a:lnTo>
                      <a:pt x="10" y="67"/>
                    </a:lnTo>
                    <a:lnTo>
                      <a:pt x="10" y="64"/>
                    </a:lnTo>
                    <a:lnTo>
                      <a:pt x="10" y="60"/>
                    </a:lnTo>
                    <a:lnTo>
                      <a:pt x="10" y="57"/>
                    </a:lnTo>
                    <a:lnTo>
                      <a:pt x="10" y="53"/>
                    </a:lnTo>
                    <a:lnTo>
                      <a:pt x="17" y="50"/>
                    </a:lnTo>
                    <a:lnTo>
                      <a:pt x="28" y="45"/>
                    </a:lnTo>
                    <a:lnTo>
                      <a:pt x="44" y="38"/>
                    </a:lnTo>
                    <a:lnTo>
                      <a:pt x="63" y="31"/>
                    </a:lnTo>
                    <a:lnTo>
                      <a:pt x="80" y="23"/>
                    </a:lnTo>
                    <a:lnTo>
                      <a:pt x="97" y="16"/>
                    </a:lnTo>
                    <a:lnTo>
                      <a:pt x="112" y="12"/>
                    </a:lnTo>
                    <a:lnTo>
                      <a:pt x="122" y="7"/>
                    </a:lnTo>
                    <a:lnTo>
                      <a:pt x="127" y="5"/>
                    </a:lnTo>
                    <a:lnTo>
                      <a:pt x="134" y="1"/>
                    </a:lnTo>
                    <a:lnTo>
                      <a:pt x="142" y="0"/>
                    </a:lnTo>
                    <a:lnTo>
                      <a:pt x="149" y="0"/>
                    </a:lnTo>
                    <a:lnTo>
                      <a:pt x="150" y="5"/>
                    </a:lnTo>
                    <a:lnTo>
                      <a:pt x="152" y="11"/>
                    </a:lnTo>
                    <a:lnTo>
                      <a:pt x="153" y="15"/>
                    </a:lnTo>
                    <a:lnTo>
                      <a:pt x="154" y="21"/>
                    </a:lnTo>
                    <a:lnTo>
                      <a:pt x="147" y="31"/>
                    </a:lnTo>
                    <a:lnTo>
                      <a:pt x="138" y="41"/>
                    </a:lnTo>
                    <a:lnTo>
                      <a:pt x="125" y="50"/>
                    </a:lnTo>
                    <a:lnTo>
                      <a:pt x="111" y="57"/>
                    </a:lnTo>
                    <a:lnTo>
                      <a:pt x="97" y="65"/>
                    </a:lnTo>
                    <a:lnTo>
                      <a:pt x="84" y="70"/>
                    </a:lnTo>
                    <a:lnTo>
                      <a:pt x="71" y="75"/>
                    </a:lnTo>
                    <a:lnTo>
                      <a:pt x="61" y="80"/>
                    </a:lnTo>
                    <a:lnTo>
                      <a:pt x="66" y="79"/>
                    </a:lnTo>
                    <a:lnTo>
                      <a:pt x="72" y="77"/>
                    </a:lnTo>
                    <a:lnTo>
                      <a:pt x="79" y="75"/>
                    </a:lnTo>
                    <a:lnTo>
                      <a:pt x="85" y="73"/>
                    </a:lnTo>
                    <a:lnTo>
                      <a:pt x="94" y="70"/>
                    </a:lnTo>
                    <a:lnTo>
                      <a:pt x="102" y="68"/>
                    </a:lnTo>
                    <a:lnTo>
                      <a:pt x="111" y="67"/>
                    </a:lnTo>
                    <a:lnTo>
                      <a:pt x="119" y="65"/>
                    </a:lnTo>
                    <a:lnTo>
                      <a:pt x="128" y="62"/>
                    </a:lnTo>
                    <a:lnTo>
                      <a:pt x="137" y="61"/>
                    </a:lnTo>
                    <a:lnTo>
                      <a:pt x="146" y="59"/>
                    </a:lnTo>
                    <a:lnTo>
                      <a:pt x="154" y="57"/>
                    </a:lnTo>
                    <a:lnTo>
                      <a:pt x="150" y="70"/>
                    </a:lnTo>
                    <a:lnTo>
                      <a:pt x="143" y="82"/>
                    </a:lnTo>
                    <a:lnTo>
                      <a:pt x="135" y="91"/>
                    </a:lnTo>
                    <a:lnTo>
                      <a:pt x="124" y="99"/>
                    </a:lnTo>
                    <a:lnTo>
                      <a:pt x="112" y="105"/>
                    </a:lnTo>
                    <a:lnTo>
                      <a:pt x="99" y="111"/>
                    </a:lnTo>
                    <a:lnTo>
                      <a:pt x="86" y="117"/>
                    </a:lnTo>
                    <a:lnTo>
                      <a:pt x="72" y="121"/>
                    </a:lnTo>
                    <a:lnTo>
                      <a:pt x="73" y="121"/>
                    </a:lnTo>
                    <a:lnTo>
                      <a:pt x="73" y="122"/>
                    </a:lnTo>
                    <a:lnTo>
                      <a:pt x="74" y="122"/>
                    </a:lnTo>
                    <a:lnTo>
                      <a:pt x="84" y="120"/>
                    </a:lnTo>
                    <a:lnTo>
                      <a:pt x="94" y="117"/>
                    </a:lnTo>
                    <a:lnTo>
                      <a:pt x="102" y="114"/>
                    </a:lnTo>
                    <a:lnTo>
                      <a:pt x="111" y="112"/>
                    </a:lnTo>
                    <a:lnTo>
                      <a:pt x="120" y="110"/>
                    </a:lnTo>
                    <a:lnTo>
                      <a:pt x="131" y="107"/>
                    </a:lnTo>
                    <a:lnTo>
                      <a:pt x="141" y="106"/>
                    </a:lnTo>
                    <a:lnTo>
                      <a:pt x="152" y="105"/>
                    </a:lnTo>
                    <a:lnTo>
                      <a:pt x="152" y="109"/>
                    </a:lnTo>
                    <a:lnTo>
                      <a:pt x="152" y="113"/>
                    </a:lnTo>
                    <a:lnTo>
                      <a:pt x="150" y="117"/>
                    </a:lnTo>
                    <a:lnTo>
                      <a:pt x="150" y="121"/>
                    </a:lnTo>
                    <a:lnTo>
                      <a:pt x="139" y="127"/>
                    </a:lnTo>
                    <a:lnTo>
                      <a:pt x="127" y="133"/>
                    </a:lnTo>
                    <a:lnTo>
                      <a:pt x="115" y="137"/>
                    </a:lnTo>
                    <a:lnTo>
                      <a:pt x="103" y="143"/>
                    </a:lnTo>
                    <a:lnTo>
                      <a:pt x="92" y="148"/>
                    </a:lnTo>
                    <a:lnTo>
                      <a:pt x="79" y="151"/>
                    </a:lnTo>
                    <a:lnTo>
                      <a:pt x="67" y="155"/>
                    </a:lnTo>
                    <a:lnTo>
                      <a:pt x="56" y="158"/>
                    </a:lnTo>
                    <a:lnTo>
                      <a:pt x="55" y="158"/>
                    </a:lnTo>
                    <a:lnTo>
                      <a:pt x="55" y="159"/>
                    </a:lnTo>
                    <a:lnTo>
                      <a:pt x="54" y="160"/>
                    </a:lnTo>
                    <a:lnTo>
                      <a:pt x="65" y="159"/>
                    </a:lnTo>
                    <a:lnTo>
                      <a:pt x="77" y="156"/>
                    </a:lnTo>
                    <a:lnTo>
                      <a:pt x="88" y="152"/>
                    </a:lnTo>
                    <a:lnTo>
                      <a:pt x="100" y="147"/>
                    </a:lnTo>
                    <a:lnTo>
                      <a:pt x="111" y="142"/>
                    </a:lnTo>
                    <a:lnTo>
                      <a:pt x="123" y="138"/>
                    </a:lnTo>
                    <a:lnTo>
                      <a:pt x="134" y="135"/>
                    </a:lnTo>
                    <a:lnTo>
                      <a:pt x="146" y="134"/>
                    </a:lnTo>
                    <a:lnTo>
                      <a:pt x="147" y="136"/>
                    </a:lnTo>
                    <a:lnTo>
                      <a:pt x="147" y="140"/>
                    </a:lnTo>
                    <a:lnTo>
                      <a:pt x="147" y="144"/>
                    </a:lnTo>
                    <a:lnTo>
                      <a:pt x="147" y="149"/>
                    </a:lnTo>
                    <a:lnTo>
                      <a:pt x="142" y="152"/>
                    </a:lnTo>
                    <a:lnTo>
                      <a:pt x="137" y="155"/>
                    </a:lnTo>
                    <a:lnTo>
                      <a:pt x="128" y="159"/>
                    </a:lnTo>
                    <a:lnTo>
                      <a:pt x="115" y="165"/>
                    </a:lnTo>
                    <a:lnTo>
                      <a:pt x="100" y="168"/>
                    </a:lnTo>
                    <a:lnTo>
                      <a:pt x="85" y="174"/>
                    </a:lnTo>
                    <a:lnTo>
                      <a:pt x="70" y="181"/>
                    </a:lnTo>
                    <a:lnTo>
                      <a:pt x="56" y="188"/>
                    </a:lnTo>
                    <a:lnTo>
                      <a:pt x="41" y="196"/>
                    </a:lnTo>
                    <a:lnTo>
                      <a:pt x="27" y="202"/>
                    </a:lnTo>
                    <a:lnTo>
                      <a:pt x="13" y="208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99CC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8" name="Freeform 200"/>
              <p:cNvSpPr>
                <a:spLocks/>
              </p:cNvSpPr>
              <p:nvPr/>
            </p:nvSpPr>
            <p:spPr bwMode="auto">
              <a:xfrm>
                <a:off x="1245" y="3061"/>
                <a:ext cx="79" cy="112"/>
              </a:xfrm>
              <a:custGeom>
                <a:avLst/>
                <a:gdLst>
                  <a:gd name="T0" fmla="*/ 0 w 159"/>
                  <a:gd name="T1" fmla="*/ 27 h 223"/>
                  <a:gd name="T2" fmla="*/ 1 w 159"/>
                  <a:gd name="T3" fmla="*/ 25 h 223"/>
                  <a:gd name="T4" fmla="*/ 5 w 159"/>
                  <a:gd name="T5" fmla="*/ 24 h 223"/>
                  <a:gd name="T6" fmla="*/ 9 w 159"/>
                  <a:gd name="T7" fmla="*/ 22 h 223"/>
                  <a:gd name="T8" fmla="*/ 10 w 159"/>
                  <a:gd name="T9" fmla="*/ 22 h 223"/>
                  <a:gd name="T10" fmla="*/ 7 w 159"/>
                  <a:gd name="T11" fmla="*/ 22 h 223"/>
                  <a:gd name="T12" fmla="*/ 2 w 159"/>
                  <a:gd name="T13" fmla="*/ 23 h 223"/>
                  <a:gd name="T14" fmla="*/ 0 w 159"/>
                  <a:gd name="T15" fmla="*/ 18 h 223"/>
                  <a:gd name="T16" fmla="*/ 2 w 159"/>
                  <a:gd name="T17" fmla="*/ 12 h 223"/>
                  <a:gd name="T18" fmla="*/ 4 w 159"/>
                  <a:gd name="T19" fmla="*/ 11 h 223"/>
                  <a:gd name="T20" fmla="*/ 5 w 159"/>
                  <a:gd name="T21" fmla="*/ 11 h 223"/>
                  <a:gd name="T22" fmla="*/ 6 w 159"/>
                  <a:gd name="T23" fmla="*/ 10 h 223"/>
                  <a:gd name="T24" fmla="*/ 5 w 159"/>
                  <a:gd name="T25" fmla="*/ 10 h 223"/>
                  <a:gd name="T26" fmla="*/ 3 w 159"/>
                  <a:gd name="T27" fmla="*/ 11 h 223"/>
                  <a:gd name="T28" fmla="*/ 1 w 159"/>
                  <a:gd name="T29" fmla="*/ 11 h 223"/>
                  <a:gd name="T30" fmla="*/ 0 w 159"/>
                  <a:gd name="T31" fmla="*/ 9 h 223"/>
                  <a:gd name="T32" fmla="*/ 3 w 159"/>
                  <a:gd name="T33" fmla="*/ 6 h 223"/>
                  <a:gd name="T34" fmla="*/ 10 w 159"/>
                  <a:gd name="T35" fmla="*/ 3 h 223"/>
                  <a:gd name="T36" fmla="*/ 17 w 159"/>
                  <a:gd name="T37" fmla="*/ 1 h 223"/>
                  <a:gd name="T38" fmla="*/ 19 w 159"/>
                  <a:gd name="T39" fmla="*/ 4 h 223"/>
                  <a:gd name="T40" fmla="*/ 18 w 159"/>
                  <a:gd name="T41" fmla="*/ 8 h 223"/>
                  <a:gd name="T42" fmla="*/ 16 w 159"/>
                  <a:gd name="T43" fmla="*/ 9 h 223"/>
                  <a:gd name="T44" fmla="*/ 13 w 159"/>
                  <a:gd name="T45" fmla="*/ 10 h 223"/>
                  <a:gd name="T46" fmla="*/ 12 w 159"/>
                  <a:gd name="T47" fmla="*/ 11 h 223"/>
                  <a:gd name="T48" fmla="*/ 13 w 159"/>
                  <a:gd name="T49" fmla="*/ 11 h 223"/>
                  <a:gd name="T50" fmla="*/ 15 w 159"/>
                  <a:gd name="T51" fmla="*/ 10 h 223"/>
                  <a:gd name="T52" fmla="*/ 18 w 159"/>
                  <a:gd name="T53" fmla="*/ 9 h 223"/>
                  <a:gd name="T54" fmla="*/ 19 w 159"/>
                  <a:gd name="T55" fmla="*/ 10 h 223"/>
                  <a:gd name="T56" fmla="*/ 17 w 159"/>
                  <a:gd name="T57" fmla="*/ 14 h 223"/>
                  <a:gd name="T58" fmla="*/ 11 w 159"/>
                  <a:gd name="T59" fmla="*/ 16 h 223"/>
                  <a:gd name="T60" fmla="*/ 6 w 159"/>
                  <a:gd name="T61" fmla="*/ 18 h 223"/>
                  <a:gd name="T62" fmla="*/ 5 w 159"/>
                  <a:gd name="T63" fmla="*/ 19 h 223"/>
                  <a:gd name="T64" fmla="*/ 7 w 159"/>
                  <a:gd name="T65" fmla="*/ 19 h 223"/>
                  <a:gd name="T66" fmla="*/ 11 w 159"/>
                  <a:gd name="T67" fmla="*/ 17 h 223"/>
                  <a:gd name="T68" fmla="*/ 16 w 159"/>
                  <a:gd name="T69" fmla="*/ 15 h 223"/>
                  <a:gd name="T70" fmla="*/ 18 w 159"/>
                  <a:gd name="T71" fmla="*/ 18 h 223"/>
                  <a:gd name="T72" fmla="*/ 16 w 159"/>
                  <a:gd name="T73" fmla="*/ 20 h 223"/>
                  <a:gd name="T74" fmla="*/ 16 w 159"/>
                  <a:gd name="T75" fmla="*/ 20 h 223"/>
                  <a:gd name="T76" fmla="*/ 17 w 159"/>
                  <a:gd name="T77" fmla="*/ 20 h 223"/>
                  <a:gd name="T78" fmla="*/ 18 w 159"/>
                  <a:gd name="T79" fmla="*/ 22 h 223"/>
                  <a:gd name="T80" fmla="*/ 15 w 159"/>
                  <a:gd name="T81" fmla="*/ 24 h 223"/>
                  <a:gd name="T82" fmla="*/ 8 w 159"/>
                  <a:gd name="T83" fmla="*/ 26 h 223"/>
                  <a:gd name="T84" fmla="*/ 2 w 159"/>
                  <a:gd name="T85" fmla="*/ 28 h 2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9"/>
                  <a:gd name="T130" fmla="*/ 0 h 223"/>
                  <a:gd name="T131" fmla="*/ 159 w 159"/>
                  <a:gd name="T132" fmla="*/ 223 h 22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9" h="223">
                    <a:moveTo>
                      <a:pt x="0" y="223"/>
                    </a:moveTo>
                    <a:lnTo>
                      <a:pt x="0" y="216"/>
                    </a:lnTo>
                    <a:lnTo>
                      <a:pt x="0" y="211"/>
                    </a:lnTo>
                    <a:lnTo>
                      <a:pt x="0" y="204"/>
                    </a:lnTo>
                    <a:lnTo>
                      <a:pt x="2" y="198"/>
                    </a:lnTo>
                    <a:lnTo>
                      <a:pt x="11" y="195"/>
                    </a:lnTo>
                    <a:lnTo>
                      <a:pt x="22" y="191"/>
                    </a:lnTo>
                    <a:lnTo>
                      <a:pt x="34" y="189"/>
                    </a:lnTo>
                    <a:lnTo>
                      <a:pt x="45" y="187"/>
                    </a:lnTo>
                    <a:lnTo>
                      <a:pt x="57" y="183"/>
                    </a:lnTo>
                    <a:lnTo>
                      <a:pt x="68" y="180"/>
                    </a:lnTo>
                    <a:lnTo>
                      <a:pt x="79" y="175"/>
                    </a:lnTo>
                    <a:lnTo>
                      <a:pt x="88" y="169"/>
                    </a:lnTo>
                    <a:lnTo>
                      <a:pt x="87" y="168"/>
                    </a:lnTo>
                    <a:lnTo>
                      <a:pt x="80" y="169"/>
                    </a:lnTo>
                    <a:lnTo>
                      <a:pt x="73" y="170"/>
                    </a:lnTo>
                    <a:lnTo>
                      <a:pt x="67" y="172"/>
                    </a:lnTo>
                    <a:lnTo>
                      <a:pt x="60" y="173"/>
                    </a:lnTo>
                    <a:lnTo>
                      <a:pt x="51" y="176"/>
                    </a:lnTo>
                    <a:lnTo>
                      <a:pt x="40" y="178"/>
                    </a:lnTo>
                    <a:lnTo>
                      <a:pt x="23" y="183"/>
                    </a:lnTo>
                    <a:lnTo>
                      <a:pt x="3" y="189"/>
                    </a:lnTo>
                    <a:lnTo>
                      <a:pt x="4" y="166"/>
                    </a:lnTo>
                    <a:lnTo>
                      <a:pt x="5" y="142"/>
                    </a:lnTo>
                    <a:lnTo>
                      <a:pt x="5" y="119"/>
                    </a:lnTo>
                    <a:lnTo>
                      <a:pt x="6" y="94"/>
                    </a:lnTo>
                    <a:lnTo>
                      <a:pt x="18" y="91"/>
                    </a:lnTo>
                    <a:lnTo>
                      <a:pt x="27" y="89"/>
                    </a:lnTo>
                    <a:lnTo>
                      <a:pt x="34" y="86"/>
                    </a:lnTo>
                    <a:lnTo>
                      <a:pt x="38" y="85"/>
                    </a:lnTo>
                    <a:lnTo>
                      <a:pt x="42" y="84"/>
                    </a:lnTo>
                    <a:lnTo>
                      <a:pt x="44" y="83"/>
                    </a:lnTo>
                    <a:lnTo>
                      <a:pt x="45" y="83"/>
                    </a:lnTo>
                    <a:lnTo>
                      <a:pt x="48" y="82"/>
                    </a:lnTo>
                    <a:lnTo>
                      <a:pt x="48" y="81"/>
                    </a:lnTo>
                    <a:lnTo>
                      <a:pt x="48" y="79"/>
                    </a:lnTo>
                    <a:lnTo>
                      <a:pt x="48" y="78"/>
                    </a:lnTo>
                    <a:lnTo>
                      <a:pt x="48" y="77"/>
                    </a:lnTo>
                    <a:lnTo>
                      <a:pt x="42" y="77"/>
                    </a:lnTo>
                    <a:lnTo>
                      <a:pt x="36" y="78"/>
                    </a:lnTo>
                    <a:lnTo>
                      <a:pt x="30" y="79"/>
                    </a:lnTo>
                    <a:lnTo>
                      <a:pt x="25" y="81"/>
                    </a:lnTo>
                    <a:lnTo>
                      <a:pt x="20" y="82"/>
                    </a:lnTo>
                    <a:lnTo>
                      <a:pt x="14" y="83"/>
                    </a:lnTo>
                    <a:lnTo>
                      <a:pt x="10" y="85"/>
                    </a:lnTo>
                    <a:lnTo>
                      <a:pt x="5" y="86"/>
                    </a:lnTo>
                    <a:lnTo>
                      <a:pt x="5" y="77"/>
                    </a:lnTo>
                    <a:lnTo>
                      <a:pt x="5" y="69"/>
                    </a:lnTo>
                    <a:lnTo>
                      <a:pt x="6" y="61"/>
                    </a:lnTo>
                    <a:lnTo>
                      <a:pt x="10" y="55"/>
                    </a:lnTo>
                    <a:lnTo>
                      <a:pt x="28" y="48"/>
                    </a:lnTo>
                    <a:lnTo>
                      <a:pt x="46" y="41"/>
                    </a:lnTo>
                    <a:lnTo>
                      <a:pt x="65" y="32"/>
                    </a:lnTo>
                    <a:lnTo>
                      <a:pt x="84" y="24"/>
                    </a:lnTo>
                    <a:lnTo>
                      <a:pt x="103" y="16"/>
                    </a:lnTo>
                    <a:lnTo>
                      <a:pt x="122" y="9"/>
                    </a:lnTo>
                    <a:lnTo>
                      <a:pt x="141" y="3"/>
                    </a:lnTo>
                    <a:lnTo>
                      <a:pt x="159" y="0"/>
                    </a:lnTo>
                    <a:lnTo>
                      <a:pt x="158" y="13"/>
                    </a:lnTo>
                    <a:lnTo>
                      <a:pt x="157" y="26"/>
                    </a:lnTo>
                    <a:lnTo>
                      <a:pt x="155" y="40"/>
                    </a:lnTo>
                    <a:lnTo>
                      <a:pt x="154" y="54"/>
                    </a:lnTo>
                    <a:lnTo>
                      <a:pt x="149" y="61"/>
                    </a:lnTo>
                    <a:lnTo>
                      <a:pt x="143" y="64"/>
                    </a:lnTo>
                    <a:lnTo>
                      <a:pt x="136" y="68"/>
                    </a:lnTo>
                    <a:lnTo>
                      <a:pt x="128" y="70"/>
                    </a:lnTo>
                    <a:lnTo>
                      <a:pt x="119" y="71"/>
                    </a:lnTo>
                    <a:lnTo>
                      <a:pt x="112" y="74"/>
                    </a:lnTo>
                    <a:lnTo>
                      <a:pt x="106" y="76"/>
                    </a:lnTo>
                    <a:lnTo>
                      <a:pt x="102" y="81"/>
                    </a:lnTo>
                    <a:lnTo>
                      <a:pt x="102" y="82"/>
                    </a:lnTo>
                    <a:lnTo>
                      <a:pt x="103" y="83"/>
                    </a:lnTo>
                    <a:lnTo>
                      <a:pt x="109" y="81"/>
                    </a:lnTo>
                    <a:lnTo>
                      <a:pt x="116" y="79"/>
                    </a:lnTo>
                    <a:lnTo>
                      <a:pt x="121" y="77"/>
                    </a:lnTo>
                    <a:lnTo>
                      <a:pt x="127" y="75"/>
                    </a:lnTo>
                    <a:lnTo>
                      <a:pt x="133" y="72"/>
                    </a:lnTo>
                    <a:lnTo>
                      <a:pt x="140" y="71"/>
                    </a:lnTo>
                    <a:lnTo>
                      <a:pt x="146" y="70"/>
                    </a:lnTo>
                    <a:lnTo>
                      <a:pt x="152" y="70"/>
                    </a:lnTo>
                    <a:lnTo>
                      <a:pt x="154" y="72"/>
                    </a:lnTo>
                    <a:lnTo>
                      <a:pt x="154" y="76"/>
                    </a:lnTo>
                    <a:lnTo>
                      <a:pt x="152" y="85"/>
                    </a:lnTo>
                    <a:lnTo>
                      <a:pt x="150" y="104"/>
                    </a:lnTo>
                    <a:lnTo>
                      <a:pt x="136" y="110"/>
                    </a:lnTo>
                    <a:lnTo>
                      <a:pt x="122" y="117"/>
                    </a:lnTo>
                    <a:lnTo>
                      <a:pt x="109" y="122"/>
                    </a:lnTo>
                    <a:lnTo>
                      <a:pt x="95" y="127"/>
                    </a:lnTo>
                    <a:lnTo>
                      <a:pt x="80" y="131"/>
                    </a:lnTo>
                    <a:lnTo>
                      <a:pt x="66" y="136"/>
                    </a:lnTo>
                    <a:lnTo>
                      <a:pt x="53" y="140"/>
                    </a:lnTo>
                    <a:lnTo>
                      <a:pt x="41" y="147"/>
                    </a:lnTo>
                    <a:lnTo>
                      <a:pt x="42" y="147"/>
                    </a:lnTo>
                    <a:lnTo>
                      <a:pt x="42" y="148"/>
                    </a:lnTo>
                    <a:lnTo>
                      <a:pt x="42" y="150"/>
                    </a:lnTo>
                    <a:lnTo>
                      <a:pt x="43" y="151"/>
                    </a:lnTo>
                    <a:lnTo>
                      <a:pt x="56" y="146"/>
                    </a:lnTo>
                    <a:lnTo>
                      <a:pt x="68" y="140"/>
                    </a:lnTo>
                    <a:lnTo>
                      <a:pt x="82" y="135"/>
                    </a:lnTo>
                    <a:lnTo>
                      <a:pt x="95" y="130"/>
                    </a:lnTo>
                    <a:lnTo>
                      <a:pt x="109" y="124"/>
                    </a:lnTo>
                    <a:lnTo>
                      <a:pt x="122" y="121"/>
                    </a:lnTo>
                    <a:lnTo>
                      <a:pt x="135" y="117"/>
                    </a:lnTo>
                    <a:lnTo>
                      <a:pt x="149" y="116"/>
                    </a:lnTo>
                    <a:lnTo>
                      <a:pt x="149" y="131"/>
                    </a:lnTo>
                    <a:lnTo>
                      <a:pt x="148" y="140"/>
                    </a:lnTo>
                    <a:lnTo>
                      <a:pt x="143" y="148"/>
                    </a:lnTo>
                    <a:lnTo>
                      <a:pt x="132" y="155"/>
                    </a:lnTo>
                    <a:lnTo>
                      <a:pt x="133" y="155"/>
                    </a:lnTo>
                    <a:lnTo>
                      <a:pt x="133" y="157"/>
                    </a:lnTo>
                    <a:lnTo>
                      <a:pt x="133" y="158"/>
                    </a:lnTo>
                    <a:lnTo>
                      <a:pt x="136" y="158"/>
                    </a:lnTo>
                    <a:lnTo>
                      <a:pt x="140" y="158"/>
                    </a:lnTo>
                    <a:lnTo>
                      <a:pt x="143" y="158"/>
                    </a:lnTo>
                    <a:lnTo>
                      <a:pt x="147" y="159"/>
                    </a:lnTo>
                    <a:lnTo>
                      <a:pt x="146" y="165"/>
                    </a:lnTo>
                    <a:lnTo>
                      <a:pt x="144" y="170"/>
                    </a:lnTo>
                    <a:lnTo>
                      <a:pt x="142" y="176"/>
                    </a:lnTo>
                    <a:lnTo>
                      <a:pt x="141" y="183"/>
                    </a:lnTo>
                    <a:lnTo>
                      <a:pt x="124" y="189"/>
                    </a:lnTo>
                    <a:lnTo>
                      <a:pt x="106" y="195"/>
                    </a:lnTo>
                    <a:lnTo>
                      <a:pt x="89" y="200"/>
                    </a:lnTo>
                    <a:lnTo>
                      <a:pt x="71" y="206"/>
                    </a:lnTo>
                    <a:lnTo>
                      <a:pt x="53" y="212"/>
                    </a:lnTo>
                    <a:lnTo>
                      <a:pt x="36" y="216"/>
                    </a:lnTo>
                    <a:lnTo>
                      <a:pt x="18" y="220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99CC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9" name="Freeform 201"/>
              <p:cNvSpPr>
                <a:spLocks/>
              </p:cNvSpPr>
              <p:nvPr/>
            </p:nvSpPr>
            <p:spPr bwMode="auto">
              <a:xfrm>
                <a:off x="1161" y="3035"/>
                <a:ext cx="81" cy="131"/>
              </a:xfrm>
              <a:custGeom>
                <a:avLst/>
                <a:gdLst>
                  <a:gd name="T0" fmla="*/ 18 w 164"/>
                  <a:gd name="T1" fmla="*/ 32 h 263"/>
                  <a:gd name="T2" fmla="*/ 16 w 164"/>
                  <a:gd name="T3" fmla="*/ 30 h 263"/>
                  <a:gd name="T4" fmla="*/ 14 w 164"/>
                  <a:gd name="T5" fmla="*/ 29 h 263"/>
                  <a:gd name="T6" fmla="*/ 9 w 164"/>
                  <a:gd name="T7" fmla="*/ 25 h 263"/>
                  <a:gd name="T8" fmla="*/ 3 w 164"/>
                  <a:gd name="T9" fmla="*/ 22 h 263"/>
                  <a:gd name="T10" fmla="*/ 1 w 164"/>
                  <a:gd name="T11" fmla="*/ 19 h 263"/>
                  <a:gd name="T12" fmla="*/ 1 w 164"/>
                  <a:gd name="T13" fmla="*/ 15 h 263"/>
                  <a:gd name="T14" fmla="*/ 3 w 164"/>
                  <a:gd name="T15" fmla="*/ 16 h 263"/>
                  <a:gd name="T16" fmla="*/ 7 w 164"/>
                  <a:gd name="T17" fmla="*/ 18 h 263"/>
                  <a:gd name="T18" fmla="*/ 9 w 164"/>
                  <a:gd name="T19" fmla="*/ 19 h 263"/>
                  <a:gd name="T20" fmla="*/ 10 w 164"/>
                  <a:gd name="T21" fmla="*/ 19 h 263"/>
                  <a:gd name="T22" fmla="*/ 9 w 164"/>
                  <a:gd name="T23" fmla="*/ 18 h 263"/>
                  <a:gd name="T24" fmla="*/ 5 w 164"/>
                  <a:gd name="T25" fmla="*/ 16 h 263"/>
                  <a:gd name="T26" fmla="*/ 0 w 164"/>
                  <a:gd name="T27" fmla="*/ 12 h 263"/>
                  <a:gd name="T28" fmla="*/ 0 w 164"/>
                  <a:gd name="T29" fmla="*/ 9 h 263"/>
                  <a:gd name="T30" fmla="*/ 3 w 164"/>
                  <a:gd name="T31" fmla="*/ 11 h 263"/>
                  <a:gd name="T32" fmla="*/ 7 w 164"/>
                  <a:gd name="T33" fmla="*/ 12 h 263"/>
                  <a:gd name="T34" fmla="*/ 10 w 164"/>
                  <a:gd name="T35" fmla="*/ 13 h 263"/>
                  <a:gd name="T36" fmla="*/ 10 w 164"/>
                  <a:gd name="T37" fmla="*/ 13 h 263"/>
                  <a:gd name="T38" fmla="*/ 7 w 164"/>
                  <a:gd name="T39" fmla="*/ 11 h 263"/>
                  <a:gd name="T40" fmla="*/ 4 w 164"/>
                  <a:gd name="T41" fmla="*/ 10 h 263"/>
                  <a:gd name="T42" fmla="*/ 2 w 164"/>
                  <a:gd name="T43" fmla="*/ 7 h 263"/>
                  <a:gd name="T44" fmla="*/ 0 w 164"/>
                  <a:gd name="T45" fmla="*/ 3 h 263"/>
                  <a:gd name="T46" fmla="*/ 1 w 164"/>
                  <a:gd name="T47" fmla="*/ 4 h 263"/>
                  <a:gd name="T48" fmla="*/ 3 w 164"/>
                  <a:gd name="T49" fmla="*/ 5 h 263"/>
                  <a:gd name="T50" fmla="*/ 4 w 164"/>
                  <a:gd name="T51" fmla="*/ 6 h 263"/>
                  <a:gd name="T52" fmla="*/ 4 w 164"/>
                  <a:gd name="T53" fmla="*/ 5 h 263"/>
                  <a:gd name="T54" fmla="*/ 2 w 164"/>
                  <a:gd name="T55" fmla="*/ 4 h 263"/>
                  <a:gd name="T56" fmla="*/ 1 w 164"/>
                  <a:gd name="T57" fmla="*/ 3 h 263"/>
                  <a:gd name="T58" fmla="*/ 0 w 164"/>
                  <a:gd name="T59" fmla="*/ 1 h 263"/>
                  <a:gd name="T60" fmla="*/ 0 w 164"/>
                  <a:gd name="T61" fmla="*/ 0 h 263"/>
                  <a:gd name="T62" fmla="*/ 4 w 164"/>
                  <a:gd name="T63" fmla="*/ 2 h 263"/>
                  <a:gd name="T64" fmla="*/ 8 w 164"/>
                  <a:gd name="T65" fmla="*/ 5 h 263"/>
                  <a:gd name="T66" fmla="*/ 12 w 164"/>
                  <a:gd name="T67" fmla="*/ 7 h 263"/>
                  <a:gd name="T68" fmla="*/ 15 w 164"/>
                  <a:gd name="T69" fmla="*/ 10 h 263"/>
                  <a:gd name="T70" fmla="*/ 18 w 164"/>
                  <a:gd name="T71" fmla="*/ 12 h 263"/>
                  <a:gd name="T72" fmla="*/ 20 w 164"/>
                  <a:gd name="T73" fmla="*/ 16 h 263"/>
                  <a:gd name="T74" fmla="*/ 20 w 164"/>
                  <a:gd name="T75" fmla="*/ 20 h 263"/>
                  <a:gd name="T76" fmla="*/ 19 w 164"/>
                  <a:gd name="T77" fmla="*/ 21 h 263"/>
                  <a:gd name="T78" fmla="*/ 17 w 164"/>
                  <a:gd name="T79" fmla="*/ 19 h 263"/>
                  <a:gd name="T80" fmla="*/ 14 w 164"/>
                  <a:gd name="T81" fmla="*/ 17 h 263"/>
                  <a:gd name="T82" fmla="*/ 12 w 164"/>
                  <a:gd name="T83" fmla="*/ 17 h 263"/>
                  <a:gd name="T84" fmla="*/ 12 w 164"/>
                  <a:gd name="T85" fmla="*/ 17 h 263"/>
                  <a:gd name="T86" fmla="*/ 15 w 164"/>
                  <a:gd name="T87" fmla="*/ 19 h 263"/>
                  <a:gd name="T88" fmla="*/ 18 w 164"/>
                  <a:gd name="T89" fmla="*/ 21 h 263"/>
                  <a:gd name="T90" fmla="*/ 20 w 164"/>
                  <a:gd name="T91" fmla="*/ 25 h 263"/>
                  <a:gd name="T92" fmla="*/ 19 w 164"/>
                  <a:gd name="T93" fmla="*/ 29 h 263"/>
                  <a:gd name="T94" fmla="*/ 19 w 164"/>
                  <a:gd name="T95" fmla="*/ 29 h 263"/>
                  <a:gd name="T96" fmla="*/ 17 w 164"/>
                  <a:gd name="T97" fmla="*/ 28 h 263"/>
                  <a:gd name="T98" fmla="*/ 14 w 164"/>
                  <a:gd name="T99" fmla="*/ 25 h 263"/>
                  <a:gd name="T100" fmla="*/ 11 w 164"/>
                  <a:gd name="T101" fmla="*/ 24 h 263"/>
                  <a:gd name="T102" fmla="*/ 13 w 164"/>
                  <a:gd name="T103" fmla="*/ 26 h 263"/>
                  <a:gd name="T104" fmla="*/ 17 w 164"/>
                  <a:gd name="T105" fmla="*/ 29 h 263"/>
                  <a:gd name="T106" fmla="*/ 19 w 164"/>
                  <a:gd name="T107" fmla="*/ 31 h 263"/>
                  <a:gd name="T108" fmla="*/ 19 w 164"/>
                  <a:gd name="T109" fmla="*/ 32 h 263"/>
                  <a:gd name="T110" fmla="*/ 19 w 164"/>
                  <a:gd name="T111" fmla="*/ 32 h 26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64"/>
                  <a:gd name="T169" fmla="*/ 0 h 263"/>
                  <a:gd name="T170" fmla="*/ 164 w 164"/>
                  <a:gd name="T171" fmla="*/ 263 h 26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64" h="263">
                    <a:moveTo>
                      <a:pt x="156" y="262"/>
                    </a:moveTo>
                    <a:lnTo>
                      <a:pt x="152" y="259"/>
                    </a:lnTo>
                    <a:lnTo>
                      <a:pt x="147" y="257"/>
                    </a:lnTo>
                    <a:lnTo>
                      <a:pt x="142" y="254"/>
                    </a:lnTo>
                    <a:lnTo>
                      <a:pt x="136" y="249"/>
                    </a:lnTo>
                    <a:lnTo>
                      <a:pt x="130" y="245"/>
                    </a:lnTo>
                    <a:lnTo>
                      <a:pt x="125" y="242"/>
                    </a:lnTo>
                    <a:lnTo>
                      <a:pt x="121" y="239"/>
                    </a:lnTo>
                    <a:lnTo>
                      <a:pt x="119" y="236"/>
                    </a:lnTo>
                    <a:lnTo>
                      <a:pt x="106" y="228"/>
                    </a:lnTo>
                    <a:lnTo>
                      <a:pt x="91" y="219"/>
                    </a:lnTo>
                    <a:lnTo>
                      <a:pt x="76" y="207"/>
                    </a:lnTo>
                    <a:lnTo>
                      <a:pt x="60" y="196"/>
                    </a:lnTo>
                    <a:lnTo>
                      <a:pt x="45" y="186"/>
                    </a:lnTo>
                    <a:lnTo>
                      <a:pt x="30" y="176"/>
                    </a:lnTo>
                    <a:lnTo>
                      <a:pt x="18" y="169"/>
                    </a:lnTo>
                    <a:lnTo>
                      <a:pt x="7" y="166"/>
                    </a:lnTo>
                    <a:lnTo>
                      <a:pt x="8" y="158"/>
                    </a:lnTo>
                    <a:lnTo>
                      <a:pt x="8" y="150"/>
                    </a:lnTo>
                    <a:lnTo>
                      <a:pt x="8" y="139"/>
                    </a:lnTo>
                    <a:lnTo>
                      <a:pt x="9" y="121"/>
                    </a:lnTo>
                    <a:lnTo>
                      <a:pt x="15" y="122"/>
                    </a:lnTo>
                    <a:lnTo>
                      <a:pt x="22" y="126"/>
                    </a:lnTo>
                    <a:lnTo>
                      <a:pt x="30" y="129"/>
                    </a:lnTo>
                    <a:lnTo>
                      <a:pt x="41" y="135"/>
                    </a:lnTo>
                    <a:lnTo>
                      <a:pt x="50" y="141"/>
                    </a:lnTo>
                    <a:lnTo>
                      <a:pt x="59" y="146"/>
                    </a:lnTo>
                    <a:lnTo>
                      <a:pt x="67" y="151"/>
                    </a:lnTo>
                    <a:lnTo>
                      <a:pt x="74" y="156"/>
                    </a:lnTo>
                    <a:lnTo>
                      <a:pt x="76" y="154"/>
                    </a:lnTo>
                    <a:lnTo>
                      <a:pt x="79" y="154"/>
                    </a:lnTo>
                    <a:lnTo>
                      <a:pt x="79" y="153"/>
                    </a:lnTo>
                    <a:lnTo>
                      <a:pt x="80" y="152"/>
                    </a:lnTo>
                    <a:lnTo>
                      <a:pt x="77" y="150"/>
                    </a:lnTo>
                    <a:lnTo>
                      <a:pt x="75" y="149"/>
                    </a:lnTo>
                    <a:lnTo>
                      <a:pt x="72" y="145"/>
                    </a:lnTo>
                    <a:lnTo>
                      <a:pt x="66" y="142"/>
                    </a:lnTo>
                    <a:lnTo>
                      <a:pt x="58" y="137"/>
                    </a:lnTo>
                    <a:lnTo>
                      <a:pt x="45" y="130"/>
                    </a:lnTo>
                    <a:lnTo>
                      <a:pt x="29" y="121"/>
                    </a:lnTo>
                    <a:lnTo>
                      <a:pt x="8" y="108"/>
                    </a:lnTo>
                    <a:lnTo>
                      <a:pt x="7" y="101"/>
                    </a:lnTo>
                    <a:lnTo>
                      <a:pt x="6" y="93"/>
                    </a:lnTo>
                    <a:lnTo>
                      <a:pt x="5" y="86"/>
                    </a:lnTo>
                    <a:lnTo>
                      <a:pt x="4" y="79"/>
                    </a:lnTo>
                    <a:lnTo>
                      <a:pt x="12" y="82"/>
                    </a:lnTo>
                    <a:lnTo>
                      <a:pt x="21" y="85"/>
                    </a:lnTo>
                    <a:lnTo>
                      <a:pt x="31" y="90"/>
                    </a:lnTo>
                    <a:lnTo>
                      <a:pt x="41" y="94"/>
                    </a:lnTo>
                    <a:lnTo>
                      <a:pt x="51" y="98"/>
                    </a:lnTo>
                    <a:lnTo>
                      <a:pt x="61" y="101"/>
                    </a:lnTo>
                    <a:lnTo>
                      <a:pt x="71" y="105"/>
                    </a:lnTo>
                    <a:lnTo>
                      <a:pt x="80" y="106"/>
                    </a:lnTo>
                    <a:lnTo>
                      <a:pt x="80" y="105"/>
                    </a:lnTo>
                    <a:lnTo>
                      <a:pt x="80" y="104"/>
                    </a:lnTo>
                    <a:lnTo>
                      <a:pt x="73" y="99"/>
                    </a:lnTo>
                    <a:lnTo>
                      <a:pt x="66" y="94"/>
                    </a:lnTo>
                    <a:lnTo>
                      <a:pt x="58" y="91"/>
                    </a:lnTo>
                    <a:lnTo>
                      <a:pt x="51" y="88"/>
                    </a:lnTo>
                    <a:lnTo>
                      <a:pt x="45" y="85"/>
                    </a:lnTo>
                    <a:lnTo>
                      <a:pt x="39" y="81"/>
                    </a:lnTo>
                    <a:lnTo>
                      <a:pt x="35" y="76"/>
                    </a:lnTo>
                    <a:lnTo>
                      <a:pt x="31" y="69"/>
                    </a:lnTo>
                    <a:lnTo>
                      <a:pt x="22" y="63"/>
                    </a:lnTo>
                    <a:lnTo>
                      <a:pt x="13" y="52"/>
                    </a:lnTo>
                    <a:lnTo>
                      <a:pt x="4" y="39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8" y="33"/>
                    </a:lnTo>
                    <a:lnTo>
                      <a:pt x="12" y="35"/>
                    </a:lnTo>
                    <a:lnTo>
                      <a:pt x="16" y="37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1" y="46"/>
                    </a:lnTo>
                    <a:lnTo>
                      <a:pt x="36" y="50"/>
                    </a:lnTo>
                    <a:lnTo>
                      <a:pt x="36" y="48"/>
                    </a:lnTo>
                    <a:lnTo>
                      <a:pt x="36" y="47"/>
                    </a:lnTo>
                    <a:lnTo>
                      <a:pt x="36" y="46"/>
                    </a:lnTo>
                    <a:lnTo>
                      <a:pt x="37" y="45"/>
                    </a:lnTo>
                    <a:lnTo>
                      <a:pt x="33" y="41"/>
                    </a:lnTo>
                    <a:lnTo>
                      <a:pt x="28" y="38"/>
                    </a:lnTo>
                    <a:lnTo>
                      <a:pt x="23" y="36"/>
                    </a:lnTo>
                    <a:lnTo>
                      <a:pt x="19" y="32"/>
                    </a:lnTo>
                    <a:lnTo>
                      <a:pt x="14" y="29"/>
                    </a:lnTo>
                    <a:lnTo>
                      <a:pt x="11" y="26"/>
                    </a:lnTo>
                    <a:lnTo>
                      <a:pt x="6" y="23"/>
                    </a:lnTo>
                    <a:lnTo>
                      <a:pt x="1" y="20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9" y="3"/>
                    </a:lnTo>
                    <a:lnTo>
                      <a:pt x="21" y="9"/>
                    </a:lnTo>
                    <a:lnTo>
                      <a:pt x="33" y="16"/>
                    </a:lnTo>
                    <a:lnTo>
                      <a:pt x="45" y="24"/>
                    </a:lnTo>
                    <a:lnTo>
                      <a:pt x="58" y="33"/>
                    </a:lnTo>
                    <a:lnTo>
                      <a:pt x="71" y="43"/>
                    </a:lnTo>
                    <a:lnTo>
                      <a:pt x="82" y="51"/>
                    </a:lnTo>
                    <a:lnTo>
                      <a:pt x="91" y="58"/>
                    </a:lnTo>
                    <a:lnTo>
                      <a:pt x="100" y="63"/>
                    </a:lnTo>
                    <a:lnTo>
                      <a:pt x="109" y="69"/>
                    </a:lnTo>
                    <a:lnTo>
                      <a:pt x="118" y="75"/>
                    </a:lnTo>
                    <a:lnTo>
                      <a:pt x="126" y="82"/>
                    </a:lnTo>
                    <a:lnTo>
                      <a:pt x="135" y="88"/>
                    </a:lnTo>
                    <a:lnTo>
                      <a:pt x="143" y="93"/>
                    </a:lnTo>
                    <a:lnTo>
                      <a:pt x="152" y="100"/>
                    </a:lnTo>
                    <a:lnTo>
                      <a:pt x="160" y="106"/>
                    </a:lnTo>
                    <a:lnTo>
                      <a:pt x="163" y="116"/>
                    </a:lnTo>
                    <a:lnTo>
                      <a:pt x="164" y="134"/>
                    </a:lnTo>
                    <a:lnTo>
                      <a:pt x="163" y="151"/>
                    </a:lnTo>
                    <a:lnTo>
                      <a:pt x="163" y="166"/>
                    </a:lnTo>
                    <a:lnTo>
                      <a:pt x="161" y="167"/>
                    </a:lnTo>
                    <a:lnTo>
                      <a:pt x="160" y="167"/>
                    </a:lnTo>
                    <a:lnTo>
                      <a:pt x="160" y="168"/>
                    </a:lnTo>
                    <a:lnTo>
                      <a:pt x="157" y="166"/>
                    </a:lnTo>
                    <a:lnTo>
                      <a:pt x="150" y="161"/>
                    </a:lnTo>
                    <a:lnTo>
                      <a:pt x="141" y="157"/>
                    </a:lnTo>
                    <a:lnTo>
                      <a:pt x="132" y="151"/>
                    </a:lnTo>
                    <a:lnTo>
                      <a:pt x="122" y="146"/>
                    </a:lnTo>
                    <a:lnTo>
                      <a:pt x="113" y="142"/>
                    </a:lnTo>
                    <a:lnTo>
                      <a:pt x="105" y="138"/>
                    </a:lnTo>
                    <a:lnTo>
                      <a:pt x="100" y="138"/>
                    </a:lnTo>
                    <a:lnTo>
                      <a:pt x="100" y="139"/>
                    </a:lnTo>
                    <a:lnTo>
                      <a:pt x="100" y="141"/>
                    </a:lnTo>
                    <a:lnTo>
                      <a:pt x="100" y="142"/>
                    </a:lnTo>
                    <a:lnTo>
                      <a:pt x="100" y="143"/>
                    </a:lnTo>
                    <a:lnTo>
                      <a:pt x="107" y="146"/>
                    </a:lnTo>
                    <a:lnTo>
                      <a:pt x="115" y="151"/>
                    </a:lnTo>
                    <a:lnTo>
                      <a:pt x="123" y="156"/>
                    </a:lnTo>
                    <a:lnTo>
                      <a:pt x="132" y="160"/>
                    </a:lnTo>
                    <a:lnTo>
                      <a:pt x="138" y="164"/>
                    </a:lnTo>
                    <a:lnTo>
                      <a:pt x="147" y="168"/>
                    </a:lnTo>
                    <a:lnTo>
                      <a:pt x="155" y="173"/>
                    </a:lnTo>
                    <a:lnTo>
                      <a:pt x="163" y="177"/>
                    </a:lnTo>
                    <a:lnTo>
                      <a:pt x="163" y="200"/>
                    </a:lnTo>
                    <a:lnTo>
                      <a:pt x="163" y="214"/>
                    </a:lnTo>
                    <a:lnTo>
                      <a:pt x="161" y="224"/>
                    </a:lnTo>
                    <a:lnTo>
                      <a:pt x="160" y="233"/>
                    </a:lnTo>
                    <a:lnTo>
                      <a:pt x="160" y="234"/>
                    </a:lnTo>
                    <a:lnTo>
                      <a:pt x="159" y="234"/>
                    </a:lnTo>
                    <a:lnTo>
                      <a:pt x="159" y="235"/>
                    </a:lnTo>
                    <a:lnTo>
                      <a:pt x="151" y="229"/>
                    </a:lnTo>
                    <a:lnTo>
                      <a:pt x="142" y="224"/>
                    </a:lnTo>
                    <a:lnTo>
                      <a:pt x="133" y="218"/>
                    </a:lnTo>
                    <a:lnTo>
                      <a:pt x="125" y="212"/>
                    </a:lnTo>
                    <a:lnTo>
                      <a:pt x="115" y="206"/>
                    </a:lnTo>
                    <a:lnTo>
                      <a:pt x="106" y="200"/>
                    </a:lnTo>
                    <a:lnTo>
                      <a:pt x="98" y="197"/>
                    </a:lnTo>
                    <a:lnTo>
                      <a:pt x="90" y="194"/>
                    </a:lnTo>
                    <a:lnTo>
                      <a:pt x="94" y="199"/>
                    </a:lnTo>
                    <a:lnTo>
                      <a:pt x="99" y="206"/>
                    </a:lnTo>
                    <a:lnTo>
                      <a:pt x="109" y="213"/>
                    </a:lnTo>
                    <a:lnTo>
                      <a:pt x="120" y="220"/>
                    </a:lnTo>
                    <a:lnTo>
                      <a:pt x="130" y="227"/>
                    </a:lnTo>
                    <a:lnTo>
                      <a:pt x="142" y="234"/>
                    </a:lnTo>
                    <a:lnTo>
                      <a:pt x="151" y="240"/>
                    </a:lnTo>
                    <a:lnTo>
                      <a:pt x="159" y="244"/>
                    </a:lnTo>
                    <a:lnTo>
                      <a:pt x="159" y="251"/>
                    </a:lnTo>
                    <a:lnTo>
                      <a:pt x="159" y="256"/>
                    </a:lnTo>
                    <a:lnTo>
                      <a:pt x="159" y="259"/>
                    </a:lnTo>
                    <a:lnTo>
                      <a:pt x="158" y="262"/>
                    </a:lnTo>
                    <a:lnTo>
                      <a:pt x="157" y="263"/>
                    </a:lnTo>
                    <a:lnTo>
                      <a:pt x="156" y="263"/>
                    </a:lnTo>
                    <a:lnTo>
                      <a:pt x="156" y="262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0" name="Freeform 202"/>
              <p:cNvSpPr>
                <a:spLocks/>
              </p:cNvSpPr>
              <p:nvPr/>
            </p:nvSpPr>
            <p:spPr bwMode="auto">
              <a:xfrm>
                <a:off x="1321" y="3045"/>
                <a:ext cx="45" cy="105"/>
              </a:xfrm>
              <a:custGeom>
                <a:avLst/>
                <a:gdLst>
                  <a:gd name="T0" fmla="*/ 0 w 88"/>
                  <a:gd name="T1" fmla="*/ 27 h 209"/>
                  <a:gd name="T2" fmla="*/ 1 w 88"/>
                  <a:gd name="T3" fmla="*/ 21 h 209"/>
                  <a:gd name="T4" fmla="*/ 1 w 88"/>
                  <a:gd name="T5" fmla="*/ 15 h 209"/>
                  <a:gd name="T6" fmla="*/ 2 w 88"/>
                  <a:gd name="T7" fmla="*/ 9 h 209"/>
                  <a:gd name="T8" fmla="*/ 2 w 88"/>
                  <a:gd name="T9" fmla="*/ 4 h 209"/>
                  <a:gd name="T10" fmla="*/ 5 w 88"/>
                  <a:gd name="T11" fmla="*/ 3 h 209"/>
                  <a:gd name="T12" fmla="*/ 7 w 88"/>
                  <a:gd name="T13" fmla="*/ 2 h 209"/>
                  <a:gd name="T14" fmla="*/ 9 w 88"/>
                  <a:gd name="T15" fmla="*/ 1 h 209"/>
                  <a:gd name="T16" fmla="*/ 10 w 88"/>
                  <a:gd name="T17" fmla="*/ 1 h 209"/>
                  <a:gd name="T18" fmla="*/ 10 w 88"/>
                  <a:gd name="T19" fmla="*/ 1 h 209"/>
                  <a:gd name="T20" fmla="*/ 11 w 88"/>
                  <a:gd name="T21" fmla="*/ 1 h 209"/>
                  <a:gd name="T22" fmla="*/ 12 w 88"/>
                  <a:gd name="T23" fmla="*/ 0 h 209"/>
                  <a:gd name="T24" fmla="*/ 12 w 88"/>
                  <a:gd name="T25" fmla="*/ 0 h 209"/>
                  <a:gd name="T26" fmla="*/ 11 w 88"/>
                  <a:gd name="T27" fmla="*/ 6 h 209"/>
                  <a:gd name="T28" fmla="*/ 10 w 88"/>
                  <a:gd name="T29" fmla="*/ 12 h 209"/>
                  <a:gd name="T30" fmla="*/ 10 w 88"/>
                  <a:gd name="T31" fmla="*/ 18 h 209"/>
                  <a:gd name="T32" fmla="*/ 9 w 88"/>
                  <a:gd name="T33" fmla="*/ 23 h 209"/>
                  <a:gd name="T34" fmla="*/ 7 w 88"/>
                  <a:gd name="T35" fmla="*/ 24 h 209"/>
                  <a:gd name="T36" fmla="*/ 5 w 88"/>
                  <a:gd name="T37" fmla="*/ 25 h 209"/>
                  <a:gd name="T38" fmla="*/ 3 w 88"/>
                  <a:gd name="T39" fmla="*/ 26 h 209"/>
                  <a:gd name="T40" fmla="*/ 2 w 88"/>
                  <a:gd name="T41" fmla="*/ 26 h 209"/>
                  <a:gd name="T42" fmla="*/ 1 w 88"/>
                  <a:gd name="T43" fmla="*/ 26 h 209"/>
                  <a:gd name="T44" fmla="*/ 1 w 88"/>
                  <a:gd name="T45" fmla="*/ 26 h 209"/>
                  <a:gd name="T46" fmla="*/ 1 w 88"/>
                  <a:gd name="T47" fmla="*/ 27 h 209"/>
                  <a:gd name="T48" fmla="*/ 0 w 88"/>
                  <a:gd name="T49" fmla="*/ 27 h 2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209"/>
                  <a:gd name="T77" fmla="*/ 88 w 88"/>
                  <a:gd name="T78" fmla="*/ 209 h 20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209">
                    <a:moveTo>
                      <a:pt x="0" y="209"/>
                    </a:moveTo>
                    <a:lnTo>
                      <a:pt x="2" y="163"/>
                    </a:lnTo>
                    <a:lnTo>
                      <a:pt x="5" y="117"/>
                    </a:lnTo>
                    <a:lnTo>
                      <a:pt x="9" y="71"/>
                    </a:lnTo>
                    <a:lnTo>
                      <a:pt x="15" y="26"/>
                    </a:lnTo>
                    <a:lnTo>
                      <a:pt x="36" y="18"/>
                    </a:lnTo>
                    <a:lnTo>
                      <a:pt x="54" y="11"/>
                    </a:lnTo>
                    <a:lnTo>
                      <a:pt x="65" y="6"/>
                    </a:lnTo>
                    <a:lnTo>
                      <a:pt x="74" y="4"/>
                    </a:lnTo>
                    <a:lnTo>
                      <a:pt x="79" y="2"/>
                    </a:lnTo>
                    <a:lnTo>
                      <a:pt x="84" y="1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2" y="43"/>
                    </a:lnTo>
                    <a:lnTo>
                      <a:pt x="78" y="89"/>
                    </a:lnTo>
                    <a:lnTo>
                      <a:pt x="74" y="137"/>
                    </a:lnTo>
                    <a:lnTo>
                      <a:pt x="71" y="183"/>
                    </a:lnTo>
                    <a:lnTo>
                      <a:pt x="49" y="191"/>
                    </a:lnTo>
                    <a:lnTo>
                      <a:pt x="33" y="198"/>
                    </a:lnTo>
                    <a:lnTo>
                      <a:pt x="21" y="202"/>
                    </a:lnTo>
                    <a:lnTo>
                      <a:pt x="13" y="205"/>
                    </a:lnTo>
                    <a:lnTo>
                      <a:pt x="8" y="207"/>
                    </a:lnTo>
                    <a:lnTo>
                      <a:pt x="4" y="208"/>
                    </a:lnTo>
                    <a:lnTo>
                      <a:pt x="2" y="209"/>
                    </a:lnTo>
                    <a:lnTo>
                      <a:pt x="0" y="209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1" name="Freeform 203"/>
              <p:cNvSpPr>
                <a:spLocks/>
              </p:cNvSpPr>
              <p:nvPr/>
            </p:nvSpPr>
            <p:spPr bwMode="auto">
              <a:xfrm>
                <a:off x="1362" y="3015"/>
                <a:ext cx="78" cy="120"/>
              </a:xfrm>
              <a:custGeom>
                <a:avLst/>
                <a:gdLst>
                  <a:gd name="T0" fmla="*/ 0 w 157"/>
                  <a:gd name="T1" fmla="*/ 29 h 239"/>
                  <a:gd name="T2" fmla="*/ 1 w 157"/>
                  <a:gd name="T3" fmla="*/ 27 h 239"/>
                  <a:gd name="T4" fmla="*/ 6 w 157"/>
                  <a:gd name="T5" fmla="*/ 25 h 239"/>
                  <a:gd name="T6" fmla="*/ 10 w 157"/>
                  <a:gd name="T7" fmla="*/ 23 h 239"/>
                  <a:gd name="T8" fmla="*/ 11 w 157"/>
                  <a:gd name="T9" fmla="*/ 22 h 239"/>
                  <a:gd name="T10" fmla="*/ 10 w 157"/>
                  <a:gd name="T11" fmla="*/ 22 h 239"/>
                  <a:gd name="T12" fmla="*/ 6 w 157"/>
                  <a:gd name="T13" fmla="*/ 24 h 239"/>
                  <a:gd name="T14" fmla="*/ 1 w 157"/>
                  <a:gd name="T15" fmla="*/ 26 h 239"/>
                  <a:gd name="T16" fmla="*/ 0 w 157"/>
                  <a:gd name="T17" fmla="*/ 20 h 239"/>
                  <a:gd name="T18" fmla="*/ 1 w 157"/>
                  <a:gd name="T19" fmla="*/ 14 h 239"/>
                  <a:gd name="T20" fmla="*/ 3 w 157"/>
                  <a:gd name="T21" fmla="*/ 13 h 239"/>
                  <a:gd name="T22" fmla="*/ 5 w 157"/>
                  <a:gd name="T23" fmla="*/ 12 h 239"/>
                  <a:gd name="T24" fmla="*/ 4 w 157"/>
                  <a:gd name="T25" fmla="*/ 12 h 239"/>
                  <a:gd name="T26" fmla="*/ 2 w 157"/>
                  <a:gd name="T27" fmla="*/ 13 h 239"/>
                  <a:gd name="T28" fmla="*/ 1 w 157"/>
                  <a:gd name="T29" fmla="*/ 13 h 239"/>
                  <a:gd name="T30" fmla="*/ 1 w 157"/>
                  <a:gd name="T31" fmla="*/ 9 h 239"/>
                  <a:gd name="T32" fmla="*/ 6 w 157"/>
                  <a:gd name="T33" fmla="*/ 5 h 239"/>
                  <a:gd name="T34" fmla="*/ 13 w 157"/>
                  <a:gd name="T35" fmla="*/ 2 h 239"/>
                  <a:gd name="T36" fmla="*/ 19 w 157"/>
                  <a:gd name="T37" fmla="*/ 0 h 239"/>
                  <a:gd name="T38" fmla="*/ 19 w 157"/>
                  <a:gd name="T39" fmla="*/ 2 h 239"/>
                  <a:gd name="T40" fmla="*/ 16 w 157"/>
                  <a:gd name="T41" fmla="*/ 4 h 239"/>
                  <a:gd name="T42" fmla="*/ 13 w 157"/>
                  <a:gd name="T43" fmla="*/ 5 h 239"/>
                  <a:gd name="T44" fmla="*/ 9 w 157"/>
                  <a:gd name="T45" fmla="*/ 7 h 239"/>
                  <a:gd name="T46" fmla="*/ 9 w 157"/>
                  <a:gd name="T47" fmla="*/ 7 h 239"/>
                  <a:gd name="T48" fmla="*/ 11 w 157"/>
                  <a:gd name="T49" fmla="*/ 7 h 239"/>
                  <a:gd name="T50" fmla="*/ 15 w 157"/>
                  <a:gd name="T51" fmla="*/ 5 h 239"/>
                  <a:gd name="T52" fmla="*/ 19 w 157"/>
                  <a:gd name="T53" fmla="*/ 4 h 239"/>
                  <a:gd name="T54" fmla="*/ 19 w 157"/>
                  <a:gd name="T55" fmla="*/ 8 h 239"/>
                  <a:gd name="T56" fmla="*/ 17 w 157"/>
                  <a:gd name="T57" fmla="*/ 11 h 239"/>
                  <a:gd name="T58" fmla="*/ 12 w 157"/>
                  <a:gd name="T59" fmla="*/ 14 h 239"/>
                  <a:gd name="T60" fmla="*/ 11 w 157"/>
                  <a:gd name="T61" fmla="*/ 14 h 239"/>
                  <a:gd name="T62" fmla="*/ 13 w 157"/>
                  <a:gd name="T63" fmla="*/ 14 h 239"/>
                  <a:gd name="T64" fmla="*/ 15 w 157"/>
                  <a:gd name="T65" fmla="*/ 15 h 239"/>
                  <a:gd name="T66" fmla="*/ 17 w 157"/>
                  <a:gd name="T67" fmla="*/ 15 h 239"/>
                  <a:gd name="T68" fmla="*/ 17 w 157"/>
                  <a:gd name="T69" fmla="*/ 16 h 239"/>
                  <a:gd name="T70" fmla="*/ 12 w 157"/>
                  <a:gd name="T71" fmla="*/ 18 h 239"/>
                  <a:gd name="T72" fmla="*/ 8 w 157"/>
                  <a:gd name="T73" fmla="*/ 20 h 239"/>
                  <a:gd name="T74" fmla="*/ 5 w 157"/>
                  <a:gd name="T75" fmla="*/ 21 h 239"/>
                  <a:gd name="T76" fmla="*/ 5 w 157"/>
                  <a:gd name="T77" fmla="*/ 21 h 239"/>
                  <a:gd name="T78" fmla="*/ 7 w 157"/>
                  <a:gd name="T79" fmla="*/ 21 h 239"/>
                  <a:gd name="T80" fmla="*/ 9 w 157"/>
                  <a:gd name="T81" fmla="*/ 20 h 239"/>
                  <a:gd name="T82" fmla="*/ 11 w 157"/>
                  <a:gd name="T83" fmla="*/ 19 h 239"/>
                  <a:gd name="T84" fmla="*/ 13 w 157"/>
                  <a:gd name="T85" fmla="*/ 18 h 239"/>
                  <a:gd name="T86" fmla="*/ 15 w 157"/>
                  <a:gd name="T87" fmla="*/ 17 h 239"/>
                  <a:gd name="T88" fmla="*/ 17 w 157"/>
                  <a:gd name="T89" fmla="*/ 20 h 239"/>
                  <a:gd name="T90" fmla="*/ 17 w 157"/>
                  <a:gd name="T91" fmla="*/ 24 h 239"/>
                  <a:gd name="T92" fmla="*/ 16 w 157"/>
                  <a:gd name="T93" fmla="*/ 24 h 239"/>
                  <a:gd name="T94" fmla="*/ 10 w 157"/>
                  <a:gd name="T95" fmla="*/ 27 h 239"/>
                  <a:gd name="T96" fmla="*/ 4 w 157"/>
                  <a:gd name="T97" fmla="*/ 29 h 23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7"/>
                  <a:gd name="T148" fmla="*/ 0 h 239"/>
                  <a:gd name="T149" fmla="*/ 157 w 157"/>
                  <a:gd name="T150" fmla="*/ 239 h 23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7" h="239">
                    <a:moveTo>
                      <a:pt x="0" y="239"/>
                    </a:moveTo>
                    <a:lnTo>
                      <a:pt x="0" y="232"/>
                    </a:lnTo>
                    <a:lnTo>
                      <a:pt x="0" y="227"/>
                    </a:lnTo>
                    <a:lnTo>
                      <a:pt x="0" y="221"/>
                    </a:lnTo>
                    <a:lnTo>
                      <a:pt x="1" y="215"/>
                    </a:lnTo>
                    <a:lnTo>
                      <a:pt x="12" y="211"/>
                    </a:lnTo>
                    <a:lnTo>
                      <a:pt x="23" y="207"/>
                    </a:lnTo>
                    <a:lnTo>
                      <a:pt x="36" y="202"/>
                    </a:lnTo>
                    <a:lnTo>
                      <a:pt x="48" y="198"/>
                    </a:lnTo>
                    <a:lnTo>
                      <a:pt x="60" y="193"/>
                    </a:lnTo>
                    <a:lnTo>
                      <a:pt x="72" y="189"/>
                    </a:lnTo>
                    <a:lnTo>
                      <a:pt x="83" y="183"/>
                    </a:lnTo>
                    <a:lnTo>
                      <a:pt x="94" y="177"/>
                    </a:lnTo>
                    <a:lnTo>
                      <a:pt x="94" y="176"/>
                    </a:lnTo>
                    <a:lnTo>
                      <a:pt x="94" y="175"/>
                    </a:lnTo>
                    <a:lnTo>
                      <a:pt x="94" y="174"/>
                    </a:lnTo>
                    <a:lnTo>
                      <a:pt x="94" y="173"/>
                    </a:lnTo>
                    <a:lnTo>
                      <a:pt x="83" y="174"/>
                    </a:lnTo>
                    <a:lnTo>
                      <a:pt x="72" y="177"/>
                    </a:lnTo>
                    <a:lnTo>
                      <a:pt x="60" y="183"/>
                    </a:lnTo>
                    <a:lnTo>
                      <a:pt x="48" y="189"/>
                    </a:lnTo>
                    <a:lnTo>
                      <a:pt x="35" y="194"/>
                    </a:lnTo>
                    <a:lnTo>
                      <a:pt x="23" y="200"/>
                    </a:lnTo>
                    <a:lnTo>
                      <a:pt x="11" y="206"/>
                    </a:lnTo>
                    <a:lnTo>
                      <a:pt x="0" y="208"/>
                    </a:lnTo>
                    <a:lnTo>
                      <a:pt x="3" y="183"/>
                    </a:lnTo>
                    <a:lnTo>
                      <a:pt x="4" y="158"/>
                    </a:lnTo>
                    <a:lnTo>
                      <a:pt x="6" y="133"/>
                    </a:lnTo>
                    <a:lnTo>
                      <a:pt x="8" y="108"/>
                    </a:lnTo>
                    <a:lnTo>
                      <a:pt x="13" y="108"/>
                    </a:lnTo>
                    <a:lnTo>
                      <a:pt x="18" y="107"/>
                    </a:lnTo>
                    <a:lnTo>
                      <a:pt x="23" y="106"/>
                    </a:lnTo>
                    <a:lnTo>
                      <a:pt x="28" y="103"/>
                    </a:lnTo>
                    <a:lnTo>
                      <a:pt x="33" y="102"/>
                    </a:lnTo>
                    <a:lnTo>
                      <a:pt x="37" y="99"/>
                    </a:lnTo>
                    <a:lnTo>
                      <a:pt x="42" y="96"/>
                    </a:lnTo>
                    <a:lnTo>
                      <a:pt x="46" y="93"/>
                    </a:lnTo>
                    <a:lnTo>
                      <a:pt x="42" y="94"/>
                    </a:lnTo>
                    <a:lnTo>
                      <a:pt x="37" y="94"/>
                    </a:lnTo>
                    <a:lnTo>
                      <a:pt x="33" y="95"/>
                    </a:lnTo>
                    <a:lnTo>
                      <a:pt x="28" y="96"/>
                    </a:lnTo>
                    <a:lnTo>
                      <a:pt x="22" y="99"/>
                    </a:lnTo>
                    <a:lnTo>
                      <a:pt x="18" y="100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12" y="90"/>
                    </a:lnTo>
                    <a:lnTo>
                      <a:pt x="13" y="77"/>
                    </a:lnTo>
                    <a:lnTo>
                      <a:pt x="15" y="65"/>
                    </a:lnTo>
                    <a:lnTo>
                      <a:pt x="16" y="54"/>
                    </a:lnTo>
                    <a:lnTo>
                      <a:pt x="30" y="47"/>
                    </a:lnTo>
                    <a:lnTo>
                      <a:pt x="48" y="39"/>
                    </a:lnTo>
                    <a:lnTo>
                      <a:pt x="66" y="31"/>
                    </a:lnTo>
                    <a:lnTo>
                      <a:pt x="87" y="23"/>
                    </a:lnTo>
                    <a:lnTo>
                      <a:pt x="106" y="16"/>
                    </a:lnTo>
                    <a:lnTo>
                      <a:pt x="125" y="9"/>
                    </a:lnTo>
                    <a:lnTo>
                      <a:pt x="142" y="3"/>
                    </a:lnTo>
                    <a:lnTo>
                      <a:pt x="157" y="0"/>
                    </a:lnTo>
                    <a:lnTo>
                      <a:pt x="156" y="3"/>
                    </a:lnTo>
                    <a:lnTo>
                      <a:pt x="156" y="8"/>
                    </a:lnTo>
                    <a:lnTo>
                      <a:pt x="156" y="11"/>
                    </a:lnTo>
                    <a:lnTo>
                      <a:pt x="156" y="16"/>
                    </a:lnTo>
                    <a:lnTo>
                      <a:pt x="145" y="20"/>
                    </a:lnTo>
                    <a:lnTo>
                      <a:pt x="135" y="25"/>
                    </a:lnTo>
                    <a:lnTo>
                      <a:pt x="125" y="30"/>
                    </a:lnTo>
                    <a:lnTo>
                      <a:pt x="114" y="33"/>
                    </a:lnTo>
                    <a:lnTo>
                      <a:pt x="104" y="38"/>
                    </a:lnTo>
                    <a:lnTo>
                      <a:pt x="94" y="42"/>
                    </a:lnTo>
                    <a:lnTo>
                      <a:pt x="83" y="47"/>
                    </a:lnTo>
                    <a:lnTo>
                      <a:pt x="73" y="52"/>
                    </a:lnTo>
                    <a:lnTo>
                      <a:pt x="73" y="53"/>
                    </a:lnTo>
                    <a:lnTo>
                      <a:pt x="73" y="55"/>
                    </a:lnTo>
                    <a:lnTo>
                      <a:pt x="73" y="56"/>
                    </a:lnTo>
                    <a:lnTo>
                      <a:pt x="73" y="58"/>
                    </a:lnTo>
                    <a:lnTo>
                      <a:pt x="83" y="56"/>
                    </a:lnTo>
                    <a:lnTo>
                      <a:pt x="92" y="53"/>
                    </a:lnTo>
                    <a:lnTo>
                      <a:pt x="103" y="49"/>
                    </a:lnTo>
                    <a:lnTo>
                      <a:pt x="113" y="45"/>
                    </a:lnTo>
                    <a:lnTo>
                      <a:pt x="124" y="39"/>
                    </a:lnTo>
                    <a:lnTo>
                      <a:pt x="134" y="34"/>
                    </a:lnTo>
                    <a:lnTo>
                      <a:pt x="145" y="31"/>
                    </a:lnTo>
                    <a:lnTo>
                      <a:pt x="157" y="27"/>
                    </a:lnTo>
                    <a:lnTo>
                      <a:pt x="155" y="43"/>
                    </a:lnTo>
                    <a:lnTo>
                      <a:pt x="153" y="55"/>
                    </a:lnTo>
                    <a:lnTo>
                      <a:pt x="152" y="64"/>
                    </a:lnTo>
                    <a:lnTo>
                      <a:pt x="149" y="71"/>
                    </a:lnTo>
                    <a:lnTo>
                      <a:pt x="144" y="77"/>
                    </a:lnTo>
                    <a:lnTo>
                      <a:pt x="137" y="83"/>
                    </a:lnTo>
                    <a:lnTo>
                      <a:pt x="127" y="90"/>
                    </a:lnTo>
                    <a:lnTo>
                      <a:pt x="113" y="99"/>
                    </a:lnTo>
                    <a:lnTo>
                      <a:pt x="99" y="106"/>
                    </a:lnTo>
                    <a:lnTo>
                      <a:pt x="92" y="109"/>
                    </a:lnTo>
                    <a:lnTo>
                      <a:pt x="89" y="110"/>
                    </a:lnTo>
                    <a:lnTo>
                      <a:pt x="89" y="111"/>
                    </a:lnTo>
                    <a:lnTo>
                      <a:pt x="92" y="111"/>
                    </a:lnTo>
                    <a:lnTo>
                      <a:pt x="97" y="111"/>
                    </a:lnTo>
                    <a:lnTo>
                      <a:pt x="104" y="110"/>
                    </a:lnTo>
                    <a:lnTo>
                      <a:pt x="112" y="109"/>
                    </a:lnTo>
                    <a:lnTo>
                      <a:pt x="120" y="111"/>
                    </a:lnTo>
                    <a:lnTo>
                      <a:pt x="125" y="113"/>
                    </a:lnTo>
                    <a:lnTo>
                      <a:pt x="129" y="114"/>
                    </a:lnTo>
                    <a:lnTo>
                      <a:pt x="137" y="115"/>
                    </a:lnTo>
                    <a:lnTo>
                      <a:pt x="136" y="116"/>
                    </a:lnTo>
                    <a:lnTo>
                      <a:pt x="136" y="118"/>
                    </a:lnTo>
                    <a:lnTo>
                      <a:pt x="136" y="119"/>
                    </a:lnTo>
                    <a:lnTo>
                      <a:pt x="136" y="122"/>
                    </a:lnTo>
                    <a:lnTo>
                      <a:pt x="125" y="128"/>
                    </a:lnTo>
                    <a:lnTo>
                      <a:pt x="113" y="133"/>
                    </a:lnTo>
                    <a:lnTo>
                      <a:pt x="102" y="138"/>
                    </a:lnTo>
                    <a:lnTo>
                      <a:pt x="90" y="144"/>
                    </a:lnTo>
                    <a:lnTo>
                      <a:pt x="79" y="148"/>
                    </a:lnTo>
                    <a:lnTo>
                      <a:pt x="67" y="153"/>
                    </a:lnTo>
                    <a:lnTo>
                      <a:pt x="57" y="158"/>
                    </a:lnTo>
                    <a:lnTo>
                      <a:pt x="45" y="162"/>
                    </a:lnTo>
                    <a:lnTo>
                      <a:pt x="45" y="163"/>
                    </a:lnTo>
                    <a:lnTo>
                      <a:pt x="45" y="164"/>
                    </a:lnTo>
                    <a:lnTo>
                      <a:pt x="45" y="166"/>
                    </a:lnTo>
                    <a:lnTo>
                      <a:pt x="45" y="167"/>
                    </a:lnTo>
                    <a:lnTo>
                      <a:pt x="50" y="167"/>
                    </a:lnTo>
                    <a:lnTo>
                      <a:pt x="56" y="164"/>
                    </a:lnTo>
                    <a:lnTo>
                      <a:pt x="61" y="163"/>
                    </a:lnTo>
                    <a:lnTo>
                      <a:pt x="67" y="161"/>
                    </a:lnTo>
                    <a:lnTo>
                      <a:pt x="73" y="158"/>
                    </a:lnTo>
                    <a:lnTo>
                      <a:pt x="79" y="154"/>
                    </a:lnTo>
                    <a:lnTo>
                      <a:pt x="84" y="152"/>
                    </a:lnTo>
                    <a:lnTo>
                      <a:pt x="89" y="148"/>
                    </a:lnTo>
                    <a:lnTo>
                      <a:pt x="95" y="146"/>
                    </a:lnTo>
                    <a:lnTo>
                      <a:pt x="101" y="145"/>
                    </a:lnTo>
                    <a:lnTo>
                      <a:pt x="106" y="143"/>
                    </a:lnTo>
                    <a:lnTo>
                      <a:pt x="111" y="140"/>
                    </a:lnTo>
                    <a:lnTo>
                      <a:pt x="117" y="139"/>
                    </a:lnTo>
                    <a:lnTo>
                      <a:pt x="122" y="137"/>
                    </a:lnTo>
                    <a:lnTo>
                      <a:pt x="127" y="136"/>
                    </a:lnTo>
                    <a:lnTo>
                      <a:pt x="133" y="133"/>
                    </a:lnTo>
                    <a:lnTo>
                      <a:pt x="135" y="146"/>
                    </a:lnTo>
                    <a:lnTo>
                      <a:pt x="136" y="159"/>
                    </a:lnTo>
                    <a:lnTo>
                      <a:pt x="139" y="171"/>
                    </a:lnTo>
                    <a:lnTo>
                      <a:pt x="140" y="184"/>
                    </a:lnTo>
                    <a:lnTo>
                      <a:pt x="137" y="185"/>
                    </a:lnTo>
                    <a:lnTo>
                      <a:pt x="135" y="186"/>
                    </a:lnTo>
                    <a:lnTo>
                      <a:pt x="134" y="189"/>
                    </a:lnTo>
                    <a:lnTo>
                      <a:pt x="132" y="190"/>
                    </a:lnTo>
                    <a:lnTo>
                      <a:pt x="115" y="196"/>
                    </a:lnTo>
                    <a:lnTo>
                      <a:pt x="98" y="202"/>
                    </a:lnTo>
                    <a:lnTo>
                      <a:pt x="82" y="209"/>
                    </a:lnTo>
                    <a:lnTo>
                      <a:pt x="66" y="216"/>
                    </a:lnTo>
                    <a:lnTo>
                      <a:pt x="49" y="223"/>
                    </a:lnTo>
                    <a:lnTo>
                      <a:pt x="33" y="229"/>
                    </a:lnTo>
                    <a:lnTo>
                      <a:pt x="16" y="235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99CC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2" name="Freeform 204"/>
              <p:cNvSpPr>
                <a:spLocks/>
              </p:cNvSpPr>
              <p:nvPr/>
            </p:nvSpPr>
            <p:spPr bwMode="auto">
              <a:xfrm>
                <a:off x="1435" y="3103"/>
                <a:ext cx="8" cy="3"/>
              </a:xfrm>
              <a:custGeom>
                <a:avLst/>
                <a:gdLst>
                  <a:gd name="T0" fmla="*/ 1 w 16"/>
                  <a:gd name="T1" fmla="*/ 0 h 7"/>
                  <a:gd name="T2" fmla="*/ 1 w 16"/>
                  <a:gd name="T3" fmla="*/ 0 h 7"/>
                  <a:gd name="T4" fmla="*/ 1 w 16"/>
                  <a:gd name="T5" fmla="*/ 0 h 7"/>
                  <a:gd name="T6" fmla="*/ 1 w 16"/>
                  <a:gd name="T7" fmla="*/ 0 h 7"/>
                  <a:gd name="T8" fmla="*/ 0 w 16"/>
                  <a:gd name="T9" fmla="*/ 0 h 7"/>
                  <a:gd name="T10" fmla="*/ 1 w 16"/>
                  <a:gd name="T11" fmla="*/ 0 h 7"/>
                  <a:gd name="T12" fmla="*/ 2 w 16"/>
                  <a:gd name="T13" fmla="*/ 0 h 7"/>
                  <a:gd name="T14" fmla="*/ 2 w 16"/>
                  <a:gd name="T15" fmla="*/ 0 h 7"/>
                  <a:gd name="T16" fmla="*/ 2 w 16"/>
                  <a:gd name="T17" fmla="*/ 0 h 7"/>
                  <a:gd name="T18" fmla="*/ 2 w 16"/>
                  <a:gd name="T19" fmla="*/ 0 h 7"/>
                  <a:gd name="T20" fmla="*/ 2 w 16"/>
                  <a:gd name="T21" fmla="*/ 0 h 7"/>
                  <a:gd name="T22" fmla="*/ 1 w 16"/>
                  <a:gd name="T23" fmla="*/ 0 h 7"/>
                  <a:gd name="T24" fmla="*/ 1 w 16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7"/>
                  <a:gd name="T41" fmla="*/ 16 w 16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7">
                    <a:moveTo>
                      <a:pt x="3" y="7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6" y="2"/>
                    </a:lnTo>
                    <a:lnTo>
                      <a:pt x="12" y="5"/>
                    </a:lnTo>
                    <a:lnTo>
                      <a:pt x="10" y="6"/>
                    </a:lnTo>
                    <a:lnTo>
                      <a:pt x="6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99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3" name="Freeform 205"/>
              <p:cNvSpPr>
                <a:spLocks/>
              </p:cNvSpPr>
              <p:nvPr/>
            </p:nvSpPr>
            <p:spPr bwMode="auto">
              <a:xfrm>
                <a:off x="1165" y="3025"/>
                <a:ext cx="92" cy="60"/>
              </a:xfrm>
              <a:custGeom>
                <a:avLst/>
                <a:gdLst>
                  <a:gd name="T0" fmla="*/ 19 w 186"/>
                  <a:gd name="T1" fmla="*/ 15 h 119"/>
                  <a:gd name="T2" fmla="*/ 17 w 186"/>
                  <a:gd name="T3" fmla="*/ 14 h 119"/>
                  <a:gd name="T4" fmla="*/ 14 w 186"/>
                  <a:gd name="T5" fmla="*/ 12 h 119"/>
                  <a:gd name="T6" fmla="*/ 12 w 186"/>
                  <a:gd name="T7" fmla="*/ 10 h 119"/>
                  <a:gd name="T8" fmla="*/ 9 w 186"/>
                  <a:gd name="T9" fmla="*/ 9 h 119"/>
                  <a:gd name="T10" fmla="*/ 7 w 186"/>
                  <a:gd name="T11" fmla="*/ 7 h 119"/>
                  <a:gd name="T12" fmla="*/ 4 w 186"/>
                  <a:gd name="T13" fmla="*/ 5 h 119"/>
                  <a:gd name="T14" fmla="*/ 2 w 186"/>
                  <a:gd name="T15" fmla="*/ 4 h 119"/>
                  <a:gd name="T16" fmla="*/ 0 w 186"/>
                  <a:gd name="T17" fmla="*/ 2 h 119"/>
                  <a:gd name="T18" fmla="*/ 0 w 186"/>
                  <a:gd name="T19" fmla="*/ 2 h 119"/>
                  <a:gd name="T20" fmla="*/ 0 w 186"/>
                  <a:gd name="T21" fmla="*/ 2 h 119"/>
                  <a:gd name="T22" fmla="*/ 0 w 186"/>
                  <a:gd name="T23" fmla="*/ 2 h 119"/>
                  <a:gd name="T24" fmla="*/ 0 w 186"/>
                  <a:gd name="T25" fmla="*/ 1 h 119"/>
                  <a:gd name="T26" fmla="*/ 0 w 186"/>
                  <a:gd name="T27" fmla="*/ 1 h 119"/>
                  <a:gd name="T28" fmla="*/ 1 w 186"/>
                  <a:gd name="T29" fmla="*/ 1 h 119"/>
                  <a:gd name="T30" fmla="*/ 1 w 186"/>
                  <a:gd name="T31" fmla="*/ 1 h 119"/>
                  <a:gd name="T32" fmla="*/ 2 w 186"/>
                  <a:gd name="T33" fmla="*/ 0 h 119"/>
                  <a:gd name="T34" fmla="*/ 5 w 186"/>
                  <a:gd name="T35" fmla="*/ 2 h 119"/>
                  <a:gd name="T36" fmla="*/ 7 w 186"/>
                  <a:gd name="T37" fmla="*/ 4 h 119"/>
                  <a:gd name="T38" fmla="*/ 10 w 186"/>
                  <a:gd name="T39" fmla="*/ 5 h 119"/>
                  <a:gd name="T40" fmla="*/ 12 w 186"/>
                  <a:gd name="T41" fmla="*/ 7 h 119"/>
                  <a:gd name="T42" fmla="*/ 15 w 186"/>
                  <a:gd name="T43" fmla="*/ 8 h 119"/>
                  <a:gd name="T44" fmla="*/ 17 w 186"/>
                  <a:gd name="T45" fmla="*/ 10 h 119"/>
                  <a:gd name="T46" fmla="*/ 20 w 186"/>
                  <a:gd name="T47" fmla="*/ 12 h 119"/>
                  <a:gd name="T48" fmla="*/ 23 w 186"/>
                  <a:gd name="T49" fmla="*/ 14 h 119"/>
                  <a:gd name="T50" fmla="*/ 23 w 186"/>
                  <a:gd name="T51" fmla="*/ 14 h 119"/>
                  <a:gd name="T52" fmla="*/ 23 w 186"/>
                  <a:gd name="T53" fmla="*/ 14 h 119"/>
                  <a:gd name="T54" fmla="*/ 23 w 186"/>
                  <a:gd name="T55" fmla="*/ 14 h 119"/>
                  <a:gd name="T56" fmla="*/ 23 w 186"/>
                  <a:gd name="T57" fmla="*/ 14 h 119"/>
                  <a:gd name="T58" fmla="*/ 22 w 186"/>
                  <a:gd name="T59" fmla="*/ 15 h 119"/>
                  <a:gd name="T60" fmla="*/ 21 w 186"/>
                  <a:gd name="T61" fmla="*/ 15 h 119"/>
                  <a:gd name="T62" fmla="*/ 20 w 186"/>
                  <a:gd name="T63" fmla="*/ 15 h 119"/>
                  <a:gd name="T64" fmla="*/ 19 w 186"/>
                  <a:gd name="T65" fmla="*/ 15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6"/>
                  <a:gd name="T100" fmla="*/ 0 h 119"/>
                  <a:gd name="T101" fmla="*/ 186 w 186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6" h="119">
                    <a:moveTo>
                      <a:pt x="157" y="119"/>
                    </a:moveTo>
                    <a:lnTo>
                      <a:pt x="137" y="105"/>
                    </a:lnTo>
                    <a:lnTo>
                      <a:pt x="118" y="91"/>
                    </a:lnTo>
                    <a:lnTo>
                      <a:pt x="98" y="79"/>
                    </a:lnTo>
                    <a:lnTo>
                      <a:pt x="79" y="65"/>
                    </a:lnTo>
                    <a:lnTo>
                      <a:pt x="59" y="52"/>
                    </a:lnTo>
                    <a:lnTo>
                      <a:pt x="39" y="40"/>
                    </a:lnTo>
                    <a:lnTo>
                      <a:pt x="20" y="27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5" y="2"/>
                    </a:lnTo>
                    <a:lnTo>
                      <a:pt x="23" y="0"/>
                    </a:lnTo>
                    <a:lnTo>
                      <a:pt x="43" y="13"/>
                    </a:lnTo>
                    <a:lnTo>
                      <a:pt x="63" y="26"/>
                    </a:lnTo>
                    <a:lnTo>
                      <a:pt x="83" y="37"/>
                    </a:lnTo>
                    <a:lnTo>
                      <a:pt x="104" y="50"/>
                    </a:lnTo>
                    <a:lnTo>
                      <a:pt x="124" y="63"/>
                    </a:lnTo>
                    <a:lnTo>
                      <a:pt x="144" y="75"/>
                    </a:lnTo>
                    <a:lnTo>
                      <a:pt x="165" y="90"/>
                    </a:lnTo>
                    <a:lnTo>
                      <a:pt x="185" y="106"/>
                    </a:lnTo>
                    <a:lnTo>
                      <a:pt x="186" y="108"/>
                    </a:lnTo>
                    <a:lnTo>
                      <a:pt x="186" y="109"/>
                    </a:lnTo>
                    <a:lnTo>
                      <a:pt x="186" y="111"/>
                    </a:lnTo>
                    <a:lnTo>
                      <a:pt x="186" y="112"/>
                    </a:lnTo>
                    <a:lnTo>
                      <a:pt x="180" y="116"/>
                    </a:lnTo>
                    <a:lnTo>
                      <a:pt x="172" y="117"/>
                    </a:lnTo>
                    <a:lnTo>
                      <a:pt x="163" y="119"/>
                    </a:lnTo>
                    <a:lnTo>
                      <a:pt x="157" y="119"/>
                    </a:lnTo>
                    <a:close/>
                  </a:path>
                </a:pathLst>
              </a:custGeom>
              <a:solidFill>
                <a:srgbClr val="6699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4" name="Freeform 206"/>
              <p:cNvSpPr>
                <a:spLocks/>
              </p:cNvSpPr>
              <p:nvPr/>
            </p:nvSpPr>
            <p:spPr bwMode="auto">
              <a:xfrm>
                <a:off x="1267" y="2978"/>
                <a:ext cx="80" cy="98"/>
              </a:xfrm>
              <a:custGeom>
                <a:avLst/>
                <a:gdLst>
                  <a:gd name="T0" fmla="*/ 1 w 160"/>
                  <a:gd name="T1" fmla="*/ 21 h 197"/>
                  <a:gd name="T2" fmla="*/ 1 w 160"/>
                  <a:gd name="T3" fmla="*/ 14 h 197"/>
                  <a:gd name="T4" fmla="*/ 3 w 160"/>
                  <a:gd name="T5" fmla="*/ 10 h 197"/>
                  <a:gd name="T6" fmla="*/ 6 w 160"/>
                  <a:gd name="T7" fmla="*/ 9 h 197"/>
                  <a:gd name="T8" fmla="*/ 7 w 160"/>
                  <a:gd name="T9" fmla="*/ 9 h 197"/>
                  <a:gd name="T10" fmla="*/ 7 w 160"/>
                  <a:gd name="T11" fmla="*/ 8 h 197"/>
                  <a:gd name="T12" fmla="*/ 6 w 160"/>
                  <a:gd name="T13" fmla="*/ 8 h 197"/>
                  <a:gd name="T14" fmla="*/ 5 w 160"/>
                  <a:gd name="T15" fmla="*/ 9 h 197"/>
                  <a:gd name="T16" fmla="*/ 3 w 160"/>
                  <a:gd name="T17" fmla="*/ 9 h 197"/>
                  <a:gd name="T18" fmla="*/ 2 w 160"/>
                  <a:gd name="T19" fmla="*/ 10 h 197"/>
                  <a:gd name="T20" fmla="*/ 1 w 160"/>
                  <a:gd name="T21" fmla="*/ 9 h 197"/>
                  <a:gd name="T22" fmla="*/ 2 w 160"/>
                  <a:gd name="T23" fmla="*/ 6 h 197"/>
                  <a:gd name="T24" fmla="*/ 3 w 160"/>
                  <a:gd name="T25" fmla="*/ 4 h 197"/>
                  <a:gd name="T26" fmla="*/ 8 w 160"/>
                  <a:gd name="T27" fmla="*/ 3 h 197"/>
                  <a:gd name="T28" fmla="*/ 13 w 160"/>
                  <a:gd name="T29" fmla="*/ 1 h 197"/>
                  <a:gd name="T30" fmla="*/ 18 w 160"/>
                  <a:gd name="T31" fmla="*/ 0 h 197"/>
                  <a:gd name="T32" fmla="*/ 20 w 160"/>
                  <a:gd name="T33" fmla="*/ 0 h 197"/>
                  <a:gd name="T34" fmla="*/ 20 w 160"/>
                  <a:gd name="T35" fmla="*/ 1 h 197"/>
                  <a:gd name="T36" fmla="*/ 19 w 160"/>
                  <a:gd name="T37" fmla="*/ 1 h 197"/>
                  <a:gd name="T38" fmla="*/ 16 w 160"/>
                  <a:gd name="T39" fmla="*/ 2 h 197"/>
                  <a:gd name="T40" fmla="*/ 14 w 160"/>
                  <a:gd name="T41" fmla="*/ 3 h 197"/>
                  <a:gd name="T42" fmla="*/ 11 w 160"/>
                  <a:gd name="T43" fmla="*/ 4 h 197"/>
                  <a:gd name="T44" fmla="*/ 10 w 160"/>
                  <a:gd name="T45" fmla="*/ 5 h 197"/>
                  <a:gd name="T46" fmla="*/ 10 w 160"/>
                  <a:gd name="T47" fmla="*/ 5 h 197"/>
                  <a:gd name="T48" fmla="*/ 12 w 160"/>
                  <a:gd name="T49" fmla="*/ 5 h 197"/>
                  <a:gd name="T50" fmla="*/ 15 w 160"/>
                  <a:gd name="T51" fmla="*/ 4 h 197"/>
                  <a:gd name="T52" fmla="*/ 18 w 160"/>
                  <a:gd name="T53" fmla="*/ 3 h 197"/>
                  <a:gd name="T54" fmla="*/ 20 w 160"/>
                  <a:gd name="T55" fmla="*/ 2 h 197"/>
                  <a:gd name="T56" fmla="*/ 20 w 160"/>
                  <a:gd name="T57" fmla="*/ 3 h 197"/>
                  <a:gd name="T58" fmla="*/ 20 w 160"/>
                  <a:gd name="T59" fmla="*/ 5 h 197"/>
                  <a:gd name="T60" fmla="*/ 19 w 160"/>
                  <a:gd name="T61" fmla="*/ 7 h 197"/>
                  <a:gd name="T62" fmla="*/ 16 w 160"/>
                  <a:gd name="T63" fmla="*/ 7 h 197"/>
                  <a:gd name="T64" fmla="*/ 14 w 160"/>
                  <a:gd name="T65" fmla="*/ 8 h 197"/>
                  <a:gd name="T66" fmla="*/ 12 w 160"/>
                  <a:gd name="T67" fmla="*/ 9 h 197"/>
                  <a:gd name="T68" fmla="*/ 13 w 160"/>
                  <a:gd name="T69" fmla="*/ 10 h 197"/>
                  <a:gd name="T70" fmla="*/ 15 w 160"/>
                  <a:gd name="T71" fmla="*/ 9 h 197"/>
                  <a:gd name="T72" fmla="*/ 17 w 160"/>
                  <a:gd name="T73" fmla="*/ 9 h 197"/>
                  <a:gd name="T74" fmla="*/ 19 w 160"/>
                  <a:gd name="T75" fmla="*/ 8 h 197"/>
                  <a:gd name="T76" fmla="*/ 20 w 160"/>
                  <a:gd name="T77" fmla="*/ 8 h 197"/>
                  <a:gd name="T78" fmla="*/ 20 w 160"/>
                  <a:gd name="T79" fmla="*/ 10 h 197"/>
                  <a:gd name="T80" fmla="*/ 19 w 160"/>
                  <a:gd name="T81" fmla="*/ 11 h 197"/>
                  <a:gd name="T82" fmla="*/ 16 w 160"/>
                  <a:gd name="T83" fmla="*/ 12 h 197"/>
                  <a:gd name="T84" fmla="*/ 13 w 160"/>
                  <a:gd name="T85" fmla="*/ 13 h 197"/>
                  <a:gd name="T86" fmla="*/ 11 w 160"/>
                  <a:gd name="T87" fmla="*/ 14 h 197"/>
                  <a:gd name="T88" fmla="*/ 9 w 160"/>
                  <a:gd name="T89" fmla="*/ 14 h 197"/>
                  <a:gd name="T90" fmla="*/ 9 w 160"/>
                  <a:gd name="T91" fmla="*/ 15 h 197"/>
                  <a:gd name="T92" fmla="*/ 9 w 160"/>
                  <a:gd name="T93" fmla="*/ 15 h 197"/>
                  <a:gd name="T94" fmla="*/ 12 w 160"/>
                  <a:gd name="T95" fmla="*/ 14 h 197"/>
                  <a:gd name="T96" fmla="*/ 15 w 160"/>
                  <a:gd name="T97" fmla="*/ 13 h 197"/>
                  <a:gd name="T98" fmla="*/ 19 w 160"/>
                  <a:gd name="T99" fmla="*/ 12 h 197"/>
                  <a:gd name="T100" fmla="*/ 20 w 160"/>
                  <a:gd name="T101" fmla="*/ 13 h 197"/>
                  <a:gd name="T102" fmla="*/ 19 w 160"/>
                  <a:gd name="T103" fmla="*/ 16 h 197"/>
                  <a:gd name="T104" fmla="*/ 17 w 160"/>
                  <a:gd name="T105" fmla="*/ 18 h 197"/>
                  <a:gd name="T106" fmla="*/ 12 w 160"/>
                  <a:gd name="T107" fmla="*/ 20 h 197"/>
                  <a:gd name="T108" fmla="*/ 7 w 160"/>
                  <a:gd name="T109" fmla="*/ 22 h 197"/>
                  <a:gd name="T110" fmla="*/ 3 w 160"/>
                  <a:gd name="T111" fmla="*/ 23 h 19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60"/>
                  <a:gd name="T169" fmla="*/ 0 h 197"/>
                  <a:gd name="T170" fmla="*/ 160 w 160"/>
                  <a:gd name="T171" fmla="*/ 197 h 19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60" h="197">
                    <a:moveTo>
                      <a:pt x="0" y="197"/>
                    </a:moveTo>
                    <a:lnTo>
                      <a:pt x="1" y="169"/>
                    </a:lnTo>
                    <a:lnTo>
                      <a:pt x="2" y="143"/>
                    </a:lnTo>
                    <a:lnTo>
                      <a:pt x="5" y="116"/>
                    </a:lnTo>
                    <a:lnTo>
                      <a:pt x="7" y="91"/>
                    </a:lnTo>
                    <a:lnTo>
                      <a:pt x="22" y="86"/>
                    </a:lnTo>
                    <a:lnTo>
                      <a:pt x="34" y="82"/>
                    </a:lnTo>
                    <a:lnTo>
                      <a:pt x="42" y="79"/>
                    </a:lnTo>
                    <a:lnTo>
                      <a:pt x="49" y="77"/>
                    </a:lnTo>
                    <a:lnTo>
                      <a:pt x="52" y="75"/>
                    </a:lnTo>
                    <a:lnTo>
                      <a:pt x="54" y="74"/>
                    </a:lnTo>
                    <a:lnTo>
                      <a:pt x="55" y="71"/>
                    </a:lnTo>
                    <a:lnTo>
                      <a:pt x="55" y="69"/>
                    </a:lnTo>
                    <a:lnTo>
                      <a:pt x="49" y="70"/>
                    </a:lnTo>
                    <a:lnTo>
                      <a:pt x="42" y="71"/>
                    </a:lnTo>
                    <a:lnTo>
                      <a:pt x="36" y="74"/>
                    </a:lnTo>
                    <a:lnTo>
                      <a:pt x="29" y="75"/>
                    </a:lnTo>
                    <a:lnTo>
                      <a:pt x="23" y="77"/>
                    </a:lnTo>
                    <a:lnTo>
                      <a:pt x="17" y="79"/>
                    </a:lnTo>
                    <a:lnTo>
                      <a:pt x="12" y="81"/>
                    </a:lnTo>
                    <a:lnTo>
                      <a:pt x="6" y="82"/>
                    </a:lnTo>
                    <a:lnTo>
                      <a:pt x="7" y="72"/>
                    </a:lnTo>
                    <a:lnTo>
                      <a:pt x="8" y="62"/>
                    </a:lnTo>
                    <a:lnTo>
                      <a:pt x="9" y="53"/>
                    </a:lnTo>
                    <a:lnTo>
                      <a:pt x="11" y="44"/>
                    </a:lnTo>
                    <a:lnTo>
                      <a:pt x="25" y="37"/>
                    </a:lnTo>
                    <a:lnTo>
                      <a:pt x="43" y="30"/>
                    </a:lnTo>
                    <a:lnTo>
                      <a:pt x="62" y="24"/>
                    </a:lnTo>
                    <a:lnTo>
                      <a:pt x="82" y="18"/>
                    </a:lnTo>
                    <a:lnTo>
                      <a:pt x="102" y="14"/>
                    </a:lnTo>
                    <a:lnTo>
                      <a:pt x="121" y="9"/>
                    </a:lnTo>
                    <a:lnTo>
                      <a:pt x="141" y="5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8" y="6"/>
                    </a:lnTo>
                    <a:lnTo>
                      <a:pt x="158" y="8"/>
                    </a:lnTo>
                    <a:lnTo>
                      <a:pt x="158" y="11"/>
                    </a:lnTo>
                    <a:lnTo>
                      <a:pt x="148" y="15"/>
                    </a:lnTo>
                    <a:lnTo>
                      <a:pt x="138" y="19"/>
                    </a:lnTo>
                    <a:lnTo>
                      <a:pt x="128" y="23"/>
                    </a:lnTo>
                    <a:lnTo>
                      <a:pt x="119" y="28"/>
                    </a:lnTo>
                    <a:lnTo>
                      <a:pt x="108" y="31"/>
                    </a:lnTo>
                    <a:lnTo>
                      <a:pt x="99" y="34"/>
                    </a:lnTo>
                    <a:lnTo>
                      <a:pt x="89" y="38"/>
                    </a:lnTo>
                    <a:lnTo>
                      <a:pt x="80" y="40"/>
                    </a:lnTo>
                    <a:lnTo>
                      <a:pt x="80" y="41"/>
                    </a:lnTo>
                    <a:lnTo>
                      <a:pt x="80" y="43"/>
                    </a:lnTo>
                    <a:lnTo>
                      <a:pt x="78" y="45"/>
                    </a:lnTo>
                    <a:lnTo>
                      <a:pt x="78" y="46"/>
                    </a:lnTo>
                    <a:lnTo>
                      <a:pt x="92" y="43"/>
                    </a:lnTo>
                    <a:lnTo>
                      <a:pt x="106" y="38"/>
                    </a:lnTo>
                    <a:lnTo>
                      <a:pt x="119" y="34"/>
                    </a:lnTo>
                    <a:lnTo>
                      <a:pt x="130" y="30"/>
                    </a:lnTo>
                    <a:lnTo>
                      <a:pt x="141" y="28"/>
                    </a:lnTo>
                    <a:lnTo>
                      <a:pt x="150" y="24"/>
                    </a:lnTo>
                    <a:lnTo>
                      <a:pt x="157" y="23"/>
                    </a:lnTo>
                    <a:lnTo>
                      <a:pt x="160" y="22"/>
                    </a:lnTo>
                    <a:lnTo>
                      <a:pt x="159" y="30"/>
                    </a:lnTo>
                    <a:lnTo>
                      <a:pt x="158" y="38"/>
                    </a:lnTo>
                    <a:lnTo>
                      <a:pt x="157" y="46"/>
                    </a:lnTo>
                    <a:lnTo>
                      <a:pt x="156" y="54"/>
                    </a:lnTo>
                    <a:lnTo>
                      <a:pt x="148" y="56"/>
                    </a:lnTo>
                    <a:lnTo>
                      <a:pt x="138" y="60"/>
                    </a:lnTo>
                    <a:lnTo>
                      <a:pt x="128" y="63"/>
                    </a:lnTo>
                    <a:lnTo>
                      <a:pt x="116" y="67"/>
                    </a:lnTo>
                    <a:lnTo>
                      <a:pt x="107" y="71"/>
                    </a:lnTo>
                    <a:lnTo>
                      <a:pt x="99" y="75"/>
                    </a:lnTo>
                    <a:lnTo>
                      <a:pt x="95" y="79"/>
                    </a:lnTo>
                    <a:lnTo>
                      <a:pt x="93" y="84"/>
                    </a:lnTo>
                    <a:lnTo>
                      <a:pt x="100" y="83"/>
                    </a:lnTo>
                    <a:lnTo>
                      <a:pt x="107" y="82"/>
                    </a:lnTo>
                    <a:lnTo>
                      <a:pt x="115" y="79"/>
                    </a:lnTo>
                    <a:lnTo>
                      <a:pt x="123" y="76"/>
                    </a:lnTo>
                    <a:lnTo>
                      <a:pt x="131" y="74"/>
                    </a:lnTo>
                    <a:lnTo>
                      <a:pt x="141" y="70"/>
                    </a:lnTo>
                    <a:lnTo>
                      <a:pt x="149" y="67"/>
                    </a:lnTo>
                    <a:lnTo>
                      <a:pt x="157" y="64"/>
                    </a:lnTo>
                    <a:lnTo>
                      <a:pt x="157" y="70"/>
                    </a:lnTo>
                    <a:lnTo>
                      <a:pt x="157" y="76"/>
                    </a:lnTo>
                    <a:lnTo>
                      <a:pt x="157" y="82"/>
                    </a:lnTo>
                    <a:lnTo>
                      <a:pt x="156" y="87"/>
                    </a:lnTo>
                    <a:lnTo>
                      <a:pt x="145" y="92"/>
                    </a:lnTo>
                    <a:lnTo>
                      <a:pt x="135" y="96"/>
                    </a:lnTo>
                    <a:lnTo>
                      <a:pt x="125" y="100"/>
                    </a:lnTo>
                    <a:lnTo>
                      <a:pt x="115" y="104"/>
                    </a:lnTo>
                    <a:lnTo>
                      <a:pt x="105" y="108"/>
                    </a:lnTo>
                    <a:lnTo>
                      <a:pt x="95" y="111"/>
                    </a:lnTo>
                    <a:lnTo>
                      <a:pt x="84" y="114"/>
                    </a:lnTo>
                    <a:lnTo>
                      <a:pt x="74" y="116"/>
                    </a:lnTo>
                    <a:lnTo>
                      <a:pt x="70" y="119"/>
                    </a:lnTo>
                    <a:lnTo>
                      <a:pt x="68" y="121"/>
                    </a:lnTo>
                    <a:lnTo>
                      <a:pt x="66" y="123"/>
                    </a:lnTo>
                    <a:lnTo>
                      <a:pt x="65" y="127"/>
                    </a:lnTo>
                    <a:lnTo>
                      <a:pt x="68" y="126"/>
                    </a:lnTo>
                    <a:lnTo>
                      <a:pt x="77" y="123"/>
                    </a:lnTo>
                    <a:lnTo>
                      <a:pt x="90" y="119"/>
                    </a:lnTo>
                    <a:lnTo>
                      <a:pt x="105" y="114"/>
                    </a:lnTo>
                    <a:lnTo>
                      <a:pt x="121" y="109"/>
                    </a:lnTo>
                    <a:lnTo>
                      <a:pt x="135" y="105"/>
                    </a:lnTo>
                    <a:lnTo>
                      <a:pt x="148" y="101"/>
                    </a:lnTo>
                    <a:lnTo>
                      <a:pt x="156" y="100"/>
                    </a:lnTo>
                    <a:lnTo>
                      <a:pt x="154" y="111"/>
                    </a:lnTo>
                    <a:lnTo>
                      <a:pt x="153" y="121"/>
                    </a:lnTo>
                    <a:lnTo>
                      <a:pt x="152" y="131"/>
                    </a:lnTo>
                    <a:lnTo>
                      <a:pt x="151" y="142"/>
                    </a:lnTo>
                    <a:lnTo>
                      <a:pt x="133" y="149"/>
                    </a:lnTo>
                    <a:lnTo>
                      <a:pt x="113" y="155"/>
                    </a:lnTo>
                    <a:lnTo>
                      <a:pt x="95" y="164"/>
                    </a:lnTo>
                    <a:lnTo>
                      <a:pt x="75" y="170"/>
                    </a:lnTo>
                    <a:lnTo>
                      <a:pt x="57" y="177"/>
                    </a:lnTo>
                    <a:lnTo>
                      <a:pt x="37" y="184"/>
                    </a:lnTo>
                    <a:lnTo>
                      <a:pt x="19" y="191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99CC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5" name="Freeform 207"/>
              <p:cNvSpPr>
                <a:spLocks/>
              </p:cNvSpPr>
              <p:nvPr/>
            </p:nvSpPr>
            <p:spPr bwMode="auto">
              <a:xfrm>
                <a:off x="1178" y="2947"/>
                <a:ext cx="90" cy="128"/>
              </a:xfrm>
              <a:custGeom>
                <a:avLst/>
                <a:gdLst>
                  <a:gd name="T0" fmla="*/ 16 w 178"/>
                  <a:gd name="T1" fmla="*/ 29 h 256"/>
                  <a:gd name="T2" fmla="*/ 8 w 178"/>
                  <a:gd name="T3" fmla="*/ 24 h 256"/>
                  <a:gd name="T4" fmla="*/ 1 w 178"/>
                  <a:gd name="T5" fmla="*/ 19 h 256"/>
                  <a:gd name="T6" fmla="*/ 2 w 178"/>
                  <a:gd name="T7" fmla="*/ 17 h 256"/>
                  <a:gd name="T8" fmla="*/ 6 w 178"/>
                  <a:gd name="T9" fmla="*/ 18 h 256"/>
                  <a:gd name="T10" fmla="*/ 8 w 178"/>
                  <a:gd name="T11" fmla="*/ 19 h 256"/>
                  <a:gd name="T12" fmla="*/ 10 w 178"/>
                  <a:gd name="T13" fmla="*/ 20 h 256"/>
                  <a:gd name="T14" fmla="*/ 11 w 178"/>
                  <a:gd name="T15" fmla="*/ 20 h 256"/>
                  <a:gd name="T16" fmla="*/ 8 w 178"/>
                  <a:gd name="T17" fmla="*/ 18 h 256"/>
                  <a:gd name="T18" fmla="*/ 5 w 178"/>
                  <a:gd name="T19" fmla="*/ 16 h 256"/>
                  <a:gd name="T20" fmla="*/ 2 w 178"/>
                  <a:gd name="T21" fmla="*/ 14 h 256"/>
                  <a:gd name="T22" fmla="*/ 1 w 178"/>
                  <a:gd name="T23" fmla="*/ 11 h 256"/>
                  <a:gd name="T24" fmla="*/ 2 w 178"/>
                  <a:gd name="T25" fmla="*/ 10 h 256"/>
                  <a:gd name="T26" fmla="*/ 4 w 178"/>
                  <a:gd name="T27" fmla="*/ 12 h 256"/>
                  <a:gd name="T28" fmla="*/ 6 w 178"/>
                  <a:gd name="T29" fmla="*/ 12 h 256"/>
                  <a:gd name="T30" fmla="*/ 6 w 178"/>
                  <a:gd name="T31" fmla="*/ 12 h 256"/>
                  <a:gd name="T32" fmla="*/ 4 w 178"/>
                  <a:gd name="T33" fmla="*/ 10 h 256"/>
                  <a:gd name="T34" fmla="*/ 2 w 178"/>
                  <a:gd name="T35" fmla="*/ 9 h 256"/>
                  <a:gd name="T36" fmla="*/ 1 w 178"/>
                  <a:gd name="T37" fmla="*/ 9 h 256"/>
                  <a:gd name="T38" fmla="*/ 1 w 178"/>
                  <a:gd name="T39" fmla="*/ 6 h 256"/>
                  <a:gd name="T40" fmla="*/ 2 w 178"/>
                  <a:gd name="T41" fmla="*/ 6 h 256"/>
                  <a:gd name="T42" fmla="*/ 5 w 178"/>
                  <a:gd name="T43" fmla="*/ 8 h 256"/>
                  <a:gd name="T44" fmla="*/ 7 w 178"/>
                  <a:gd name="T45" fmla="*/ 8 h 256"/>
                  <a:gd name="T46" fmla="*/ 5 w 178"/>
                  <a:gd name="T47" fmla="*/ 6 h 256"/>
                  <a:gd name="T48" fmla="*/ 3 w 178"/>
                  <a:gd name="T49" fmla="*/ 5 h 256"/>
                  <a:gd name="T50" fmla="*/ 2 w 178"/>
                  <a:gd name="T51" fmla="*/ 4 h 256"/>
                  <a:gd name="T52" fmla="*/ 2 w 178"/>
                  <a:gd name="T53" fmla="*/ 0 h 256"/>
                  <a:gd name="T54" fmla="*/ 3 w 178"/>
                  <a:gd name="T55" fmla="*/ 0 h 256"/>
                  <a:gd name="T56" fmla="*/ 8 w 178"/>
                  <a:gd name="T57" fmla="*/ 3 h 256"/>
                  <a:gd name="T58" fmla="*/ 15 w 178"/>
                  <a:gd name="T59" fmla="*/ 8 h 256"/>
                  <a:gd name="T60" fmla="*/ 23 w 178"/>
                  <a:gd name="T61" fmla="*/ 13 h 256"/>
                  <a:gd name="T62" fmla="*/ 22 w 178"/>
                  <a:gd name="T63" fmla="*/ 17 h 256"/>
                  <a:gd name="T64" fmla="*/ 21 w 178"/>
                  <a:gd name="T65" fmla="*/ 18 h 256"/>
                  <a:gd name="T66" fmla="*/ 20 w 178"/>
                  <a:gd name="T67" fmla="*/ 18 h 256"/>
                  <a:gd name="T68" fmla="*/ 20 w 178"/>
                  <a:gd name="T69" fmla="*/ 18 h 256"/>
                  <a:gd name="T70" fmla="*/ 21 w 178"/>
                  <a:gd name="T71" fmla="*/ 19 h 256"/>
                  <a:gd name="T72" fmla="*/ 22 w 178"/>
                  <a:gd name="T73" fmla="*/ 20 h 256"/>
                  <a:gd name="T74" fmla="*/ 22 w 178"/>
                  <a:gd name="T75" fmla="*/ 22 h 256"/>
                  <a:gd name="T76" fmla="*/ 22 w 178"/>
                  <a:gd name="T77" fmla="*/ 22 h 256"/>
                  <a:gd name="T78" fmla="*/ 18 w 178"/>
                  <a:gd name="T79" fmla="*/ 20 h 256"/>
                  <a:gd name="T80" fmla="*/ 14 w 178"/>
                  <a:gd name="T81" fmla="*/ 17 h 256"/>
                  <a:gd name="T82" fmla="*/ 11 w 178"/>
                  <a:gd name="T83" fmla="*/ 17 h 256"/>
                  <a:gd name="T84" fmla="*/ 11 w 178"/>
                  <a:gd name="T85" fmla="*/ 17 h 256"/>
                  <a:gd name="T86" fmla="*/ 15 w 178"/>
                  <a:gd name="T87" fmla="*/ 19 h 256"/>
                  <a:gd name="T88" fmla="*/ 19 w 178"/>
                  <a:gd name="T89" fmla="*/ 21 h 256"/>
                  <a:gd name="T90" fmla="*/ 22 w 178"/>
                  <a:gd name="T91" fmla="*/ 26 h 256"/>
                  <a:gd name="T92" fmla="*/ 21 w 178"/>
                  <a:gd name="T93" fmla="*/ 29 h 256"/>
                  <a:gd name="T94" fmla="*/ 18 w 178"/>
                  <a:gd name="T95" fmla="*/ 27 h 256"/>
                  <a:gd name="T96" fmla="*/ 16 w 178"/>
                  <a:gd name="T97" fmla="*/ 26 h 256"/>
                  <a:gd name="T98" fmla="*/ 14 w 178"/>
                  <a:gd name="T99" fmla="*/ 25 h 256"/>
                  <a:gd name="T100" fmla="*/ 17 w 178"/>
                  <a:gd name="T101" fmla="*/ 27 h 256"/>
                  <a:gd name="T102" fmla="*/ 21 w 178"/>
                  <a:gd name="T103" fmla="*/ 30 h 256"/>
                  <a:gd name="T104" fmla="*/ 21 w 178"/>
                  <a:gd name="T105" fmla="*/ 31 h 256"/>
                  <a:gd name="T106" fmla="*/ 21 w 178"/>
                  <a:gd name="T107" fmla="*/ 32 h 256"/>
                  <a:gd name="T108" fmla="*/ 21 w 178"/>
                  <a:gd name="T109" fmla="*/ 32 h 25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78"/>
                  <a:gd name="T166" fmla="*/ 0 h 256"/>
                  <a:gd name="T167" fmla="*/ 178 w 178"/>
                  <a:gd name="T168" fmla="*/ 256 h 25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78" h="256">
                    <a:moveTo>
                      <a:pt x="161" y="254"/>
                    </a:moveTo>
                    <a:lnTo>
                      <a:pt x="143" y="240"/>
                    </a:lnTo>
                    <a:lnTo>
                      <a:pt x="123" y="226"/>
                    </a:lnTo>
                    <a:lnTo>
                      <a:pt x="104" y="212"/>
                    </a:lnTo>
                    <a:lnTo>
                      <a:pt x="83" y="199"/>
                    </a:lnTo>
                    <a:lnTo>
                      <a:pt x="63" y="187"/>
                    </a:lnTo>
                    <a:lnTo>
                      <a:pt x="44" y="175"/>
                    </a:lnTo>
                    <a:lnTo>
                      <a:pt x="24" y="162"/>
                    </a:lnTo>
                    <a:lnTo>
                      <a:pt x="5" y="151"/>
                    </a:lnTo>
                    <a:lnTo>
                      <a:pt x="0" y="140"/>
                    </a:lnTo>
                    <a:lnTo>
                      <a:pt x="2" y="135"/>
                    </a:lnTo>
                    <a:lnTo>
                      <a:pt x="9" y="133"/>
                    </a:lnTo>
                    <a:lnTo>
                      <a:pt x="18" y="135"/>
                    </a:lnTo>
                    <a:lnTo>
                      <a:pt x="30" y="137"/>
                    </a:lnTo>
                    <a:lnTo>
                      <a:pt x="41" y="142"/>
                    </a:lnTo>
                    <a:lnTo>
                      <a:pt x="51" y="145"/>
                    </a:lnTo>
                    <a:lnTo>
                      <a:pt x="56" y="147"/>
                    </a:lnTo>
                    <a:lnTo>
                      <a:pt x="60" y="151"/>
                    </a:lnTo>
                    <a:lnTo>
                      <a:pt x="66" y="155"/>
                    </a:lnTo>
                    <a:lnTo>
                      <a:pt x="73" y="159"/>
                    </a:lnTo>
                    <a:lnTo>
                      <a:pt x="79" y="161"/>
                    </a:lnTo>
                    <a:lnTo>
                      <a:pt x="81" y="160"/>
                    </a:lnTo>
                    <a:lnTo>
                      <a:pt x="81" y="159"/>
                    </a:lnTo>
                    <a:lnTo>
                      <a:pt x="82" y="158"/>
                    </a:lnTo>
                    <a:lnTo>
                      <a:pt x="74" y="151"/>
                    </a:lnTo>
                    <a:lnTo>
                      <a:pt x="64" y="144"/>
                    </a:lnTo>
                    <a:lnTo>
                      <a:pt x="55" y="139"/>
                    </a:lnTo>
                    <a:lnTo>
                      <a:pt x="46" y="133"/>
                    </a:lnTo>
                    <a:lnTo>
                      <a:pt x="38" y="129"/>
                    </a:lnTo>
                    <a:lnTo>
                      <a:pt x="30" y="124"/>
                    </a:lnTo>
                    <a:lnTo>
                      <a:pt x="22" y="117"/>
                    </a:lnTo>
                    <a:lnTo>
                      <a:pt x="16" y="110"/>
                    </a:lnTo>
                    <a:lnTo>
                      <a:pt x="7" y="102"/>
                    </a:lnTo>
                    <a:lnTo>
                      <a:pt x="3" y="94"/>
                    </a:lnTo>
                    <a:lnTo>
                      <a:pt x="3" y="86"/>
                    </a:lnTo>
                    <a:lnTo>
                      <a:pt x="5" y="74"/>
                    </a:lnTo>
                    <a:lnTo>
                      <a:pt x="8" y="76"/>
                    </a:lnTo>
                    <a:lnTo>
                      <a:pt x="13" y="79"/>
                    </a:lnTo>
                    <a:lnTo>
                      <a:pt x="18" y="83"/>
                    </a:lnTo>
                    <a:lnTo>
                      <a:pt x="25" y="87"/>
                    </a:lnTo>
                    <a:lnTo>
                      <a:pt x="31" y="91"/>
                    </a:lnTo>
                    <a:lnTo>
                      <a:pt x="37" y="94"/>
                    </a:lnTo>
                    <a:lnTo>
                      <a:pt x="43" y="95"/>
                    </a:lnTo>
                    <a:lnTo>
                      <a:pt x="47" y="95"/>
                    </a:lnTo>
                    <a:lnTo>
                      <a:pt x="47" y="94"/>
                    </a:lnTo>
                    <a:lnTo>
                      <a:pt x="47" y="93"/>
                    </a:lnTo>
                    <a:lnTo>
                      <a:pt x="47" y="92"/>
                    </a:lnTo>
                    <a:lnTo>
                      <a:pt x="38" y="86"/>
                    </a:lnTo>
                    <a:lnTo>
                      <a:pt x="30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70"/>
                    </a:lnTo>
                    <a:lnTo>
                      <a:pt x="10" y="68"/>
                    </a:lnTo>
                    <a:lnTo>
                      <a:pt x="8" y="67"/>
                    </a:lnTo>
                    <a:lnTo>
                      <a:pt x="6" y="66"/>
                    </a:lnTo>
                    <a:lnTo>
                      <a:pt x="7" y="60"/>
                    </a:lnTo>
                    <a:lnTo>
                      <a:pt x="7" y="55"/>
                    </a:lnTo>
                    <a:lnTo>
                      <a:pt x="7" y="49"/>
                    </a:lnTo>
                    <a:lnTo>
                      <a:pt x="7" y="45"/>
                    </a:lnTo>
                    <a:lnTo>
                      <a:pt x="10" y="46"/>
                    </a:lnTo>
                    <a:lnTo>
                      <a:pt x="16" y="49"/>
                    </a:lnTo>
                    <a:lnTo>
                      <a:pt x="24" y="53"/>
                    </a:lnTo>
                    <a:lnTo>
                      <a:pt x="31" y="56"/>
                    </a:lnTo>
                    <a:lnTo>
                      <a:pt x="39" y="60"/>
                    </a:lnTo>
                    <a:lnTo>
                      <a:pt x="45" y="63"/>
                    </a:lnTo>
                    <a:lnTo>
                      <a:pt x="51" y="64"/>
                    </a:lnTo>
                    <a:lnTo>
                      <a:pt x="53" y="63"/>
                    </a:lnTo>
                    <a:lnTo>
                      <a:pt x="49" y="59"/>
                    </a:lnTo>
                    <a:lnTo>
                      <a:pt x="44" y="54"/>
                    </a:lnTo>
                    <a:lnTo>
                      <a:pt x="38" y="49"/>
                    </a:lnTo>
                    <a:lnTo>
                      <a:pt x="32" y="46"/>
                    </a:lnTo>
                    <a:lnTo>
                      <a:pt x="26" y="44"/>
                    </a:lnTo>
                    <a:lnTo>
                      <a:pt x="21" y="40"/>
                    </a:lnTo>
                    <a:lnTo>
                      <a:pt x="15" y="38"/>
                    </a:lnTo>
                    <a:lnTo>
                      <a:pt x="10" y="36"/>
                    </a:lnTo>
                    <a:lnTo>
                      <a:pt x="11" y="26"/>
                    </a:lnTo>
                    <a:lnTo>
                      <a:pt x="11" y="17"/>
                    </a:lnTo>
                    <a:lnTo>
                      <a:pt x="11" y="9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38" y="11"/>
                    </a:lnTo>
                    <a:lnTo>
                      <a:pt x="59" y="23"/>
                    </a:lnTo>
                    <a:lnTo>
                      <a:pt x="78" y="36"/>
                    </a:lnTo>
                    <a:lnTo>
                      <a:pt x="99" y="47"/>
                    </a:lnTo>
                    <a:lnTo>
                      <a:pt x="119" y="61"/>
                    </a:lnTo>
                    <a:lnTo>
                      <a:pt x="138" y="74"/>
                    </a:lnTo>
                    <a:lnTo>
                      <a:pt x="159" y="87"/>
                    </a:lnTo>
                    <a:lnTo>
                      <a:pt x="178" y="102"/>
                    </a:lnTo>
                    <a:lnTo>
                      <a:pt x="177" y="112"/>
                    </a:lnTo>
                    <a:lnTo>
                      <a:pt x="177" y="121"/>
                    </a:lnTo>
                    <a:lnTo>
                      <a:pt x="175" y="131"/>
                    </a:lnTo>
                    <a:lnTo>
                      <a:pt x="173" y="140"/>
                    </a:lnTo>
                    <a:lnTo>
                      <a:pt x="167" y="139"/>
                    </a:lnTo>
                    <a:lnTo>
                      <a:pt x="162" y="139"/>
                    </a:lnTo>
                    <a:lnTo>
                      <a:pt x="158" y="138"/>
                    </a:lnTo>
                    <a:lnTo>
                      <a:pt x="153" y="138"/>
                    </a:lnTo>
                    <a:lnTo>
                      <a:pt x="152" y="139"/>
                    </a:lnTo>
                    <a:lnTo>
                      <a:pt x="152" y="140"/>
                    </a:lnTo>
                    <a:lnTo>
                      <a:pt x="152" y="142"/>
                    </a:lnTo>
                    <a:lnTo>
                      <a:pt x="152" y="143"/>
                    </a:lnTo>
                    <a:lnTo>
                      <a:pt x="155" y="145"/>
                    </a:lnTo>
                    <a:lnTo>
                      <a:pt x="160" y="147"/>
                    </a:lnTo>
                    <a:lnTo>
                      <a:pt x="166" y="148"/>
                    </a:lnTo>
                    <a:lnTo>
                      <a:pt x="173" y="151"/>
                    </a:lnTo>
                    <a:lnTo>
                      <a:pt x="174" y="155"/>
                    </a:lnTo>
                    <a:lnTo>
                      <a:pt x="174" y="160"/>
                    </a:lnTo>
                    <a:lnTo>
                      <a:pt x="174" y="166"/>
                    </a:lnTo>
                    <a:lnTo>
                      <a:pt x="173" y="172"/>
                    </a:lnTo>
                    <a:lnTo>
                      <a:pt x="172" y="172"/>
                    </a:lnTo>
                    <a:lnTo>
                      <a:pt x="170" y="173"/>
                    </a:lnTo>
                    <a:lnTo>
                      <a:pt x="160" y="167"/>
                    </a:lnTo>
                    <a:lnTo>
                      <a:pt x="149" y="160"/>
                    </a:lnTo>
                    <a:lnTo>
                      <a:pt x="138" y="154"/>
                    </a:lnTo>
                    <a:lnTo>
                      <a:pt x="127" y="148"/>
                    </a:lnTo>
                    <a:lnTo>
                      <a:pt x="115" y="143"/>
                    </a:lnTo>
                    <a:lnTo>
                      <a:pt x="105" y="137"/>
                    </a:lnTo>
                    <a:lnTo>
                      <a:pt x="93" y="133"/>
                    </a:lnTo>
                    <a:lnTo>
                      <a:pt x="83" y="131"/>
                    </a:lnTo>
                    <a:lnTo>
                      <a:pt x="83" y="132"/>
                    </a:lnTo>
                    <a:lnTo>
                      <a:pt x="83" y="133"/>
                    </a:lnTo>
                    <a:lnTo>
                      <a:pt x="83" y="136"/>
                    </a:lnTo>
                    <a:lnTo>
                      <a:pt x="83" y="137"/>
                    </a:lnTo>
                    <a:lnTo>
                      <a:pt x="94" y="142"/>
                    </a:lnTo>
                    <a:lnTo>
                      <a:pt x="105" y="147"/>
                    </a:lnTo>
                    <a:lnTo>
                      <a:pt x="115" y="152"/>
                    </a:lnTo>
                    <a:lnTo>
                      <a:pt x="127" y="157"/>
                    </a:lnTo>
                    <a:lnTo>
                      <a:pt x="137" y="162"/>
                    </a:lnTo>
                    <a:lnTo>
                      <a:pt x="147" y="168"/>
                    </a:lnTo>
                    <a:lnTo>
                      <a:pt x="158" y="175"/>
                    </a:lnTo>
                    <a:lnTo>
                      <a:pt x="169" y="182"/>
                    </a:lnTo>
                    <a:lnTo>
                      <a:pt x="169" y="204"/>
                    </a:lnTo>
                    <a:lnTo>
                      <a:pt x="169" y="215"/>
                    </a:lnTo>
                    <a:lnTo>
                      <a:pt x="168" y="221"/>
                    </a:lnTo>
                    <a:lnTo>
                      <a:pt x="167" y="227"/>
                    </a:lnTo>
                    <a:lnTo>
                      <a:pt x="158" y="225"/>
                    </a:lnTo>
                    <a:lnTo>
                      <a:pt x="150" y="221"/>
                    </a:lnTo>
                    <a:lnTo>
                      <a:pt x="142" y="216"/>
                    </a:lnTo>
                    <a:lnTo>
                      <a:pt x="135" y="212"/>
                    </a:lnTo>
                    <a:lnTo>
                      <a:pt x="127" y="207"/>
                    </a:lnTo>
                    <a:lnTo>
                      <a:pt x="120" y="203"/>
                    </a:lnTo>
                    <a:lnTo>
                      <a:pt x="112" y="198"/>
                    </a:lnTo>
                    <a:lnTo>
                      <a:pt x="105" y="196"/>
                    </a:lnTo>
                    <a:lnTo>
                      <a:pt x="107" y="200"/>
                    </a:lnTo>
                    <a:lnTo>
                      <a:pt x="114" y="205"/>
                    </a:lnTo>
                    <a:lnTo>
                      <a:pt x="122" y="211"/>
                    </a:lnTo>
                    <a:lnTo>
                      <a:pt x="131" y="216"/>
                    </a:lnTo>
                    <a:lnTo>
                      <a:pt x="142" y="223"/>
                    </a:lnTo>
                    <a:lnTo>
                      <a:pt x="151" y="229"/>
                    </a:lnTo>
                    <a:lnTo>
                      <a:pt x="160" y="234"/>
                    </a:lnTo>
                    <a:lnTo>
                      <a:pt x="166" y="238"/>
                    </a:lnTo>
                    <a:lnTo>
                      <a:pt x="166" y="242"/>
                    </a:lnTo>
                    <a:lnTo>
                      <a:pt x="166" y="246"/>
                    </a:lnTo>
                    <a:lnTo>
                      <a:pt x="165" y="250"/>
                    </a:lnTo>
                    <a:lnTo>
                      <a:pt x="165" y="254"/>
                    </a:lnTo>
                    <a:lnTo>
                      <a:pt x="163" y="256"/>
                    </a:lnTo>
                    <a:lnTo>
                      <a:pt x="162" y="256"/>
                    </a:lnTo>
                    <a:lnTo>
                      <a:pt x="161" y="254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6" name="Freeform 208"/>
              <p:cNvSpPr>
                <a:spLocks/>
              </p:cNvSpPr>
              <p:nvPr/>
            </p:nvSpPr>
            <p:spPr bwMode="auto">
              <a:xfrm>
                <a:off x="1348" y="2966"/>
                <a:ext cx="34" cy="80"/>
              </a:xfrm>
              <a:custGeom>
                <a:avLst/>
                <a:gdLst>
                  <a:gd name="T0" fmla="*/ 0 w 69"/>
                  <a:gd name="T1" fmla="*/ 20 h 159"/>
                  <a:gd name="T2" fmla="*/ 0 w 69"/>
                  <a:gd name="T3" fmla="*/ 18 h 159"/>
                  <a:gd name="T4" fmla="*/ 0 w 69"/>
                  <a:gd name="T5" fmla="*/ 13 h 159"/>
                  <a:gd name="T6" fmla="*/ 0 w 69"/>
                  <a:gd name="T7" fmla="*/ 8 h 159"/>
                  <a:gd name="T8" fmla="*/ 0 w 69"/>
                  <a:gd name="T9" fmla="*/ 3 h 159"/>
                  <a:gd name="T10" fmla="*/ 1 w 69"/>
                  <a:gd name="T11" fmla="*/ 2 h 159"/>
                  <a:gd name="T12" fmla="*/ 2 w 69"/>
                  <a:gd name="T13" fmla="*/ 2 h 159"/>
                  <a:gd name="T14" fmla="*/ 3 w 69"/>
                  <a:gd name="T15" fmla="*/ 2 h 159"/>
                  <a:gd name="T16" fmla="*/ 4 w 69"/>
                  <a:gd name="T17" fmla="*/ 1 h 159"/>
                  <a:gd name="T18" fmla="*/ 5 w 69"/>
                  <a:gd name="T19" fmla="*/ 1 h 159"/>
                  <a:gd name="T20" fmla="*/ 6 w 69"/>
                  <a:gd name="T21" fmla="*/ 1 h 159"/>
                  <a:gd name="T22" fmla="*/ 7 w 69"/>
                  <a:gd name="T23" fmla="*/ 1 h 159"/>
                  <a:gd name="T24" fmla="*/ 8 w 69"/>
                  <a:gd name="T25" fmla="*/ 0 h 159"/>
                  <a:gd name="T26" fmla="*/ 8 w 69"/>
                  <a:gd name="T27" fmla="*/ 3 h 159"/>
                  <a:gd name="T28" fmla="*/ 8 w 69"/>
                  <a:gd name="T29" fmla="*/ 9 h 159"/>
                  <a:gd name="T30" fmla="*/ 8 w 69"/>
                  <a:gd name="T31" fmla="*/ 14 h 159"/>
                  <a:gd name="T32" fmla="*/ 7 w 69"/>
                  <a:gd name="T33" fmla="*/ 17 h 159"/>
                  <a:gd name="T34" fmla="*/ 6 w 69"/>
                  <a:gd name="T35" fmla="*/ 18 h 159"/>
                  <a:gd name="T36" fmla="*/ 5 w 69"/>
                  <a:gd name="T37" fmla="*/ 18 h 159"/>
                  <a:gd name="T38" fmla="*/ 4 w 69"/>
                  <a:gd name="T39" fmla="*/ 19 h 159"/>
                  <a:gd name="T40" fmla="*/ 3 w 69"/>
                  <a:gd name="T41" fmla="*/ 19 h 159"/>
                  <a:gd name="T42" fmla="*/ 2 w 69"/>
                  <a:gd name="T43" fmla="*/ 19 h 159"/>
                  <a:gd name="T44" fmla="*/ 1 w 69"/>
                  <a:gd name="T45" fmla="*/ 20 h 159"/>
                  <a:gd name="T46" fmla="*/ 0 w 69"/>
                  <a:gd name="T47" fmla="*/ 20 h 159"/>
                  <a:gd name="T48" fmla="*/ 0 w 69"/>
                  <a:gd name="T49" fmla="*/ 20 h 1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159"/>
                  <a:gd name="T77" fmla="*/ 69 w 69"/>
                  <a:gd name="T78" fmla="*/ 159 h 1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159">
                    <a:moveTo>
                      <a:pt x="0" y="159"/>
                    </a:moveTo>
                    <a:lnTo>
                      <a:pt x="0" y="139"/>
                    </a:lnTo>
                    <a:lnTo>
                      <a:pt x="2" y="102"/>
                    </a:lnTo>
                    <a:lnTo>
                      <a:pt x="4" y="59"/>
                    </a:lnTo>
                    <a:lnTo>
                      <a:pt x="5" y="19"/>
                    </a:lnTo>
                    <a:lnTo>
                      <a:pt x="12" y="16"/>
                    </a:lnTo>
                    <a:lnTo>
                      <a:pt x="19" y="14"/>
                    </a:lnTo>
                    <a:lnTo>
                      <a:pt x="27" y="10"/>
                    </a:lnTo>
                    <a:lnTo>
                      <a:pt x="35" y="8"/>
                    </a:lnTo>
                    <a:lnTo>
                      <a:pt x="43" y="6"/>
                    </a:lnTo>
                    <a:lnTo>
                      <a:pt x="51" y="4"/>
                    </a:lnTo>
                    <a:lnTo>
                      <a:pt x="61" y="2"/>
                    </a:lnTo>
                    <a:lnTo>
                      <a:pt x="69" y="0"/>
                    </a:lnTo>
                    <a:lnTo>
                      <a:pt x="69" y="24"/>
                    </a:lnTo>
                    <a:lnTo>
                      <a:pt x="66" y="67"/>
                    </a:lnTo>
                    <a:lnTo>
                      <a:pt x="64" y="108"/>
                    </a:lnTo>
                    <a:lnTo>
                      <a:pt x="62" y="134"/>
                    </a:lnTo>
                    <a:lnTo>
                      <a:pt x="54" y="137"/>
                    </a:lnTo>
                    <a:lnTo>
                      <a:pt x="47" y="140"/>
                    </a:lnTo>
                    <a:lnTo>
                      <a:pt x="38" y="145"/>
                    </a:lnTo>
                    <a:lnTo>
                      <a:pt x="29" y="149"/>
                    </a:lnTo>
                    <a:lnTo>
                      <a:pt x="21" y="152"/>
                    </a:lnTo>
                    <a:lnTo>
                      <a:pt x="13" y="155"/>
                    </a:lnTo>
                    <a:lnTo>
                      <a:pt x="6" y="158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7" name="Freeform 209"/>
              <p:cNvSpPr>
                <a:spLocks/>
              </p:cNvSpPr>
              <p:nvPr/>
            </p:nvSpPr>
            <p:spPr bwMode="auto">
              <a:xfrm>
                <a:off x="1384" y="2938"/>
                <a:ext cx="74" cy="92"/>
              </a:xfrm>
              <a:custGeom>
                <a:avLst/>
                <a:gdLst>
                  <a:gd name="T0" fmla="*/ 0 w 149"/>
                  <a:gd name="T1" fmla="*/ 22 h 185"/>
                  <a:gd name="T2" fmla="*/ 1 w 149"/>
                  <a:gd name="T3" fmla="*/ 20 h 185"/>
                  <a:gd name="T4" fmla="*/ 3 w 149"/>
                  <a:gd name="T5" fmla="*/ 19 h 185"/>
                  <a:gd name="T6" fmla="*/ 5 w 149"/>
                  <a:gd name="T7" fmla="*/ 18 h 185"/>
                  <a:gd name="T8" fmla="*/ 6 w 149"/>
                  <a:gd name="T9" fmla="*/ 17 h 185"/>
                  <a:gd name="T10" fmla="*/ 6 w 149"/>
                  <a:gd name="T11" fmla="*/ 17 h 185"/>
                  <a:gd name="T12" fmla="*/ 3 w 149"/>
                  <a:gd name="T13" fmla="*/ 18 h 185"/>
                  <a:gd name="T14" fmla="*/ 1 w 149"/>
                  <a:gd name="T15" fmla="*/ 19 h 185"/>
                  <a:gd name="T16" fmla="*/ 0 w 149"/>
                  <a:gd name="T17" fmla="*/ 16 h 185"/>
                  <a:gd name="T18" fmla="*/ 1 w 149"/>
                  <a:gd name="T19" fmla="*/ 13 h 185"/>
                  <a:gd name="T20" fmla="*/ 5 w 149"/>
                  <a:gd name="T21" fmla="*/ 12 h 185"/>
                  <a:gd name="T22" fmla="*/ 10 w 149"/>
                  <a:gd name="T23" fmla="*/ 10 h 185"/>
                  <a:gd name="T24" fmla="*/ 8 w 149"/>
                  <a:gd name="T25" fmla="*/ 10 h 185"/>
                  <a:gd name="T26" fmla="*/ 4 w 149"/>
                  <a:gd name="T27" fmla="*/ 11 h 185"/>
                  <a:gd name="T28" fmla="*/ 0 w 149"/>
                  <a:gd name="T29" fmla="*/ 12 h 185"/>
                  <a:gd name="T30" fmla="*/ 0 w 149"/>
                  <a:gd name="T31" fmla="*/ 8 h 185"/>
                  <a:gd name="T32" fmla="*/ 2 w 149"/>
                  <a:gd name="T33" fmla="*/ 5 h 185"/>
                  <a:gd name="T34" fmla="*/ 5 w 149"/>
                  <a:gd name="T35" fmla="*/ 4 h 185"/>
                  <a:gd name="T36" fmla="*/ 9 w 149"/>
                  <a:gd name="T37" fmla="*/ 3 h 185"/>
                  <a:gd name="T38" fmla="*/ 12 w 149"/>
                  <a:gd name="T39" fmla="*/ 2 h 185"/>
                  <a:gd name="T40" fmla="*/ 16 w 149"/>
                  <a:gd name="T41" fmla="*/ 0 h 185"/>
                  <a:gd name="T42" fmla="*/ 18 w 149"/>
                  <a:gd name="T43" fmla="*/ 0 h 185"/>
                  <a:gd name="T44" fmla="*/ 18 w 149"/>
                  <a:gd name="T45" fmla="*/ 2 h 185"/>
                  <a:gd name="T46" fmla="*/ 15 w 149"/>
                  <a:gd name="T47" fmla="*/ 3 h 185"/>
                  <a:gd name="T48" fmla="*/ 12 w 149"/>
                  <a:gd name="T49" fmla="*/ 4 h 185"/>
                  <a:gd name="T50" fmla="*/ 10 w 149"/>
                  <a:gd name="T51" fmla="*/ 5 h 185"/>
                  <a:gd name="T52" fmla="*/ 11 w 149"/>
                  <a:gd name="T53" fmla="*/ 6 h 185"/>
                  <a:gd name="T54" fmla="*/ 13 w 149"/>
                  <a:gd name="T55" fmla="*/ 5 h 185"/>
                  <a:gd name="T56" fmla="*/ 16 w 149"/>
                  <a:gd name="T57" fmla="*/ 4 h 185"/>
                  <a:gd name="T58" fmla="*/ 18 w 149"/>
                  <a:gd name="T59" fmla="*/ 5 h 185"/>
                  <a:gd name="T60" fmla="*/ 18 w 149"/>
                  <a:gd name="T61" fmla="*/ 10 h 185"/>
                  <a:gd name="T62" fmla="*/ 15 w 149"/>
                  <a:gd name="T63" fmla="*/ 12 h 185"/>
                  <a:gd name="T64" fmla="*/ 10 w 149"/>
                  <a:gd name="T65" fmla="*/ 13 h 185"/>
                  <a:gd name="T66" fmla="*/ 8 w 149"/>
                  <a:gd name="T67" fmla="*/ 14 h 185"/>
                  <a:gd name="T68" fmla="*/ 8 w 149"/>
                  <a:gd name="T69" fmla="*/ 14 h 185"/>
                  <a:gd name="T70" fmla="*/ 8 w 149"/>
                  <a:gd name="T71" fmla="*/ 14 h 185"/>
                  <a:gd name="T72" fmla="*/ 9 w 149"/>
                  <a:gd name="T73" fmla="*/ 14 h 185"/>
                  <a:gd name="T74" fmla="*/ 11 w 149"/>
                  <a:gd name="T75" fmla="*/ 14 h 185"/>
                  <a:gd name="T76" fmla="*/ 14 w 149"/>
                  <a:gd name="T77" fmla="*/ 14 h 185"/>
                  <a:gd name="T78" fmla="*/ 16 w 149"/>
                  <a:gd name="T79" fmla="*/ 14 h 185"/>
                  <a:gd name="T80" fmla="*/ 18 w 149"/>
                  <a:gd name="T81" fmla="*/ 15 h 185"/>
                  <a:gd name="T82" fmla="*/ 17 w 149"/>
                  <a:gd name="T83" fmla="*/ 17 h 185"/>
                  <a:gd name="T84" fmla="*/ 14 w 149"/>
                  <a:gd name="T85" fmla="*/ 18 h 185"/>
                  <a:gd name="T86" fmla="*/ 9 w 149"/>
                  <a:gd name="T87" fmla="*/ 19 h 185"/>
                  <a:gd name="T88" fmla="*/ 5 w 149"/>
                  <a:gd name="T89" fmla="*/ 21 h 185"/>
                  <a:gd name="T90" fmla="*/ 2 w 149"/>
                  <a:gd name="T91" fmla="*/ 22 h 185"/>
                  <a:gd name="T92" fmla="*/ 0 w 149"/>
                  <a:gd name="T93" fmla="*/ 23 h 18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49"/>
                  <a:gd name="T142" fmla="*/ 0 h 185"/>
                  <a:gd name="T143" fmla="*/ 149 w 149"/>
                  <a:gd name="T144" fmla="*/ 185 h 18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49" h="185">
                    <a:moveTo>
                      <a:pt x="1" y="185"/>
                    </a:moveTo>
                    <a:lnTo>
                      <a:pt x="0" y="181"/>
                    </a:lnTo>
                    <a:lnTo>
                      <a:pt x="1" y="179"/>
                    </a:lnTo>
                    <a:lnTo>
                      <a:pt x="1" y="174"/>
                    </a:lnTo>
                    <a:lnTo>
                      <a:pt x="4" y="165"/>
                    </a:lnTo>
                    <a:lnTo>
                      <a:pt x="9" y="162"/>
                    </a:lnTo>
                    <a:lnTo>
                      <a:pt x="15" y="158"/>
                    </a:lnTo>
                    <a:lnTo>
                      <a:pt x="22" y="156"/>
                    </a:lnTo>
                    <a:lnTo>
                      <a:pt x="28" y="153"/>
                    </a:lnTo>
                    <a:lnTo>
                      <a:pt x="35" y="150"/>
                    </a:lnTo>
                    <a:lnTo>
                      <a:pt x="40" y="148"/>
                    </a:lnTo>
                    <a:lnTo>
                      <a:pt x="47" y="145"/>
                    </a:lnTo>
                    <a:lnTo>
                      <a:pt x="55" y="142"/>
                    </a:lnTo>
                    <a:lnTo>
                      <a:pt x="55" y="141"/>
                    </a:lnTo>
                    <a:lnTo>
                      <a:pt x="55" y="139"/>
                    </a:lnTo>
                    <a:lnTo>
                      <a:pt x="55" y="137"/>
                    </a:lnTo>
                    <a:lnTo>
                      <a:pt x="55" y="136"/>
                    </a:lnTo>
                    <a:lnTo>
                      <a:pt x="48" y="137"/>
                    </a:lnTo>
                    <a:lnTo>
                      <a:pt x="42" y="139"/>
                    </a:lnTo>
                    <a:lnTo>
                      <a:pt x="35" y="142"/>
                    </a:lnTo>
                    <a:lnTo>
                      <a:pt x="28" y="144"/>
                    </a:lnTo>
                    <a:lnTo>
                      <a:pt x="21" y="148"/>
                    </a:lnTo>
                    <a:lnTo>
                      <a:pt x="14" y="151"/>
                    </a:lnTo>
                    <a:lnTo>
                      <a:pt x="8" y="153"/>
                    </a:lnTo>
                    <a:lnTo>
                      <a:pt x="2" y="155"/>
                    </a:lnTo>
                    <a:lnTo>
                      <a:pt x="4" y="144"/>
                    </a:lnTo>
                    <a:lnTo>
                      <a:pt x="4" y="134"/>
                    </a:lnTo>
                    <a:lnTo>
                      <a:pt x="4" y="124"/>
                    </a:lnTo>
                    <a:lnTo>
                      <a:pt x="5" y="113"/>
                    </a:lnTo>
                    <a:lnTo>
                      <a:pt x="15" y="109"/>
                    </a:lnTo>
                    <a:lnTo>
                      <a:pt x="24" y="104"/>
                    </a:lnTo>
                    <a:lnTo>
                      <a:pt x="36" y="100"/>
                    </a:lnTo>
                    <a:lnTo>
                      <a:pt x="46" y="97"/>
                    </a:lnTo>
                    <a:lnTo>
                      <a:pt x="58" y="95"/>
                    </a:lnTo>
                    <a:lnTo>
                      <a:pt x="68" y="90"/>
                    </a:lnTo>
                    <a:lnTo>
                      <a:pt x="80" y="87"/>
                    </a:lnTo>
                    <a:lnTo>
                      <a:pt x="90" y="81"/>
                    </a:lnTo>
                    <a:lnTo>
                      <a:pt x="80" y="82"/>
                    </a:lnTo>
                    <a:lnTo>
                      <a:pt x="68" y="83"/>
                    </a:lnTo>
                    <a:lnTo>
                      <a:pt x="58" y="86"/>
                    </a:lnTo>
                    <a:lnTo>
                      <a:pt x="47" y="89"/>
                    </a:lnTo>
                    <a:lnTo>
                      <a:pt x="36" y="91"/>
                    </a:lnTo>
                    <a:lnTo>
                      <a:pt x="25" y="95"/>
                    </a:lnTo>
                    <a:lnTo>
                      <a:pt x="15" y="98"/>
                    </a:lnTo>
                    <a:lnTo>
                      <a:pt x="5" y="100"/>
                    </a:lnTo>
                    <a:lnTo>
                      <a:pt x="6" y="89"/>
                    </a:lnTo>
                    <a:lnTo>
                      <a:pt x="6" y="77"/>
                    </a:lnTo>
                    <a:lnTo>
                      <a:pt x="7" y="67"/>
                    </a:lnTo>
                    <a:lnTo>
                      <a:pt x="7" y="56"/>
                    </a:lnTo>
                    <a:lnTo>
                      <a:pt x="14" y="51"/>
                    </a:lnTo>
                    <a:lnTo>
                      <a:pt x="22" y="47"/>
                    </a:lnTo>
                    <a:lnTo>
                      <a:pt x="30" y="44"/>
                    </a:lnTo>
                    <a:lnTo>
                      <a:pt x="39" y="41"/>
                    </a:lnTo>
                    <a:lnTo>
                      <a:pt x="47" y="37"/>
                    </a:lnTo>
                    <a:lnTo>
                      <a:pt x="57" y="35"/>
                    </a:lnTo>
                    <a:lnTo>
                      <a:pt x="66" y="33"/>
                    </a:lnTo>
                    <a:lnTo>
                      <a:pt x="75" y="29"/>
                    </a:lnTo>
                    <a:lnTo>
                      <a:pt x="81" y="26"/>
                    </a:lnTo>
                    <a:lnTo>
                      <a:pt x="89" y="21"/>
                    </a:lnTo>
                    <a:lnTo>
                      <a:pt x="99" y="16"/>
                    </a:lnTo>
                    <a:lnTo>
                      <a:pt x="109" y="11"/>
                    </a:lnTo>
                    <a:lnTo>
                      <a:pt x="120" y="6"/>
                    </a:lnTo>
                    <a:lnTo>
                      <a:pt x="130" y="3"/>
                    </a:lnTo>
                    <a:lnTo>
                      <a:pt x="138" y="0"/>
                    </a:lnTo>
                    <a:lnTo>
                      <a:pt x="145" y="0"/>
                    </a:lnTo>
                    <a:lnTo>
                      <a:pt x="145" y="4"/>
                    </a:lnTo>
                    <a:lnTo>
                      <a:pt x="145" y="8"/>
                    </a:lnTo>
                    <a:lnTo>
                      <a:pt x="145" y="13"/>
                    </a:lnTo>
                    <a:lnTo>
                      <a:pt x="145" y="18"/>
                    </a:lnTo>
                    <a:lnTo>
                      <a:pt x="139" y="22"/>
                    </a:lnTo>
                    <a:lnTo>
                      <a:pt x="133" y="26"/>
                    </a:lnTo>
                    <a:lnTo>
                      <a:pt x="124" y="29"/>
                    </a:lnTo>
                    <a:lnTo>
                      <a:pt x="116" y="33"/>
                    </a:lnTo>
                    <a:lnTo>
                      <a:pt x="107" y="35"/>
                    </a:lnTo>
                    <a:lnTo>
                      <a:pt x="98" y="37"/>
                    </a:lnTo>
                    <a:lnTo>
                      <a:pt x="91" y="39"/>
                    </a:lnTo>
                    <a:lnTo>
                      <a:pt x="84" y="42"/>
                    </a:lnTo>
                    <a:lnTo>
                      <a:pt x="85" y="44"/>
                    </a:lnTo>
                    <a:lnTo>
                      <a:pt x="85" y="46"/>
                    </a:lnTo>
                    <a:lnTo>
                      <a:pt x="86" y="47"/>
                    </a:lnTo>
                    <a:lnTo>
                      <a:pt x="89" y="49"/>
                    </a:lnTo>
                    <a:lnTo>
                      <a:pt x="96" y="46"/>
                    </a:lnTo>
                    <a:lnTo>
                      <a:pt x="103" y="43"/>
                    </a:lnTo>
                    <a:lnTo>
                      <a:pt x="109" y="41"/>
                    </a:lnTo>
                    <a:lnTo>
                      <a:pt x="118" y="37"/>
                    </a:lnTo>
                    <a:lnTo>
                      <a:pt x="124" y="35"/>
                    </a:lnTo>
                    <a:lnTo>
                      <a:pt x="131" y="33"/>
                    </a:lnTo>
                    <a:lnTo>
                      <a:pt x="139" y="31"/>
                    </a:lnTo>
                    <a:lnTo>
                      <a:pt x="146" y="30"/>
                    </a:lnTo>
                    <a:lnTo>
                      <a:pt x="145" y="44"/>
                    </a:lnTo>
                    <a:lnTo>
                      <a:pt x="145" y="58"/>
                    </a:lnTo>
                    <a:lnTo>
                      <a:pt x="145" y="73"/>
                    </a:lnTo>
                    <a:lnTo>
                      <a:pt x="144" y="87"/>
                    </a:lnTo>
                    <a:lnTo>
                      <a:pt x="136" y="89"/>
                    </a:lnTo>
                    <a:lnTo>
                      <a:pt x="130" y="92"/>
                    </a:lnTo>
                    <a:lnTo>
                      <a:pt x="123" y="96"/>
                    </a:lnTo>
                    <a:lnTo>
                      <a:pt x="111" y="103"/>
                    </a:lnTo>
                    <a:lnTo>
                      <a:pt x="97" y="106"/>
                    </a:lnTo>
                    <a:lnTo>
                      <a:pt x="86" y="109"/>
                    </a:lnTo>
                    <a:lnTo>
                      <a:pt x="80" y="111"/>
                    </a:lnTo>
                    <a:lnTo>
                      <a:pt x="74" y="112"/>
                    </a:lnTo>
                    <a:lnTo>
                      <a:pt x="70" y="113"/>
                    </a:lnTo>
                    <a:lnTo>
                      <a:pt x="68" y="113"/>
                    </a:lnTo>
                    <a:lnTo>
                      <a:pt x="66" y="114"/>
                    </a:lnTo>
                    <a:lnTo>
                      <a:pt x="65" y="114"/>
                    </a:lnTo>
                    <a:lnTo>
                      <a:pt x="65" y="115"/>
                    </a:lnTo>
                    <a:lnTo>
                      <a:pt x="65" y="117"/>
                    </a:lnTo>
                    <a:lnTo>
                      <a:pt x="65" y="119"/>
                    </a:lnTo>
                    <a:lnTo>
                      <a:pt x="65" y="120"/>
                    </a:lnTo>
                    <a:lnTo>
                      <a:pt x="70" y="120"/>
                    </a:lnTo>
                    <a:lnTo>
                      <a:pt x="76" y="119"/>
                    </a:lnTo>
                    <a:lnTo>
                      <a:pt x="83" y="118"/>
                    </a:lnTo>
                    <a:lnTo>
                      <a:pt x="89" y="117"/>
                    </a:lnTo>
                    <a:lnTo>
                      <a:pt x="95" y="115"/>
                    </a:lnTo>
                    <a:lnTo>
                      <a:pt x="101" y="114"/>
                    </a:lnTo>
                    <a:lnTo>
                      <a:pt x="107" y="113"/>
                    </a:lnTo>
                    <a:lnTo>
                      <a:pt x="114" y="113"/>
                    </a:lnTo>
                    <a:lnTo>
                      <a:pt x="119" y="115"/>
                    </a:lnTo>
                    <a:lnTo>
                      <a:pt x="124" y="117"/>
                    </a:lnTo>
                    <a:lnTo>
                      <a:pt x="133" y="119"/>
                    </a:lnTo>
                    <a:lnTo>
                      <a:pt x="147" y="122"/>
                    </a:lnTo>
                    <a:lnTo>
                      <a:pt x="147" y="125"/>
                    </a:lnTo>
                    <a:lnTo>
                      <a:pt x="149" y="127"/>
                    </a:lnTo>
                    <a:lnTo>
                      <a:pt x="149" y="130"/>
                    </a:lnTo>
                    <a:lnTo>
                      <a:pt x="149" y="133"/>
                    </a:lnTo>
                    <a:lnTo>
                      <a:pt x="137" y="136"/>
                    </a:lnTo>
                    <a:lnTo>
                      <a:pt x="128" y="139"/>
                    </a:lnTo>
                    <a:lnTo>
                      <a:pt x="120" y="142"/>
                    </a:lnTo>
                    <a:lnTo>
                      <a:pt x="113" y="144"/>
                    </a:lnTo>
                    <a:lnTo>
                      <a:pt x="104" y="148"/>
                    </a:lnTo>
                    <a:lnTo>
                      <a:pt x="92" y="151"/>
                    </a:lnTo>
                    <a:lnTo>
                      <a:pt x="77" y="157"/>
                    </a:lnTo>
                    <a:lnTo>
                      <a:pt x="59" y="164"/>
                    </a:lnTo>
                    <a:lnTo>
                      <a:pt x="53" y="167"/>
                    </a:lnTo>
                    <a:lnTo>
                      <a:pt x="46" y="171"/>
                    </a:lnTo>
                    <a:lnTo>
                      <a:pt x="38" y="174"/>
                    </a:lnTo>
                    <a:lnTo>
                      <a:pt x="30" y="178"/>
                    </a:lnTo>
                    <a:lnTo>
                      <a:pt x="22" y="181"/>
                    </a:lnTo>
                    <a:lnTo>
                      <a:pt x="14" y="183"/>
                    </a:lnTo>
                    <a:lnTo>
                      <a:pt x="7" y="185"/>
                    </a:lnTo>
                    <a:lnTo>
                      <a:pt x="1" y="185"/>
                    </a:lnTo>
                    <a:close/>
                  </a:path>
                </a:pathLst>
              </a:custGeom>
              <a:solidFill>
                <a:srgbClr val="99CC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8" name="Freeform 210"/>
              <p:cNvSpPr>
                <a:spLocks/>
              </p:cNvSpPr>
              <p:nvPr/>
            </p:nvSpPr>
            <p:spPr bwMode="auto">
              <a:xfrm>
                <a:off x="1191" y="2926"/>
                <a:ext cx="153" cy="69"/>
              </a:xfrm>
              <a:custGeom>
                <a:avLst/>
                <a:gdLst>
                  <a:gd name="T0" fmla="*/ 18 w 305"/>
                  <a:gd name="T1" fmla="*/ 16 h 137"/>
                  <a:gd name="T2" fmla="*/ 13 w 305"/>
                  <a:gd name="T3" fmla="*/ 13 h 137"/>
                  <a:gd name="T4" fmla="*/ 9 w 305"/>
                  <a:gd name="T5" fmla="*/ 10 h 137"/>
                  <a:gd name="T6" fmla="*/ 4 w 305"/>
                  <a:gd name="T7" fmla="*/ 8 h 137"/>
                  <a:gd name="T8" fmla="*/ 1 w 305"/>
                  <a:gd name="T9" fmla="*/ 6 h 137"/>
                  <a:gd name="T10" fmla="*/ 1 w 305"/>
                  <a:gd name="T11" fmla="*/ 5 h 137"/>
                  <a:gd name="T12" fmla="*/ 2 w 305"/>
                  <a:gd name="T13" fmla="*/ 4 h 137"/>
                  <a:gd name="T14" fmla="*/ 6 w 305"/>
                  <a:gd name="T15" fmla="*/ 3 h 137"/>
                  <a:gd name="T16" fmla="*/ 10 w 305"/>
                  <a:gd name="T17" fmla="*/ 2 h 137"/>
                  <a:gd name="T18" fmla="*/ 14 w 305"/>
                  <a:gd name="T19" fmla="*/ 1 h 137"/>
                  <a:gd name="T20" fmla="*/ 17 w 305"/>
                  <a:gd name="T21" fmla="*/ 1 h 137"/>
                  <a:gd name="T22" fmla="*/ 18 w 305"/>
                  <a:gd name="T23" fmla="*/ 1 h 137"/>
                  <a:gd name="T24" fmla="*/ 18 w 305"/>
                  <a:gd name="T25" fmla="*/ 2 h 137"/>
                  <a:gd name="T26" fmla="*/ 16 w 305"/>
                  <a:gd name="T27" fmla="*/ 3 h 137"/>
                  <a:gd name="T28" fmla="*/ 14 w 305"/>
                  <a:gd name="T29" fmla="*/ 3 h 137"/>
                  <a:gd name="T30" fmla="*/ 12 w 305"/>
                  <a:gd name="T31" fmla="*/ 4 h 137"/>
                  <a:gd name="T32" fmla="*/ 10 w 305"/>
                  <a:gd name="T33" fmla="*/ 5 h 137"/>
                  <a:gd name="T34" fmla="*/ 10 w 305"/>
                  <a:gd name="T35" fmla="*/ 7 h 137"/>
                  <a:gd name="T36" fmla="*/ 12 w 305"/>
                  <a:gd name="T37" fmla="*/ 10 h 137"/>
                  <a:gd name="T38" fmla="*/ 16 w 305"/>
                  <a:gd name="T39" fmla="*/ 13 h 137"/>
                  <a:gd name="T40" fmla="*/ 17 w 305"/>
                  <a:gd name="T41" fmla="*/ 14 h 137"/>
                  <a:gd name="T42" fmla="*/ 18 w 305"/>
                  <a:gd name="T43" fmla="*/ 14 h 137"/>
                  <a:gd name="T44" fmla="*/ 19 w 305"/>
                  <a:gd name="T45" fmla="*/ 14 h 137"/>
                  <a:gd name="T46" fmla="*/ 21 w 305"/>
                  <a:gd name="T47" fmla="*/ 13 h 137"/>
                  <a:gd name="T48" fmla="*/ 22 w 305"/>
                  <a:gd name="T49" fmla="*/ 13 h 137"/>
                  <a:gd name="T50" fmla="*/ 24 w 305"/>
                  <a:gd name="T51" fmla="*/ 14 h 137"/>
                  <a:gd name="T52" fmla="*/ 27 w 305"/>
                  <a:gd name="T53" fmla="*/ 14 h 137"/>
                  <a:gd name="T54" fmla="*/ 30 w 305"/>
                  <a:gd name="T55" fmla="*/ 13 h 137"/>
                  <a:gd name="T56" fmla="*/ 33 w 305"/>
                  <a:gd name="T57" fmla="*/ 12 h 137"/>
                  <a:gd name="T58" fmla="*/ 36 w 305"/>
                  <a:gd name="T59" fmla="*/ 11 h 137"/>
                  <a:gd name="T60" fmla="*/ 37 w 305"/>
                  <a:gd name="T61" fmla="*/ 11 h 137"/>
                  <a:gd name="T62" fmla="*/ 38 w 305"/>
                  <a:gd name="T63" fmla="*/ 12 h 137"/>
                  <a:gd name="T64" fmla="*/ 37 w 305"/>
                  <a:gd name="T65" fmla="*/ 13 h 137"/>
                  <a:gd name="T66" fmla="*/ 33 w 305"/>
                  <a:gd name="T67" fmla="*/ 14 h 137"/>
                  <a:gd name="T68" fmla="*/ 28 w 305"/>
                  <a:gd name="T69" fmla="*/ 16 h 137"/>
                  <a:gd name="T70" fmla="*/ 23 w 305"/>
                  <a:gd name="T71" fmla="*/ 17 h 137"/>
                  <a:gd name="T72" fmla="*/ 21 w 305"/>
                  <a:gd name="T73" fmla="*/ 17 h 137"/>
                  <a:gd name="T74" fmla="*/ 20 w 305"/>
                  <a:gd name="T75" fmla="*/ 18 h 1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5"/>
                  <a:gd name="T115" fmla="*/ 0 h 137"/>
                  <a:gd name="T116" fmla="*/ 305 w 305"/>
                  <a:gd name="T117" fmla="*/ 137 h 13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5" h="137">
                    <a:moveTo>
                      <a:pt x="156" y="137"/>
                    </a:moveTo>
                    <a:lnTo>
                      <a:pt x="137" y="125"/>
                    </a:lnTo>
                    <a:lnTo>
                      <a:pt x="120" y="113"/>
                    </a:lnTo>
                    <a:lnTo>
                      <a:pt x="102" y="102"/>
                    </a:lnTo>
                    <a:lnTo>
                      <a:pt x="83" y="91"/>
                    </a:lnTo>
                    <a:lnTo>
                      <a:pt x="65" y="80"/>
                    </a:lnTo>
                    <a:lnTo>
                      <a:pt x="48" y="69"/>
                    </a:lnTo>
                    <a:lnTo>
                      <a:pt x="30" y="58"/>
                    </a:lnTo>
                    <a:lnTo>
                      <a:pt x="14" y="45"/>
                    </a:lnTo>
                    <a:lnTo>
                      <a:pt x="7" y="42"/>
                    </a:lnTo>
                    <a:lnTo>
                      <a:pt x="4" y="38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6" y="27"/>
                    </a:lnTo>
                    <a:lnTo>
                      <a:pt x="31" y="23"/>
                    </a:lnTo>
                    <a:lnTo>
                      <a:pt x="48" y="19"/>
                    </a:lnTo>
                    <a:lnTo>
                      <a:pt x="64" y="15"/>
                    </a:lnTo>
                    <a:lnTo>
                      <a:pt x="80" y="12"/>
                    </a:lnTo>
                    <a:lnTo>
                      <a:pt x="96" y="8"/>
                    </a:lnTo>
                    <a:lnTo>
                      <a:pt x="112" y="4"/>
                    </a:lnTo>
                    <a:lnTo>
                      <a:pt x="129" y="0"/>
                    </a:lnTo>
                    <a:lnTo>
                      <a:pt x="136" y="2"/>
                    </a:lnTo>
                    <a:lnTo>
                      <a:pt x="141" y="4"/>
                    </a:lnTo>
                    <a:lnTo>
                      <a:pt x="144" y="6"/>
                    </a:lnTo>
                    <a:lnTo>
                      <a:pt x="149" y="9"/>
                    </a:lnTo>
                    <a:lnTo>
                      <a:pt x="142" y="14"/>
                    </a:lnTo>
                    <a:lnTo>
                      <a:pt x="134" y="17"/>
                    </a:lnTo>
                    <a:lnTo>
                      <a:pt x="125" y="20"/>
                    </a:lnTo>
                    <a:lnTo>
                      <a:pt x="115" y="22"/>
                    </a:lnTo>
                    <a:lnTo>
                      <a:pt x="106" y="24"/>
                    </a:lnTo>
                    <a:lnTo>
                      <a:pt x="97" y="26"/>
                    </a:lnTo>
                    <a:lnTo>
                      <a:pt x="89" y="27"/>
                    </a:lnTo>
                    <a:lnTo>
                      <a:pt x="81" y="28"/>
                    </a:lnTo>
                    <a:lnTo>
                      <a:pt x="79" y="36"/>
                    </a:lnTo>
                    <a:lnTo>
                      <a:pt x="76" y="44"/>
                    </a:lnTo>
                    <a:lnTo>
                      <a:pt x="74" y="53"/>
                    </a:lnTo>
                    <a:lnTo>
                      <a:pt x="73" y="61"/>
                    </a:lnTo>
                    <a:lnTo>
                      <a:pt x="94" y="77"/>
                    </a:lnTo>
                    <a:lnTo>
                      <a:pt x="110" y="89"/>
                    </a:lnTo>
                    <a:lnTo>
                      <a:pt x="122" y="98"/>
                    </a:lnTo>
                    <a:lnTo>
                      <a:pt x="130" y="104"/>
                    </a:lnTo>
                    <a:lnTo>
                      <a:pt x="135" y="107"/>
                    </a:lnTo>
                    <a:lnTo>
                      <a:pt x="138" y="110"/>
                    </a:lnTo>
                    <a:lnTo>
                      <a:pt x="141" y="111"/>
                    </a:lnTo>
                    <a:lnTo>
                      <a:pt x="142" y="112"/>
                    </a:lnTo>
                    <a:lnTo>
                      <a:pt x="151" y="107"/>
                    </a:lnTo>
                    <a:lnTo>
                      <a:pt x="158" y="104"/>
                    </a:lnTo>
                    <a:lnTo>
                      <a:pt x="164" y="103"/>
                    </a:lnTo>
                    <a:lnTo>
                      <a:pt x="170" y="103"/>
                    </a:lnTo>
                    <a:lnTo>
                      <a:pt x="175" y="104"/>
                    </a:lnTo>
                    <a:lnTo>
                      <a:pt x="181" y="105"/>
                    </a:lnTo>
                    <a:lnTo>
                      <a:pt x="189" y="106"/>
                    </a:lnTo>
                    <a:lnTo>
                      <a:pt x="200" y="109"/>
                    </a:lnTo>
                    <a:lnTo>
                      <a:pt x="211" y="105"/>
                    </a:lnTo>
                    <a:lnTo>
                      <a:pt x="223" y="102"/>
                    </a:lnTo>
                    <a:lnTo>
                      <a:pt x="234" y="99"/>
                    </a:lnTo>
                    <a:lnTo>
                      <a:pt x="246" y="96"/>
                    </a:lnTo>
                    <a:lnTo>
                      <a:pt x="258" y="92"/>
                    </a:lnTo>
                    <a:lnTo>
                      <a:pt x="270" y="90"/>
                    </a:lnTo>
                    <a:lnTo>
                      <a:pt x="282" y="88"/>
                    </a:lnTo>
                    <a:lnTo>
                      <a:pt x="294" y="85"/>
                    </a:lnTo>
                    <a:lnTo>
                      <a:pt x="296" y="88"/>
                    </a:lnTo>
                    <a:lnTo>
                      <a:pt x="300" y="89"/>
                    </a:lnTo>
                    <a:lnTo>
                      <a:pt x="302" y="91"/>
                    </a:lnTo>
                    <a:lnTo>
                      <a:pt x="305" y="94"/>
                    </a:lnTo>
                    <a:lnTo>
                      <a:pt x="296" y="98"/>
                    </a:lnTo>
                    <a:lnTo>
                      <a:pt x="281" y="104"/>
                    </a:lnTo>
                    <a:lnTo>
                      <a:pt x="261" y="110"/>
                    </a:lnTo>
                    <a:lnTo>
                      <a:pt x="239" y="115"/>
                    </a:lnTo>
                    <a:lnTo>
                      <a:pt x="217" y="121"/>
                    </a:lnTo>
                    <a:lnTo>
                      <a:pt x="197" y="126"/>
                    </a:lnTo>
                    <a:lnTo>
                      <a:pt x="183" y="129"/>
                    </a:lnTo>
                    <a:lnTo>
                      <a:pt x="176" y="130"/>
                    </a:lnTo>
                    <a:lnTo>
                      <a:pt x="167" y="134"/>
                    </a:lnTo>
                    <a:lnTo>
                      <a:pt x="162" y="136"/>
                    </a:lnTo>
                    <a:lnTo>
                      <a:pt x="159" y="137"/>
                    </a:lnTo>
                    <a:lnTo>
                      <a:pt x="156" y="137"/>
                    </a:lnTo>
                    <a:close/>
                  </a:path>
                </a:pathLst>
              </a:custGeom>
              <a:solidFill>
                <a:srgbClr val="6699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9" name="Freeform 211"/>
              <p:cNvSpPr>
                <a:spLocks/>
              </p:cNvSpPr>
              <p:nvPr/>
            </p:nvSpPr>
            <p:spPr bwMode="auto">
              <a:xfrm>
                <a:off x="1269" y="2980"/>
                <a:ext cx="10" cy="7"/>
              </a:xfrm>
              <a:custGeom>
                <a:avLst/>
                <a:gdLst>
                  <a:gd name="T0" fmla="*/ 1 w 20"/>
                  <a:gd name="T1" fmla="*/ 2 h 13"/>
                  <a:gd name="T2" fmla="*/ 1 w 20"/>
                  <a:gd name="T3" fmla="*/ 2 h 13"/>
                  <a:gd name="T4" fmla="*/ 1 w 20"/>
                  <a:gd name="T5" fmla="*/ 2 h 13"/>
                  <a:gd name="T6" fmla="*/ 1 w 20"/>
                  <a:gd name="T7" fmla="*/ 2 h 13"/>
                  <a:gd name="T8" fmla="*/ 0 w 20"/>
                  <a:gd name="T9" fmla="*/ 2 h 13"/>
                  <a:gd name="T10" fmla="*/ 1 w 20"/>
                  <a:gd name="T11" fmla="*/ 1 h 13"/>
                  <a:gd name="T12" fmla="*/ 2 w 20"/>
                  <a:gd name="T13" fmla="*/ 1 h 13"/>
                  <a:gd name="T14" fmla="*/ 2 w 20"/>
                  <a:gd name="T15" fmla="*/ 1 h 13"/>
                  <a:gd name="T16" fmla="*/ 3 w 20"/>
                  <a:gd name="T17" fmla="*/ 0 h 13"/>
                  <a:gd name="T18" fmla="*/ 3 w 20"/>
                  <a:gd name="T19" fmla="*/ 1 h 13"/>
                  <a:gd name="T20" fmla="*/ 3 w 20"/>
                  <a:gd name="T21" fmla="*/ 1 h 13"/>
                  <a:gd name="T22" fmla="*/ 3 w 20"/>
                  <a:gd name="T23" fmla="*/ 1 h 13"/>
                  <a:gd name="T24" fmla="*/ 3 w 20"/>
                  <a:gd name="T25" fmla="*/ 1 h 13"/>
                  <a:gd name="T26" fmla="*/ 2 w 20"/>
                  <a:gd name="T27" fmla="*/ 1 h 13"/>
                  <a:gd name="T28" fmla="*/ 2 w 20"/>
                  <a:gd name="T29" fmla="*/ 2 h 13"/>
                  <a:gd name="T30" fmla="*/ 1 w 20"/>
                  <a:gd name="T31" fmla="*/ 2 h 13"/>
                  <a:gd name="T32" fmla="*/ 1 w 20"/>
                  <a:gd name="T33" fmla="*/ 2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13"/>
                  <a:gd name="T53" fmla="*/ 20 w 20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13">
                    <a:moveTo>
                      <a:pt x="1" y="13"/>
                    </a:moveTo>
                    <a:lnTo>
                      <a:pt x="1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4" y="6"/>
                    </a:lnTo>
                    <a:lnTo>
                      <a:pt x="10" y="4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20" y="4"/>
                    </a:lnTo>
                    <a:lnTo>
                      <a:pt x="16" y="8"/>
                    </a:lnTo>
                    <a:lnTo>
                      <a:pt x="11" y="10"/>
                    </a:lnTo>
                    <a:lnTo>
                      <a:pt x="7" y="12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0" name="Freeform 212"/>
              <p:cNvSpPr>
                <a:spLocks/>
              </p:cNvSpPr>
              <p:nvPr/>
            </p:nvSpPr>
            <p:spPr bwMode="auto">
              <a:xfrm>
                <a:off x="1233" y="2934"/>
                <a:ext cx="97" cy="43"/>
              </a:xfrm>
              <a:custGeom>
                <a:avLst/>
                <a:gdLst>
                  <a:gd name="T0" fmla="*/ 5 w 196"/>
                  <a:gd name="T1" fmla="*/ 10 h 86"/>
                  <a:gd name="T2" fmla="*/ 4 w 196"/>
                  <a:gd name="T3" fmla="*/ 9 h 86"/>
                  <a:gd name="T4" fmla="*/ 2 w 196"/>
                  <a:gd name="T5" fmla="*/ 8 h 86"/>
                  <a:gd name="T6" fmla="*/ 0 w 196"/>
                  <a:gd name="T7" fmla="*/ 6 h 86"/>
                  <a:gd name="T8" fmla="*/ 0 w 196"/>
                  <a:gd name="T9" fmla="*/ 5 h 86"/>
                  <a:gd name="T10" fmla="*/ 0 w 196"/>
                  <a:gd name="T11" fmla="*/ 4 h 86"/>
                  <a:gd name="T12" fmla="*/ 1 w 196"/>
                  <a:gd name="T13" fmla="*/ 3 h 86"/>
                  <a:gd name="T14" fmla="*/ 3 w 196"/>
                  <a:gd name="T15" fmla="*/ 2 h 86"/>
                  <a:gd name="T16" fmla="*/ 6 w 196"/>
                  <a:gd name="T17" fmla="*/ 1 h 86"/>
                  <a:gd name="T18" fmla="*/ 8 w 196"/>
                  <a:gd name="T19" fmla="*/ 1 h 86"/>
                  <a:gd name="T20" fmla="*/ 10 w 196"/>
                  <a:gd name="T21" fmla="*/ 1 h 86"/>
                  <a:gd name="T22" fmla="*/ 10 w 196"/>
                  <a:gd name="T23" fmla="*/ 1 h 86"/>
                  <a:gd name="T24" fmla="*/ 9 w 196"/>
                  <a:gd name="T25" fmla="*/ 1 h 86"/>
                  <a:gd name="T26" fmla="*/ 7 w 196"/>
                  <a:gd name="T27" fmla="*/ 2 h 86"/>
                  <a:gd name="T28" fmla="*/ 5 w 196"/>
                  <a:gd name="T29" fmla="*/ 2 h 86"/>
                  <a:gd name="T30" fmla="*/ 4 w 196"/>
                  <a:gd name="T31" fmla="*/ 3 h 86"/>
                  <a:gd name="T32" fmla="*/ 3 w 196"/>
                  <a:gd name="T33" fmla="*/ 3 h 86"/>
                  <a:gd name="T34" fmla="*/ 3 w 196"/>
                  <a:gd name="T35" fmla="*/ 4 h 86"/>
                  <a:gd name="T36" fmla="*/ 4 w 196"/>
                  <a:gd name="T37" fmla="*/ 4 h 86"/>
                  <a:gd name="T38" fmla="*/ 7 w 196"/>
                  <a:gd name="T39" fmla="*/ 2 h 86"/>
                  <a:gd name="T40" fmla="*/ 11 w 196"/>
                  <a:gd name="T41" fmla="*/ 1 h 86"/>
                  <a:gd name="T42" fmla="*/ 13 w 196"/>
                  <a:gd name="T43" fmla="*/ 2 h 86"/>
                  <a:gd name="T44" fmla="*/ 15 w 196"/>
                  <a:gd name="T45" fmla="*/ 5 h 86"/>
                  <a:gd name="T46" fmla="*/ 16 w 196"/>
                  <a:gd name="T47" fmla="*/ 6 h 86"/>
                  <a:gd name="T48" fmla="*/ 18 w 196"/>
                  <a:gd name="T49" fmla="*/ 7 h 86"/>
                  <a:gd name="T50" fmla="*/ 20 w 196"/>
                  <a:gd name="T51" fmla="*/ 7 h 86"/>
                  <a:gd name="T52" fmla="*/ 21 w 196"/>
                  <a:gd name="T53" fmla="*/ 7 h 86"/>
                  <a:gd name="T54" fmla="*/ 23 w 196"/>
                  <a:gd name="T55" fmla="*/ 8 h 86"/>
                  <a:gd name="T56" fmla="*/ 23 w 196"/>
                  <a:gd name="T57" fmla="*/ 9 h 86"/>
                  <a:gd name="T58" fmla="*/ 20 w 196"/>
                  <a:gd name="T59" fmla="*/ 9 h 86"/>
                  <a:gd name="T60" fmla="*/ 16 w 196"/>
                  <a:gd name="T61" fmla="*/ 10 h 86"/>
                  <a:gd name="T62" fmla="*/ 13 w 196"/>
                  <a:gd name="T63" fmla="*/ 11 h 86"/>
                  <a:gd name="T64" fmla="*/ 12 w 196"/>
                  <a:gd name="T65" fmla="*/ 10 h 86"/>
                  <a:gd name="T66" fmla="*/ 10 w 196"/>
                  <a:gd name="T67" fmla="*/ 10 h 86"/>
                  <a:gd name="T68" fmla="*/ 9 w 196"/>
                  <a:gd name="T69" fmla="*/ 10 h 86"/>
                  <a:gd name="T70" fmla="*/ 8 w 196"/>
                  <a:gd name="T71" fmla="*/ 11 h 86"/>
                  <a:gd name="T72" fmla="*/ 7 w 196"/>
                  <a:gd name="T73" fmla="*/ 11 h 86"/>
                  <a:gd name="T74" fmla="*/ 6 w 196"/>
                  <a:gd name="T75" fmla="*/ 11 h 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6"/>
                  <a:gd name="T115" fmla="*/ 0 h 86"/>
                  <a:gd name="T116" fmla="*/ 196 w 196"/>
                  <a:gd name="T117" fmla="*/ 86 h 8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6" h="86">
                    <a:moveTo>
                      <a:pt x="54" y="86"/>
                    </a:moveTo>
                    <a:lnTo>
                      <a:pt x="47" y="80"/>
                    </a:lnTo>
                    <a:lnTo>
                      <a:pt x="41" y="75"/>
                    </a:lnTo>
                    <a:lnTo>
                      <a:pt x="34" y="69"/>
                    </a:lnTo>
                    <a:lnTo>
                      <a:pt x="28" y="65"/>
                    </a:lnTo>
                    <a:lnTo>
                      <a:pt x="21" y="59"/>
                    </a:lnTo>
                    <a:lnTo>
                      <a:pt x="14" y="54"/>
                    </a:lnTo>
                    <a:lnTo>
                      <a:pt x="7" y="49"/>
                    </a:lnTo>
                    <a:lnTo>
                      <a:pt x="0" y="44"/>
                    </a:lnTo>
                    <a:lnTo>
                      <a:pt x="1" y="38"/>
                    </a:lnTo>
                    <a:lnTo>
                      <a:pt x="3" y="33"/>
                    </a:lnTo>
                    <a:lnTo>
                      <a:pt x="5" y="27"/>
                    </a:lnTo>
                    <a:lnTo>
                      <a:pt x="6" y="21"/>
                    </a:lnTo>
                    <a:lnTo>
                      <a:pt x="12" y="18"/>
                    </a:lnTo>
                    <a:lnTo>
                      <a:pt x="19" y="14"/>
                    </a:lnTo>
                    <a:lnTo>
                      <a:pt x="28" y="11"/>
                    </a:lnTo>
                    <a:lnTo>
                      <a:pt x="39" y="8"/>
                    </a:lnTo>
                    <a:lnTo>
                      <a:pt x="50" y="6"/>
                    </a:lnTo>
                    <a:lnTo>
                      <a:pt x="61" y="4"/>
                    </a:lnTo>
                    <a:lnTo>
                      <a:pt x="70" y="3"/>
                    </a:lnTo>
                    <a:lnTo>
                      <a:pt x="80" y="0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75" y="6"/>
                    </a:lnTo>
                    <a:lnTo>
                      <a:pt x="68" y="8"/>
                    </a:lnTo>
                    <a:lnTo>
                      <a:pt x="61" y="12"/>
                    </a:lnTo>
                    <a:lnTo>
                      <a:pt x="54" y="14"/>
                    </a:lnTo>
                    <a:lnTo>
                      <a:pt x="47" y="16"/>
                    </a:lnTo>
                    <a:lnTo>
                      <a:pt x="42" y="19"/>
                    </a:lnTo>
                    <a:lnTo>
                      <a:pt x="35" y="21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38" y="27"/>
                    </a:lnTo>
                    <a:lnTo>
                      <a:pt x="50" y="22"/>
                    </a:lnTo>
                    <a:lnTo>
                      <a:pt x="62" y="15"/>
                    </a:lnTo>
                    <a:lnTo>
                      <a:pt x="76" y="10"/>
                    </a:lnTo>
                    <a:lnTo>
                      <a:pt x="88" y="7"/>
                    </a:lnTo>
                    <a:lnTo>
                      <a:pt x="99" y="7"/>
                    </a:lnTo>
                    <a:lnTo>
                      <a:pt x="108" y="14"/>
                    </a:lnTo>
                    <a:lnTo>
                      <a:pt x="115" y="29"/>
                    </a:lnTo>
                    <a:lnTo>
                      <a:pt x="121" y="36"/>
                    </a:lnTo>
                    <a:lnTo>
                      <a:pt x="127" y="42"/>
                    </a:lnTo>
                    <a:lnTo>
                      <a:pt x="134" y="46"/>
                    </a:lnTo>
                    <a:lnTo>
                      <a:pt x="143" y="52"/>
                    </a:lnTo>
                    <a:lnTo>
                      <a:pt x="148" y="52"/>
                    </a:lnTo>
                    <a:lnTo>
                      <a:pt x="153" y="52"/>
                    </a:lnTo>
                    <a:lnTo>
                      <a:pt x="161" y="52"/>
                    </a:lnTo>
                    <a:lnTo>
                      <a:pt x="168" y="52"/>
                    </a:lnTo>
                    <a:lnTo>
                      <a:pt x="176" y="53"/>
                    </a:lnTo>
                    <a:lnTo>
                      <a:pt x="183" y="56"/>
                    </a:lnTo>
                    <a:lnTo>
                      <a:pt x="190" y="58"/>
                    </a:lnTo>
                    <a:lnTo>
                      <a:pt x="196" y="61"/>
                    </a:lnTo>
                    <a:lnTo>
                      <a:pt x="190" y="65"/>
                    </a:lnTo>
                    <a:lnTo>
                      <a:pt x="179" y="68"/>
                    </a:lnTo>
                    <a:lnTo>
                      <a:pt x="165" y="72"/>
                    </a:lnTo>
                    <a:lnTo>
                      <a:pt x="149" y="76"/>
                    </a:lnTo>
                    <a:lnTo>
                      <a:pt x="134" y="80"/>
                    </a:lnTo>
                    <a:lnTo>
                      <a:pt x="120" y="82"/>
                    </a:lnTo>
                    <a:lnTo>
                      <a:pt x="110" y="83"/>
                    </a:lnTo>
                    <a:lnTo>
                      <a:pt x="105" y="82"/>
                    </a:lnTo>
                    <a:lnTo>
                      <a:pt x="98" y="80"/>
                    </a:lnTo>
                    <a:lnTo>
                      <a:pt x="91" y="79"/>
                    </a:lnTo>
                    <a:lnTo>
                      <a:pt x="87" y="79"/>
                    </a:lnTo>
                    <a:lnTo>
                      <a:pt x="82" y="79"/>
                    </a:lnTo>
                    <a:lnTo>
                      <a:pt x="77" y="80"/>
                    </a:lnTo>
                    <a:lnTo>
                      <a:pt x="73" y="81"/>
                    </a:lnTo>
                    <a:lnTo>
                      <a:pt x="67" y="83"/>
                    </a:lnTo>
                    <a:lnTo>
                      <a:pt x="60" y="86"/>
                    </a:lnTo>
                    <a:lnTo>
                      <a:pt x="59" y="86"/>
                    </a:lnTo>
                    <a:lnTo>
                      <a:pt x="58" y="86"/>
                    </a:lnTo>
                    <a:lnTo>
                      <a:pt x="55" y="86"/>
                    </a:lnTo>
                    <a:lnTo>
                      <a:pt x="54" y="86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1" name="Freeform 213"/>
              <p:cNvSpPr>
                <a:spLocks/>
              </p:cNvSpPr>
              <p:nvPr/>
            </p:nvSpPr>
            <p:spPr bwMode="auto">
              <a:xfrm>
                <a:off x="1264" y="2916"/>
                <a:ext cx="121" cy="55"/>
              </a:xfrm>
              <a:custGeom>
                <a:avLst/>
                <a:gdLst>
                  <a:gd name="T0" fmla="*/ 22 w 240"/>
                  <a:gd name="T1" fmla="*/ 13 h 111"/>
                  <a:gd name="T2" fmla="*/ 17 w 240"/>
                  <a:gd name="T3" fmla="*/ 11 h 111"/>
                  <a:gd name="T4" fmla="*/ 13 w 240"/>
                  <a:gd name="T5" fmla="*/ 9 h 111"/>
                  <a:gd name="T6" fmla="*/ 10 w 240"/>
                  <a:gd name="T7" fmla="*/ 7 h 111"/>
                  <a:gd name="T8" fmla="*/ 8 w 240"/>
                  <a:gd name="T9" fmla="*/ 6 h 111"/>
                  <a:gd name="T10" fmla="*/ 6 w 240"/>
                  <a:gd name="T11" fmla="*/ 5 h 111"/>
                  <a:gd name="T12" fmla="*/ 4 w 240"/>
                  <a:gd name="T13" fmla="*/ 4 h 111"/>
                  <a:gd name="T14" fmla="*/ 2 w 240"/>
                  <a:gd name="T15" fmla="*/ 3 h 111"/>
                  <a:gd name="T16" fmla="*/ 0 w 240"/>
                  <a:gd name="T17" fmla="*/ 2 h 111"/>
                  <a:gd name="T18" fmla="*/ 0 w 240"/>
                  <a:gd name="T19" fmla="*/ 2 h 111"/>
                  <a:gd name="T20" fmla="*/ 0 w 240"/>
                  <a:gd name="T21" fmla="*/ 2 h 111"/>
                  <a:gd name="T22" fmla="*/ 0 w 240"/>
                  <a:gd name="T23" fmla="*/ 2 h 111"/>
                  <a:gd name="T24" fmla="*/ 1 w 240"/>
                  <a:gd name="T25" fmla="*/ 1 h 111"/>
                  <a:gd name="T26" fmla="*/ 3 w 240"/>
                  <a:gd name="T27" fmla="*/ 1 h 111"/>
                  <a:gd name="T28" fmla="*/ 4 w 240"/>
                  <a:gd name="T29" fmla="*/ 0 h 111"/>
                  <a:gd name="T30" fmla="*/ 6 w 240"/>
                  <a:gd name="T31" fmla="*/ 0 h 111"/>
                  <a:gd name="T32" fmla="*/ 7 w 240"/>
                  <a:gd name="T33" fmla="*/ 0 h 111"/>
                  <a:gd name="T34" fmla="*/ 8 w 240"/>
                  <a:gd name="T35" fmla="*/ 0 h 111"/>
                  <a:gd name="T36" fmla="*/ 10 w 240"/>
                  <a:gd name="T37" fmla="*/ 0 h 111"/>
                  <a:gd name="T38" fmla="*/ 11 w 240"/>
                  <a:gd name="T39" fmla="*/ 1 h 111"/>
                  <a:gd name="T40" fmla="*/ 13 w 240"/>
                  <a:gd name="T41" fmla="*/ 2 h 111"/>
                  <a:gd name="T42" fmla="*/ 15 w 240"/>
                  <a:gd name="T43" fmla="*/ 3 h 111"/>
                  <a:gd name="T44" fmla="*/ 16 w 240"/>
                  <a:gd name="T45" fmla="*/ 3 h 111"/>
                  <a:gd name="T46" fmla="*/ 17 w 240"/>
                  <a:gd name="T47" fmla="*/ 4 h 111"/>
                  <a:gd name="T48" fmla="*/ 18 w 240"/>
                  <a:gd name="T49" fmla="*/ 5 h 111"/>
                  <a:gd name="T50" fmla="*/ 20 w 240"/>
                  <a:gd name="T51" fmla="*/ 6 h 111"/>
                  <a:gd name="T52" fmla="*/ 21 w 240"/>
                  <a:gd name="T53" fmla="*/ 6 h 111"/>
                  <a:gd name="T54" fmla="*/ 22 w 240"/>
                  <a:gd name="T55" fmla="*/ 7 h 111"/>
                  <a:gd name="T56" fmla="*/ 23 w 240"/>
                  <a:gd name="T57" fmla="*/ 7 h 111"/>
                  <a:gd name="T58" fmla="*/ 25 w 240"/>
                  <a:gd name="T59" fmla="*/ 8 h 111"/>
                  <a:gd name="T60" fmla="*/ 27 w 240"/>
                  <a:gd name="T61" fmla="*/ 9 h 111"/>
                  <a:gd name="T62" fmla="*/ 28 w 240"/>
                  <a:gd name="T63" fmla="*/ 9 h 111"/>
                  <a:gd name="T64" fmla="*/ 29 w 240"/>
                  <a:gd name="T65" fmla="*/ 10 h 111"/>
                  <a:gd name="T66" fmla="*/ 29 w 240"/>
                  <a:gd name="T67" fmla="*/ 10 h 111"/>
                  <a:gd name="T68" fmla="*/ 30 w 240"/>
                  <a:gd name="T69" fmla="*/ 10 h 111"/>
                  <a:gd name="T70" fmla="*/ 30 w 240"/>
                  <a:gd name="T71" fmla="*/ 10 h 111"/>
                  <a:gd name="T72" fmla="*/ 31 w 240"/>
                  <a:gd name="T73" fmla="*/ 11 h 111"/>
                  <a:gd name="T74" fmla="*/ 30 w 240"/>
                  <a:gd name="T75" fmla="*/ 11 h 111"/>
                  <a:gd name="T76" fmla="*/ 29 w 240"/>
                  <a:gd name="T77" fmla="*/ 11 h 111"/>
                  <a:gd name="T78" fmla="*/ 28 w 240"/>
                  <a:gd name="T79" fmla="*/ 12 h 111"/>
                  <a:gd name="T80" fmla="*/ 27 w 240"/>
                  <a:gd name="T81" fmla="*/ 12 h 111"/>
                  <a:gd name="T82" fmla="*/ 25 w 240"/>
                  <a:gd name="T83" fmla="*/ 13 h 111"/>
                  <a:gd name="T84" fmla="*/ 24 w 240"/>
                  <a:gd name="T85" fmla="*/ 13 h 111"/>
                  <a:gd name="T86" fmla="*/ 23 w 240"/>
                  <a:gd name="T87" fmla="*/ 13 h 111"/>
                  <a:gd name="T88" fmla="*/ 22 w 240"/>
                  <a:gd name="T89" fmla="*/ 13 h 11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40"/>
                  <a:gd name="T136" fmla="*/ 0 h 111"/>
                  <a:gd name="T137" fmla="*/ 240 w 240"/>
                  <a:gd name="T138" fmla="*/ 111 h 11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40" h="111">
                    <a:moveTo>
                      <a:pt x="172" y="111"/>
                    </a:moveTo>
                    <a:lnTo>
                      <a:pt x="131" y="89"/>
                    </a:lnTo>
                    <a:lnTo>
                      <a:pt x="100" y="72"/>
                    </a:lnTo>
                    <a:lnTo>
                      <a:pt x="76" y="59"/>
                    </a:lnTo>
                    <a:lnTo>
                      <a:pt x="57" y="50"/>
                    </a:lnTo>
                    <a:lnTo>
                      <a:pt x="42" y="42"/>
                    </a:lnTo>
                    <a:lnTo>
                      <a:pt x="29" y="35"/>
                    </a:lnTo>
                    <a:lnTo>
                      <a:pt x="16" y="28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18" y="10"/>
                    </a:lnTo>
                    <a:lnTo>
                      <a:pt x="32" y="4"/>
                    </a:lnTo>
                    <a:lnTo>
                      <a:pt x="43" y="2"/>
                    </a:lnTo>
                    <a:lnTo>
                      <a:pt x="53" y="0"/>
                    </a:lnTo>
                    <a:lnTo>
                      <a:pt x="63" y="2"/>
                    </a:lnTo>
                    <a:lnTo>
                      <a:pt x="73" y="5"/>
                    </a:lnTo>
                    <a:lnTo>
                      <a:pt x="86" y="12"/>
                    </a:lnTo>
                    <a:lnTo>
                      <a:pt x="103" y="22"/>
                    </a:lnTo>
                    <a:lnTo>
                      <a:pt x="114" y="26"/>
                    </a:lnTo>
                    <a:lnTo>
                      <a:pt x="123" y="30"/>
                    </a:lnTo>
                    <a:lnTo>
                      <a:pt x="132" y="36"/>
                    </a:lnTo>
                    <a:lnTo>
                      <a:pt x="141" y="42"/>
                    </a:lnTo>
                    <a:lnTo>
                      <a:pt x="152" y="48"/>
                    </a:lnTo>
                    <a:lnTo>
                      <a:pt x="161" y="52"/>
                    </a:lnTo>
                    <a:lnTo>
                      <a:pt x="172" y="58"/>
                    </a:lnTo>
                    <a:lnTo>
                      <a:pt x="183" y="62"/>
                    </a:lnTo>
                    <a:lnTo>
                      <a:pt x="198" y="68"/>
                    </a:lnTo>
                    <a:lnTo>
                      <a:pt x="209" y="74"/>
                    </a:lnTo>
                    <a:lnTo>
                      <a:pt x="217" y="79"/>
                    </a:lnTo>
                    <a:lnTo>
                      <a:pt x="224" y="81"/>
                    </a:lnTo>
                    <a:lnTo>
                      <a:pt x="229" y="83"/>
                    </a:lnTo>
                    <a:lnTo>
                      <a:pt x="232" y="85"/>
                    </a:lnTo>
                    <a:lnTo>
                      <a:pt x="236" y="87"/>
                    </a:lnTo>
                    <a:lnTo>
                      <a:pt x="240" y="88"/>
                    </a:lnTo>
                    <a:lnTo>
                      <a:pt x="236" y="91"/>
                    </a:lnTo>
                    <a:lnTo>
                      <a:pt x="229" y="95"/>
                    </a:lnTo>
                    <a:lnTo>
                      <a:pt x="218" y="98"/>
                    </a:lnTo>
                    <a:lnTo>
                      <a:pt x="208" y="103"/>
                    </a:lnTo>
                    <a:lnTo>
                      <a:pt x="196" y="106"/>
                    </a:lnTo>
                    <a:lnTo>
                      <a:pt x="186" y="109"/>
                    </a:lnTo>
                    <a:lnTo>
                      <a:pt x="178" y="110"/>
                    </a:lnTo>
                    <a:lnTo>
                      <a:pt x="172" y="111"/>
                    </a:lnTo>
                    <a:close/>
                  </a:path>
                </a:pathLst>
              </a:custGeom>
              <a:solidFill>
                <a:srgbClr val="CC3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2" name="Freeform 214"/>
              <p:cNvSpPr>
                <a:spLocks/>
              </p:cNvSpPr>
              <p:nvPr/>
            </p:nvSpPr>
            <p:spPr bwMode="auto">
              <a:xfrm>
                <a:off x="1263" y="2948"/>
                <a:ext cx="22" cy="17"/>
              </a:xfrm>
              <a:custGeom>
                <a:avLst/>
                <a:gdLst>
                  <a:gd name="T0" fmla="*/ 2 w 44"/>
                  <a:gd name="T1" fmla="*/ 5 h 33"/>
                  <a:gd name="T2" fmla="*/ 1 w 44"/>
                  <a:gd name="T3" fmla="*/ 4 h 33"/>
                  <a:gd name="T4" fmla="*/ 1 w 44"/>
                  <a:gd name="T5" fmla="*/ 4 h 33"/>
                  <a:gd name="T6" fmla="*/ 1 w 44"/>
                  <a:gd name="T7" fmla="*/ 4 h 33"/>
                  <a:gd name="T8" fmla="*/ 0 w 44"/>
                  <a:gd name="T9" fmla="*/ 4 h 33"/>
                  <a:gd name="T10" fmla="*/ 1 w 44"/>
                  <a:gd name="T11" fmla="*/ 2 h 33"/>
                  <a:gd name="T12" fmla="*/ 1 w 44"/>
                  <a:gd name="T13" fmla="*/ 1 h 33"/>
                  <a:gd name="T14" fmla="*/ 2 w 44"/>
                  <a:gd name="T15" fmla="*/ 1 h 33"/>
                  <a:gd name="T16" fmla="*/ 3 w 44"/>
                  <a:gd name="T17" fmla="*/ 0 h 33"/>
                  <a:gd name="T18" fmla="*/ 4 w 44"/>
                  <a:gd name="T19" fmla="*/ 1 h 33"/>
                  <a:gd name="T20" fmla="*/ 5 w 44"/>
                  <a:gd name="T21" fmla="*/ 1 h 33"/>
                  <a:gd name="T22" fmla="*/ 6 w 44"/>
                  <a:gd name="T23" fmla="*/ 2 h 33"/>
                  <a:gd name="T24" fmla="*/ 6 w 44"/>
                  <a:gd name="T25" fmla="*/ 3 h 33"/>
                  <a:gd name="T26" fmla="*/ 5 w 44"/>
                  <a:gd name="T27" fmla="*/ 3 h 33"/>
                  <a:gd name="T28" fmla="*/ 5 w 44"/>
                  <a:gd name="T29" fmla="*/ 4 h 33"/>
                  <a:gd name="T30" fmla="*/ 4 w 44"/>
                  <a:gd name="T31" fmla="*/ 4 h 33"/>
                  <a:gd name="T32" fmla="*/ 4 w 44"/>
                  <a:gd name="T33" fmla="*/ 4 h 33"/>
                  <a:gd name="T34" fmla="*/ 3 w 44"/>
                  <a:gd name="T35" fmla="*/ 4 h 33"/>
                  <a:gd name="T36" fmla="*/ 3 w 44"/>
                  <a:gd name="T37" fmla="*/ 5 h 33"/>
                  <a:gd name="T38" fmla="*/ 2 w 44"/>
                  <a:gd name="T39" fmla="*/ 5 h 33"/>
                  <a:gd name="T40" fmla="*/ 2 w 44"/>
                  <a:gd name="T41" fmla="*/ 5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33"/>
                  <a:gd name="T65" fmla="*/ 44 w 44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33">
                    <a:moveTo>
                      <a:pt x="9" y="33"/>
                    </a:moveTo>
                    <a:lnTo>
                      <a:pt x="7" y="32"/>
                    </a:lnTo>
                    <a:lnTo>
                      <a:pt x="5" y="30"/>
                    </a:lnTo>
                    <a:lnTo>
                      <a:pt x="3" y="29"/>
                    </a:lnTo>
                    <a:lnTo>
                      <a:pt x="0" y="28"/>
                    </a:lnTo>
                    <a:lnTo>
                      <a:pt x="1" y="15"/>
                    </a:lnTo>
                    <a:lnTo>
                      <a:pt x="6" y="7"/>
                    </a:lnTo>
                    <a:lnTo>
                      <a:pt x="13" y="1"/>
                    </a:lnTo>
                    <a:lnTo>
                      <a:pt x="22" y="0"/>
                    </a:lnTo>
                    <a:lnTo>
                      <a:pt x="31" y="1"/>
                    </a:lnTo>
                    <a:lnTo>
                      <a:pt x="38" y="5"/>
                    </a:lnTo>
                    <a:lnTo>
                      <a:pt x="43" y="12"/>
                    </a:lnTo>
                    <a:lnTo>
                      <a:pt x="44" y="21"/>
                    </a:lnTo>
                    <a:lnTo>
                      <a:pt x="39" y="24"/>
                    </a:lnTo>
                    <a:lnTo>
                      <a:pt x="36" y="28"/>
                    </a:lnTo>
                    <a:lnTo>
                      <a:pt x="31" y="29"/>
                    </a:lnTo>
                    <a:lnTo>
                      <a:pt x="27" y="31"/>
                    </a:lnTo>
                    <a:lnTo>
                      <a:pt x="23" y="32"/>
                    </a:lnTo>
                    <a:lnTo>
                      <a:pt x="19" y="33"/>
                    </a:lnTo>
                    <a:lnTo>
                      <a:pt x="14" y="33"/>
                    </a:lnTo>
                    <a:lnTo>
                      <a:pt x="9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3" name="Freeform 215"/>
              <p:cNvSpPr>
                <a:spLocks/>
              </p:cNvSpPr>
              <p:nvPr/>
            </p:nvSpPr>
            <p:spPr bwMode="auto">
              <a:xfrm>
                <a:off x="1265" y="2952"/>
                <a:ext cx="16" cy="10"/>
              </a:xfrm>
              <a:custGeom>
                <a:avLst/>
                <a:gdLst>
                  <a:gd name="T0" fmla="*/ 1 w 31"/>
                  <a:gd name="T1" fmla="*/ 3 h 20"/>
                  <a:gd name="T2" fmla="*/ 1 w 31"/>
                  <a:gd name="T3" fmla="*/ 3 h 20"/>
                  <a:gd name="T4" fmla="*/ 0 w 31"/>
                  <a:gd name="T5" fmla="*/ 2 h 20"/>
                  <a:gd name="T6" fmla="*/ 0 w 31"/>
                  <a:gd name="T7" fmla="*/ 2 h 20"/>
                  <a:gd name="T8" fmla="*/ 0 w 31"/>
                  <a:gd name="T9" fmla="*/ 2 h 20"/>
                  <a:gd name="T10" fmla="*/ 1 w 31"/>
                  <a:gd name="T11" fmla="*/ 1 h 20"/>
                  <a:gd name="T12" fmla="*/ 2 w 31"/>
                  <a:gd name="T13" fmla="*/ 1 h 20"/>
                  <a:gd name="T14" fmla="*/ 3 w 31"/>
                  <a:gd name="T15" fmla="*/ 0 h 20"/>
                  <a:gd name="T16" fmla="*/ 4 w 31"/>
                  <a:gd name="T17" fmla="*/ 0 h 20"/>
                  <a:gd name="T18" fmla="*/ 4 w 31"/>
                  <a:gd name="T19" fmla="*/ 1 h 20"/>
                  <a:gd name="T20" fmla="*/ 4 w 31"/>
                  <a:gd name="T21" fmla="*/ 1 h 20"/>
                  <a:gd name="T22" fmla="*/ 4 w 31"/>
                  <a:gd name="T23" fmla="*/ 1 h 20"/>
                  <a:gd name="T24" fmla="*/ 4 w 31"/>
                  <a:gd name="T25" fmla="*/ 1 h 20"/>
                  <a:gd name="T26" fmla="*/ 4 w 31"/>
                  <a:gd name="T27" fmla="*/ 2 h 20"/>
                  <a:gd name="T28" fmla="*/ 3 w 31"/>
                  <a:gd name="T29" fmla="*/ 3 h 20"/>
                  <a:gd name="T30" fmla="*/ 2 w 31"/>
                  <a:gd name="T31" fmla="*/ 3 h 20"/>
                  <a:gd name="T32" fmla="*/ 1 w 31"/>
                  <a:gd name="T33" fmla="*/ 3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20"/>
                  <a:gd name="T53" fmla="*/ 31 w 31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20">
                    <a:moveTo>
                      <a:pt x="6" y="20"/>
                    </a:moveTo>
                    <a:lnTo>
                      <a:pt x="1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6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26" y="1"/>
                    </a:lnTo>
                    <a:lnTo>
                      <a:pt x="29" y="4"/>
                    </a:lnTo>
                    <a:lnTo>
                      <a:pt x="30" y="5"/>
                    </a:lnTo>
                    <a:lnTo>
                      <a:pt x="31" y="6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4" y="20"/>
                    </a:lnTo>
                    <a:lnTo>
                      <a:pt x="6" y="20"/>
                    </a:lnTo>
                    <a:close/>
                  </a:path>
                </a:pathLst>
              </a:custGeom>
              <a:solidFill>
                <a:srgbClr val="0099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4" name="Freeform 216"/>
              <p:cNvSpPr>
                <a:spLocks/>
              </p:cNvSpPr>
              <p:nvPr/>
            </p:nvSpPr>
            <p:spPr bwMode="auto">
              <a:xfrm>
                <a:off x="1297" y="2888"/>
                <a:ext cx="157" cy="70"/>
              </a:xfrm>
              <a:custGeom>
                <a:avLst/>
                <a:gdLst>
                  <a:gd name="T0" fmla="*/ 22 w 315"/>
                  <a:gd name="T1" fmla="*/ 17 h 140"/>
                  <a:gd name="T2" fmla="*/ 21 w 315"/>
                  <a:gd name="T3" fmla="*/ 17 h 140"/>
                  <a:gd name="T4" fmla="*/ 20 w 315"/>
                  <a:gd name="T5" fmla="*/ 17 h 140"/>
                  <a:gd name="T6" fmla="*/ 20 w 315"/>
                  <a:gd name="T7" fmla="*/ 16 h 140"/>
                  <a:gd name="T8" fmla="*/ 21 w 315"/>
                  <a:gd name="T9" fmla="*/ 16 h 140"/>
                  <a:gd name="T10" fmla="*/ 24 w 315"/>
                  <a:gd name="T11" fmla="*/ 15 h 140"/>
                  <a:gd name="T12" fmla="*/ 26 w 315"/>
                  <a:gd name="T13" fmla="*/ 14 h 140"/>
                  <a:gd name="T14" fmla="*/ 29 w 315"/>
                  <a:gd name="T15" fmla="*/ 13 h 140"/>
                  <a:gd name="T16" fmla="*/ 30 w 315"/>
                  <a:gd name="T17" fmla="*/ 12 h 140"/>
                  <a:gd name="T18" fmla="*/ 30 w 315"/>
                  <a:gd name="T19" fmla="*/ 9 h 140"/>
                  <a:gd name="T20" fmla="*/ 29 w 315"/>
                  <a:gd name="T21" fmla="*/ 8 h 140"/>
                  <a:gd name="T22" fmla="*/ 25 w 315"/>
                  <a:gd name="T23" fmla="*/ 6 h 140"/>
                  <a:gd name="T24" fmla="*/ 22 w 315"/>
                  <a:gd name="T25" fmla="*/ 4 h 140"/>
                  <a:gd name="T26" fmla="*/ 19 w 315"/>
                  <a:gd name="T27" fmla="*/ 3 h 140"/>
                  <a:gd name="T28" fmla="*/ 17 w 315"/>
                  <a:gd name="T29" fmla="*/ 3 h 140"/>
                  <a:gd name="T30" fmla="*/ 15 w 315"/>
                  <a:gd name="T31" fmla="*/ 3 h 140"/>
                  <a:gd name="T32" fmla="*/ 14 w 315"/>
                  <a:gd name="T33" fmla="*/ 3 h 140"/>
                  <a:gd name="T34" fmla="*/ 12 w 315"/>
                  <a:gd name="T35" fmla="*/ 3 h 140"/>
                  <a:gd name="T36" fmla="*/ 11 w 315"/>
                  <a:gd name="T37" fmla="*/ 3 h 140"/>
                  <a:gd name="T38" fmla="*/ 8 w 315"/>
                  <a:gd name="T39" fmla="*/ 5 h 140"/>
                  <a:gd name="T40" fmla="*/ 5 w 315"/>
                  <a:gd name="T41" fmla="*/ 6 h 140"/>
                  <a:gd name="T42" fmla="*/ 2 w 315"/>
                  <a:gd name="T43" fmla="*/ 7 h 140"/>
                  <a:gd name="T44" fmla="*/ 0 w 315"/>
                  <a:gd name="T45" fmla="*/ 7 h 140"/>
                  <a:gd name="T46" fmla="*/ 0 w 315"/>
                  <a:gd name="T47" fmla="*/ 7 h 140"/>
                  <a:gd name="T48" fmla="*/ 1 w 315"/>
                  <a:gd name="T49" fmla="*/ 6 h 140"/>
                  <a:gd name="T50" fmla="*/ 5 w 315"/>
                  <a:gd name="T51" fmla="*/ 3 h 140"/>
                  <a:gd name="T52" fmla="*/ 10 w 315"/>
                  <a:gd name="T53" fmla="*/ 1 h 140"/>
                  <a:gd name="T54" fmla="*/ 15 w 315"/>
                  <a:gd name="T55" fmla="*/ 0 h 140"/>
                  <a:gd name="T56" fmla="*/ 16 w 315"/>
                  <a:gd name="T57" fmla="*/ 1 h 140"/>
                  <a:gd name="T58" fmla="*/ 14 w 315"/>
                  <a:gd name="T59" fmla="*/ 2 h 140"/>
                  <a:gd name="T60" fmla="*/ 15 w 315"/>
                  <a:gd name="T61" fmla="*/ 2 h 140"/>
                  <a:gd name="T62" fmla="*/ 16 w 315"/>
                  <a:gd name="T63" fmla="*/ 1 h 140"/>
                  <a:gd name="T64" fmla="*/ 19 w 315"/>
                  <a:gd name="T65" fmla="*/ 2 h 140"/>
                  <a:gd name="T66" fmla="*/ 25 w 315"/>
                  <a:gd name="T67" fmla="*/ 4 h 140"/>
                  <a:gd name="T68" fmla="*/ 31 w 315"/>
                  <a:gd name="T69" fmla="*/ 7 h 140"/>
                  <a:gd name="T70" fmla="*/ 36 w 315"/>
                  <a:gd name="T71" fmla="*/ 10 h 140"/>
                  <a:gd name="T72" fmla="*/ 37 w 315"/>
                  <a:gd name="T73" fmla="*/ 12 h 140"/>
                  <a:gd name="T74" fmla="*/ 33 w 315"/>
                  <a:gd name="T75" fmla="*/ 14 h 140"/>
                  <a:gd name="T76" fmla="*/ 29 w 315"/>
                  <a:gd name="T77" fmla="*/ 16 h 140"/>
                  <a:gd name="T78" fmla="*/ 24 w 315"/>
                  <a:gd name="T79" fmla="*/ 18 h 1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15"/>
                  <a:gd name="T121" fmla="*/ 0 h 140"/>
                  <a:gd name="T122" fmla="*/ 315 w 315"/>
                  <a:gd name="T123" fmla="*/ 140 h 14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15" h="140">
                    <a:moveTo>
                      <a:pt x="187" y="140"/>
                    </a:moveTo>
                    <a:lnTo>
                      <a:pt x="182" y="136"/>
                    </a:lnTo>
                    <a:lnTo>
                      <a:pt x="176" y="134"/>
                    </a:lnTo>
                    <a:lnTo>
                      <a:pt x="171" y="133"/>
                    </a:lnTo>
                    <a:lnTo>
                      <a:pt x="165" y="132"/>
                    </a:lnTo>
                    <a:lnTo>
                      <a:pt x="166" y="130"/>
                    </a:lnTo>
                    <a:lnTo>
                      <a:pt x="166" y="129"/>
                    </a:lnTo>
                    <a:lnTo>
                      <a:pt x="166" y="128"/>
                    </a:lnTo>
                    <a:lnTo>
                      <a:pt x="166" y="127"/>
                    </a:lnTo>
                    <a:lnTo>
                      <a:pt x="175" y="123"/>
                    </a:lnTo>
                    <a:lnTo>
                      <a:pt x="186" y="120"/>
                    </a:lnTo>
                    <a:lnTo>
                      <a:pt x="195" y="118"/>
                    </a:lnTo>
                    <a:lnTo>
                      <a:pt x="205" y="114"/>
                    </a:lnTo>
                    <a:lnTo>
                      <a:pt x="214" y="112"/>
                    </a:lnTo>
                    <a:lnTo>
                      <a:pt x="225" y="108"/>
                    </a:lnTo>
                    <a:lnTo>
                      <a:pt x="234" y="105"/>
                    </a:lnTo>
                    <a:lnTo>
                      <a:pt x="243" y="100"/>
                    </a:lnTo>
                    <a:lnTo>
                      <a:pt x="243" y="90"/>
                    </a:lnTo>
                    <a:lnTo>
                      <a:pt x="245" y="80"/>
                    </a:lnTo>
                    <a:lnTo>
                      <a:pt x="247" y="70"/>
                    </a:lnTo>
                    <a:lnTo>
                      <a:pt x="247" y="64"/>
                    </a:lnTo>
                    <a:lnTo>
                      <a:pt x="235" y="58"/>
                    </a:lnTo>
                    <a:lnTo>
                      <a:pt x="221" y="50"/>
                    </a:lnTo>
                    <a:lnTo>
                      <a:pt x="207" y="43"/>
                    </a:lnTo>
                    <a:lnTo>
                      <a:pt x="193" y="36"/>
                    </a:lnTo>
                    <a:lnTo>
                      <a:pt x="178" y="29"/>
                    </a:lnTo>
                    <a:lnTo>
                      <a:pt x="165" y="23"/>
                    </a:lnTo>
                    <a:lnTo>
                      <a:pt x="153" y="20"/>
                    </a:lnTo>
                    <a:lnTo>
                      <a:pt x="144" y="19"/>
                    </a:lnTo>
                    <a:lnTo>
                      <a:pt x="140" y="22"/>
                    </a:lnTo>
                    <a:lnTo>
                      <a:pt x="134" y="24"/>
                    </a:lnTo>
                    <a:lnTo>
                      <a:pt x="127" y="24"/>
                    </a:lnTo>
                    <a:lnTo>
                      <a:pt x="121" y="24"/>
                    </a:lnTo>
                    <a:lnTo>
                      <a:pt x="114" y="24"/>
                    </a:lnTo>
                    <a:lnTo>
                      <a:pt x="107" y="23"/>
                    </a:lnTo>
                    <a:lnTo>
                      <a:pt x="102" y="22"/>
                    </a:lnTo>
                    <a:lnTo>
                      <a:pt x="97" y="21"/>
                    </a:lnTo>
                    <a:lnTo>
                      <a:pt x="91" y="24"/>
                    </a:lnTo>
                    <a:lnTo>
                      <a:pt x="82" y="29"/>
                    </a:lnTo>
                    <a:lnTo>
                      <a:pt x="70" y="35"/>
                    </a:lnTo>
                    <a:lnTo>
                      <a:pt x="58" y="40"/>
                    </a:lnTo>
                    <a:lnTo>
                      <a:pt x="44" y="47"/>
                    </a:lnTo>
                    <a:lnTo>
                      <a:pt x="31" y="53"/>
                    </a:lnTo>
                    <a:lnTo>
                      <a:pt x="21" y="57"/>
                    </a:lnTo>
                    <a:lnTo>
                      <a:pt x="13" y="58"/>
                    </a:lnTo>
                    <a:lnTo>
                      <a:pt x="7" y="54"/>
                    </a:lnTo>
                    <a:lnTo>
                      <a:pt x="4" y="52"/>
                    </a:lnTo>
                    <a:lnTo>
                      <a:pt x="1" y="51"/>
                    </a:lnTo>
                    <a:lnTo>
                      <a:pt x="0" y="49"/>
                    </a:lnTo>
                    <a:lnTo>
                      <a:pt x="12" y="42"/>
                    </a:lnTo>
                    <a:lnTo>
                      <a:pt x="28" y="34"/>
                    </a:lnTo>
                    <a:lnTo>
                      <a:pt x="46" y="24"/>
                    </a:lnTo>
                    <a:lnTo>
                      <a:pt x="67" y="16"/>
                    </a:lnTo>
                    <a:lnTo>
                      <a:pt x="87" y="9"/>
                    </a:lnTo>
                    <a:lnTo>
                      <a:pt x="106" y="4"/>
                    </a:lnTo>
                    <a:lnTo>
                      <a:pt x="123" y="0"/>
                    </a:lnTo>
                    <a:lnTo>
                      <a:pt x="136" y="0"/>
                    </a:lnTo>
                    <a:lnTo>
                      <a:pt x="129" y="5"/>
                    </a:lnTo>
                    <a:lnTo>
                      <a:pt x="122" y="8"/>
                    </a:lnTo>
                    <a:lnTo>
                      <a:pt x="118" y="14"/>
                    </a:lnTo>
                    <a:lnTo>
                      <a:pt x="114" y="20"/>
                    </a:lnTo>
                    <a:lnTo>
                      <a:pt x="121" y="16"/>
                    </a:lnTo>
                    <a:lnTo>
                      <a:pt x="128" y="13"/>
                    </a:lnTo>
                    <a:lnTo>
                      <a:pt x="133" y="9"/>
                    </a:lnTo>
                    <a:lnTo>
                      <a:pt x="138" y="4"/>
                    </a:lnTo>
                    <a:lnTo>
                      <a:pt x="159" y="11"/>
                    </a:lnTo>
                    <a:lnTo>
                      <a:pt x="182" y="20"/>
                    </a:lnTo>
                    <a:lnTo>
                      <a:pt x="204" y="30"/>
                    </a:lnTo>
                    <a:lnTo>
                      <a:pt x="227" y="40"/>
                    </a:lnTo>
                    <a:lnTo>
                      <a:pt x="250" y="52"/>
                    </a:lnTo>
                    <a:lnTo>
                      <a:pt x="272" y="65"/>
                    </a:lnTo>
                    <a:lnTo>
                      <a:pt x="294" y="76"/>
                    </a:lnTo>
                    <a:lnTo>
                      <a:pt x="315" y="88"/>
                    </a:lnTo>
                    <a:lnTo>
                      <a:pt x="303" y="95"/>
                    </a:lnTo>
                    <a:lnTo>
                      <a:pt x="288" y="103"/>
                    </a:lnTo>
                    <a:lnTo>
                      <a:pt x="270" y="111"/>
                    </a:lnTo>
                    <a:lnTo>
                      <a:pt x="251" y="120"/>
                    </a:lnTo>
                    <a:lnTo>
                      <a:pt x="232" y="127"/>
                    </a:lnTo>
                    <a:lnTo>
                      <a:pt x="214" y="134"/>
                    </a:lnTo>
                    <a:lnTo>
                      <a:pt x="198" y="138"/>
                    </a:lnTo>
                    <a:lnTo>
                      <a:pt x="187" y="140"/>
                    </a:lnTo>
                    <a:close/>
                  </a:path>
                </a:pathLst>
              </a:custGeom>
              <a:solidFill>
                <a:srgbClr val="6699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5" name="Freeform 217"/>
              <p:cNvSpPr>
                <a:spLocks/>
              </p:cNvSpPr>
              <p:nvPr/>
            </p:nvSpPr>
            <p:spPr bwMode="auto">
              <a:xfrm>
                <a:off x="1294" y="2946"/>
                <a:ext cx="22" cy="11"/>
              </a:xfrm>
              <a:custGeom>
                <a:avLst/>
                <a:gdLst>
                  <a:gd name="T0" fmla="*/ 4 w 45"/>
                  <a:gd name="T1" fmla="*/ 2 h 23"/>
                  <a:gd name="T2" fmla="*/ 3 w 45"/>
                  <a:gd name="T3" fmla="*/ 2 h 23"/>
                  <a:gd name="T4" fmla="*/ 3 w 45"/>
                  <a:gd name="T5" fmla="*/ 2 h 23"/>
                  <a:gd name="T6" fmla="*/ 2 w 45"/>
                  <a:gd name="T7" fmla="*/ 2 h 23"/>
                  <a:gd name="T8" fmla="*/ 1 w 45"/>
                  <a:gd name="T9" fmla="*/ 2 h 23"/>
                  <a:gd name="T10" fmla="*/ 1 w 45"/>
                  <a:gd name="T11" fmla="*/ 1 h 23"/>
                  <a:gd name="T12" fmla="*/ 0 w 45"/>
                  <a:gd name="T13" fmla="*/ 1 h 23"/>
                  <a:gd name="T14" fmla="*/ 0 w 45"/>
                  <a:gd name="T15" fmla="*/ 0 h 23"/>
                  <a:gd name="T16" fmla="*/ 0 w 45"/>
                  <a:gd name="T17" fmla="*/ 0 h 23"/>
                  <a:gd name="T18" fmla="*/ 0 w 45"/>
                  <a:gd name="T19" fmla="*/ 0 h 23"/>
                  <a:gd name="T20" fmla="*/ 1 w 45"/>
                  <a:gd name="T21" fmla="*/ 0 h 23"/>
                  <a:gd name="T22" fmla="*/ 1 w 45"/>
                  <a:gd name="T23" fmla="*/ 0 h 23"/>
                  <a:gd name="T24" fmla="*/ 2 w 45"/>
                  <a:gd name="T25" fmla="*/ 1 h 23"/>
                  <a:gd name="T26" fmla="*/ 3 w 45"/>
                  <a:gd name="T27" fmla="*/ 1 h 23"/>
                  <a:gd name="T28" fmla="*/ 4 w 45"/>
                  <a:gd name="T29" fmla="*/ 1 h 23"/>
                  <a:gd name="T30" fmla="*/ 4 w 45"/>
                  <a:gd name="T31" fmla="*/ 2 h 23"/>
                  <a:gd name="T32" fmla="*/ 5 w 45"/>
                  <a:gd name="T33" fmla="*/ 2 h 23"/>
                  <a:gd name="T34" fmla="*/ 5 w 45"/>
                  <a:gd name="T35" fmla="*/ 2 h 23"/>
                  <a:gd name="T36" fmla="*/ 5 w 45"/>
                  <a:gd name="T37" fmla="*/ 2 h 23"/>
                  <a:gd name="T38" fmla="*/ 5 w 45"/>
                  <a:gd name="T39" fmla="*/ 2 h 23"/>
                  <a:gd name="T40" fmla="*/ 4 w 45"/>
                  <a:gd name="T41" fmla="*/ 2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"/>
                  <a:gd name="T64" fmla="*/ 0 h 23"/>
                  <a:gd name="T65" fmla="*/ 45 w 45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" h="23">
                    <a:moveTo>
                      <a:pt x="38" y="23"/>
                    </a:moveTo>
                    <a:lnTo>
                      <a:pt x="31" y="22"/>
                    </a:lnTo>
                    <a:lnTo>
                      <a:pt x="24" y="21"/>
                    </a:lnTo>
                    <a:lnTo>
                      <a:pt x="19" y="20"/>
                    </a:lnTo>
                    <a:lnTo>
                      <a:pt x="13" y="18"/>
                    </a:lnTo>
                    <a:lnTo>
                      <a:pt x="8" y="14"/>
                    </a:lnTo>
                    <a:lnTo>
                      <a:pt x="5" y="11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5" y="5"/>
                    </a:lnTo>
                    <a:lnTo>
                      <a:pt x="21" y="8"/>
                    </a:lnTo>
                    <a:lnTo>
                      <a:pt x="27" y="12"/>
                    </a:lnTo>
                    <a:lnTo>
                      <a:pt x="33" y="15"/>
                    </a:lnTo>
                    <a:lnTo>
                      <a:pt x="39" y="19"/>
                    </a:lnTo>
                    <a:lnTo>
                      <a:pt x="45" y="22"/>
                    </a:lnTo>
                    <a:lnTo>
                      <a:pt x="44" y="23"/>
                    </a:lnTo>
                    <a:lnTo>
                      <a:pt x="42" y="23"/>
                    </a:lnTo>
                    <a:lnTo>
                      <a:pt x="38" y="23"/>
                    </a:lnTo>
                    <a:close/>
                  </a:path>
                </a:pathLst>
              </a:custGeom>
              <a:solidFill>
                <a:srgbClr val="0099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6" name="Freeform 218"/>
              <p:cNvSpPr>
                <a:spLocks/>
              </p:cNvSpPr>
              <p:nvPr/>
            </p:nvSpPr>
            <p:spPr bwMode="auto">
              <a:xfrm>
                <a:off x="1213" y="2943"/>
                <a:ext cx="10" cy="11"/>
              </a:xfrm>
              <a:custGeom>
                <a:avLst/>
                <a:gdLst>
                  <a:gd name="T0" fmla="*/ 1 w 21"/>
                  <a:gd name="T1" fmla="*/ 3 h 21"/>
                  <a:gd name="T2" fmla="*/ 1 w 21"/>
                  <a:gd name="T3" fmla="*/ 3 h 21"/>
                  <a:gd name="T4" fmla="*/ 1 w 21"/>
                  <a:gd name="T5" fmla="*/ 3 h 21"/>
                  <a:gd name="T6" fmla="*/ 1 w 21"/>
                  <a:gd name="T7" fmla="*/ 3 h 21"/>
                  <a:gd name="T8" fmla="*/ 1 w 21"/>
                  <a:gd name="T9" fmla="*/ 3 h 21"/>
                  <a:gd name="T10" fmla="*/ 1 w 21"/>
                  <a:gd name="T11" fmla="*/ 3 h 21"/>
                  <a:gd name="T12" fmla="*/ 0 w 21"/>
                  <a:gd name="T13" fmla="*/ 3 h 21"/>
                  <a:gd name="T14" fmla="*/ 0 w 21"/>
                  <a:gd name="T15" fmla="*/ 3 h 21"/>
                  <a:gd name="T16" fmla="*/ 0 w 21"/>
                  <a:gd name="T17" fmla="*/ 3 h 21"/>
                  <a:gd name="T18" fmla="*/ 0 w 21"/>
                  <a:gd name="T19" fmla="*/ 3 h 21"/>
                  <a:gd name="T20" fmla="*/ 0 w 21"/>
                  <a:gd name="T21" fmla="*/ 2 h 21"/>
                  <a:gd name="T22" fmla="*/ 0 w 21"/>
                  <a:gd name="T23" fmla="*/ 2 h 21"/>
                  <a:gd name="T24" fmla="*/ 0 w 21"/>
                  <a:gd name="T25" fmla="*/ 2 h 21"/>
                  <a:gd name="T26" fmla="*/ 0 w 21"/>
                  <a:gd name="T27" fmla="*/ 2 h 21"/>
                  <a:gd name="T28" fmla="*/ 1 w 21"/>
                  <a:gd name="T29" fmla="*/ 1 h 21"/>
                  <a:gd name="T30" fmla="*/ 1 w 21"/>
                  <a:gd name="T31" fmla="*/ 1 h 21"/>
                  <a:gd name="T32" fmla="*/ 2 w 21"/>
                  <a:gd name="T33" fmla="*/ 0 h 21"/>
                  <a:gd name="T34" fmla="*/ 2 w 21"/>
                  <a:gd name="T35" fmla="*/ 1 h 21"/>
                  <a:gd name="T36" fmla="*/ 2 w 21"/>
                  <a:gd name="T37" fmla="*/ 2 h 21"/>
                  <a:gd name="T38" fmla="*/ 2 w 21"/>
                  <a:gd name="T39" fmla="*/ 3 h 21"/>
                  <a:gd name="T40" fmla="*/ 1 w 21"/>
                  <a:gd name="T41" fmla="*/ 3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"/>
                  <a:gd name="T64" fmla="*/ 0 h 21"/>
                  <a:gd name="T65" fmla="*/ 21 w 21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" h="21">
                    <a:moveTo>
                      <a:pt x="12" y="21"/>
                    </a:moveTo>
                    <a:lnTo>
                      <a:pt x="12" y="19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6" y="9"/>
                    </a:lnTo>
                    <a:lnTo>
                      <a:pt x="10" y="6"/>
                    </a:lnTo>
                    <a:lnTo>
                      <a:pt x="15" y="3"/>
                    </a:lnTo>
                    <a:lnTo>
                      <a:pt x="20" y="0"/>
                    </a:lnTo>
                    <a:lnTo>
                      <a:pt x="21" y="4"/>
                    </a:lnTo>
                    <a:lnTo>
                      <a:pt x="21" y="11"/>
                    </a:lnTo>
                    <a:lnTo>
                      <a:pt x="17" y="18"/>
                    </a:lnTo>
                    <a:lnTo>
                      <a:pt x="1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7" name="Freeform 219"/>
              <p:cNvSpPr>
                <a:spLocks/>
              </p:cNvSpPr>
              <p:nvPr/>
            </p:nvSpPr>
            <p:spPr bwMode="auto">
              <a:xfrm>
                <a:off x="1313" y="2901"/>
                <a:ext cx="102" cy="48"/>
              </a:xfrm>
              <a:custGeom>
                <a:avLst/>
                <a:gdLst>
                  <a:gd name="T0" fmla="*/ 14 w 205"/>
                  <a:gd name="T1" fmla="*/ 12 h 95"/>
                  <a:gd name="T2" fmla="*/ 13 w 205"/>
                  <a:gd name="T3" fmla="*/ 11 h 95"/>
                  <a:gd name="T4" fmla="*/ 11 w 205"/>
                  <a:gd name="T5" fmla="*/ 11 h 95"/>
                  <a:gd name="T6" fmla="*/ 10 w 205"/>
                  <a:gd name="T7" fmla="*/ 11 h 95"/>
                  <a:gd name="T8" fmla="*/ 9 w 205"/>
                  <a:gd name="T9" fmla="*/ 9 h 95"/>
                  <a:gd name="T10" fmla="*/ 7 w 205"/>
                  <a:gd name="T11" fmla="*/ 7 h 95"/>
                  <a:gd name="T12" fmla="*/ 5 w 205"/>
                  <a:gd name="T13" fmla="*/ 6 h 95"/>
                  <a:gd name="T14" fmla="*/ 2 w 205"/>
                  <a:gd name="T15" fmla="*/ 5 h 95"/>
                  <a:gd name="T16" fmla="*/ 0 w 205"/>
                  <a:gd name="T17" fmla="*/ 5 h 95"/>
                  <a:gd name="T18" fmla="*/ 0 w 205"/>
                  <a:gd name="T19" fmla="*/ 5 h 95"/>
                  <a:gd name="T20" fmla="*/ 0 w 205"/>
                  <a:gd name="T21" fmla="*/ 5 h 95"/>
                  <a:gd name="T22" fmla="*/ 0 w 205"/>
                  <a:gd name="T23" fmla="*/ 5 h 95"/>
                  <a:gd name="T24" fmla="*/ 0 w 205"/>
                  <a:gd name="T25" fmla="*/ 4 h 95"/>
                  <a:gd name="T26" fmla="*/ 3 w 205"/>
                  <a:gd name="T27" fmla="*/ 3 h 95"/>
                  <a:gd name="T28" fmla="*/ 5 w 205"/>
                  <a:gd name="T29" fmla="*/ 2 h 95"/>
                  <a:gd name="T30" fmla="*/ 8 w 205"/>
                  <a:gd name="T31" fmla="*/ 1 h 95"/>
                  <a:gd name="T32" fmla="*/ 10 w 205"/>
                  <a:gd name="T33" fmla="*/ 1 h 95"/>
                  <a:gd name="T34" fmla="*/ 11 w 205"/>
                  <a:gd name="T35" fmla="*/ 1 h 95"/>
                  <a:gd name="T36" fmla="*/ 13 w 205"/>
                  <a:gd name="T37" fmla="*/ 1 h 95"/>
                  <a:gd name="T38" fmla="*/ 14 w 205"/>
                  <a:gd name="T39" fmla="*/ 0 h 95"/>
                  <a:gd name="T40" fmla="*/ 16 w 205"/>
                  <a:gd name="T41" fmla="*/ 1 h 95"/>
                  <a:gd name="T42" fmla="*/ 18 w 205"/>
                  <a:gd name="T43" fmla="*/ 2 h 95"/>
                  <a:gd name="T44" fmla="*/ 20 w 205"/>
                  <a:gd name="T45" fmla="*/ 3 h 95"/>
                  <a:gd name="T46" fmla="*/ 22 w 205"/>
                  <a:gd name="T47" fmla="*/ 4 h 95"/>
                  <a:gd name="T48" fmla="*/ 24 w 205"/>
                  <a:gd name="T49" fmla="*/ 5 h 95"/>
                  <a:gd name="T50" fmla="*/ 25 w 205"/>
                  <a:gd name="T51" fmla="*/ 5 h 95"/>
                  <a:gd name="T52" fmla="*/ 25 w 205"/>
                  <a:gd name="T53" fmla="*/ 6 h 95"/>
                  <a:gd name="T54" fmla="*/ 25 w 205"/>
                  <a:gd name="T55" fmla="*/ 8 h 95"/>
                  <a:gd name="T56" fmla="*/ 24 w 205"/>
                  <a:gd name="T57" fmla="*/ 10 h 95"/>
                  <a:gd name="T58" fmla="*/ 21 w 205"/>
                  <a:gd name="T59" fmla="*/ 11 h 95"/>
                  <a:gd name="T60" fmla="*/ 18 w 205"/>
                  <a:gd name="T61" fmla="*/ 12 h 95"/>
                  <a:gd name="T62" fmla="*/ 15 w 205"/>
                  <a:gd name="T63" fmla="*/ 12 h 9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95"/>
                  <a:gd name="T98" fmla="*/ 205 w 205"/>
                  <a:gd name="T99" fmla="*/ 95 h 9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95">
                    <a:moveTo>
                      <a:pt x="117" y="95"/>
                    </a:moveTo>
                    <a:lnTo>
                      <a:pt x="112" y="93"/>
                    </a:lnTo>
                    <a:lnTo>
                      <a:pt x="107" y="91"/>
                    </a:lnTo>
                    <a:lnTo>
                      <a:pt x="104" y="88"/>
                    </a:lnTo>
                    <a:lnTo>
                      <a:pt x="99" y="87"/>
                    </a:lnTo>
                    <a:lnTo>
                      <a:pt x="95" y="85"/>
                    </a:lnTo>
                    <a:lnTo>
                      <a:pt x="90" y="83"/>
                    </a:lnTo>
                    <a:lnTo>
                      <a:pt x="86" y="81"/>
                    </a:lnTo>
                    <a:lnTo>
                      <a:pt x="81" y="79"/>
                    </a:lnTo>
                    <a:lnTo>
                      <a:pt x="73" y="68"/>
                    </a:lnTo>
                    <a:lnTo>
                      <a:pt x="66" y="58"/>
                    </a:lnTo>
                    <a:lnTo>
                      <a:pt x="58" y="51"/>
                    </a:lnTo>
                    <a:lnTo>
                      <a:pt x="50" y="46"/>
                    </a:lnTo>
                    <a:lnTo>
                      <a:pt x="41" y="42"/>
                    </a:lnTo>
                    <a:lnTo>
                      <a:pt x="31" y="40"/>
                    </a:lnTo>
                    <a:lnTo>
                      <a:pt x="20" y="40"/>
                    </a:lnTo>
                    <a:lnTo>
                      <a:pt x="6" y="40"/>
                    </a:lnTo>
                    <a:lnTo>
                      <a:pt x="5" y="39"/>
                    </a:lnTo>
                    <a:lnTo>
                      <a:pt x="3" y="39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7" y="28"/>
                    </a:lnTo>
                    <a:lnTo>
                      <a:pt x="16" y="24"/>
                    </a:lnTo>
                    <a:lnTo>
                      <a:pt x="26" y="19"/>
                    </a:lnTo>
                    <a:lnTo>
                      <a:pt x="35" y="13"/>
                    </a:lnTo>
                    <a:lnTo>
                      <a:pt x="45" y="10"/>
                    </a:lnTo>
                    <a:lnTo>
                      <a:pt x="56" y="5"/>
                    </a:lnTo>
                    <a:lnTo>
                      <a:pt x="65" y="3"/>
                    </a:lnTo>
                    <a:lnTo>
                      <a:pt x="74" y="1"/>
                    </a:lnTo>
                    <a:lnTo>
                      <a:pt x="80" y="3"/>
                    </a:lnTo>
                    <a:lnTo>
                      <a:pt x="86" y="3"/>
                    </a:lnTo>
                    <a:lnTo>
                      <a:pt x="91" y="3"/>
                    </a:lnTo>
                    <a:lnTo>
                      <a:pt x="98" y="3"/>
                    </a:lnTo>
                    <a:lnTo>
                      <a:pt x="104" y="2"/>
                    </a:lnTo>
                    <a:lnTo>
                      <a:pt x="110" y="1"/>
                    </a:lnTo>
                    <a:lnTo>
                      <a:pt x="115" y="0"/>
                    </a:lnTo>
                    <a:lnTo>
                      <a:pt x="121" y="0"/>
                    </a:lnTo>
                    <a:lnTo>
                      <a:pt x="129" y="3"/>
                    </a:lnTo>
                    <a:lnTo>
                      <a:pt x="138" y="8"/>
                    </a:lnTo>
                    <a:lnTo>
                      <a:pt x="147" y="11"/>
                    </a:lnTo>
                    <a:lnTo>
                      <a:pt x="155" y="16"/>
                    </a:lnTo>
                    <a:lnTo>
                      <a:pt x="163" y="20"/>
                    </a:lnTo>
                    <a:lnTo>
                      <a:pt x="171" y="25"/>
                    </a:lnTo>
                    <a:lnTo>
                      <a:pt x="180" y="28"/>
                    </a:lnTo>
                    <a:lnTo>
                      <a:pt x="188" y="33"/>
                    </a:lnTo>
                    <a:lnTo>
                      <a:pt x="197" y="35"/>
                    </a:lnTo>
                    <a:lnTo>
                      <a:pt x="202" y="38"/>
                    </a:lnTo>
                    <a:lnTo>
                      <a:pt x="204" y="39"/>
                    </a:lnTo>
                    <a:lnTo>
                      <a:pt x="205" y="40"/>
                    </a:lnTo>
                    <a:lnTo>
                      <a:pt x="204" y="46"/>
                    </a:lnTo>
                    <a:lnTo>
                      <a:pt x="204" y="50"/>
                    </a:lnTo>
                    <a:lnTo>
                      <a:pt x="204" y="57"/>
                    </a:lnTo>
                    <a:lnTo>
                      <a:pt x="204" y="69"/>
                    </a:lnTo>
                    <a:lnTo>
                      <a:pt x="195" y="73"/>
                    </a:lnTo>
                    <a:lnTo>
                      <a:pt x="185" y="78"/>
                    </a:lnTo>
                    <a:lnTo>
                      <a:pt x="172" y="83"/>
                    </a:lnTo>
                    <a:lnTo>
                      <a:pt x="160" y="86"/>
                    </a:lnTo>
                    <a:lnTo>
                      <a:pt x="149" y="90"/>
                    </a:lnTo>
                    <a:lnTo>
                      <a:pt x="137" y="93"/>
                    </a:lnTo>
                    <a:lnTo>
                      <a:pt x="126" y="94"/>
                    </a:lnTo>
                    <a:lnTo>
                      <a:pt x="117" y="95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8" name="Freeform 220"/>
              <p:cNvSpPr>
                <a:spLocks/>
              </p:cNvSpPr>
              <p:nvPr/>
            </p:nvSpPr>
            <p:spPr bwMode="auto">
              <a:xfrm>
                <a:off x="1208" y="2939"/>
                <a:ext cx="13" cy="8"/>
              </a:xfrm>
              <a:custGeom>
                <a:avLst/>
                <a:gdLst>
                  <a:gd name="T0" fmla="*/ 1 w 25"/>
                  <a:gd name="T1" fmla="*/ 2 h 16"/>
                  <a:gd name="T2" fmla="*/ 1 w 25"/>
                  <a:gd name="T3" fmla="*/ 2 h 16"/>
                  <a:gd name="T4" fmla="*/ 1 w 25"/>
                  <a:gd name="T5" fmla="*/ 2 h 16"/>
                  <a:gd name="T6" fmla="*/ 1 w 25"/>
                  <a:gd name="T7" fmla="*/ 2 h 16"/>
                  <a:gd name="T8" fmla="*/ 0 w 25"/>
                  <a:gd name="T9" fmla="*/ 1 h 16"/>
                  <a:gd name="T10" fmla="*/ 1 w 25"/>
                  <a:gd name="T11" fmla="*/ 1 h 16"/>
                  <a:gd name="T12" fmla="*/ 2 w 25"/>
                  <a:gd name="T13" fmla="*/ 1 h 16"/>
                  <a:gd name="T14" fmla="*/ 3 w 25"/>
                  <a:gd name="T15" fmla="*/ 0 h 16"/>
                  <a:gd name="T16" fmla="*/ 4 w 25"/>
                  <a:gd name="T17" fmla="*/ 0 h 16"/>
                  <a:gd name="T18" fmla="*/ 4 w 25"/>
                  <a:gd name="T19" fmla="*/ 1 h 16"/>
                  <a:gd name="T20" fmla="*/ 4 w 25"/>
                  <a:gd name="T21" fmla="*/ 1 h 16"/>
                  <a:gd name="T22" fmla="*/ 4 w 25"/>
                  <a:gd name="T23" fmla="*/ 1 h 16"/>
                  <a:gd name="T24" fmla="*/ 4 w 25"/>
                  <a:gd name="T25" fmla="*/ 1 h 16"/>
                  <a:gd name="T26" fmla="*/ 2 w 25"/>
                  <a:gd name="T27" fmla="*/ 2 h 16"/>
                  <a:gd name="T28" fmla="*/ 1 w 25"/>
                  <a:gd name="T29" fmla="*/ 2 h 16"/>
                  <a:gd name="T30" fmla="*/ 1 w 25"/>
                  <a:gd name="T31" fmla="*/ 2 h 16"/>
                  <a:gd name="T32" fmla="*/ 1 w 25"/>
                  <a:gd name="T33" fmla="*/ 2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6"/>
                  <a:gd name="T53" fmla="*/ 25 w 25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6">
                    <a:moveTo>
                      <a:pt x="2" y="16"/>
                    </a:moveTo>
                    <a:lnTo>
                      <a:pt x="1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6" y="5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15" y="10"/>
                    </a:lnTo>
                    <a:lnTo>
                      <a:pt x="8" y="14"/>
                    </a:lnTo>
                    <a:lnTo>
                      <a:pt x="4" y="15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9" name="Freeform 221"/>
              <p:cNvSpPr>
                <a:spLocks/>
              </p:cNvSpPr>
              <p:nvPr/>
            </p:nvSpPr>
            <p:spPr bwMode="auto">
              <a:xfrm>
                <a:off x="1373" y="2927"/>
                <a:ext cx="27" cy="12"/>
              </a:xfrm>
              <a:custGeom>
                <a:avLst/>
                <a:gdLst>
                  <a:gd name="T0" fmla="*/ 0 w 54"/>
                  <a:gd name="T1" fmla="*/ 3 h 25"/>
                  <a:gd name="T2" fmla="*/ 0 w 54"/>
                  <a:gd name="T3" fmla="*/ 3 h 25"/>
                  <a:gd name="T4" fmla="*/ 0 w 54"/>
                  <a:gd name="T5" fmla="*/ 2 h 25"/>
                  <a:gd name="T6" fmla="*/ 0 w 54"/>
                  <a:gd name="T7" fmla="*/ 2 h 25"/>
                  <a:gd name="T8" fmla="*/ 0 w 54"/>
                  <a:gd name="T9" fmla="*/ 2 h 25"/>
                  <a:gd name="T10" fmla="*/ 1 w 54"/>
                  <a:gd name="T11" fmla="*/ 2 h 25"/>
                  <a:gd name="T12" fmla="*/ 2 w 54"/>
                  <a:gd name="T13" fmla="*/ 1 h 25"/>
                  <a:gd name="T14" fmla="*/ 3 w 54"/>
                  <a:gd name="T15" fmla="*/ 1 h 25"/>
                  <a:gd name="T16" fmla="*/ 4 w 54"/>
                  <a:gd name="T17" fmla="*/ 0 h 25"/>
                  <a:gd name="T18" fmla="*/ 4 w 54"/>
                  <a:gd name="T19" fmla="*/ 0 h 25"/>
                  <a:gd name="T20" fmla="*/ 5 w 54"/>
                  <a:gd name="T21" fmla="*/ 0 h 25"/>
                  <a:gd name="T22" fmla="*/ 6 w 54"/>
                  <a:gd name="T23" fmla="*/ 0 h 25"/>
                  <a:gd name="T24" fmla="*/ 7 w 54"/>
                  <a:gd name="T25" fmla="*/ 0 h 25"/>
                  <a:gd name="T26" fmla="*/ 7 w 54"/>
                  <a:gd name="T27" fmla="*/ 0 h 25"/>
                  <a:gd name="T28" fmla="*/ 6 w 54"/>
                  <a:gd name="T29" fmla="*/ 1 h 25"/>
                  <a:gd name="T30" fmla="*/ 5 w 54"/>
                  <a:gd name="T31" fmla="*/ 1 h 25"/>
                  <a:gd name="T32" fmla="*/ 4 w 54"/>
                  <a:gd name="T33" fmla="*/ 1 h 25"/>
                  <a:gd name="T34" fmla="*/ 3 w 54"/>
                  <a:gd name="T35" fmla="*/ 2 h 25"/>
                  <a:gd name="T36" fmla="*/ 2 w 54"/>
                  <a:gd name="T37" fmla="*/ 2 h 25"/>
                  <a:gd name="T38" fmla="*/ 1 w 54"/>
                  <a:gd name="T39" fmla="*/ 3 h 25"/>
                  <a:gd name="T40" fmla="*/ 0 w 54"/>
                  <a:gd name="T41" fmla="*/ 3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25"/>
                  <a:gd name="T65" fmla="*/ 54 w 54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25">
                    <a:moveTo>
                      <a:pt x="0" y="25"/>
                    </a:move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6" y="17"/>
                    </a:lnTo>
                    <a:lnTo>
                      <a:pt x="12" y="13"/>
                    </a:lnTo>
                    <a:lnTo>
                      <a:pt x="17" y="10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47" y="2"/>
                    </a:lnTo>
                    <a:lnTo>
                      <a:pt x="54" y="0"/>
                    </a:lnTo>
                    <a:lnTo>
                      <a:pt x="53" y="4"/>
                    </a:lnTo>
                    <a:lnTo>
                      <a:pt x="47" y="9"/>
                    </a:lnTo>
                    <a:lnTo>
                      <a:pt x="39" y="12"/>
                    </a:lnTo>
                    <a:lnTo>
                      <a:pt x="31" y="15"/>
                    </a:lnTo>
                    <a:lnTo>
                      <a:pt x="21" y="19"/>
                    </a:lnTo>
                    <a:lnTo>
                      <a:pt x="12" y="22"/>
                    </a:lnTo>
                    <a:lnTo>
                      <a:pt x="5" y="2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0" name="Freeform 222"/>
              <p:cNvSpPr>
                <a:spLocks/>
              </p:cNvSpPr>
              <p:nvPr/>
            </p:nvSpPr>
            <p:spPr bwMode="auto">
              <a:xfrm>
                <a:off x="1421" y="2923"/>
                <a:ext cx="16" cy="16"/>
              </a:xfrm>
              <a:custGeom>
                <a:avLst/>
                <a:gdLst>
                  <a:gd name="T0" fmla="*/ 3 w 31"/>
                  <a:gd name="T1" fmla="*/ 4 h 32"/>
                  <a:gd name="T2" fmla="*/ 3 w 31"/>
                  <a:gd name="T3" fmla="*/ 4 h 32"/>
                  <a:gd name="T4" fmla="*/ 3 w 31"/>
                  <a:gd name="T5" fmla="*/ 4 h 32"/>
                  <a:gd name="T6" fmla="*/ 3 w 31"/>
                  <a:gd name="T7" fmla="*/ 4 h 32"/>
                  <a:gd name="T8" fmla="*/ 3 w 31"/>
                  <a:gd name="T9" fmla="*/ 4 h 32"/>
                  <a:gd name="T10" fmla="*/ 3 w 31"/>
                  <a:gd name="T11" fmla="*/ 4 h 32"/>
                  <a:gd name="T12" fmla="*/ 2 w 31"/>
                  <a:gd name="T13" fmla="*/ 4 h 32"/>
                  <a:gd name="T14" fmla="*/ 2 w 31"/>
                  <a:gd name="T15" fmla="*/ 4 h 32"/>
                  <a:gd name="T16" fmla="*/ 1 w 31"/>
                  <a:gd name="T17" fmla="*/ 4 h 32"/>
                  <a:gd name="T18" fmla="*/ 1 w 31"/>
                  <a:gd name="T19" fmla="*/ 3 h 32"/>
                  <a:gd name="T20" fmla="*/ 1 w 31"/>
                  <a:gd name="T21" fmla="*/ 3 h 32"/>
                  <a:gd name="T22" fmla="*/ 1 w 31"/>
                  <a:gd name="T23" fmla="*/ 3 h 32"/>
                  <a:gd name="T24" fmla="*/ 1 w 31"/>
                  <a:gd name="T25" fmla="*/ 3 h 32"/>
                  <a:gd name="T26" fmla="*/ 1 w 31"/>
                  <a:gd name="T27" fmla="*/ 3 h 32"/>
                  <a:gd name="T28" fmla="*/ 1 w 31"/>
                  <a:gd name="T29" fmla="*/ 3 h 32"/>
                  <a:gd name="T30" fmla="*/ 1 w 31"/>
                  <a:gd name="T31" fmla="*/ 3 h 32"/>
                  <a:gd name="T32" fmla="*/ 0 w 31"/>
                  <a:gd name="T33" fmla="*/ 3 h 32"/>
                  <a:gd name="T34" fmla="*/ 1 w 31"/>
                  <a:gd name="T35" fmla="*/ 2 h 32"/>
                  <a:gd name="T36" fmla="*/ 1 w 31"/>
                  <a:gd name="T37" fmla="*/ 1 h 32"/>
                  <a:gd name="T38" fmla="*/ 2 w 31"/>
                  <a:gd name="T39" fmla="*/ 1 h 32"/>
                  <a:gd name="T40" fmla="*/ 3 w 31"/>
                  <a:gd name="T41" fmla="*/ 0 h 32"/>
                  <a:gd name="T42" fmla="*/ 3 w 31"/>
                  <a:gd name="T43" fmla="*/ 1 h 32"/>
                  <a:gd name="T44" fmla="*/ 4 w 31"/>
                  <a:gd name="T45" fmla="*/ 1 h 32"/>
                  <a:gd name="T46" fmla="*/ 4 w 31"/>
                  <a:gd name="T47" fmla="*/ 1 h 32"/>
                  <a:gd name="T48" fmla="*/ 4 w 31"/>
                  <a:gd name="T49" fmla="*/ 1 h 32"/>
                  <a:gd name="T50" fmla="*/ 4 w 31"/>
                  <a:gd name="T51" fmla="*/ 2 h 32"/>
                  <a:gd name="T52" fmla="*/ 4 w 31"/>
                  <a:gd name="T53" fmla="*/ 2 h 32"/>
                  <a:gd name="T54" fmla="*/ 4 w 31"/>
                  <a:gd name="T55" fmla="*/ 2 h 32"/>
                  <a:gd name="T56" fmla="*/ 4 w 31"/>
                  <a:gd name="T57" fmla="*/ 2 h 32"/>
                  <a:gd name="T58" fmla="*/ 4 w 31"/>
                  <a:gd name="T59" fmla="*/ 2 h 32"/>
                  <a:gd name="T60" fmla="*/ 4 w 31"/>
                  <a:gd name="T61" fmla="*/ 2 h 32"/>
                  <a:gd name="T62" fmla="*/ 4 w 31"/>
                  <a:gd name="T63" fmla="*/ 2 h 32"/>
                  <a:gd name="T64" fmla="*/ 4 w 31"/>
                  <a:gd name="T65" fmla="*/ 2 h 32"/>
                  <a:gd name="T66" fmla="*/ 4 w 31"/>
                  <a:gd name="T67" fmla="*/ 3 h 32"/>
                  <a:gd name="T68" fmla="*/ 4 w 31"/>
                  <a:gd name="T69" fmla="*/ 3 h 32"/>
                  <a:gd name="T70" fmla="*/ 4 w 31"/>
                  <a:gd name="T71" fmla="*/ 3 h 32"/>
                  <a:gd name="T72" fmla="*/ 4 w 31"/>
                  <a:gd name="T73" fmla="*/ 4 h 32"/>
                  <a:gd name="T74" fmla="*/ 4 w 31"/>
                  <a:gd name="T75" fmla="*/ 4 h 32"/>
                  <a:gd name="T76" fmla="*/ 4 w 31"/>
                  <a:gd name="T77" fmla="*/ 4 h 32"/>
                  <a:gd name="T78" fmla="*/ 3 w 31"/>
                  <a:gd name="T79" fmla="*/ 4 h 32"/>
                  <a:gd name="T80" fmla="*/ 3 w 31"/>
                  <a:gd name="T81" fmla="*/ 4 h 3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"/>
                  <a:gd name="T124" fmla="*/ 0 h 32"/>
                  <a:gd name="T125" fmla="*/ 31 w 31"/>
                  <a:gd name="T126" fmla="*/ 32 h 3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" h="32">
                    <a:moveTo>
                      <a:pt x="22" y="32"/>
                    </a:moveTo>
                    <a:lnTo>
                      <a:pt x="22" y="30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1" y="27"/>
                    </a:lnTo>
                    <a:lnTo>
                      <a:pt x="18" y="27"/>
                    </a:lnTo>
                    <a:lnTo>
                      <a:pt x="15" y="27"/>
                    </a:lnTo>
                    <a:lnTo>
                      <a:pt x="11" y="27"/>
                    </a:lnTo>
                    <a:lnTo>
                      <a:pt x="8" y="28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8" y="7"/>
                    </a:lnTo>
                    <a:lnTo>
                      <a:pt x="16" y="3"/>
                    </a:lnTo>
                    <a:lnTo>
                      <a:pt x="23" y="0"/>
                    </a:lnTo>
                    <a:lnTo>
                      <a:pt x="24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31" y="8"/>
                    </a:lnTo>
                    <a:lnTo>
                      <a:pt x="31" y="10"/>
                    </a:lnTo>
                    <a:lnTo>
                      <a:pt x="31" y="11"/>
                    </a:lnTo>
                    <a:lnTo>
                      <a:pt x="31" y="12"/>
                    </a:lnTo>
                    <a:lnTo>
                      <a:pt x="31" y="13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8" y="15"/>
                    </a:lnTo>
                    <a:lnTo>
                      <a:pt x="26" y="17"/>
                    </a:lnTo>
                    <a:lnTo>
                      <a:pt x="28" y="19"/>
                    </a:lnTo>
                    <a:lnTo>
                      <a:pt x="29" y="21"/>
                    </a:lnTo>
                    <a:lnTo>
                      <a:pt x="30" y="25"/>
                    </a:lnTo>
                    <a:lnTo>
                      <a:pt x="30" y="29"/>
                    </a:lnTo>
                    <a:lnTo>
                      <a:pt x="28" y="30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1" name="Freeform 223"/>
              <p:cNvSpPr>
                <a:spLocks/>
              </p:cNvSpPr>
              <p:nvPr/>
            </p:nvSpPr>
            <p:spPr bwMode="auto">
              <a:xfrm>
                <a:off x="1328" y="2926"/>
                <a:ext cx="17" cy="10"/>
              </a:xfrm>
              <a:custGeom>
                <a:avLst/>
                <a:gdLst>
                  <a:gd name="T0" fmla="*/ 3 w 35"/>
                  <a:gd name="T1" fmla="*/ 2 h 21"/>
                  <a:gd name="T2" fmla="*/ 2 w 35"/>
                  <a:gd name="T3" fmla="*/ 2 h 21"/>
                  <a:gd name="T4" fmla="*/ 1 w 35"/>
                  <a:gd name="T5" fmla="*/ 1 h 21"/>
                  <a:gd name="T6" fmla="*/ 0 w 35"/>
                  <a:gd name="T7" fmla="*/ 1 h 21"/>
                  <a:gd name="T8" fmla="*/ 0 w 35"/>
                  <a:gd name="T9" fmla="*/ 0 h 21"/>
                  <a:gd name="T10" fmla="*/ 0 w 35"/>
                  <a:gd name="T11" fmla="*/ 0 h 21"/>
                  <a:gd name="T12" fmla="*/ 0 w 35"/>
                  <a:gd name="T13" fmla="*/ 0 h 21"/>
                  <a:gd name="T14" fmla="*/ 0 w 35"/>
                  <a:gd name="T15" fmla="*/ 0 h 21"/>
                  <a:gd name="T16" fmla="*/ 0 w 35"/>
                  <a:gd name="T17" fmla="*/ 0 h 21"/>
                  <a:gd name="T18" fmla="*/ 0 w 35"/>
                  <a:gd name="T19" fmla="*/ 0 h 21"/>
                  <a:gd name="T20" fmla="*/ 1 w 35"/>
                  <a:gd name="T21" fmla="*/ 0 h 21"/>
                  <a:gd name="T22" fmla="*/ 1 w 35"/>
                  <a:gd name="T23" fmla="*/ 0 h 21"/>
                  <a:gd name="T24" fmla="*/ 2 w 35"/>
                  <a:gd name="T25" fmla="*/ 0 h 21"/>
                  <a:gd name="T26" fmla="*/ 2 w 35"/>
                  <a:gd name="T27" fmla="*/ 1 h 21"/>
                  <a:gd name="T28" fmla="*/ 3 w 35"/>
                  <a:gd name="T29" fmla="*/ 1 h 21"/>
                  <a:gd name="T30" fmla="*/ 3 w 35"/>
                  <a:gd name="T31" fmla="*/ 1 h 21"/>
                  <a:gd name="T32" fmla="*/ 4 w 35"/>
                  <a:gd name="T33" fmla="*/ 2 h 21"/>
                  <a:gd name="T34" fmla="*/ 4 w 35"/>
                  <a:gd name="T35" fmla="*/ 2 h 21"/>
                  <a:gd name="T36" fmla="*/ 4 w 35"/>
                  <a:gd name="T37" fmla="*/ 2 h 21"/>
                  <a:gd name="T38" fmla="*/ 4 w 35"/>
                  <a:gd name="T39" fmla="*/ 2 h 21"/>
                  <a:gd name="T40" fmla="*/ 3 w 35"/>
                  <a:gd name="T41" fmla="*/ 2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"/>
                  <a:gd name="T64" fmla="*/ 0 h 21"/>
                  <a:gd name="T65" fmla="*/ 35 w 35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" h="21">
                    <a:moveTo>
                      <a:pt x="31" y="21"/>
                    </a:moveTo>
                    <a:lnTo>
                      <a:pt x="23" y="16"/>
                    </a:lnTo>
                    <a:lnTo>
                      <a:pt x="15" y="13"/>
                    </a:lnTo>
                    <a:lnTo>
                      <a:pt x="7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14" y="2"/>
                    </a:lnTo>
                    <a:lnTo>
                      <a:pt x="18" y="5"/>
                    </a:lnTo>
                    <a:lnTo>
                      <a:pt x="21" y="8"/>
                    </a:lnTo>
                    <a:lnTo>
                      <a:pt x="26" y="12"/>
                    </a:lnTo>
                    <a:lnTo>
                      <a:pt x="30" y="15"/>
                    </a:lnTo>
                    <a:lnTo>
                      <a:pt x="35" y="20"/>
                    </a:lnTo>
                    <a:lnTo>
                      <a:pt x="34" y="20"/>
                    </a:lnTo>
                    <a:lnTo>
                      <a:pt x="32" y="20"/>
                    </a:lnTo>
                    <a:lnTo>
                      <a:pt x="31" y="21"/>
                    </a:lnTo>
                    <a:close/>
                  </a:path>
                </a:pathLst>
              </a:custGeom>
              <a:solidFill>
                <a:srgbClr val="0099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2" name="Freeform 224"/>
              <p:cNvSpPr>
                <a:spLocks/>
              </p:cNvSpPr>
              <p:nvPr/>
            </p:nvSpPr>
            <p:spPr bwMode="auto">
              <a:xfrm>
                <a:off x="1351" y="2912"/>
                <a:ext cx="23" cy="19"/>
              </a:xfrm>
              <a:custGeom>
                <a:avLst/>
                <a:gdLst>
                  <a:gd name="T0" fmla="*/ 1 w 47"/>
                  <a:gd name="T1" fmla="*/ 4 h 40"/>
                  <a:gd name="T2" fmla="*/ 0 w 47"/>
                  <a:gd name="T3" fmla="*/ 3 h 40"/>
                  <a:gd name="T4" fmla="*/ 0 w 47"/>
                  <a:gd name="T5" fmla="*/ 3 h 40"/>
                  <a:gd name="T6" fmla="*/ 0 w 47"/>
                  <a:gd name="T7" fmla="*/ 2 h 40"/>
                  <a:gd name="T8" fmla="*/ 0 w 47"/>
                  <a:gd name="T9" fmla="*/ 1 h 40"/>
                  <a:gd name="T10" fmla="*/ 1 w 47"/>
                  <a:gd name="T11" fmla="*/ 0 h 40"/>
                  <a:gd name="T12" fmla="*/ 2 w 47"/>
                  <a:gd name="T13" fmla="*/ 0 h 40"/>
                  <a:gd name="T14" fmla="*/ 3 w 47"/>
                  <a:gd name="T15" fmla="*/ 0 h 40"/>
                  <a:gd name="T16" fmla="*/ 5 w 47"/>
                  <a:gd name="T17" fmla="*/ 0 h 40"/>
                  <a:gd name="T18" fmla="*/ 5 w 47"/>
                  <a:gd name="T19" fmla="*/ 1 h 40"/>
                  <a:gd name="T20" fmla="*/ 5 w 47"/>
                  <a:gd name="T21" fmla="*/ 2 h 40"/>
                  <a:gd name="T22" fmla="*/ 5 w 47"/>
                  <a:gd name="T23" fmla="*/ 2 h 40"/>
                  <a:gd name="T24" fmla="*/ 5 w 47"/>
                  <a:gd name="T25" fmla="*/ 3 h 40"/>
                  <a:gd name="T26" fmla="*/ 4 w 47"/>
                  <a:gd name="T27" fmla="*/ 4 h 40"/>
                  <a:gd name="T28" fmla="*/ 3 w 47"/>
                  <a:gd name="T29" fmla="*/ 4 h 40"/>
                  <a:gd name="T30" fmla="*/ 2 w 47"/>
                  <a:gd name="T31" fmla="*/ 4 h 40"/>
                  <a:gd name="T32" fmla="*/ 1 w 47"/>
                  <a:gd name="T33" fmla="*/ 4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40"/>
                  <a:gd name="T53" fmla="*/ 47 w 47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40">
                    <a:moveTo>
                      <a:pt x="13" y="40"/>
                    </a:moveTo>
                    <a:lnTo>
                      <a:pt x="4" y="31"/>
                    </a:lnTo>
                    <a:lnTo>
                      <a:pt x="0" y="25"/>
                    </a:lnTo>
                    <a:lnTo>
                      <a:pt x="2" y="18"/>
                    </a:lnTo>
                    <a:lnTo>
                      <a:pt x="5" y="12"/>
                    </a:lnTo>
                    <a:lnTo>
                      <a:pt x="12" y="7"/>
                    </a:lnTo>
                    <a:lnTo>
                      <a:pt x="20" y="4"/>
                    </a:lnTo>
                    <a:lnTo>
                      <a:pt x="30" y="2"/>
                    </a:lnTo>
                    <a:lnTo>
                      <a:pt x="40" y="0"/>
                    </a:lnTo>
                    <a:lnTo>
                      <a:pt x="45" y="8"/>
                    </a:lnTo>
                    <a:lnTo>
                      <a:pt x="47" y="17"/>
                    </a:lnTo>
                    <a:lnTo>
                      <a:pt x="45" y="23"/>
                    </a:lnTo>
                    <a:lnTo>
                      <a:pt x="42" y="29"/>
                    </a:lnTo>
                    <a:lnTo>
                      <a:pt x="37" y="34"/>
                    </a:lnTo>
                    <a:lnTo>
                      <a:pt x="29" y="37"/>
                    </a:lnTo>
                    <a:lnTo>
                      <a:pt x="21" y="38"/>
                    </a:lnTo>
                    <a:lnTo>
                      <a:pt x="13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3" name="Freeform 225"/>
              <p:cNvSpPr>
                <a:spLocks/>
              </p:cNvSpPr>
              <p:nvPr/>
            </p:nvSpPr>
            <p:spPr bwMode="auto">
              <a:xfrm>
                <a:off x="1428" y="2927"/>
                <a:ext cx="4" cy="4"/>
              </a:xfrm>
              <a:custGeom>
                <a:avLst/>
                <a:gdLst>
                  <a:gd name="T0" fmla="*/ 0 w 9"/>
                  <a:gd name="T1" fmla="*/ 1 h 9"/>
                  <a:gd name="T2" fmla="*/ 0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w 9"/>
                  <a:gd name="T9" fmla="*/ 0 h 9"/>
                  <a:gd name="T10" fmla="*/ 0 w 9"/>
                  <a:gd name="T11" fmla="*/ 0 h 9"/>
                  <a:gd name="T12" fmla="*/ 1 w 9"/>
                  <a:gd name="T13" fmla="*/ 0 h 9"/>
                  <a:gd name="T14" fmla="*/ 1 w 9"/>
                  <a:gd name="T15" fmla="*/ 0 h 9"/>
                  <a:gd name="T16" fmla="*/ 1 w 9"/>
                  <a:gd name="T17" fmla="*/ 0 h 9"/>
                  <a:gd name="T18" fmla="*/ 1 w 9"/>
                  <a:gd name="T19" fmla="*/ 0 h 9"/>
                  <a:gd name="T20" fmla="*/ 1 w 9"/>
                  <a:gd name="T21" fmla="*/ 0 h 9"/>
                  <a:gd name="T22" fmla="*/ 1 w 9"/>
                  <a:gd name="T23" fmla="*/ 0 h 9"/>
                  <a:gd name="T24" fmla="*/ 1 w 9"/>
                  <a:gd name="T25" fmla="*/ 0 h 9"/>
                  <a:gd name="T26" fmla="*/ 1 w 9"/>
                  <a:gd name="T27" fmla="*/ 0 h 9"/>
                  <a:gd name="T28" fmla="*/ 0 w 9"/>
                  <a:gd name="T29" fmla="*/ 0 h 9"/>
                  <a:gd name="T30" fmla="*/ 0 w 9"/>
                  <a:gd name="T31" fmla="*/ 0 h 9"/>
                  <a:gd name="T32" fmla="*/ 0 w 9"/>
                  <a:gd name="T33" fmla="*/ 0 h 9"/>
                  <a:gd name="T34" fmla="*/ 0 w 9"/>
                  <a:gd name="T35" fmla="*/ 1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9"/>
                  <a:gd name="T56" fmla="*/ 9 w 9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9">
                    <a:moveTo>
                      <a:pt x="1" y="9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99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4" name="Freeform 226"/>
              <p:cNvSpPr>
                <a:spLocks/>
              </p:cNvSpPr>
              <p:nvPr/>
            </p:nvSpPr>
            <p:spPr bwMode="auto">
              <a:xfrm>
                <a:off x="1355" y="2916"/>
                <a:ext cx="15" cy="11"/>
              </a:xfrm>
              <a:custGeom>
                <a:avLst/>
                <a:gdLst>
                  <a:gd name="T0" fmla="*/ 1 w 28"/>
                  <a:gd name="T1" fmla="*/ 2 h 23"/>
                  <a:gd name="T2" fmla="*/ 1 w 28"/>
                  <a:gd name="T3" fmla="*/ 2 h 23"/>
                  <a:gd name="T4" fmla="*/ 0 w 28"/>
                  <a:gd name="T5" fmla="*/ 1 h 23"/>
                  <a:gd name="T6" fmla="*/ 1 w 28"/>
                  <a:gd name="T7" fmla="*/ 1 h 23"/>
                  <a:gd name="T8" fmla="*/ 1 w 28"/>
                  <a:gd name="T9" fmla="*/ 0 h 23"/>
                  <a:gd name="T10" fmla="*/ 2 w 28"/>
                  <a:gd name="T11" fmla="*/ 0 h 23"/>
                  <a:gd name="T12" fmla="*/ 3 w 28"/>
                  <a:gd name="T13" fmla="*/ 0 h 23"/>
                  <a:gd name="T14" fmla="*/ 4 w 28"/>
                  <a:gd name="T15" fmla="*/ 0 h 23"/>
                  <a:gd name="T16" fmla="*/ 4 w 28"/>
                  <a:gd name="T17" fmla="*/ 0 h 23"/>
                  <a:gd name="T18" fmla="*/ 4 w 28"/>
                  <a:gd name="T19" fmla="*/ 1 h 23"/>
                  <a:gd name="T20" fmla="*/ 3 w 28"/>
                  <a:gd name="T21" fmla="*/ 2 h 23"/>
                  <a:gd name="T22" fmla="*/ 2 w 28"/>
                  <a:gd name="T23" fmla="*/ 2 h 23"/>
                  <a:gd name="T24" fmla="*/ 1 w 28"/>
                  <a:gd name="T25" fmla="*/ 2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23"/>
                  <a:gd name="T41" fmla="*/ 28 w 28"/>
                  <a:gd name="T42" fmla="*/ 23 h 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23">
                    <a:moveTo>
                      <a:pt x="4" y="23"/>
                    </a:moveTo>
                    <a:lnTo>
                      <a:pt x="1" y="18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6" y="5"/>
                    </a:lnTo>
                    <a:lnTo>
                      <a:pt x="12" y="3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7" y="13"/>
                    </a:lnTo>
                    <a:lnTo>
                      <a:pt x="23" y="20"/>
                    </a:lnTo>
                    <a:lnTo>
                      <a:pt x="14" y="22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99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702" name="Rectangle 228"/>
          <p:cNvSpPr>
            <a:spLocks noChangeArrowheads="1"/>
          </p:cNvSpPr>
          <p:nvPr/>
        </p:nvSpPr>
        <p:spPr bwMode="auto">
          <a:xfrm>
            <a:off x="47625" y="548680"/>
            <a:ext cx="932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>
                <a:solidFill>
                  <a:schemeClr val="tx1"/>
                </a:solidFill>
              </a:rPr>
              <a:t>	6.  Risikoanalyse med tradisjonelle metoder: Følsomhetsanalyse</a:t>
            </a: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47800" y="1187673"/>
            <a:ext cx="5181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 algn="l">
              <a:spcBef>
                <a:spcPct val="20000"/>
              </a:spcBef>
            </a:pPr>
            <a:r>
              <a:rPr lang="en-US" sz="2000" b="1">
                <a:solidFill>
                  <a:schemeClr val="tx1"/>
                </a:solidFill>
              </a:rPr>
              <a:t>		</a:t>
            </a:r>
            <a:r>
              <a:rPr lang="en-US" sz="2800" b="1">
                <a:solidFill>
                  <a:schemeClr val="tx1"/>
                </a:solidFill>
              </a:rPr>
              <a:t>Kapittel 3</a:t>
            </a:r>
            <a:r>
              <a:rPr lang="en-US" sz="2800" b="1">
                <a:solidFill>
                  <a:srgbClr val="333366"/>
                </a:solidFill>
              </a:rPr>
              <a:t>: Oversikt </a:t>
            </a:r>
            <a:endParaRPr lang="en-US" sz="2800" b="1">
              <a:solidFill>
                <a:schemeClr val="tx1"/>
              </a:solidFill>
            </a:endParaRPr>
          </a:p>
          <a:p>
            <a:pPr marL="457200" indent="-457200" algn="l">
              <a:spcBef>
                <a:spcPct val="20000"/>
              </a:spcBef>
            </a:pPr>
            <a:endParaRPr lang="en-US" sz="2400" b="1">
              <a:solidFill>
                <a:schemeClr val="tx1"/>
              </a:solidFill>
            </a:endParaRPr>
          </a:p>
          <a:p>
            <a:pPr marL="457200" indent="-457200" algn="l">
              <a:spcBef>
                <a:spcPct val="20000"/>
              </a:spcBef>
              <a:buFontTx/>
              <a:buAutoNum type="arabicPeriod"/>
            </a:pPr>
            <a:r>
              <a:rPr lang="en-US" sz="2000">
                <a:solidFill>
                  <a:schemeClr val="tx1"/>
                </a:solidFill>
              </a:rPr>
              <a:t>Effisiente porteføljer</a:t>
            </a:r>
          </a:p>
          <a:p>
            <a:pPr marL="457200" indent="-457200" algn="l">
              <a:spcBef>
                <a:spcPct val="20000"/>
              </a:spcBef>
              <a:buFontTx/>
              <a:buAutoNum type="arabicPeriod" startAt="2"/>
            </a:pPr>
            <a:r>
              <a:rPr lang="en-US" sz="2000">
                <a:solidFill>
                  <a:schemeClr val="tx1"/>
                </a:solidFill>
              </a:rPr>
              <a:t>Kapitalverdimodellen</a:t>
            </a:r>
          </a:p>
          <a:p>
            <a:pPr marL="457200" indent="-457200" algn="l">
              <a:spcBef>
                <a:spcPct val="20000"/>
              </a:spcBef>
              <a:buFontTx/>
              <a:buAutoNum type="arabicPeriod" startAt="3"/>
            </a:pPr>
            <a:r>
              <a:rPr lang="en-US" sz="2000">
                <a:solidFill>
                  <a:schemeClr val="tx1"/>
                </a:solidFill>
              </a:rPr>
              <a:t>Kapitalkostnad for nye prosjekter</a:t>
            </a:r>
          </a:p>
          <a:p>
            <a:pPr marL="457200" indent="-457200" algn="l">
              <a:spcBef>
                <a:spcPct val="20000"/>
              </a:spcBef>
              <a:buFontTx/>
              <a:buAutoNum type="arabicPeriod" startAt="4"/>
            </a:pPr>
            <a:r>
              <a:rPr lang="en-US" sz="2000">
                <a:solidFill>
                  <a:schemeClr val="tx1"/>
                </a:solidFill>
              </a:rPr>
              <a:t>Bedriftsdiversifisering</a:t>
            </a:r>
          </a:p>
          <a:p>
            <a:pPr marL="457200" indent="-457200" algn="l">
              <a:spcBef>
                <a:spcPct val="20000"/>
              </a:spcBef>
              <a:buFontTx/>
              <a:buAutoNum type="arabicPeriod" startAt="5"/>
            </a:pPr>
            <a:r>
              <a:rPr lang="en-US" sz="2000">
                <a:solidFill>
                  <a:schemeClr val="tx1"/>
                </a:solidFill>
              </a:rPr>
              <a:t>Informasjonseffisiens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2000">
                <a:solidFill>
                  <a:schemeClr val="tx1"/>
                </a:solidFill>
              </a:rPr>
              <a:t>6.	Risikoanalyse med tradisjonelle metoder</a:t>
            </a:r>
          </a:p>
          <a:p>
            <a:pPr marL="914400" lvl="1" indent="-457200" algn="l">
              <a:spcBef>
                <a:spcPct val="20000"/>
              </a:spcBef>
            </a:pPr>
            <a:r>
              <a:rPr lang="en-US" sz="2000">
                <a:solidFill>
                  <a:schemeClr val="tx1"/>
                </a:solidFill>
              </a:rPr>
              <a:t>	- Følsomhetsanalyse</a:t>
            </a:r>
          </a:p>
          <a:p>
            <a:pPr marL="914400" lvl="1" indent="-457200" algn="l">
              <a:spcBef>
                <a:spcPct val="20000"/>
              </a:spcBef>
            </a:pPr>
            <a:r>
              <a:rPr lang="en-US" sz="2000">
                <a:solidFill>
                  <a:schemeClr val="tx1"/>
                </a:solidFill>
              </a:rPr>
              <a:t>	- Scenarioanalyse</a:t>
            </a:r>
          </a:p>
          <a:p>
            <a:pPr marL="914400" lvl="1" indent="-457200" algn="l">
              <a:spcBef>
                <a:spcPct val="20000"/>
              </a:spcBef>
            </a:pPr>
            <a:r>
              <a:rPr lang="en-US" sz="2000">
                <a:solidFill>
                  <a:schemeClr val="tx1"/>
                </a:solidFill>
              </a:rPr>
              <a:t>	- Simulering</a:t>
            </a:r>
          </a:p>
          <a:p>
            <a:pPr marL="914400" lvl="1" indent="-457200" algn="l">
              <a:spcBef>
                <a:spcPct val="20000"/>
              </a:spcBef>
            </a:pPr>
            <a:r>
              <a:rPr lang="en-US" sz="2000">
                <a:solidFill>
                  <a:schemeClr val="tx1"/>
                </a:solidFill>
              </a:rPr>
              <a:t>	- Beslutningstrær</a:t>
            </a:r>
          </a:p>
        </p:txBody>
      </p:sp>
      <p:pic>
        <p:nvPicPr>
          <p:cNvPr id="3075" name="Picture 3" descr="D:\programfiler\Microsoft Office\Clipart\standard\stddir3\PE01564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52736"/>
            <a:ext cx="1216025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5895728" y="1323256"/>
            <a:ext cx="281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cs typeface="Times New Roman" pitchFamily="18" charset="0"/>
              </a:rPr>
              <a:t>Sannsynlighetsfordelte kontantstrømmer</a:t>
            </a:r>
            <a:endParaRPr lang="nb-NO" sz="2000" b="1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03107" name="Rectangle 3"/>
          <p:cNvSpPr>
            <a:spLocks noChangeArrowheads="1"/>
          </p:cNvSpPr>
          <p:nvPr/>
        </p:nvSpPr>
        <p:spPr bwMode="auto">
          <a:xfrm>
            <a:off x="5895728" y="2374181"/>
            <a:ext cx="281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cs typeface="Times New Roman" pitchFamily="18" charset="0"/>
              </a:rPr>
              <a:t>Sannsynlighetsfordelte nåverdier</a:t>
            </a:r>
            <a:endParaRPr lang="nb-NO" sz="2000" b="1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03108" name="Line 4"/>
          <p:cNvSpPr>
            <a:spLocks noChangeShapeType="1"/>
          </p:cNvSpPr>
          <p:nvPr/>
        </p:nvSpPr>
        <p:spPr bwMode="auto">
          <a:xfrm>
            <a:off x="2771528" y="2237656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109" name="Line 5"/>
          <p:cNvSpPr>
            <a:spLocks noChangeShapeType="1"/>
          </p:cNvSpPr>
          <p:nvPr/>
        </p:nvSpPr>
        <p:spPr bwMode="auto">
          <a:xfrm flipV="1">
            <a:off x="5590928" y="1628056"/>
            <a:ext cx="228600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110" name="Line 6"/>
          <p:cNvSpPr>
            <a:spLocks noChangeShapeType="1"/>
          </p:cNvSpPr>
          <p:nvPr/>
        </p:nvSpPr>
        <p:spPr bwMode="auto">
          <a:xfrm>
            <a:off x="5590928" y="2466256"/>
            <a:ext cx="304800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-468560" y="3480669"/>
            <a:ext cx="914400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cs typeface="Times New Roman" pitchFamily="18" charset="0"/>
              </a:rPr>
              <a:t> </a:t>
            </a:r>
            <a:endParaRPr lang="en-US" sz="120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03112" name="Rectangle 8"/>
          <p:cNvSpPr>
            <a:spLocks noChangeArrowheads="1"/>
          </p:cNvSpPr>
          <p:nvPr/>
        </p:nvSpPr>
        <p:spPr bwMode="auto">
          <a:xfrm>
            <a:off x="1095128" y="1780456"/>
            <a:ext cx="175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cs typeface="Times New Roman" pitchFamily="18" charset="0"/>
              </a:rPr>
              <a:t>Estimere data om prosjektet</a:t>
            </a:r>
            <a:endParaRPr lang="nb-NO" sz="2000" b="1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03113" name="Rectangle 9"/>
          <p:cNvSpPr>
            <a:spLocks noChangeArrowheads="1"/>
          </p:cNvSpPr>
          <p:nvPr/>
        </p:nvSpPr>
        <p:spPr bwMode="auto">
          <a:xfrm>
            <a:off x="3152528" y="1780456"/>
            <a:ext cx="259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cs typeface="Times New Roman" pitchFamily="18" charset="0"/>
              </a:rPr>
              <a:t>Gjentatte trekninger og utregninger</a:t>
            </a:r>
            <a:endParaRPr lang="nb-NO" sz="2000" b="1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03114" name="Rectangle 10"/>
          <p:cNvSpPr>
            <a:spLocks noChangeArrowheads="1"/>
          </p:cNvSpPr>
          <p:nvPr/>
        </p:nvSpPr>
        <p:spPr bwMode="auto">
          <a:xfrm>
            <a:off x="1131641" y="3075856"/>
            <a:ext cx="72390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Kan ta hensyn til ulike sannsynligheter for inngangsdata</a:t>
            </a:r>
          </a:p>
          <a:p>
            <a:pPr marL="457200" indent="-4572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Kan ta alle slags avhengigheter mellom inngangsdata</a:t>
            </a:r>
          </a:p>
          <a:p>
            <a:pPr marL="457200" indent="-4572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Antall scenarier kan være stort</a:t>
            </a:r>
          </a:p>
          <a:p>
            <a:pPr marL="457200" indent="-4572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Supplerer følsomhets- og scenarioanalysen med annen type resultater (sannsynlighetsfordelinger ved høyt antall scenarier)</a:t>
            </a:r>
          </a:p>
          <a:p>
            <a:pPr marL="457200" indent="-4572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Viser ikke følsomhet for hver </a:t>
            </a:r>
            <a:r>
              <a:rPr lang="en-US" sz="2000" smtClean="0">
                <a:solidFill>
                  <a:schemeClr val="tx1"/>
                </a:solidFill>
                <a:cs typeface="Times New Roman" pitchFamily="18" charset="0"/>
              </a:rPr>
              <a:t>enkelt </a:t>
            </a: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variabel</a:t>
            </a:r>
          </a:p>
          <a:p>
            <a:pPr marL="457200" indent="-4572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Gir sammen med følsomhetsanalyse god intuitiv info</a:t>
            </a:r>
          </a:p>
          <a:p>
            <a:pPr marL="457200" indent="-4572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Vanskelig å bestemme kapitalkostnad (som ved følsomhets- og scenarioanalyse)</a:t>
            </a:r>
            <a:endParaRPr lang="nb-NO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823666" y="1018456"/>
            <a:ext cx="1384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>
              <a:buClr>
                <a:srgbClr val="CC0066"/>
              </a:buClr>
              <a:buFont typeface="Wingdings" pitchFamily="2" charset="2"/>
              <a:buChar char="Ø"/>
            </a:pPr>
            <a:r>
              <a:rPr lang="nb-NO" sz="2000" b="1">
                <a:solidFill>
                  <a:schemeClr val="tx1"/>
                </a:solidFill>
                <a:cs typeface="Times New Roman" pitchFamily="18" charset="0"/>
              </a:rPr>
              <a:t>Metode: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284041" y="1486769"/>
            <a:ext cx="381000" cy="396875"/>
            <a:chOff x="1104" y="1303"/>
            <a:chExt cx="240" cy="250"/>
          </a:xfrm>
        </p:grpSpPr>
        <p:sp>
          <p:nvSpPr>
            <p:cNvPr id="30743" name="Oval 14"/>
            <p:cNvSpPr>
              <a:spLocks noChangeArrowheads="1"/>
            </p:cNvSpPr>
            <p:nvPr/>
          </p:nvSpPr>
          <p:spPr bwMode="auto">
            <a:xfrm>
              <a:off x="1104" y="1344"/>
              <a:ext cx="240" cy="1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0744" name="Rectangle 15"/>
            <p:cNvSpPr>
              <a:spLocks noChangeArrowheads="1"/>
            </p:cNvSpPr>
            <p:nvPr/>
          </p:nvSpPr>
          <p:spPr bwMode="auto">
            <a:xfrm>
              <a:off x="1141" y="1303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  <a:cs typeface="Times New Roman" pitchFamily="18" charset="0"/>
                </a:rPr>
                <a:t>1</a:t>
              </a:r>
              <a:endParaRPr lang="nb-NO" sz="2000" b="1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722441" y="1475656"/>
            <a:ext cx="381000" cy="396875"/>
            <a:chOff x="1104" y="1303"/>
            <a:chExt cx="240" cy="250"/>
          </a:xfrm>
        </p:grpSpPr>
        <p:sp>
          <p:nvSpPr>
            <p:cNvPr id="30741" name="Oval 17"/>
            <p:cNvSpPr>
              <a:spLocks noChangeArrowheads="1"/>
            </p:cNvSpPr>
            <p:nvPr/>
          </p:nvSpPr>
          <p:spPr bwMode="auto">
            <a:xfrm>
              <a:off x="1104" y="1344"/>
              <a:ext cx="240" cy="1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0742" name="Rectangle 18"/>
            <p:cNvSpPr>
              <a:spLocks noChangeArrowheads="1"/>
            </p:cNvSpPr>
            <p:nvPr/>
          </p:nvSpPr>
          <p:spPr bwMode="auto">
            <a:xfrm>
              <a:off x="1141" y="1303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  <a:cs typeface="Times New Roman" pitchFamily="18" charset="0"/>
                </a:rPr>
                <a:t>2</a:t>
              </a:r>
              <a:endParaRPr lang="nb-NO" sz="2000" b="1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6962528" y="942256"/>
            <a:ext cx="381000" cy="396875"/>
            <a:chOff x="1104" y="1303"/>
            <a:chExt cx="240" cy="250"/>
          </a:xfrm>
        </p:grpSpPr>
        <p:sp>
          <p:nvSpPr>
            <p:cNvPr id="30739" name="Oval 20"/>
            <p:cNvSpPr>
              <a:spLocks noChangeArrowheads="1"/>
            </p:cNvSpPr>
            <p:nvPr/>
          </p:nvSpPr>
          <p:spPr bwMode="auto">
            <a:xfrm>
              <a:off x="1104" y="1344"/>
              <a:ext cx="240" cy="1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0740" name="Rectangle 21"/>
            <p:cNvSpPr>
              <a:spLocks noChangeArrowheads="1"/>
            </p:cNvSpPr>
            <p:nvPr/>
          </p:nvSpPr>
          <p:spPr bwMode="auto">
            <a:xfrm>
              <a:off x="1141" y="1303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  <a:cs typeface="Times New Roman" pitchFamily="18" charset="0"/>
                </a:rPr>
                <a:t>3</a:t>
              </a:r>
              <a:endParaRPr lang="nb-NO" sz="2000" b="1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6962528" y="2009056"/>
            <a:ext cx="381000" cy="396875"/>
            <a:chOff x="1104" y="1303"/>
            <a:chExt cx="240" cy="250"/>
          </a:xfrm>
        </p:grpSpPr>
        <p:sp>
          <p:nvSpPr>
            <p:cNvPr id="30737" name="Oval 23"/>
            <p:cNvSpPr>
              <a:spLocks noChangeArrowheads="1"/>
            </p:cNvSpPr>
            <p:nvPr/>
          </p:nvSpPr>
          <p:spPr bwMode="auto">
            <a:xfrm>
              <a:off x="1104" y="1344"/>
              <a:ext cx="240" cy="1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0738" name="Rectangle 24"/>
            <p:cNvSpPr>
              <a:spLocks noChangeArrowheads="1"/>
            </p:cNvSpPr>
            <p:nvPr/>
          </p:nvSpPr>
          <p:spPr bwMode="auto">
            <a:xfrm>
              <a:off x="1141" y="1303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  <a:cs typeface="Times New Roman" pitchFamily="18" charset="0"/>
                </a:rPr>
                <a:t>4</a:t>
              </a:r>
              <a:endParaRPr lang="nb-NO" sz="2000" b="1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sp>
        <p:nvSpPr>
          <p:cNvPr id="30736" name="Rectangle 25"/>
          <p:cNvSpPr>
            <a:spLocks noChangeArrowheads="1"/>
          </p:cNvSpPr>
          <p:nvPr/>
        </p:nvSpPr>
        <p:spPr bwMode="auto">
          <a:xfrm>
            <a:off x="107703" y="332656"/>
            <a:ext cx="858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>
                <a:solidFill>
                  <a:schemeClr val="tx1"/>
                </a:solidFill>
              </a:rPr>
              <a:t>	6.  Risikoanalyse med tradisjonelle metoder: Simulering</a:t>
            </a: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6" grpId="0" autoUpdateAnimBg="0"/>
      <p:bldP spid="303107" grpId="0" autoUpdateAnimBg="0"/>
      <p:bldP spid="303108" grpId="0" animBg="1"/>
      <p:bldP spid="303109" grpId="0" animBg="1"/>
      <p:bldP spid="303110" grpId="0" animBg="1"/>
      <p:bldP spid="303112" grpId="0" autoUpdateAnimBg="0"/>
      <p:bldP spid="303113" grpId="0" autoUpdateAnimBg="0"/>
      <p:bldP spid="30311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912937" y="1215901"/>
            <a:ext cx="762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nb-NO" sz="2000">
                <a:solidFill>
                  <a:schemeClr val="tx1"/>
                </a:solidFill>
                <a:cs typeface="Times New Roman" pitchFamily="18" charset="0"/>
              </a:rPr>
              <a:t>Strukturering av sekvensielle beslutninger for å finne optimal </a:t>
            </a:r>
            <a:r>
              <a:rPr lang="nb-NO" sz="2000" smtClean="0">
                <a:solidFill>
                  <a:schemeClr val="tx1"/>
                </a:solidFill>
                <a:cs typeface="Times New Roman" pitchFamily="18" charset="0"/>
              </a:rPr>
              <a:t>strategi</a:t>
            </a:r>
          </a:p>
          <a:p>
            <a:pPr marL="457200" indent="-4572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endParaRPr lang="nb-NO" sz="200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457200" algn="l">
              <a:spcBef>
                <a:spcPct val="20000"/>
              </a:spcBef>
              <a:buFont typeface="Wingdings" pitchFamily="2" charset="2"/>
              <a:buNone/>
            </a:pPr>
            <a:endParaRPr lang="en-US" sz="28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1321793" y="2031504"/>
            <a:ext cx="762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 algn="l">
              <a:spcBef>
                <a:spcPct val="20000"/>
              </a:spcBef>
              <a:buFont typeface="Wingdings" pitchFamily="2" charset="2"/>
              <a:buNone/>
            </a:pPr>
            <a:r>
              <a:rPr lang="nb-NO" sz="2000" b="1">
                <a:solidFill>
                  <a:schemeClr val="tx1"/>
                </a:solidFill>
                <a:cs typeface="Times New Roman" pitchFamily="18" charset="0"/>
              </a:rPr>
              <a:t>Eksempel - diamantgruve</a:t>
            </a:r>
            <a:endParaRPr lang="en-US" sz="2800" b="1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321793" y="2576413"/>
            <a:ext cx="7208837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nb-NO" sz="2000">
                <a:solidFill>
                  <a:schemeClr val="tx1"/>
                </a:solidFill>
                <a:cs typeface="Times New Roman" pitchFamily="18" charset="0"/>
              </a:rPr>
              <a:t>Utbygging av diamantgruve med testgraving i desember 2012.</a:t>
            </a:r>
          </a:p>
          <a:p>
            <a:pPr marL="457200" indent="-457200" algn="l"/>
            <a:r>
              <a:rPr lang="nb-NO" sz="2000">
                <a:solidFill>
                  <a:schemeClr val="tx1"/>
                </a:solidFill>
                <a:cs typeface="Times New Roman" pitchFamily="18" charset="0"/>
              </a:rPr>
              <a:t>       Sannsynlighet for positivt/negativt resultat av testgravingen er 80/20%</a:t>
            </a:r>
          </a:p>
          <a:p>
            <a:pPr marL="457200" indent="-457200" algn="l">
              <a:buFontTx/>
              <a:buAutoNum type="arabicPeriod" startAt="2"/>
            </a:pPr>
            <a:r>
              <a:rPr lang="nb-NO" sz="2000">
                <a:solidFill>
                  <a:schemeClr val="tx1"/>
                </a:solidFill>
                <a:cs typeface="Times New Roman" pitchFamily="18" charset="0"/>
              </a:rPr>
              <a:t>Ved positivt resultat av testgravingen er det 70% sannsynlighet for at forekomstene er store.  Ved negativt resultat er det bare 20% sannsynlighet for at forekomstene er store</a:t>
            </a:r>
          </a:p>
          <a:p>
            <a:pPr marL="457200" indent="-457200" algn="l">
              <a:buFontTx/>
              <a:buAutoNum type="arabicPeriod" startAt="2"/>
            </a:pPr>
            <a:r>
              <a:rPr lang="nb-NO" sz="2000">
                <a:solidFill>
                  <a:schemeClr val="tx1"/>
                </a:solidFill>
                <a:cs typeface="Times New Roman" pitchFamily="18" charset="0"/>
              </a:rPr>
              <a:t>Eventuell utbygging av gruva skjer i desember 2012 og koster 5.000.  Dersom forekomstene er store, kan man selge gruva i desember 20013 for 9.000.  Dersom forekomstene er små, kan den selges for 4.000</a:t>
            </a:r>
          </a:p>
          <a:p>
            <a:pPr marL="457200" indent="-457200" algn="l">
              <a:buFontTx/>
              <a:buAutoNum type="arabicPeriod" startAt="2"/>
            </a:pPr>
            <a:r>
              <a:rPr lang="nb-NO" sz="2000">
                <a:solidFill>
                  <a:schemeClr val="tx1"/>
                </a:solidFill>
                <a:cs typeface="Times New Roman" pitchFamily="18" charset="0"/>
              </a:rPr>
              <a:t>Kapitalkostnaden for prosjektet er beregnet til 10%</a:t>
            </a: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179512" y="698376"/>
            <a:ext cx="858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>
                <a:solidFill>
                  <a:schemeClr val="tx1"/>
                </a:solidFill>
              </a:rPr>
              <a:t>	6.  Risikoanalyse med tradisjonelle metoder: Beslutningstrær</a:t>
            </a: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066800" y="929680"/>
            <a:ext cx="762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nb-NO" sz="2000">
                <a:solidFill>
                  <a:schemeClr val="tx1"/>
                </a:solidFill>
                <a:cs typeface="Times New Roman" pitchFamily="18" charset="0"/>
              </a:rPr>
              <a:t>Strukturering av sekvensielle beslutninger for å finne optimal strategi</a:t>
            </a:r>
          </a:p>
          <a:p>
            <a:pPr marL="457200" indent="-457200" algn="l">
              <a:spcBef>
                <a:spcPct val="20000"/>
              </a:spcBef>
              <a:buFont typeface="Wingdings" pitchFamily="2" charset="2"/>
              <a:buNone/>
            </a:pPr>
            <a:endParaRPr lang="en-US" sz="28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2831" name="Oval 5"/>
          <p:cNvSpPr>
            <a:spLocks noChangeArrowheads="1"/>
          </p:cNvSpPr>
          <p:nvPr/>
        </p:nvSpPr>
        <p:spPr bwMode="auto">
          <a:xfrm>
            <a:off x="3048000" y="2606080"/>
            <a:ext cx="67056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2829" name="Oval 8"/>
          <p:cNvSpPr>
            <a:spLocks noChangeArrowheads="1"/>
          </p:cNvSpPr>
          <p:nvPr/>
        </p:nvSpPr>
        <p:spPr bwMode="auto">
          <a:xfrm>
            <a:off x="3195641" y="4587280"/>
            <a:ext cx="61341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16426" name="Freeform 10"/>
          <p:cNvSpPr>
            <a:spLocks/>
          </p:cNvSpPr>
          <p:nvPr/>
        </p:nvSpPr>
        <p:spPr bwMode="auto">
          <a:xfrm>
            <a:off x="5638800" y="3215680"/>
            <a:ext cx="1905000" cy="381000"/>
          </a:xfrm>
          <a:custGeom>
            <a:avLst/>
            <a:gdLst>
              <a:gd name="T0" fmla="*/ 0 w 1152"/>
              <a:gd name="T1" fmla="*/ 0 h 240"/>
              <a:gd name="T2" fmla="*/ 2147483647 w 1152"/>
              <a:gd name="T3" fmla="*/ 2147483647 h 240"/>
              <a:gd name="T4" fmla="*/ 2147483647 w 1152"/>
              <a:gd name="T5" fmla="*/ 2147483647 h 240"/>
              <a:gd name="T6" fmla="*/ 0 60000 65536"/>
              <a:gd name="T7" fmla="*/ 0 60000 65536"/>
              <a:gd name="T8" fmla="*/ 0 60000 65536"/>
              <a:gd name="T9" fmla="*/ 0 w 1152"/>
              <a:gd name="T10" fmla="*/ 0 h 240"/>
              <a:gd name="T11" fmla="*/ 1152 w 1152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240">
                <a:moveTo>
                  <a:pt x="0" y="0"/>
                </a:moveTo>
                <a:cubicBezTo>
                  <a:pt x="72" y="76"/>
                  <a:pt x="144" y="152"/>
                  <a:pt x="336" y="192"/>
                </a:cubicBezTo>
                <a:cubicBezTo>
                  <a:pt x="528" y="232"/>
                  <a:pt x="1008" y="232"/>
                  <a:pt x="1152" y="24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27" name="Freeform 11"/>
          <p:cNvSpPr>
            <a:spLocks/>
          </p:cNvSpPr>
          <p:nvPr/>
        </p:nvSpPr>
        <p:spPr bwMode="auto">
          <a:xfrm>
            <a:off x="5638800" y="5196880"/>
            <a:ext cx="1676400" cy="381000"/>
          </a:xfrm>
          <a:custGeom>
            <a:avLst/>
            <a:gdLst>
              <a:gd name="T0" fmla="*/ 0 w 1152"/>
              <a:gd name="T1" fmla="*/ 0 h 240"/>
              <a:gd name="T2" fmla="*/ 2147483647 w 1152"/>
              <a:gd name="T3" fmla="*/ 2147483647 h 240"/>
              <a:gd name="T4" fmla="*/ 2147483647 w 1152"/>
              <a:gd name="T5" fmla="*/ 2147483647 h 240"/>
              <a:gd name="T6" fmla="*/ 0 60000 65536"/>
              <a:gd name="T7" fmla="*/ 0 60000 65536"/>
              <a:gd name="T8" fmla="*/ 0 60000 65536"/>
              <a:gd name="T9" fmla="*/ 0 w 1152"/>
              <a:gd name="T10" fmla="*/ 0 h 240"/>
              <a:gd name="T11" fmla="*/ 1152 w 1152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240">
                <a:moveTo>
                  <a:pt x="0" y="0"/>
                </a:moveTo>
                <a:cubicBezTo>
                  <a:pt x="72" y="76"/>
                  <a:pt x="144" y="152"/>
                  <a:pt x="336" y="192"/>
                </a:cubicBezTo>
                <a:cubicBezTo>
                  <a:pt x="528" y="232"/>
                  <a:pt x="1008" y="232"/>
                  <a:pt x="1152" y="24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28" name="Line 12"/>
          <p:cNvSpPr>
            <a:spLocks noChangeShapeType="1"/>
          </p:cNvSpPr>
          <p:nvPr/>
        </p:nvSpPr>
        <p:spPr bwMode="auto">
          <a:xfrm flipV="1">
            <a:off x="1371600" y="3901480"/>
            <a:ext cx="762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29" name="Oval 13"/>
          <p:cNvSpPr>
            <a:spLocks noChangeArrowheads="1"/>
          </p:cNvSpPr>
          <p:nvPr/>
        </p:nvSpPr>
        <p:spPr bwMode="auto">
          <a:xfrm>
            <a:off x="1143000" y="3444280"/>
            <a:ext cx="792163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16430" name="Rectangle 14"/>
          <p:cNvSpPr>
            <a:spLocks noChangeArrowheads="1"/>
          </p:cNvSpPr>
          <p:nvPr/>
        </p:nvSpPr>
        <p:spPr bwMode="auto">
          <a:xfrm>
            <a:off x="2514600" y="2301280"/>
            <a:ext cx="243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 algn="l">
              <a:spcBef>
                <a:spcPct val="20000"/>
              </a:spcBef>
              <a:buFont typeface="Wingdings" pitchFamily="2" charset="2"/>
              <a:buNone/>
            </a:pPr>
            <a:r>
              <a:rPr lang="nb-NO" sz="1800" b="1">
                <a:solidFill>
                  <a:schemeClr val="tx1"/>
                </a:solidFill>
                <a:cs typeface="Times New Roman" pitchFamily="18" charset="0"/>
              </a:rPr>
              <a:t>(7.500/1,1)-5.000=</a:t>
            </a:r>
            <a:endParaRPr lang="en-US" sz="1800" b="1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16431" name="Rectangle 15"/>
          <p:cNvSpPr>
            <a:spLocks noChangeArrowheads="1"/>
          </p:cNvSpPr>
          <p:nvPr/>
        </p:nvSpPr>
        <p:spPr bwMode="auto">
          <a:xfrm>
            <a:off x="2819400" y="4282480"/>
            <a:ext cx="198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 algn="l">
              <a:spcBef>
                <a:spcPct val="20000"/>
              </a:spcBef>
              <a:buFont typeface="Wingdings" pitchFamily="2" charset="2"/>
              <a:buNone/>
            </a:pPr>
            <a:r>
              <a:rPr lang="nb-NO" sz="1800" b="1" dirty="0">
                <a:solidFill>
                  <a:schemeClr val="tx1"/>
                </a:solidFill>
                <a:cs typeface="Times New Roman" pitchFamily="18" charset="0"/>
              </a:rPr>
              <a:t>(5.000/1,1)-5.000=</a:t>
            </a:r>
            <a:endParaRPr lang="en-US" sz="1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2780" name="Rectangle 16"/>
          <p:cNvSpPr>
            <a:spLocks noChangeArrowheads="1"/>
          </p:cNvSpPr>
          <p:nvPr/>
        </p:nvSpPr>
        <p:spPr bwMode="auto">
          <a:xfrm>
            <a:off x="1403350" y="1458318"/>
            <a:ext cx="510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 algn="l">
              <a:spcBef>
                <a:spcPct val="20000"/>
              </a:spcBef>
              <a:buFont typeface="Wingdings" pitchFamily="2" charset="2"/>
              <a:buNone/>
            </a:pPr>
            <a:r>
              <a:rPr lang="nb-NO" sz="2000" b="1">
                <a:solidFill>
                  <a:schemeClr val="tx1"/>
                </a:solidFill>
                <a:cs typeface="Times New Roman" pitchFamily="18" charset="0"/>
              </a:rPr>
              <a:t>Eksempel: </a:t>
            </a:r>
            <a:r>
              <a:rPr lang="nb-NO" sz="2000">
                <a:solidFill>
                  <a:schemeClr val="tx1"/>
                </a:solidFill>
                <a:cs typeface="Times New Roman" pitchFamily="18" charset="0"/>
              </a:rPr>
              <a:t>Diamantgruve</a:t>
            </a:r>
            <a:endParaRPr lang="en-US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2783" name="Rectangle 20"/>
          <p:cNvSpPr>
            <a:spLocks noChangeArrowheads="1"/>
          </p:cNvSpPr>
          <p:nvPr/>
        </p:nvSpPr>
        <p:spPr bwMode="auto">
          <a:xfrm>
            <a:off x="1195153" y="1882180"/>
            <a:ext cx="7053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800" b="1" u="sng" smtClean="0"/>
              <a:t>Des. </a:t>
            </a:r>
            <a:r>
              <a:rPr lang="nb-NO" sz="1800" b="1" u="sng"/>
              <a:t>12</a:t>
            </a:r>
            <a:endParaRPr lang="nb-NO" sz="2400" u="sng">
              <a:solidFill>
                <a:schemeClr val="tx1"/>
              </a:solidFill>
              <a:latin typeface="Math B" pitchFamily="2" charset="2"/>
            </a:endParaRPr>
          </a:p>
        </p:txBody>
      </p:sp>
      <p:sp>
        <p:nvSpPr>
          <p:cNvPr id="32784" name="Rectangle 21"/>
          <p:cNvSpPr>
            <a:spLocks noChangeArrowheads="1"/>
          </p:cNvSpPr>
          <p:nvPr/>
        </p:nvSpPr>
        <p:spPr bwMode="auto">
          <a:xfrm>
            <a:off x="3325578" y="1882180"/>
            <a:ext cx="7053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800" b="1" u="sng" smtClean="0"/>
              <a:t>Des. </a:t>
            </a:r>
            <a:r>
              <a:rPr lang="nb-NO" sz="1800" b="1" u="sng"/>
              <a:t>12</a:t>
            </a:r>
            <a:endParaRPr lang="nb-NO" sz="2400" u="sng">
              <a:solidFill>
                <a:schemeClr val="tx1"/>
              </a:solidFill>
              <a:latin typeface="Math B" pitchFamily="2" charset="2"/>
            </a:endParaRPr>
          </a:p>
        </p:txBody>
      </p:sp>
      <p:sp>
        <p:nvSpPr>
          <p:cNvPr id="32785" name="Rectangle 22"/>
          <p:cNvSpPr>
            <a:spLocks noChangeArrowheads="1"/>
          </p:cNvSpPr>
          <p:nvPr/>
        </p:nvSpPr>
        <p:spPr bwMode="auto">
          <a:xfrm>
            <a:off x="5484813" y="1882180"/>
            <a:ext cx="704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800" b="1" u="sng"/>
              <a:t>Des. 13</a:t>
            </a:r>
            <a:endParaRPr lang="nb-NO" sz="2400" u="sng">
              <a:solidFill>
                <a:schemeClr val="tx1"/>
              </a:solidFill>
              <a:latin typeface="Math B" pitchFamily="2" charset="2"/>
            </a:endParaRPr>
          </a:p>
        </p:txBody>
      </p:sp>
      <p:sp>
        <p:nvSpPr>
          <p:cNvPr id="32786" name="Rectangle 23"/>
          <p:cNvSpPr>
            <a:spLocks noChangeArrowheads="1"/>
          </p:cNvSpPr>
          <p:nvPr/>
        </p:nvSpPr>
        <p:spPr bwMode="auto">
          <a:xfrm>
            <a:off x="6905625" y="1882180"/>
            <a:ext cx="704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800" b="1" u="sng"/>
              <a:t>Des. 13</a:t>
            </a:r>
            <a:endParaRPr lang="nb-NO" sz="2400" u="sng">
              <a:solidFill>
                <a:schemeClr val="tx1"/>
              </a:solidFill>
              <a:latin typeface="Math B" pitchFamily="2" charset="2"/>
            </a:endParaRPr>
          </a:p>
        </p:txBody>
      </p:sp>
      <p:sp>
        <p:nvSpPr>
          <p:cNvPr id="32787" name="Rectangle 24"/>
          <p:cNvSpPr>
            <a:spLocks noChangeArrowheads="1"/>
          </p:cNvSpPr>
          <p:nvPr/>
        </p:nvSpPr>
        <p:spPr bwMode="auto">
          <a:xfrm>
            <a:off x="6432550" y="2234605"/>
            <a:ext cx="1111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800" b="1"/>
              <a:t>Store: 70%</a:t>
            </a:r>
            <a:endParaRPr lang="nb-NO" sz="2400">
              <a:solidFill>
                <a:schemeClr val="tx1"/>
              </a:solidFill>
              <a:latin typeface="Math B" pitchFamily="2" charset="2"/>
            </a:endParaRPr>
          </a:p>
        </p:txBody>
      </p:sp>
      <p:sp>
        <p:nvSpPr>
          <p:cNvPr id="32788" name="Rectangle 25"/>
          <p:cNvSpPr>
            <a:spLocks noChangeArrowheads="1"/>
          </p:cNvSpPr>
          <p:nvPr/>
        </p:nvSpPr>
        <p:spPr bwMode="auto">
          <a:xfrm>
            <a:off x="6942138" y="2520355"/>
            <a:ext cx="514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800" b="1"/>
              <a:t>9.000</a:t>
            </a:r>
            <a:endParaRPr lang="nb-NO" sz="2400">
              <a:solidFill>
                <a:schemeClr val="tx1"/>
              </a:solidFill>
              <a:latin typeface="Math B" pitchFamily="2" charset="2"/>
            </a:endParaRPr>
          </a:p>
        </p:txBody>
      </p:sp>
      <p:sp>
        <p:nvSpPr>
          <p:cNvPr id="32789" name="Rectangle 26"/>
          <p:cNvSpPr>
            <a:spLocks noChangeArrowheads="1"/>
          </p:cNvSpPr>
          <p:nvPr/>
        </p:nvSpPr>
        <p:spPr bwMode="auto">
          <a:xfrm>
            <a:off x="4914900" y="2529880"/>
            <a:ext cx="495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800" b="1"/>
              <a:t>Bygg</a:t>
            </a:r>
            <a:endParaRPr lang="nb-NO" sz="2400">
              <a:solidFill>
                <a:schemeClr val="tx1"/>
              </a:solidFill>
              <a:latin typeface="Math B" pitchFamily="2" charset="2"/>
            </a:endParaRPr>
          </a:p>
        </p:txBody>
      </p:sp>
      <p:sp>
        <p:nvSpPr>
          <p:cNvPr id="32790" name="Rectangle 27"/>
          <p:cNvSpPr>
            <a:spLocks noChangeArrowheads="1"/>
          </p:cNvSpPr>
          <p:nvPr/>
        </p:nvSpPr>
        <p:spPr bwMode="auto">
          <a:xfrm>
            <a:off x="5486400" y="2806105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800" b="1"/>
              <a:t> B</a:t>
            </a:r>
            <a:endParaRPr lang="nb-NO" sz="2400">
              <a:solidFill>
                <a:schemeClr val="tx1"/>
              </a:solidFill>
              <a:latin typeface="Math B" pitchFamily="2" charset="2"/>
            </a:endParaRPr>
          </a:p>
        </p:txBody>
      </p:sp>
      <p:sp>
        <p:nvSpPr>
          <p:cNvPr id="32791" name="Rectangle 28"/>
          <p:cNvSpPr>
            <a:spLocks noChangeArrowheads="1"/>
          </p:cNvSpPr>
          <p:nvPr/>
        </p:nvSpPr>
        <p:spPr bwMode="auto">
          <a:xfrm>
            <a:off x="6429375" y="2806105"/>
            <a:ext cx="1022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800" b="1"/>
              <a:t>Små: 30%</a:t>
            </a:r>
            <a:endParaRPr lang="nb-NO" sz="2400">
              <a:solidFill>
                <a:schemeClr val="tx1"/>
              </a:solidFill>
              <a:latin typeface="Math B" pitchFamily="2" charset="2"/>
            </a:endParaRPr>
          </a:p>
        </p:txBody>
      </p:sp>
      <p:sp>
        <p:nvSpPr>
          <p:cNvPr id="32792" name="Rectangle 29"/>
          <p:cNvSpPr>
            <a:spLocks noChangeArrowheads="1"/>
          </p:cNvSpPr>
          <p:nvPr/>
        </p:nvSpPr>
        <p:spPr bwMode="auto">
          <a:xfrm>
            <a:off x="3354388" y="3091855"/>
            <a:ext cx="590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800" b="1"/>
              <a:t>-5.000</a:t>
            </a:r>
            <a:endParaRPr lang="nb-NO" sz="2400">
              <a:solidFill>
                <a:schemeClr val="tx1"/>
              </a:solidFill>
              <a:latin typeface="Math B" pitchFamily="2" charset="2"/>
            </a:endParaRPr>
          </a:p>
        </p:txBody>
      </p:sp>
      <p:sp>
        <p:nvSpPr>
          <p:cNvPr id="32793" name="Rectangle 30"/>
          <p:cNvSpPr>
            <a:spLocks noChangeArrowheads="1"/>
          </p:cNvSpPr>
          <p:nvPr/>
        </p:nvSpPr>
        <p:spPr bwMode="auto">
          <a:xfrm>
            <a:off x="6942138" y="3091855"/>
            <a:ext cx="514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800" b="1"/>
              <a:t>4.000</a:t>
            </a:r>
            <a:endParaRPr lang="nb-NO" sz="2400">
              <a:solidFill>
                <a:schemeClr val="tx1"/>
              </a:solidFill>
              <a:latin typeface="Math B" pitchFamily="2" charset="2"/>
            </a:endParaRPr>
          </a:p>
        </p:txBody>
      </p:sp>
      <p:sp>
        <p:nvSpPr>
          <p:cNvPr id="32794" name="Rectangle 31"/>
          <p:cNvSpPr>
            <a:spLocks noChangeArrowheads="1"/>
          </p:cNvSpPr>
          <p:nvPr/>
        </p:nvSpPr>
        <p:spPr bwMode="auto">
          <a:xfrm>
            <a:off x="2049463" y="3798293"/>
            <a:ext cx="476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800" b="1"/>
              <a:t>Pos.:</a:t>
            </a:r>
            <a:endParaRPr lang="nb-NO" sz="2400">
              <a:solidFill>
                <a:schemeClr val="tx1"/>
              </a:solidFill>
              <a:latin typeface="Math B" pitchFamily="2" charset="2"/>
            </a:endParaRPr>
          </a:p>
        </p:txBody>
      </p:sp>
      <p:sp>
        <p:nvSpPr>
          <p:cNvPr id="32795" name="Rectangle 32"/>
          <p:cNvSpPr>
            <a:spLocks noChangeArrowheads="1"/>
          </p:cNvSpPr>
          <p:nvPr/>
        </p:nvSpPr>
        <p:spPr bwMode="auto">
          <a:xfrm>
            <a:off x="3355975" y="366335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800" b="1"/>
              <a:t>1</a:t>
            </a:r>
            <a:endParaRPr lang="nb-NO" sz="2400">
              <a:solidFill>
                <a:schemeClr val="tx1"/>
              </a:solidFill>
              <a:latin typeface="Math B" pitchFamily="2" charset="2"/>
            </a:endParaRPr>
          </a:p>
        </p:txBody>
      </p:sp>
      <p:sp>
        <p:nvSpPr>
          <p:cNvPr id="32796" name="Rectangle 33"/>
          <p:cNvSpPr>
            <a:spLocks noChangeArrowheads="1"/>
          </p:cNvSpPr>
          <p:nvPr/>
        </p:nvSpPr>
        <p:spPr bwMode="auto">
          <a:xfrm>
            <a:off x="7462838" y="366335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800" b="1"/>
              <a:t>0</a:t>
            </a:r>
            <a:endParaRPr lang="nb-NO" sz="2400">
              <a:solidFill>
                <a:schemeClr val="tx1"/>
              </a:solidFill>
              <a:latin typeface="Math B" pitchFamily="2" charset="2"/>
            </a:endParaRPr>
          </a:p>
        </p:txBody>
      </p:sp>
      <p:sp>
        <p:nvSpPr>
          <p:cNvPr id="32797" name="Rectangle 34"/>
          <p:cNvSpPr>
            <a:spLocks noChangeArrowheads="1"/>
          </p:cNvSpPr>
          <p:nvPr/>
        </p:nvSpPr>
        <p:spPr bwMode="auto">
          <a:xfrm>
            <a:off x="2209800" y="4084043"/>
            <a:ext cx="457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800" b="1"/>
              <a:t>80%</a:t>
            </a:r>
            <a:endParaRPr lang="nb-NO" sz="2400">
              <a:solidFill>
                <a:schemeClr val="tx1"/>
              </a:solidFill>
              <a:latin typeface="Math B" pitchFamily="2" charset="2"/>
            </a:endParaRPr>
          </a:p>
        </p:txBody>
      </p:sp>
      <p:sp>
        <p:nvSpPr>
          <p:cNvPr id="32798" name="Rectangle 35"/>
          <p:cNvSpPr>
            <a:spLocks noChangeArrowheads="1"/>
          </p:cNvSpPr>
          <p:nvPr/>
        </p:nvSpPr>
        <p:spPr bwMode="auto">
          <a:xfrm>
            <a:off x="4776788" y="3949105"/>
            <a:ext cx="971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800" b="1"/>
              <a:t>Ikke bygg</a:t>
            </a:r>
            <a:endParaRPr lang="nb-NO" sz="2400">
              <a:solidFill>
                <a:schemeClr val="tx1"/>
              </a:solidFill>
              <a:latin typeface="Math B" pitchFamily="2" charset="2"/>
            </a:endParaRPr>
          </a:p>
        </p:txBody>
      </p:sp>
      <p:sp>
        <p:nvSpPr>
          <p:cNvPr id="32799" name="Rectangle 36"/>
          <p:cNvSpPr>
            <a:spLocks noChangeArrowheads="1"/>
          </p:cNvSpPr>
          <p:nvPr/>
        </p:nvSpPr>
        <p:spPr bwMode="auto">
          <a:xfrm>
            <a:off x="6432550" y="4234855"/>
            <a:ext cx="1111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800" b="1"/>
              <a:t>Store: 20%</a:t>
            </a:r>
            <a:endParaRPr lang="nb-NO" sz="2400">
              <a:solidFill>
                <a:schemeClr val="tx1"/>
              </a:solidFill>
              <a:latin typeface="Math B" pitchFamily="2" charset="2"/>
            </a:endParaRPr>
          </a:p>
        </p:txBody>
      </p:sp>
      <p:sp>
        <p:nvSpPr>
          <p:cNvPr id="32800" name="Rectangle 37"/>
          <p:cNvSpPr>
            <a:spLocks noChangeArrowheads="1"/>
          </p:cNvSpPr>
          <p:nvPr/>
        </p:nvSpPr>
        <p:spPr bwMode="auto">
          <a:xfrm>
            <a:off x="1223963" y="4520605"/>
            <a:ext cx="222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800" b="1"/>
              <a:t> A</a:t>
            </a:r>
            <a:endParaRPr lang="nb-NO" sz="2400">
              <a:solidFill>
                <a:schemeClr val="tx1"/>
              </a:solidFill>
              <a:latin typeface="Math B" pitchFamily="2" charset="2"/>
            </a:endParaRPr>
          </a:p>
        </p:txBody>
      </p:sp>
      <p:sp>
        <p:nvSpPr>
          <p:cNvPr id="32801" name="Rectangle 38"/>
          <p:cNvSpPr>
            <a:spLocks noChangeArrowheads="1"/>
          </p:cNvSpPr>
          <p:nvPr/>
        </p:nvSpPr>
        <p:spPr bwMode="auto">
          <a:xfrm>
            <a:off x="6927850" y="4520605"/>
            <a:ext cx="514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800" b="1"/>
              <a:t>9.000</a:t>
            </a:r>
            <a:endParaRPr lang="nb-NO" sz="2400">
              <a:solidFill>
                <a:schemeClr val="tx1"/>
              </a:solidFill>
              <a:latin typeface="Math B" pitchFamily="2" charset="2"/>
            </a:endParaRPr>
          </a:p>
        </p:txBody>
      </p:sp>
      <p:sp>
        <p:nvSpPr>
          <p:cNvPr id="32802" name="Rectangle 39"/>
          <p:cNvSpPr>
            <a:spLocks noChangeArrowheads="1"/>
          </p:cNvSpPr>
          <p:nvPr/>
        </p:nvSpPr>
        <p:spPr bwMode="auto">
          <a:xfrm>
            <a:off x="4838700" y="4511080"/>
            <a:ext cx="495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800" b="1"/>
              <a:t>Bygg</a:t>
            </a:r>
            <a:endParaRPr lang="nb-NO" sz="2400">
              <a:solidFill>
                <a:schemeClr val="tx1"/>
              </a:solidFill>
              <a:latin typeface="Math B" pitchFamily="2" charset="2"/>
            </a:endParaRPr>
          </a:p>
        </p:txBody>
      </p:sp>
      <p:sp>
        <p:nvSpPr>
          <p:cNvPr id="32803" name="Rectangle 40"/>
          <p:cNvSpPr>
            <a:spLocks noChangeArrowheads="1"/>
          </p:cNvSpPr>
          <p:nvPr/>
        </p:nvSpPr>
        <p:spPr bwMode="auto">
          <a:xfrm>
            <a:off x="5484813" y="4806355"/>
            <a:ext cx="222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800" b="1"/>
              <a:t> C</a:t>
            </a:r>
            <a:endParaRPr lang="nb-NO" sz="2400">
              <a:solidFill>
                <a:schemeClr val="tx1"/>
              </a:solidFill>
              <a:latin typeface="Math B" pitchFamily="2" charset="2"/>
            </a:endParaRPr>
          </a:p>
        </p:txBody>
      </p:sp>
      <p:sp>
        <p:nvSpPr>
          <p:cNvPr id="32804" name="Rectangle 41"/>
          <p:cNvSpPr>
            <a:spLocks noChangeArrowheads="1"/>
          </p:cNvSpPr>
          <p:nvPr/>
        </p:nvSpPr>
        <p:spPr bwMode="auto">
          <a:xfrm>
            <a:off x="6457950" y="4806355"/>
            <a:ext cx="1022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800" b="1"/>
              <a:t>Små: 80%</a:t>
            </a:r>
            <a:endParaRPr lang="nb-NO" sz="2400">
              <a:solidFill>
                <a:schemeClr val="tx1"/>
              </a:solidFill>
              <a:latin typeface="Math B" pitchFamily="2" charset="2"/>
            </a:endParaRPr>
          </a:p>
        </p:txBody>
      </p:sp>
      <p:sp>
        <p:nvSpPr>
          <p:cNvPr id="32805" name="Rectangle 42"/>
          <p:cNvSpPr>
            <a:spLocks noChangeArrowheads="1"/>
          </p:cNvSpPr>
          <p:nvPr/>
        </p:nvSpPr>
        <p:spPr bwMode="auto">
          <a:xfrm>
            <a:off x="3354388" y="5092105"/>
            <a:ext cx="590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800" b="1"/>
              <a:t>-5.000</a:t>
            </a:r>
            <a:endParaRPr lang="nb-NO" sz="2400">
              <a:solidFill>
                <a:schemeClr val="tx1"/>
              </a:solidFill>
              <a:latin typeface="Math B" pitchFamily="2" charset="2"/>
            </a:endParaRPr>
          </a:p>
        </p:txBody>
      </p:sp>
      <p:sp>
        <p:nvSpPr>
          <p:cNvPr id="32806" name="Rectangle 43"/>
          <p:cNvSpPr>
            <a:spLocks noChangeArrowheads="1"/>
          </p:cNvSpPr>
          <p:nvPr/>
        </p:nvSpPr>
        <p:spPr bwMode="auto">
          <a:xfrm>
            <a:off x="6927850" y="5092105"/>
            <a:ext cx="514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800" b="1"/>
              <a:t>4.000</a:t>
            </a:r>
            <a:endParaRPr lang="nb-NO" sz="2400">
              <a:solidFill>
                <a:schemeClr val="tx1"/>
              </a:solidFill>
              <a:latin typeface="Math B" pitchFamily="2" charset="2"/>
            </a:endParaRPr>
          </a:p>
        </p:txBody>
      </p:sp>
      <p:sp>
        <p:nvSpPr>
          <p:cNvPr id="32807" name="Rectangle 44"/>
          <p:cNvSpPr>
            <a:spLocks noChangeArrowheads="1"/>
          </p:cNvSpPr>
          <p:nvPr/>
        </p:nvSpPr>
        <p:spPr bwMode="auto">
          <a:xfrm>
            <a:off x="2052638" y="5377855"/>
            <a:ext cx="514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800" b="1"/>
              <a:t>Neg.:</a:t>
            </a:r>
            <a:endParaRPr lang="nb-NO" sz="2400">
              <a:solidFill>
                <a:schemeClr val="tx1"/>
              </a:solidFill>
              <a:latin typeface="Math B" pitchFamily="2" charset="2"/>
            </a:endParaRPr>
          </a:p>
        </p:txBody>
      </p:sp>
      <p:sp>
        <p:nvSpPr>
          <p:cNvPr id="32808" name="Rectangle 45"/>
          <p:cNvSpPr>
            <a:spLocks noChangeArrowheads="1"/>
          </p:cNvSpPr>
          <p:nvPr/>
        </p:nvSpPr>
        <p:spPr bwMode="auto">
          <a:xfrm>
            <a:off x="2187575" y="5663605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800" b="1"/>
              <a:t>20%</a:t>
            </a:r>
            <a:endParaRPr lang="nb-NO" sz="2400">
              <a:solidFill>
                <a:schemeClr val="tx1"/>
              </a:solidFill>
              <a:latin typeface="Math B" pitchFamily="2" charset="2"/>
            </a:endParaRPr>
          </a:p>
        </p:txBody>
      </p:sp>
      <p:sp>
        <p:nvSpPr>
          <p:cNvPr id="32809" name="Rectangle 46"/>
          <p:cNvSpPr>
            <a:spLocks noChangeArrowheads="1"/>
          </p:cNvSpPr>
          <p:nvPr/>
        </p:nvSpPr>
        <p:spPr bwMode="auto">
          <a:xfrm>
            <a:off x="3355975" y="566360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800" b="1"/>
              <a:t>2</a:t>
            </a:r>
            <a:endParaRPr lang="nb-NO" sz="2400">
              <a:solidFill>
                <a:schemeClr val="tx1"/>
              </a:solidFill>
              <a:latin typeface="Math B" pitchFamily="2" charset="2"/>
            </a:endParaRPr>
          </a:p>
        </p:txBody>
      </p:sp>
      <p:sp>
        <p:nvSpPr>
          <p:cNvPr id="32810" name="Rectangle 47"/>
          <p:cNvSpPr>
            <a:spLocks noChangeArrowheads="1"/>
          </p:cNvSpPr>
          <p:nvPr/>
        </p:nvSpPr>
        <p:spPr bwMode="auto">
          <a:xfrm>
            <a:off x="7250113" y="566360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800" b="1"/>
              <a:t>0</a:t>
            </a:r>
            <a:endParaRPr lang="nb-NO" sz="2400">
              <a:solidFill>
                <a:schemeClr val="tx1"/>
              </a:solidFill>
              <a:latin typeface="Math B" pitchFamily="2" charset="2"/>
            </a:endParaRPr>
          </a:p>
        </p:txBody>
      </p:sp>
      <p:sp>
        <p:nvSpPr>
          <p:cNvPr id="32811" name="Rectangle 48"/>
          <p:cNvSpPr>
            <a:spLocks noChangeArrowheads="1"/>
          </p:cNvSpPr>
          <p:nvPr/>
        </p:nvSpPr>
        <p:spPr bwMode="auto">
          <a:xfrm>
            <a:off x="4776788" y="5949355"/>
            <a:ext cx="971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800" b="1"/>
              <a:t>Ikke bygg</a:t>
            </a:r>
            <a:endParaRPr lang="nb-NO" sz="2400">
              <a:solidFill>
                <a:schemeClr val="tx1"/>
              </a:solidFill>
              <a:latin typeface="Math B" pitchFamily="2" charset="2"/>
            </a:endParaRPr>
          </a:p>
        </p:txBody>
      </p:sp>
      <p:sp>
        <p:nvSpPr>
          <p:cNvPr id="32812" name="Rectangle 49"/>
          <p:cNvSpPr>
            <a:spLocks noChangeArrowheads="1"/>
          </p:cNvSpPr>
          <p:nvPr/>
        </p:nvSpPr>
        <p:spPr bwMode="auto">
          <a:xfrm>
            <a:off x="3290888" y="3625255"/>
            <a:ext cx="317500" cy="32385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2813" name="Oval 50"/>
          <p:cNvSpPr>
            <a:spLocks noChangeArrowheads="1"/>
          </p:cNvSpPr>
          <p:nvPr/>
        </p:nvSpPr>
        <p:spPr bwMode="auto">
          <a:xfrm>
            <a:off x="5405438" y="2748955"/>
            <a:ext cx="415925" cy="409575"/>
          </a:xfrm>
          <a:prstGeom prst="ellips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2814" name="Oval 51"/>
          <p:cNvSpPr>
            <a:spLocks noChangeArrowheads="1"/>
          </p:cNvSpPr>
          <p:nvPr/>
        </p:nvSpPr>
        <p:spPr bwMode="auto">
          <a:xfrm>
            <a:off x="5405438" y="4768255"/>
            <a:ext cx="415925" cy="409575"/>
          </a:xfrm>
          <a:prstGeom prst="ellips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2815" name="Rectangle 52"/>
          <p:cNvSpPr>
            <a:spLocks noChangeArrowheads="1"/>
          </p:cNvSpPr>
          <p:nvPr/>
        </p:nvSpPr>
        <p:spPr bwMode="auto">
          <a:xfrm>
            <a:off x="3273425" y="5625505"/>
            <a:ext cx="319088" cy="32385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2816" name="Oval 53"/>
          <p:cNvSpPr>
            <a:spLocks noChangeArrowheads="1"/>
          </p:cNvSpPr>
          <p:nvPr/>
        </p:nvSpPr>
        <p:spPr bwMode="auto">
          <a:xfrm>
            <a:off x="1143000" y="4482505"/>
            <a:ext cx="415925" cy="409575"/>
          </a:xfrm>
          <a:prstGeom prst="ellips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2817" name="Line 54"/>
          <p:cNvSpPr>
            <a:spLocks noChangeShapeType="1"/>
          </p:cNvSpPr>
          <p:nvPr/>
        </p:nvSpPr>
        <p:spPr bwMode="auto">
          <a:xfrm flipH="1">
            <a:off x="1558925" y="3749080"/>
            <a:ext cx="1714500" cy="8286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8" name="Line 55"/>
          <p:cNvSpPr>
            <a:spLocks noChangeShapeType="1"/>
          </p:cNvSpPr>
          <p:nvPr/>
        </p:nvSpPr>
        <p:spPr bwMode="auto">
          <a:xfrm flipH="1">
            <a:off x="3616325" y="2929930"/>
            <a:ext cx="1755775" cy="8191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9" name="Line 56"/>
          <p:cNvSpPr>
            <a:spLocks noChangeShapeType="1"/>
          </p:cNvSpPr>
          <p:nvPr/>
        </p:nvSpPr>
        <p:spPr bwMode="auto">
          <a:xfrm flipH="1">
            <a:off x="3592513" y="3806230"/>
            <a:ext cx="3167062" cy="190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0" name="Line 57"/>
          <p:cNvSpPr>
            <a:spLocks noChangeShapeType="1"/>
          </p:cNvSpPr>
          <p:nvPr/>
        </p:nvSpPr>
        <p:spPr bwMode="auto">
          <a:xfrm flipH="1">
            <a:off x="3600450" y="5825530"/>
            <a:ext cx="316706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1" name="Line 58"/>
          <p:cNvSpPr>
            <a:spLocks noChangeShapeType="1"/>
          </p:cNvSpPr>
          <p:nvPr/>
        </p:nvSpPr>
        <p:spPr bwMode="auto">
          <a:xfrm flipH="1" flipV="1">
            <a:off x="1535113" y="4739680"/>
            <a:ext cx="1722437" cy="10668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2" name="Line 59"/>
          <p:cNvSpPr>
            <a:spLocks noChangeShapeType="1"/>
          </p:cNvSpPr>
          <p:nvPr/>
        </p:nvSpPr>
        <p:spPr bwMode="auto">
          <a:xfrm flipH="1">
            <a:off x="5845175" y="2606080"/>
            <a:ext cx="979488" cy="2857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3" name="Line 60"/>
          <p:cNvSpPr>
            <a:spLocks noChangeShapeType="1"/>
          </p:cNvSpPr>
          <p:nvPr/>
        </p:nvSpPr>
        <p:spPr bwMode="auto">
          <a:xfrm flipH="1" flipV="1">
            <a:off x="5780088" y="3053755"/>
            <a:ext cx="1028700" cy="180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4" name="Line 61"/>
          <p:cNvSpPr>
            <a:spLocks noChangeShapeType="1"/>
          </p:cNvSpPr>
          <p:nvPr/>
        </p:nvSpPr>
        <p:spPr bwMode="auto">
          <a:xfrm flipH="1">
            <a:off x="3592513" y="4930180"/>
            <a:ext cx="1795462" cy="7334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5" name="Line 62"/>
          <p:cNvSpPr>
            <a:spLocks noChangeShapeType="1"/>
          </p:cNvSpPr>
          <p:nvPr/>
        </p:nvSpPr>
        <p:spPr bwMode="auto">
          <a:xfrm flipH="1">
            <a:off x="5837238" y="4615855"/>
            <a:ext cx="979487" cy="295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6" name="Line 63"/>
          <p:cNvSpPr>
            <a:spLocks noChangeShapeType="1"/>
          </p:cNvSpPr>
          <p:nvPr/>
        </p:nvSpPr>
        <p:spPr bwMode="auto">
          <a:xfrm flipH="1" flipV="1">
            <a:off x="5837238" y="5092105"/>
            <a:ext cx="1028700" cy="1809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7" name="Rectangle 64"/>
          <p:cNvSpPr>
            <a:spLocks noChangeArrowheads="1"/>
          </p:cNvSpPr>
          <p:nvPr/>
        </p:nvSpPr>
        <p:spPr bwMode="auto">
          <a:xfrm>
            <a:off x="333375" y="548680"/>
            <a:ext cx="858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>
                <a:solidFill>
                  <a:schemeClr val="tx1"/>
                </a:solidFill>
              </a:rPr>
              <a:t>	6.  Risikoanalyse med tradisjonelle metoder: Beslutningstrær</a:t>
            </a: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6" grpId="0" animBg="1"/>
      <p:bldP spid="316427" grpId="0" animBg="1"/>
      <p:bldP spid="316428" grpId="0" animBg="1"/>
      <p:bldP spid="316429" grpId="0" animBg="1"/>
      <p:bldP spid="316430" grpId="0" autoUpdateAnimBg="0"/>
      <p:bldP spid="31643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67544" y="620688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>
                <a:solidFill>
                  <a:schemeClr val="tx1"/>
                </a:solidFill>
              </a:rPr>
              <a:t>Oppsummering</a:t>
            </a:r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1043807" y="1306488"/>
            <a:ext cx="7239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 algn="l">
              <a:spcBef>
                <a:spcPct val="1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chemeClr val="tx1"/>
                </a:solidFill>
              </a:rPr>
              <a:t>Effisient portefølje:</a:t>
            </a:r>
            <a:r>
              <a:rPr lang="en-US" sz="2000">
                <a:solidFill>
                  <a:schemeClr val="tx1"/>
                </a:solidFill>
              </a:rPr>
              <a:t>	</a:t>
            </a:r>
            <a:r>
              <a:rPr lang="en-US" sz="2000" smtClean="0">
                <a:solidFill>
                  <a:schemeClr val="tx1"/>
                </a:solidFill>
              </a:rPr>
              <a:t>Gir </a:t>
            </a:r>
            <a:r>
              <a:rPr lang="en-US" sz="2000">
                <a:solidFill>
                  <a:schemeClr val="tx1"/>
                </a:solidFill>
              </a:rPr>
              <a:t>maksimal </a:t>
            </a:r>
            <a:r>
              <a:rPr lang="en-US" sz="2000" smtClean="0">
                <a:solidFill>
                  <a:schemeClr val="tx1"/>
                </a:solidFill>
              </a:rPr>
              <a:t>forventet avkastning </a:t>
            </a:r>
            <a:r>
              <a:rPr lang="en-US" sz="2000">
                <a:solidFill>
                  <a:schemeClr val="tx1"/>
                </a:solidFill>
              </a:rPr>
              <a:t>for en gitt risiko, eller minimal risiko for en </a:t>
            </a:r>
            <a:r>
              <a:rPr lang="en-US" sz="2000" smtClean="0">
                <a:solidFill>
                  <a:schemeClr val="tx1"/>
                </a:solidFill>
              </a:rPr>
              <a:t>gitt </a:t>
            </a:r>
            <a:r>
              <a:rPr lang="en-US" sz="2000">
                <a:solidFill>
                  <a:schemeClr val="tx1"/>
                </a:solidFill>
              </a:rPr>
              <a:t>forventet avkastning.</a:t>
            </a:r>
          </a:p>
          <a:p>
            <a:pPr marL="457200" indent="-457200" algn="l">
              <a:spcBef>
                <a:spcPct val="10000"/>
              </a:spcBef>
            </a:pPr>
            <a:r>
              <a:rPr lang="en-US" sz="2000">
                <a:solidFill>
                  <a:schemeClr val="tx1"/>
                </a:solidFill>
              </a:rPr>
              <a:t>    </a:t>
            </a:r>
          </a:p>
          <a:p>
            <a:pPr marL="457200" indent="-457200" algn="l">
              <a:spcBef>
                <a:spcPct val="10000"/>
              </a:spcBef>
            </a:pPr>
            <a:r>
              <a:rPr lang="en-US" sz="2000">
                <a:solidFill>
                  <a:schemeClr val="tx1"/>
                </a:solidFill>
              </a:rPr>
              <a:t>	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1043807" y="2199184"/>
            <a:ext cx="75438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l">
              <a:spcBef>
                <a:spcPct val="10000"/>
              </a:spcBef>
              <a:buClr>
                <a:srgbClr val="CC0066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chemeClr val="tx1"/>
                </a:solidFill>
              </a:rPr>
              <a:t>   To-fond </a:t>
            </a:r>
            <a:r>
              <a:rPr lang="en-US" sz="2000" b="1" dirty="0" err="1">
                <a:solidFill>
                  <a:schemeClr val="tx1"/>
                </a:solidFill>
              </a:rPr>
              <a:t>resultatet</a:t>
            </a:r>
            <a:r>
              <a:rPr lang="en-US" sz="2000" b="1" dirty="0">
                <a:solidFill>
                  <a:schemeClr val="tx1"/>
                </a:solidFill>
              </a:rPr>
              <a:t>: </a:t>
            </a:r>
            <a:r>
              <a:rPr lang="en-US" sz="2000" dirty="0">
                <a:solidFill>
                  <a:schemeClr val="tx1"/>
                </a:solidFill>
              </a:rPr>
              <a:t>I et </a:t>
            </a:r>
            <a:r>
              <a:rPr lang="en-US" sz="2000" dirty="0" err="1">
                <a:solidFill>
                  <a:schemeClr val="tx1"/>
                </a:solidFill>
              </a:rPr>
              <a:t>perfekt</a:t>
            </a:r>
            <a:r>
              <a:rPr lang="en-US" sz="2000" dirty="0">
                <a:solidFill>
                  <a:schemeClr val="tx1"/>
                </a:solidFill>
              </a:rPr>
              <a:t> marked </a:t>
            </a:r>
            <a:r>
              <a:rPr lang="en-US" sz="2000" dirty="0" err="1">
                <a:solidFill>
                  <a:schemeClr val="tx1"/>
                </a:solidFill>
              </a:rPr>
              <a:t>vil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alle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investorer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fordele</a:t>
            </a:r>
            <a:endParaRPr lang="en-US" sz="2000" dirty="0">
              <a:solidFill>
                <a:schemeClr val="tx1"/>
              </a:solidFill>
            </a:endParaRPr>
          </a:p>
          <a:p>
            <a:pPr algn="l">
              <a:spcBef>
                <a:spcPct val="1000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        sine </a:t>
            </a:r>
            <a:r>
              <a:rPr lang="en-US" sz="2000" dirty="0" err="1">
                <a:solidFill>
                  <a:schemeClr val="tx1"/>
                </a:solidFill>
              </a:rPr>
              <a:t>investeringer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mellom</a:t>
            </a:r>
            <a:r>
              <a:rPr lang="en-US" sz="2000" dirty="0">
                <a:solidFill>
                  <a:schemeClr val="tx1"/>
                </a:solidFill>
              </a:rPr>
              <a:t> en </a:t>
            </a:r>
            <a:r>
              <a:rPr lang="en-US" sz="2000" dirty="0" err="1">
                <a:solidFill>
                  <a:schemeClr val="tx1"/>
                </a:solidFill>
              </a:rPr>
              <a:t>risikofri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investering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eller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lån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  <a:r>
              <a:rPr lang="en-US" sz="2000" dirty="0" err="1">
                <a:solidFill>
                  <a:schemeClr val="tx1"/>
                </a:solidFill>
              </a:rPr>
              <a:t>og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ct val="1000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        </a:t>
            </a:r>
            <a:r>
              <a:rPr lang="en-US" sz="2000" dirty="0" err="1">
                <a:solidFill>
                  <a:schemeClr val="tx1"/>
                </a:solidFill>
              </a:rPr>
              <a:t>markedsporteføljen</a:t>
            </a:r>
            <a:r>
              <a:rPr lang="en-US" sz="2000" dirty="0">
                <a:solidFill>
                  <a:schemeClr val="tx1"/>
                </a:solidFill>
              </a:rPr>
              <a:t>.  </a:t>
            </a:r>
            <a:r>
              <a:rPr lang="en-US" sz="2000" dirty="0" err="1">
                <a:solidFill>
                  <a:schemeClr val="tx1"/>
                </a:solidFill>
              </a:rPr>
              <a:t>Vektene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markedsporteføljen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er</a:t>
            </a:r>
            <a:r>
              <a:rPr lang="en-US" sz="2000" dirty="0">
                <a:solidFill>
                  <a:schemeClr val="tx1"/>
                </a:solidFill>
              </a:rPr>
              <a:t> den </a:t>
            </a:r>
            <a:r>
              <a:rPr lang="en-US" sz="2000" dirty="0" err="1">
                <a:solidFill>
                  <a:schemeClr val="tx1"/>
                </a:solidFill>
              </a:rPr>
              <a:t>samme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ct val="1000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        for </a:t>
            </a:r>
            <a:r>
              <a:rPr lang="en-US" sz="2000" dirty="0" err="1">
                <a:solidFill>
                  <a:schemeClr val="tx1"/>
                </a:solidFill>
              </a:rPr>
              <a:t>alle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investorer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uansett</a:t>
            </a:r>
            <a:r>
              <a:rPr lang="en-US" sz="2000" dirty="0">
                <a:solidFill>
                  <a:schemeClr val="tx1"/>
                </a:solidFill>
              </a:rPr>
              <a:t> grad </a:t>
            </a:r>
            <a:r>
              <a:rPr lang="en-US" sz="2000" dirty="0" err="1">
                <a:solidFill>
                  <a:schemeClr val="tx1"/>
                </a:solidFill>
              </a:rPr>
              <a:t>av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risikoaversjon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3797" name="Rectangle 10"/>
          <p:cNvSpPr>
            <a:spLocks noChangeArrowheads="1"/>
          </p:cNvSpPr>
          <p:nvPr/>
        </p:nvSpPr>
        <p:spPr bwMode="auto">
          <a:xfrm>
            <a:off x="1043807" y="3976663"/>
            <a:ext cx="4110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chemeClr val="tx1"/>
                </a:solidFill>
              </a:rPr>
              <a:t> Kapitalverdimodellen: </a:t>
            </a:r>
            <a:r>
              <a:rPr lang="en-US" sz="2000">
                <a:solidFill>
                  <a:schemeClr val="tx1"/>
                </a:solidFill>
              </a:rPr>
              <a:t>For EK:</a:t>
            </a:r>
            <a:endParaRPr lang="en-US" sz="2000" b="1">
              <a:solidFill>
                <a:schemeClr val="tx1"/>
              </a:solidFill>
            </a:endParaRPr>
          </a:p>
        </p:txBody>
      </p:sp>
      <p:graphicFrame>
        <p:nvGraphicFramePr>
          <p:cNvPr id="33798" name="Object 12"/>
          <p:cNvGraphicFramePr>
            <a:graphicFrameLocks noChangeAspect="1"/>
          </p:cNvGraphicFramePr>
          <p:nvPr/>
        </p:nvGraphicFramePr>
        <p:xfrm>
          <a:off x="5226869" y="4471963"/>
          <a:ext cx="2638425" cy="395288"/>
        </p:xfrm>
        <a:graphic>
          <a:graphicData uri="http://schemas.openxmlformats.org/presentationml/2006/ole">
            <p:oleObj spid="_x0000_s33820" name="Equation" r:id="rId4" imgW="1459866" imgH="215806" progId="">
              <p:embed/>
            </p:oleObj>
          </a:graphicData>
        </a:graphic>
      </p:graphicFrame>
      <p:sp>
        <p:nvSpPr>
          <p:cNvPr id="33799" name="Rectangle 13"/>
          <p:cNvSpPr>
            <a:spLocks noChangeArrowheads="1"/>
          </p:cNvSpPr>
          <p:nvPr/>
        </p:nvSpPr>
        <p:spPr bwMode="auto">
          <a:xfrm>
            <a:off x="3976862" y="4433863"/>
            <a:ext cx="1249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 For gjeld:</a:t>
            </a:r>
            <a:endParaRPr lang="nb-NO" sz="2000">
              <a:solidFill>
                <a:schemeClr val="tx1"/>
              </a:solidFill>
            </a:endParaRPr>
          </a:p>
        </p:txBody>
      </p:sp>
      <p:sp>
        <p:nvSpPr>
          <p:cNvPr id="22537" name="Rectangle 14"/>
          <p:cNvSpPr>
            <a:spLocks noChangeArrowheads="1"/>
          </p:cNvSpPr>
          <p:nvPr/>
        </p:nvSpPr>
        <p:spPr bwMode="auto">
          <a:xfrm>
            <a:off x="1043807" y="4964088"/>
            <a:ext cx="7086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l">
              <a:buClr>
                <a:srgbClr val="CC0066"/>
              </a:buCl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</a:rPr>
              <a:t>    Vi </a:t>
            </a:r>
            <a:r>
              <a:rPr lang="en-US" sz="2000" dirty="0" err="1">
                <a:solidFill>
                  <a:schemeClr val="tx1"/>
                </a:solidFill>
              </a:rPr>
              <a:t>bruker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prosjektets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kapitalkostnad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hensyntatt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risiko</a:t>
            </a:r>
            <a:r>
              <a:rPr lang="en-US" sz="2000" smtClean="0">
                <a:solidFill>
                  <a:schemeClr val="tx1"/>
                </a:solidFill>
              </a:rPr>
              <a:t>); </a:t>
            </a:r>
            <a:r>
              <a:rPr lang="en-US" sz="2000" dirty="0" err="1">
                <a:solidFill>
                  <a:schemeClr val="tx1"/>
                </a:solidFill>
              </a:rPr>
              <a:t>ikke</a:t>
            </a:r>
            <a:endParaRPr lang="en-US" sz="200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2000" dirty="0">
                <a:solidFill>
                  <a:schemeClr val="tx1"/>
                </a:solidFill>
              </a:rPr>
              <a:t>        </a:t>
            </a:r>
            <a:r>
              <a:rPr lang="en-US" sz="2000" dirty="0" err="1">
                <a:solidFill>
                  <a:schemeClr val="tx1"/>
                </a:solidFill>
              </a:rPr>
              <a:t>bedriftens</a:t>
            </a:r>
            <a:endParaRPr lang="nb-NO" sz="2000" dirty="0">
              <a:solidFill>
                <a:schemeClr val="tx1"/>
              </a:solidFill>
            </a:endParaRPr>
          </a:p>
        </p:txBody>
      </p:sp>
      <p:sp>
        <p:nvSpPr>
          <p:cNvPr id="33801" name="Rectangle 15"/>
          <p:cNvSpPr>
            <a:spLocks noChangeArrowheads="1"/>
          </p:cNvSpPr>
          <p:nvPr/>
        </p:nvSpPr>
        <p:spPr bwMode="auto">
          <a:xfrm>
            <a:off x="1043807" y="5789588"/>
            <a:ext cx="709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 algn="l"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>
                <a:solidFill>
                  <a:schemeClr val="tx1"/>
                </a:solidFill>
              </a:rPr>
              <a:t>    I praksis kan investor diversifisere mye billigere enn selskapet</a:t>
            </a:r>
            <a:endParaRPr lang="nb-NO" sz="2000">
              <a:solidFill>
                <a:schemeClr val="tx1"/>
              </a:solidFill>
            </a:endParaRPr>
          </a:p>
        </p:txBody>
      </p:sp>
      <p:pic>
        <p:nvPicPr>
          <p:cNvPr id="33802" name="Picture 18" descr="D:\programfiler\Microsoft Office\Clipart\standard\stddir1\BD06487_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6672"/>
            <a:ext cx="9144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803" name="Object 19"/>
          <p:cNvGraphicFramePr>
            <a:graphicFrameLocks noChangeAspect="1"/>
          </p:cNvGraphicFramePr>
          <p:nvPr/>
        </p:nvGraphicFramePr>
        <p:xfrm>
          <a:off x="5217344" y="3979838"/>
          <a:ext cx="3113088" cy="390525"/>
        </p:xfrm>
        <a:graphic>
          <a:graphicData uri="http://schemas.openxmlformats.org/presentationml/2006/ole">
            <p:oleObj spid="_x0000_s33821" name="Equation" r:id="rId6" imgW="1701800" imgH="215900" progId="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-108520" y="476672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>
                <a:solidFill>
                  <a:schemeClr val="tx1"/>
                </a:solidFill>
              </a:rPr>
              <a:t>Oppsummering, forts.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034480" y="1162472"/>
            <a:ext cx="7239000" cy="51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 algn="l">
              <a:spcBef>
                <a:spcPct val="1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chemeClr val="tx1"/>
                </a:solidFill>
              </a:rPr>
              <a:t>Informasjonseffisiens:</a:t>
            </a:r>
          </a:p>
          <a:p>
            <a:pPr marL="457200" indent="-457200" algn="l">
              <a:spcBef>
                <a:spcPct val="10000"/>
              </a:spcBef>
            </a:pPr>
            <a:r>
              <a:rPr lang="en-US" sz="2000" b="1">
                <a:solidFill>
                  <a:schemeClr val="tx1"/>
                </a:solidFill>
              </a:rPr>
              <a:t>	Svak: </a:t>
            </a:r>
            <a:r>
              <a:rPr lang="en-US" sz="2000">
                <a:solidFill>
                  <a:schemeClr val="tx1"/>
                </a:solidFill>
              </a:rPr>
              <a:t>Dagens pris reflekterer all informasjon som ligger i aksjens tidligere prisutvikling</a:t>
            </a:r>
          </a:p>
          <a:p>
            <a:pPr marL="457200" indent="-457200"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</a:t>
            </a:r>
            <a:r>
              <a:rPr lang="en-US" sz="2000" b="1">
                <a:solidFill>
                  <a:schemeClr val="tx1"/>
                </a:solidFill>
              </a:rPr>
              <a:t>Halvsterk: </a:t>
            </a:r>
            <a:r>
              <a:rPr lang="en-US" sz="2000">
                <a:solidFill>
                  <a:schemeClr val="tx1"/>
                </a:solidFill>
              </a:rPr>
              <a:t>Dagens pris reflekterer all offentlig informasjon</a:t>
            </a:r>
          </a:p>
          <a:p>
            <a:pPr marL="457200" indent="-457200"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2000" b="1">
                <a:solidFill>
                  <a:schemeClr val="tx1"/>
                </a:solidFill>
              </a:rPr>
              <a:t>	Sterk: </a:t>
            </a:r>
            <a:r>
              <a:rPr lang="en-US" sz="2000">
                <a:solidFill>
                  <a:schemeClr val="tx1"/>
                </a:solidFill>
              </a:rPr>
              <a:t>Dagens pris reflekterer all informasjon, også </a:t>
            </a:r>
          </a:p>
          <a:p>
            <a:pPr marL="457200" indent="-457200"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innsideinformasjon</a:t>
            </a:r>
          </a:p>
          <a:p>
            <a:pPr marL="457200" indent="-457200" algn="l">
              <a:spcBef>
                <a:spcPct val="1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chemeClr val="tx1"/>
                </a:solidFill>
              </a:rPr>
              <a:t>Følsomhetsanalyse: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smtClean="0">
                <a:solidFill>
                  <a:schemeClr val="tx1"/>
                </a:solidFill>
              </a:rPr>
              <a:t>Studerer </a:t>
            </a:r>
            <a:r>
              <a:rPr lang="en-US" sz="2000">
                <a:solidFill>
                  <a:schemeClr val="tx1"/>
                </a:solidFill>
              </a:rPr>
              <a:t>effekten på prosjektets</a:t>
            </a:r>
          </a:p>
          <a:p>
            <a:pPr marL="457200" indent="-457200"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        lønnsomhet av endringer i </a:t>
            </a:r>
            <a:r>
              <a:rPr lang="en-US" sz="2000" smtClean="0">
                <a:solidFill>
                  <a:schemeClr val="tx1"/>
                </a:solidFill>
              </a:rPr>
              <a:t>variabler som påvirker lønnsomheten</a:t>
            </a:r>
            <a:endParaRPr lang="en-US" sz="2000">
              <a:solidFill>
                <a:schemeClr val="tx1"/>
              </a:solidFill>
            </a:endParaRPr>
          </a:p>
          <a:p>
            <a:pPr marL="457200" indent="-457200" algn="l">
              <a:spcBef>
                <a:spcPct val="1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chemeClr val="tx1"/>
                </a:solidFill>
              </a:rPr>
              <a:t>Scenarioanalyse: </a:t>
            </a:r>
            <a:r>
              <a:rPr lang="nb-NO" sz="2000">
                <a:solidFill>
                  <a:schemeClr val="tx1"/>
                </a:solidFill>
                <a:cs typeface="Times New Roman" pitchFamily="18" charset="0"/>
              </a:rPr>
              <a:t>Flerdimensjonal følsomhetsanalyse</a:t>
            </a:r>
          </a:p>
          <a:p>
            <a:pPr marL="457200" indent="-457200" algn="l">
              <a:spcBef>
                <a:spcPct val="1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chemeClr val="tx1"/>
                </a:solidFill>
              </a:rPr>
              <a:t>Simulering: </a:t>
            </a:r>
            <a:r>
              <a:rPr lang="en-US" sz="2000">
                <a:solidFill>
                  <a:schemeClr val="tx1"/>
                </a:solidFill>
              </a:rPr>
              <a:t>Produserer sannsynlighetsfordelte kontantstrømmer </a:t>
            </a:r>
          </a:p>
          <a:p>
            <a:pPr marL="457200" indent="-457200"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       og lønnsomhetsmål basert på gjentatte trekninger og utregninger</a:t>
            </a:r>
          </a:p>
          <a:p>
            <a:pPr marL="457200" indent="-457200" algn="l">
              <a:spcBef>
                <a:spcPct val="1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chemeClr val="tx1"/>
                </a:solidFill>
              </a:rPr>
              <a:t>Beslutningstrær: </a:t>
            </a:r>
            <a:r>
              <a:rPr lang="nb-NO" sz="2000">
                <a:solidFill>
                  <a:schemeClr val="tx1"/>
                </a:solidFill>
                <a:cs typeface="Times New Roman" pitchFamily="18" charset="0"/>
              </a:rPr>
              <a:t>Strukturering av sekvensielle beslutninger for å finne optimal strategi</a:t>
            </a:r>
          </a:p>
          <a:p>
            <a:pPr marL="457200" indent="-457200" algn="l">
              <a:spcBef>
                <a:spcPct val="1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chemeClr val="tx1"/>
                </a:solidFill>
              </a:rPr>
              <a:t>Problemer med tradisjonelle metoder:</a:t>
            </a:r>
            <a:r>
              <a:rPr lang="en-US" sz="2000">
                <a:solidFill>
                  <a:schemeClr val="tx1"/>
                </a:solidFill>
              </a:rPr>
              <a:t>  Vanskelig å fastsette</a:t>
            </a:r>
          </a:p>
          <a:p>
            <a:pPr marL="457200" indent="-457200"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        kapitalkostnad</a:t>
            </a:r>
          </a:p>
        </p:txBody>
      </p:sp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6216080" y="2000672"/>
            <a:ext cx="2819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0"/>
          <p:cNvSpPr>
            <a:spLocks noChangeArrowheads="1"/>
          </p:cNvSpPr>
          <p:nvPr/>
        </p:nvSpPr>
        <p:spPr bwMode="auto">
          <a:xfrm>
            <a:off x="609600" y="1079426"/>
            <a:ext cx="731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buClr>
                <a:srgbClr val="CC0066"/>
              </a:buClr>
              <a:buFont typeface="Wingdings" pitchFamily="2" charset="2"/>
              <a:buChar char="Ø"/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Effisient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portefølje</a:t>
            </a:r>
            <a:r>
              <a:rPr lang="en-US" sz="2000" b="1" dirty="0">
                <a:solidFill>
                  <a:schemeClr val="tx1"/>
                </a:solidFill>
              </a:rPr>
              <a:t>   </a:t>
            </a:r>
          </a:p>
          <a:p>
            <a:pPr algn="l">
              <a:defRPr/>
            </a:pP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dirty="0" err="1">
                <a:solidFill>
                  <a:schemeClr val="tx1"/>
                </a:solidFill>
              </a:rPr>
              <a:t>Gir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maksimal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avkastning</a:t>
            </a:r>
            <a:r>
              <a:rPr lang="en-US" sz="2000" dirty="0">
                <a:solidFill>
                  <a:schemeClr val="tx1"/>
                </a:solidFill>
              </a:rPr>
              <a:t> for en </a:t>
            </a:r>
            <a:r>
              <a:rPr lang="en-US" sz="2000" dirty="0" err="1">
                <a:solidFill>
                  <a:schemeClr val="tx1"/>
                </a:solidFill>
              </a:rPr>
              <a:t>gitt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risiko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eller</a:t>
            </a:r>
            <a:r>
              <a:rPr lang="en-US" sz="2000" dirty="0">
                <a:solidFill>
                  <a:schemeClr val="tx1"/>
                </a:solidFill>
              </a:rPr>
              <a:t> minimal 	</a:t>
            </a:r>
            <a:r>
              <a:rPr lang="en-US" sz="2000" dirty="0" err="1">
                <a:solidFill>
                  <a:schemeClr val="tx1"/>
                </a:solidFill>
              </a:rPr>
              <a:t>risiko</a:t>
            </a:r>
            <a:r>
              <a:rPr lang="en-US" sz="2000" dirty="0">
                <a:solidFill>
                  <a:schemeClr val="tx1"/>
                </a:solidFill>
              </a:rPr>
              <a:t> for en </a:t>
            </a:r>
            <a:r>
              <a:rPr lang="en-US" sz="2000" dirty="0" err="1">
                <a:solidFill>
                  <a:schemeClr val="tx1"/>
                </a:solidFill>
              </a:rPr>
              <a:t>gitt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avkastning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103" name="Rectangle 21"/>
          <p:cNvSpPr>
            <a:spLocks noChangeArrowheads="1"/>
          </p:cNvSpPr>
          <p:nvPr/>
        </p:nvSpPr>
        <p:spPr bwMode="auto">
          <a:xfrm>
            <a:off x="685800" y="620688"/>
            <a:ext cx="411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 sz="2400" b="1">
                <a:solidFill>
                  <a:schemeClr val="tx1"/>
                </a:solidFill>
              </a:rPr>
              <a:t>1. Effisiente porteføljer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4104" name="Picture 22" descr="D:\programfiler\Microsoft Office\Clipart\standard\stddir1\BD06487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92138"/>
            <a:ext cx="12192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" name="Group 39"/>
          <p:cNvGrpSpPr>
            <a:grpSpLocks noChangeAspect="1"/>
          </p:cNvGrpSpPr>
          <p:nvPr/>
        </p:nvGrpSpPr>
        <p:grpSpPr bwMode="auto">
          <a:xfrm>
            <a:off x="1547664" y="2417807"/>
            <a:ext cx="6257925" cy="3830637"/>
            <a:chOff x="548" y="672"/>
            <a:chExt cx="4882" cy="2988"/>
          </a:xfrm>
        </p:grpSpPr>
        <p:grpSp>
          <p:nvGrpSpPr>
            <p:cNvPr id="62" name="Group 32"/>
            <p:cNvGrpSpPr>
              <a:grpSpLocks noChangeAspect="1"/>
            </p:cNvGrpSpPr>
            <p:nvPr/>
          </p:nvGrpSpPr>
          <p:grpSpPr bwMode="auto">
            <a:xfrm>
              <a:off x="548" y="672"/>
              <a:ext cx="4882" cy="2988"/>
              <a:chOff x="769" y="1488"/>
              <a:chExt cx="4882" cy="2988"/>
            </a:xfrm>
          </p:grpSpPr>
          <p:graphicFrame>
            <p:nvGraphicFramePr>
              <p:cNvPr id="78" name="Object 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3792256526"/>
                  </p:ext>
                </p:extLst>
              </p:nvPr>
            </p:nvGraphicFramePr>
            <p:xfrm>
              <a:off x="769" y="1488"/>
              <a:ext cx="4882" cy="2988"/>
            </p:xfrm>
            <a:graphic>
              <a:graphicData uri="http://schemas.openxmlformats.org/presentationml/2006/ole">
                <p:oleObj spid="_x0000_s4125" name="Diagram" r:id="rId5" imgW="5883840" imgH="3330000" progId="Excel.Sheet.8">
                  <p:embed/>
                </p:oleObj>
              </a:graphicData>
            </a:graphic>
          </p:graphicFrame>
          <p:sp>
            <p:nvSpPr>
              <p:cNvPr id="79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1427" y="3888"/>
                <a:ext cx="96" cy="1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nb-NO"/>
              </a:p>
            </p:txBody>
          </p:sp>
          <p:sp>
            <p:nvSpPr>
              <p:cNvPr id="80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1304" y="3744"/>
                <a:ext cx="96" cy="1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nb-NO"/>
              </a:p>
            </p:txBody>
          </p:sp>
        </p:grpSp>
        <p:grpSp>
          <p:nvGrpSpPr>
            <p:cNvPr id="65" name="Group 24"/>
            <p:cNvGrpSpPr>
              <a:grpSpLocks noChangeAspect="1"/>
            </p:cNvGrpSpPr>
            <p:nvPr/>
          </p:nvGrpSpPr>
          <p:grpSpPr bwMode="auto">
            <a:xfrm>
              <a:off x="2016" y="1295"/>
              <a:ext cx="2330" cy="1476"/>
              <a:chOff x="1952" y="2114"/>
              <a:chExt cx="2330" cy="1476"/>
            </a:xfrm>
          </p:grpSpPr>
          <p:sp>
            <p:nvSpPr>
              <p:cNvPr id="67" name="Oval 3"/>
              <p:cNvSpPr>
                <a:spLocks noChangeAspect="1" noChangeArrowheads="1"/>
              </p:cNvSpPr>
              <p:nvPr/>
            </p:nvSpPr>
            <p:spPr bwMode="auto">
              <a:xfrm>
                <a:off x="2939" y="2707"/>
                <a:ext cx="85" cy="6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8" name="Rectangle 4"/>
              <p:cNvSpPr>
                <a:spLocks noChangeAspect="1" noChangeArrowheads="1"/>
              </p:cNvSpPr>
              <p:nvPr/>
            </p:nvSpPr>
            <p:spPr bwMode="auto">
              <a:xfrm>
                <a:off x="2020" y="3098"/>
                <a:ext cx="105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nb-NO" sz="1600" b="1">
                    <a:solidFill>
                      <a:srgbClr val="FF0000"/>
                    </a:solidFill>
                    <a:latin typeface="MS Serif" charset="0"/>
                  </a:rPr>
                  <a:t>B</a:t>
                </a:r>
                <a:endParaRPr lang="nb-NO" sz="2400">
                  <a:solidFill>
                    <a:schemeClr val="tx1"/>
                  </a:solidFill>
                  <a:latin typeface="Math B" pitchFamily="2" charset="2"/>
                </a:endParaRPr>
              </a:p>
            </p:txBody>
          </p:sp>
          <p:sp>
            <p:nvSpPr>
              <p:cNvPr id="69" name="Rectangle 5"/>
              <p:cNvSpPr>
                <a:spLocks noChangeAspect="1" noChangeArrowheads="1"/>
              </p:cNvSpPr>
              <p:nvPr/>
            </p:nvSpPr>
            <p:spPr bwMode="auto">
              <a:xfrm>
                <a:off x="2293" y="2553"/>
                <a:ext cx="114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nb-NO" sz="1600" b="1">
                    <a:solidFill>
                      <a:srgbClr val="FF0000"/>
                    </a:solidFill>
                    <a:latin typeface="MS Serif" charset="0"/>
                  </a:rPr>
                  <a:t>C</a:t>
                </a:r>
                <a:endParaRPr lang="nb-NO" sz="2400">
                  <a:solidFill>
                    <a:schemeClr val="tx1"/>
                  </a:solidFill>
                  <a:latin typeface="Math B" pitchFamily="2" charset="2"/>
                </a:endParaRPr>
              </a:p>
            </p:txBody>
          </p:sp>
          <p:sp>
            <p:nvSpPr>
              <p:cNvPr id="70" name="Rectangle 6"/>
              <p:cNvSpPr>
                <a:spLocks noChangeAspect="1" noChangeArrowheads="1"/>
              </p:cNvSpPr>
              <p:nvPr/>
            </p:nvSpPr>
            <p:spPr bwMode="auto">
              <a:xfrm>
                <a:off x="2501" y="3329"/>
                <a:ext cx="97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nb-NO" sz="1600" b="1">
                    <a:solidFill>
                      <a:srgbClr val="FF0000"/>
                    </a:solidFill>
                    <a:latin typeface="MS Serif" charset="0"/>
                  </a:rPr>
                  <a:t>F</a:t>
                </a:r>
                <a:endParaRPr lang="nb-NO" sz="2400">
                  <a:solidFill>
                    <a:schemeClr val="tx1"/>
                  </a:solidFill>
                  <a:latin typeface="Math B" pitchFamily="2" charset="2"/>
                </a:endParaRPr>
              </a:p>
            </p:txBody>
          </p:sp>
          <p:sp>
            <p:nvSpPr>
              <p:cNvPr id="71" name="Rectangle 7"/>
              <p:cNvSpPr>
                <a:spLocks noChangeAspect="1" noChangeArrowheads="1"/>
              </p:cNvSpPr>
              <p:nvPr/>
            </p:nvSpPr>
            <p:spPr bwMode="auto">
              <a:xfrm>
                <a:off x="2965" y="2258"/>
                <a:ext cx="114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nb-NO" sz="1600" b="1">
                    <a:solidFill>
                      <a:srgbClr val="FF0000"/>
                    </a:solidFill>
                    <a:latin typeface="MS Serif" charset="0"/>
                  </a:rPr>
                  <a:t>D</a:t>
                </a:r>
                <a:endParaRPr lang="nb-NO" sz="2400">
                  <a:solidFill>
                    <a:schemeClr val="tx1"/>
                  </a:solidFill>
                  <a:latin typeface="Math B" pitchFamily="2" charset="2"/>
                </a:endParaRPr>
              </a:p>
            </p:txBody>
          </p:sp>
          <p:sp>
            <p:nvSpPr>
              <p:cNvPr id="72" name="Rectangle 8"/>
              <p:cNvSpPr>
                <a:spLocks noChangeAspect="1" noChangeArrowheads="1"/>
              </p:cNvSpPr>
              <p:nvPr/>
            </p:nvSpPr>
            <p:spPr bwMode="auto">
              <a:xfrm>
                <a:off x="4177" y="2114"/>
                <a:ext cx="105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nb-NO" sz="1600" b="1">
                    <a:solidFill>
                      <a:srgbClr val="FF0000"/>
                    </a:solidFill>
                    <a:latin typeface="MS Serif" charset="0"/>
                  </a:rPr>
                  <a:t>E</a:t>
                </a:r>
                <a:endParaRPr lang="nb-NO" sz="2400">
                  <a:solidFill>
                    <a:schemeClr val="tx1"/>
                  </a:solidFill>
                  <a:latin typeface="Math B" pitchFamily="2" charset="2"/>
                </a:endParaRPr>
              </a:p>
            </p:txBody>
          </p:sp>
          <p:sp>
            <p:nvSpPr>
              <p:cNvPr id="73" name="Oval 9"/>
              <p:cNvSpPr>
                <a:spLocks noChangeAspect="1" noChangeArrowheads="1"/>
              </p:cNvSpPr>
              <p:nvPr/>
            </p:nvSpPr>
            <p:spPr bwMode="auto">
              <a:xfrm>
                <a:off x="1952" y="3233"/>
                <a:ext cx="85" cy="6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" name="Oval 10"/>
              <p:cNvSpPr>
                <a:spLocks noChangeAspect="1" noChangeArrowheads="1"/>
              </p:cNvSpPr>
              <p:nvPr/>
            </p:nvSpPr>
            <p:spPr bwMode="auto">
              <a:xfrm>
                <a:off x="2314" y="2707"/>
                <a:ext cx="86" cy="6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" name="Oval 11"/>
              <p:cNvSpPr>
                <a:spLocks noChangeAspect="1" noChangeArrowheads="1"/>
              </p:cNvSpPr>
              <p:nvPr/>
            </p:nvSpPr>
            <p:spPr bwMode="auto">
              <a:xfrm>
                <a:off x="2966" y="2408"/>
                <a:ext cx="86" cy="6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" name="Oval 12"/>
              <p:cNvSpPr>
                <a:spLocks noChangeAspect="1" noChangeArrowheads="1"/>
              </p:cNvSpPr>
              <p:nvPr/>
            </p:nvSpPr>
            <p:spPr bwMode="auto">
              <a:xfrm>
                <a:off x="4186" y="2253"/>
                <a:ext cx="86" cy="6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" name="Oval 13"/>
              <p:cNvSpPr>
                <a:spLocks noChangeAspect="1" noChangeArrowheads="1"/>
              </p:cNvSpPr>
              <p:nvPr/>
            </p:nvSpPr>
            <p:spPr bwMode="auto">
              <a:xfrm>
                <a:off x="2392" y="3523"/>
                <a:ext cx="86" cy="6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66" name="Rectangle 27"/>
            <p:cNvSpPr>
              <a:spLocks noChangeAspect="1" noChangeArrowheads="1"/>
            </p:cNvSpPr>
            <p:nvPr/>
          </p:nvSpPr>
          <p:spPr bwMode="auto">
            <a:xfrm>
              <a:off x="3058" y="1907"/>
              <a:ext cx="11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b-NO" sz="1600" b="1">
                  <a:solidFill>
                    <a:srgbClr val="FF0000"/>
                  </a:solidFill>
                  <a:latin typeface="MS Serif" charset="0"/>
                </a:rPr>
                <a:t>A</a:t>
              </a:r>
              <a:endParaRPr lang="nb-NO" sz="2400">
                <a:solidFill>
                  <a:schemeClr val="tx1"/>
                </a:solidFill>
                <a:latin typeface="Math B" pitchFamily="2" charset="2"/>
              </a:endParaRPr>
            </a:p>
          </p:txBody>
        </p:sp>
      </p:grpSp>
      <p:sp>
        <p:nvSpPr>
          <p:cNvPr id="278544" name="Line 16"/>
          <p:cNvSpPr>
            <a:spLocks noChangeShapeType="1"/>
          </p:cNvSpPr>
          <p:nvPr/>
        </p:nvSpPr>
        <p:spPr bwMode="auto">
          <a:xfrm flipH="1">
            <a:off x="4048527" y="4028034"/>
            <a:ext cx="59548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43" name="Line 15"/>
          <p:cNvSpPr>
            <a:spLocks noChangeShapeType="1"/>
          </p:cNvSpPr>
          <p:nvPr/>
        </p:nvSpPr>
        <p:spPr bwMode="auto">
          <a:xfrm flipV="1">
            <a:off x="4749051" y="3730402"/>
            <a:ext cx="1095" cy="20544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8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8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44" grpId="0" animBg="1"/>
      <p:bldP spid="2785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"/>
          <p:cNvSpPr>
            <a:spLocks noChangeArrowheads="1"/>
          </p:cNvSpPr>
          <p:nvPr/>
        </p:nvSpPr>
        <p:spPr bwMode="auto">
          <a:xfrm>
            <a:off x="685800" y="594320"/>
            <a:ext cx="510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 sz="2400" b="1">
                <a:solidFill>
                  <a:schemeClr val="tx1"/>
                </a:solidFill>
              </a:rPr>
              <a:t>1. Effisiente porteføljer (forts.)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123" name="Rectangle 25"/>
          <p:cNvSpPr>
            <a:spLocks noChangeArrowheads="1"/>
          </p:cNvSpPr>
          <p:nvPr/>
        </p:nvSpPr>
        <p:spPr bwMode="auto">
          <a:xfrm>
            <a:off x="1014413" y="4861520"/>
            <a:ext cx="7519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chemeClr val="tx1"/>
                </a:solidFill>
              </a:rPr>
              <a:t>Effisiente porteføljer:  </a:t>
            </a:r>
            <a:r>
              <a:rPr lang="en-US" sz="2000">
                <a:solidFill>
                  <a:schemeClr val="tx1"/>
                </a:solidFill>
              </a:rPr>
              <a:t>Linjen B-C-D-E viser et effisient sett av porteføljer</a:t>
            </a:r>
          </a:p>
        </p:txBody>
      </p:sp>
      <p:sp>
        <p:nvSpPr>
          <p:cNvPr id="5124" name="Rectangle 26"/>
          <p:cNvSpPr>
            <a:spLocks noChangeArrowheads="1"/>
          </p:cNvSpPr>
          <p:nvPr/>
        </p:nvSpPr>
        <p:spPr bwMode="auto">
          <a:xfrm>
            <a:off x="1014413" y="5623520"/>
            <a:ext cx="72278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1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chemeClr val="tx1"/>
                </a:solidFill>
              </a:rPr>
              <a:t>Hvilke portefølje </a:t>
            </a:r>
            <a:r>
              <a:rPr lang="en-US" sz="2000" b="1" smtClean="0">
                <a:solidFill>
                  <a:schemeClr val="tx1"/>
                </a:solidFill>
              </a:rPr>
              <a:t>bør du velge?   </a:t>
            </a:r>
            <a:r>
              <a:rPr lang="en-US" sz="2000">
                <a:solidFill>
                  <a:schemeClr val="tx1"/>
                </a:solidFill>
              </a:rPr>
              <a:t>Avhenger av risikoholdning; </a:t>
            </a:r>
          </a:p>
          <a:p>
            <a:pPr marL="342900" indent="-342900" algn="l"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     grad av risikoaversjon</a:t>
            </a:r>
          </a:p>
        </p:txBody>
      </p:sp>
      <p:grpSp>
        <p:nvGrpSpPr>
          <p:cNvPr id="5125" name="Group 39"/>
          <p:cNvGrpSpPr>
            <a:grpSpLocks noChangeAspect="1"/>
          </p:cNvGrpSpPr>
          <p:nvPr/>
        </p:nvGrpSpPr>
        <p:grpSpPr bwMode="auto">
          <a:xfrm>
            <a:off x="1133475" y="1030883"/>
            <a:ext cx="6257925" cy="3830637"/>
            <a:chOff x="548" y="672"/>
            <a:chExt cx="4882" cy="2988"/>
          </a:xfrm>
        </p:grpSpPr>
        <p:grpSp>
          <p:nvGrpSpPr>
            <p:cNvPr id="5127" name="Group 32"/>
            <p:cNvGrpSpPr>
              <a:grpSpLocks noChangeAspect="1"/>
            </p:cNvGrpSpPr>
            <p:nvPr/>
          </p:nvGrpSpPr>
          <p:grpSpPr bwMode="auto">
            <a:xfrm>
              <a:off x="548" y="672"/>
              <a:ext cx="4882" cy="2988"/>
              <a:chOff x="769" y="1488"/>
              <a:chExt cx="4882" cy="2988"/>
            </a:xfrm>
          </p:grpSpPr>
          <p:graphicFrame>
            <p:nvGraphicFramePr>
              <p:cNvPr id="5143" name="Object 0"/>
              <p:cNvGraphicFramePr>
                <a:graphicFrameLocks noChangeAspect="1"/>
              </p:cNvGraphicFramePr>
              <p:nvPr/>
            </p:nvGraphicFramePr>
            <p:xfrm>
              <a:off x="769" y="1488"/>
              <a:ext cx="4882" cy="2988"/>
            </p:xfrm>
            <a:graphic>
              <a:graphicData uri="http://schemas.openxmlformats.org/presentationml/2006/ole">
                <p:oleObj spid="_x0000_s5154" name="Diagram" r:id="rId4" imgW="5883840" imgH="3330000" progId="Excel.Sheet.8">
                  <p:embed/>
                </p:oleObj>
              </a:graphicData>
            </a:graphic>
          </p:graphicFrame>
          <p:sp>
            <p:nvSpPr>
              <p:cNvPr id="5144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1427" y="3888"/>
                <a:ext cx="96" cy="1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nb-NO"/>
              </a:p>
            </p:txBody>
          </p:sp>
          <p:sp>
            <p:nvSpPr>
              <p:cNvPr id="5145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1304" y="3744"/>
                <a:ext cx="96" cy="1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nb-NO"/>
              </a:p>
            </p:txBody>
          </p:sp>
        </p:grpSp>
        <p:sp>
          <p:nvSpPr>
            <p:cNvPr id="5128" name="Freeform 23"/>
            <p:cNvSpPr>
              <a:spLocks noChangeAspect="1"/>
            </p:cNvSpPr>
            <p:nvPr/>
          </p:nvSpPr>
          <p:spPr bwMode="auto">
            <a:xfrm>
              <a:off x="2057" y="1488"/>
              <a:ext cx="2216" cy="1257"/>
            </a:xfrm>
            <a:custGeom>
              <a:avLst/>
              <a:gdLst>
                <a:gd name="T0" fmla="*/ 0 w 2216"/>
                <a:gd name="T1" fmla="*/ 989 h 1257"/>
                <a:gd name="T2" fmla="*/ 53 w 2216"/>
                <a:gd name="T3" fmla="*/ 1071 h 1257"/>
                <a:gd name="T4" fmla="*/ 119 w 2216"/>
                <a:gd name="T5" fmla="*/ 1154 h 1257"/>
                <a:gd name="T6" fmla="*/ 224 w 2216"/>
                <a:gd name="T7" fmla="*/ 1195 h 1257"/>
                <a:gd name="T8" fmla="*/ 343 w 2216"/>
                <a:gd name="T9" fmla="*/ 1226 h 1257"/>
                <a:gd name="T10" fmla="*/ 448 w 2216"/>
                <a:gd name="T11" fmla="*/ 1257 h 1257"/>
                <a:gd name="T12" fmla="*/ 475 w 2216"/>
                <a:gd name="T13" fmla="*/ 1154 h 1257"/>
                <a:gd name="T14" fmla="*/ 501 w 2216"/>
                <a:gd name="T15" fmla="*/ 1051 h 1257"/>
                <a:gd name="T16" fmla="*/ 554 w 2216"/>
                <a:gd name="T17" fmla="*/ 968 h 1257"/>
                <a:gd name="T18" fmla="*/ 673 w 2216"/>
                <a:gd name="T19" fmla="*/ 937 h 1257"/>
                <a:gd name="T20" fmla="*/ 778 w 2216"/>
                <a:gd name="T21" fmla="*/ 927 h 1257"/>
                <a:gd name="T22" fmla="*/ 910 w 2216"/>
                <a:gd name="T23" fmla="*/ 937 h 1257"/>
                <a:gd name="T24" fmla="*/ 963 w 2216"/>
                <a:gd name="T25" fmla="*/ 855 h 1257"/>
                <a:gd name="T26" fmla="*/ 989 w 2216"/>
                <a:gd name="T27" fmla="*/ 762 h 1257"/>
                <a:gd name="T28" fmla="*/ 1029 w 2216"/>
                <a:gd name="T29" fmla="*/ 680 h 1257"/>
                <a:gd name="T30" fmla="*/ 1147 w 2216"/>
                <a:gd name="T31" fmla="*/ 639 h 1257"/>
                <a:gd name="T32" fmla="*/ 1345 w 2216"/>
                <a:gd name="T33" fmla="*/ 628 h 1257"/>
                <a:gd name="T34" fmla="*/ 1451 w 2216"/>
                <a:gd name="T35" fmla="*/ 608 h 1257"/>
                <a:gd name="T36" fmla="*/ 1490 w 2216"/>
                <a:gd name="T37" fmla="*/ 505 h 1257"/>
                <a:gd name="T38" fmla="*/ 1543 w 2216"/>
                <a:gd name="T39" fmla="*/ 422 h 1257"/>
                <a:gd name="T40" fmla="*/ 1675 w 2216"/>
                <a:gd name="T41" fmla="*/ 402 h 1257"/>
                <a:gd name="T42" fmla="*/ 1820 w 2216"/>
                <a:gd name="T43" fmla="*/ 402 h 1257"/>
                <a:gd name="T44" fmla="*/ 1952 w 2216"/>
                <a:gd name="T45" fmla="*/ 412 h 1257"/>
                <a:gd name="T46" fmla="*/ 1965 w 2216"/>
                <a:gd name="T47" fmla="*/ 319 h 1257"/>
                <a:gd name="T48" fmla="*/ 2018 w 2216"/>
                <a:gd name="T49" fmla="*/ 227 h 1257"/>
                <a:gd name="T50" fmla="*/ 2057 w 2216"/>
                <a:gd name="T51" fmla="*/ 144 h 1257"/>
                <a:gd name="T52" fmla="*/ 2123 w 2216"/>
                <a:gd name="T53" fmla="*/ 62 h 1257"/>
                <a:gd name="T54" fmla="*/ 2216 w 2216"/>
                <a:gd name="T55" fmla="*/ 0 h 12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16"/>
                <a:gd name="T85" fmla="*/ 0 h 1257"/>
                <a:gd name="T86" fmla="*/ 2216 w 2216"/>
                <a:gd name="T87" fmla="*/ 1257 h 12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16" h="1257">
                  <a:moveTo>
                    <a:pt x="0" y="989"/>
                  </a:moveTo>
                  <a:lnTo>
                    <a:pt x="53" y="1071"/>
                  </a:lnTo>
                  <a:lnTo>
                    <a:pt x="119" y="1154"/>
                  </a:lnTo>
                  <a:lnTo>
                    <a:pt x="224" y="1195"/>
                  </a:lnTo>
                  <a:lnTo>
                    <a:pt x="343" y="1226"/>
                  </a:lnTo>
                  <a:lnTo>
                    <a:pt x="448" y="1257"/>
                  </a:lnTo>
                  <a:lnTo>
                    <a:pt x="475" y="1154"/>
                  </a:lnTo>
                  <a:lnTo>
                    <a:pt x="501" y="1051"/>
                  </a:lnTo>
                  <a:lnTo>
                    <a:pt x="554" y="968"/>
                  </a:lnTo>
                  <a:lnTo>
                    <a:pt x="673" y="937"/>
                  </a:lnTo>
                  <a:lnTo>
                    <a:pt x="778" y="927"/>
                  </a:lnTo>
                  <a:lnTo>
                    <a:pt x="910" y="937"/>
                  </a:lnTo>
                  <a:lnTo>
                    <a:pt x="963" y="855"/>
                  </a:lnTo>
                  <a:lnTo>
                    <a:pt x="989" y="762"/>
                  </a:lnTo>
                  <a:lnTo>
                    <a:pt x="1029" y="680"/>
                  </a:lnTo>
                  <a:lnTo>
                    <a:pt x="1147" y="639"/>
                  </a:lnTo>
                  <a:lnTo>
                    <a:pt x="1345" y="628"/>
                  </a:lnTo>
                  <a:lnTo>
                    <a:pt x="1451" y="608"/>
                  </a:lnTo>
                  <a:lnTo>
                    <a:pt x="1490" y="505"/>
                  </a:lnTo>
                  <a:lnTo>
                    <a:pt x="1543" y="422"/>
                  </a:lnTo>
                  <a:lnTo>
                    <a:pt x="1675" y="402"/>
                  </a:lnTo>
                  <a:lnTo>
                    <a:pt x="1820" y="402"/>
                  </a:lnTo>
                  <a:lnTo>
                    <a:pt x="1952" y="412"/>
                  </a:lnTo>
                  <a:lnTo>
                    <a:pt x="1965" y="319"/>
                  </a:lnTo>
                  <a:lnTo>
                    <a:pt x="2018" y="227"/>
                  </a:lnTo>
                  <a:lnTo>
                    <a:pt x="2057" y="144"/>
                  </a:lnTo>
                  <a:lnTo>
                    <a:pt x="2123" y="62"/>
                  </a:lnTo>
                  <a:lnTo>
                    <a:pt x="2216" y="0"/>
                  </a:lnTo>
                </a:path>
              </a:pathLst>
            </a:custGeom>
            <a:noFill/>
            <a:ln w="635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Freeform 22"/>
            <p:cNvSpPr>
              <a:spLocks noChangeAspect="1"/>
            </p:cNvSpPr>
            <p:nvPr/>
          </p:nvSpPr>
          <p:spPr bwMode="auto">
            <a:xfrm>
              <a:off x="2036" y="1488"/>
              <a:ext cx="2229" cy="1030"/>
            </a:xfrm>
            <a:custGeom>
              <a:avLst/>
              <a:gdLst>
                <a:gd name="T0" fmla="*/ 2229 w 2229"/>
                <a:gd name="T1" fmla="*/ 0 h 1030"/>
                <a:gd name="T2" fmla="*/ 2071 w 2229"/>
                <a:gd name="T3" fmla="*/ 10 h 1030"/>
                <a:gd name="T4" fmla="*/ 1926 w 2229"/>
                <a:gd name="T5" fmla="*/ 10 h 1030"/>
                <a:gd name="T6" fmla="*/ 1794 w 2229"/>
                <a:gd name="T7" fmla="*/ 20 h 1030"/>
                <a:gd name="T8" fmla="*/ 1649 w 2229"/>
                <a:gd name="T9" fmla="*/ 41 h 1030"/>
                <a:gd name="T10" fmla="*/ 1504 w 2229"/>
                <a:gd name="T11" fmla="*/ 62 h 1030"/>
                <a:gd name="T12" fmla="*/ 1372 w 2229"/>
                <a:gd name="T13" fmla="*/ 82 h 1030"/>
                <a:gd name="T14" fmla="*/ 1240 w 2229"/>
                <a:gd name="T15" fmla="*/ 113 h 1030"/>
                <a:gd name="T16" fmla="*/ 1108 w 2229"/>
                <a:gd name="T17" fmla="*/ 144 h 1030"/>
                <a:gd name="T18" fmla="*/ 989 w 2229"/>
                <a:gd name="T19" fmla="*/ 175 h 1030"/>
                <a:gd name="T20" fmla="*/ 871 w 2229"/>
                <a:gd name="T21" fmla="*/ 216 h 1030"/>
                <a:gd name="T22" fmla="*/ 752 w 2229"/>
                <a:gd name="T23" fmla="*/ 257 h 1030"/>
                <a:gd name="T24" fmla="*/ 646 w 2229"/>
                <a:gd name="T25" fmla="*/ 309 h 1030"/>
                <a:gd name="T26" fmla="*/ 541 w 2229"/>
                <a:gd name="T27" fmla="*/ 360 h 1030"/>
                <a:gd name="T28" fmla="*/ 449 w 2229"/>
                <a:gd name="T29" fmla="*/ 412 h 1030"/>
                <a:gd name="T30" fmla="*/ 370 w 2229"/>
                <a:gd name="T31" fmla="*/ 463 h 1030"/>
                <a:gd name="T32" fmla="*/ 290 w 2229"/>
                <a:gd name="T33" fmla="*/ 515 h 1030"/>
                <a:gd name="T34" fmla="*/ 224 w 2229"/>
                <a:gd name="T35" fmla="*/ 577 h 1030"/>
                <a:gd name="T36" fmla="*/ 159 w 2229"/>
                <a:gd name="T37" fmla="*/ 638 h 1030"/>
                <a:gd name="T38" fmla="*/ 106 w 2229"/>
                <a:gd name="T39" fmla="*/ 700 h 1030"/>
                <a:gd name="T40" fmla="*/ 66 w 2229"/>
                <a:gd name="T41" fmla="*/ 772 h 1030"/>
                <a:gd name="T42" fmla="*/ 40 w 2229"/>
                <a:gd name="T43" fmla="*/ 834 h 1030"/>
                <a:gd name="T44" fmla="*/ 13 w 2229"/>
                <a:gd name="T45" fmla="*/ 896 h 1030"/>
                <a:gd name="T46" fmla="*/ 0 w 2229"/>
                <a:gd name="T47" fmla="*/ 968 h 1030"/>
                <a:gd name="T48" fmla="*/ 0 w 2229"/>
                <a:gd name="T49" fmla="*/ 1030 h 10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29"/>
                <a:gd name="T76" fmla="*/ 0 h 1030"/>
                <a:gd name="T77" fmla="*/ 2229 w 2229"/>
                <a:gd name="T78" fmla="*/ 1030 h 10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29" h="1030">
                  <a:moveTo>
                    <a:pt x="2229" y="0"/>
                  </a:moveTo>
                  <a:lnTo>
                    <a:pt x="2071" y="10"/>
                  </a:lnTo>
                  <a:lnTo>
                    <a:pt x="1926" y="10"/>
                  </a:lnTo>
                  <a:lnTo>
                    <a:pt x="1794" y="20"/>
                  </a:lnTo>
                  <a:lnTo>
                    <a:pt x="1649" y="41"/>
                  </a:lnTo>
                  <a:lnTo>
                    <a:pt x="1504" y="62"/>
                  </a:lnTo>
                  <a:lnTo>
                    <a:pt x="1372" y="82"/>
                  </a:lnTo>
                  <a:lnTo>
                    <a:pt x="1240" y="113"/>
                  </a:lnTo>
                  <a:lnTo>
                    <a:pt x="1108" y="144"/>
                  </a:lnTo>
                  <a:lnTo>
                    <a:pt x="989" y="175"/>
                  </a:lnTo>
                  <a:lnTo>
                    <a:pt x="871" y="216"/>
                  </a:lnTo>
                  <a:lnTo>
                    <a:pt x="752" y="257"/>
                  </a:lnTo>
                  <a:lnTo>
                    <a:pt x="646" y="309"/>
                  </a:lnTo>
                  <a:lnTo>
                    <a:pt x="541" y="360"/>
                  </a:lnTo>
                  <a:lnTo>
                    <a:pt x="449" y="412"/>
                  </a:lnTo>
                  <a:lnTo>
                    <a:pt x="370" y="463"/>
                  </a:lnTo>
                  <a:lnTo>
                    <a:pt x="290" y="515"/>
                  </a:lnTo>
                  <a:lnTo>
                    <a:pt x="224" y="577"/>
                  </a:lnTo>
                  <a:lnTo>
                    <a:pt x="159" y="638"/>
                  </a:lnTo>
                  <a:lnTo>
                    <a:pt x="106" y="700"/>
                  </a:lnTo>
                  <a:lnTo>
                    <a:pt x="66" y="772"/>
                  </a:lnTo>
                  <a:lnTo>
                    <a:pt x="40" y="834"/>
                  </a:lnTo>
                  <a:lnTo>
                    <a:pt x="13" y="896"/>
                  </a:lnTo>
                  <a:lnTo>
                    <a:pt x="0" y="968"/>
                  </a:lnTo>
                  <a:lnTo>
                    <a:pt x="0" y="1030"/>
                  </a:lnTo>
                </a:path>
              </a:pathLst>
            </a:custGeom>
            <a:noFill/>
            <a:ln w="635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30" name="Group 24"/>
            <p:cNvGrpSpPr>
              <a:grpSpLocks noChangeAspect="1"/>
            </p:cNvGrpSpPr>
            <p:nvPr/>
          </p:nvGrpSpPr>
          <p:grpSpPr bwMode="auto">
            <a:xfrm>
              <a:off x="2016" y="1295"/>
              <a:ext cx="2330" cy="1476"/>
              <a:chOff x="1952" y="2114"/>
              <a:chExt cx="2330" cy="1476"/>
            </a:xfrm>
          </p:grpSpPr>
          <p:sp>
            <p:nvSpPr>
              <p:cNvPr id="5132" name="Oval 3"/>
              <p:cNvSpPr>
                <a:spLocks noChangeAspect="1" noChangeArrowheads="1"/>
              </p:cNvSpPr>
              <p:nvPr/>
            </p:nvSpPr>
            <p:spPr bwMode="auto">
              <a:xfrm>
                <a:off x="2939" y="2707"/>
                <a:ext cx="85" cy="6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5133" name="Rectangle 4"/>
              <p:cNvSpPr>
                <a:spLocks noChangeAspect="1" noChangeArrowheads="1"/>
              </p:cNvSpPr>
              <p:nvPr/>
            </p:nvSpPr>
            <p:spPr bwMode="auto">
              <a:xfrm>
                <a:off x="2020" y="3098"/>
                <a:ext cx="105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nb-NO" sz="1600" b="1">
                    <a:solidFill>
                      <a:srgbClr val="FF0000"/>
                    </a:solidFill>
                    <a:latin typeface="MS Serif" charset="0"/>
                  </a:rPr>
                  <a:t>B</a:t>
                </a:r>
                <a:endParaRPr lang="nb-NO" sz="2400">
                  <a:solidFill>
                    <a:schemeClr val="tx1"/>
                  </a:solidFill>
                  <a:latin typeface="Math B" pitchFamily="2" charset="2"/>
                </a:endParaRPr>
              </a:p>
            </p:txBody>
          </p:sp>
          <p:sp>
            <p:nvSpPr>
              <p:cNvPr id="5134" name="Rectangle 5"/>
              <p:cNvSpPr>
                <a:spLocks noChangeAspect="1" noChangeArrowheads="1"/>
              </p:cNvSpPr>
              <p:nvPr/>
            </p:nvSpPr>
            <p:spPr bwMode="auto">
              <a:xfrm>
                <a:off x="2293" y="2553"/>
                <a:ext cx="114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nb-NO" sz="1600" b="1">
                    <a:solidFill>
                      <a:srgbClr val="FF0000"/>
                    </a:solidFill>
                    <a:latin typeface="MS Serif" charset="0"/>
                  </a:rPr>
                  <a:t>C</a:t>
                </a:r>
                <a:endParaRPr lang="nb-NO" sz="2400">
                  <a:solidFill>
                    <a:schemeClr val="tx1"/>
                  </a:solidFill>
                  <a:latin typeface="Math B" pitchFamily="2" charset="2"/>
                </a:endParaRPr>
              </a:p>
            </p:txBody>
          </p:sp>
          <p:sp>
            <p:nvSpPr>
              <p:cNvPr id="5135" name="Rectangle 6"/>
              <p:cNvSpPr>
                <a:spLocks noChangeAspect="1" noChangeArrowheads="1"/>
              </p:cNvSpPr>
              <p:nvPr/>
            </p:nvSpPr>
            <p:spPr bwMode="auto">
              <a:xfrm>
                <a:off x="2501" y="3329"/>
                <a:ext cx="97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nb-NO" sz="1600" b="1">
                    <a:solidFill>
                      <a:srgbClr val="FF0000"/>
                    </a:solidFill>
                    <a:latin typeface="MS Serif" charset="0"/>
                  </a:rPr>
                  <a:t>F</a:t>
                </a:r>
                <a:endParaRPr lang="nb-NO" sz="2400">
                  <a:solidFill>
                    <a:schemeClr val="tx1"/>
                  </a:solidFill>
                  <a:latin typeface="Math B" pitchFamily="2" charset="2"/>
                </a:endParaRPr>
              </a:p>
            </p:txBody>
          </p:sp>
          <p:sp>
            <p:nvSpPr>
              <p:cNvPr id="5136" name="Rectangle 7"/>
              <p:cNvSpPr>
                <a:spLocks noChangeAspect="1" noChangeArrowheads="1"/>
              </p:cNvSpPr>
              <p:nvPr/>
            </p:nvSpPr>
            <p:spPr bwMode="auto">
              <a:xfrm>
                <a:off x="2965" y="2258"/>
                <a:ext cx="114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nb-NO" sz="1600" b="1">
                    <a:solidFill>
                      <a:srgbClr val="FF0000"/>
                    </a:solidFill>
                    <a:latin typeface="MS Serif" charset="0"/>
                  </a:rPr>
                  <a:t>D</a:t>
                </a:r>
                <a:endParaRPr lang="nb-NO" sz="2400">
                  <a:solidFill>
                    <a:schemeClr val="tx1"/>
                  </a:solidFill>
                  <a:latin typeface="Math B" pitchFamily="2" charset="2"/>
                </a:endParaRPr>
              </a:p>
            </p:txBody>
          </p:sp>
          <p:sp>
            <p:nvSpPr>
              <p:cNvPr id="5137" name="Rectangle 8"/>
              <p:cNvSpPr>
                <a:spLocks noChangeAspect="1" noChangeArrowheads="1"/>
              </p:cNvSpPr>
              <p:nvPr/>
            </p:nvSpPr>
            <p:spPr bwMode="auto">
              <a:xfrm>
                <a:off x="4177" y="2114"/>
                <a:ext cx="105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nb-NO" sz="1600" b="1">
                    <a:solidFill>
                      <a:srgbClr val="FF0000"/>
                    </a:solidFill>
                    <a:latin typeface="MS Serif" charset="0"/>
                  </a:rPr>
                  <a:t>E</a:t>
                </a:r>
                <a:endParaRPr lang="nb-NO" sz="2400">
                  <a:solidFill>
                    <a:schemeClr val="tx1"/>
                  </a:solidFill>
                  <a:latin typeface="Math B" pitchFamily="2" charset="2"/>
                </a:endParaRPr>
              </a:p>
            </p:txBody>
          </p:sp>
          <p:sp>
            <p:nvSpPr>
              <p:cNvPr id="5138" name="Oval 9"/>
              <p:cNvSpPr>
                <a:spLocks noChangeAspect="1" noChangeArrowheads="1"/>
              </p:cNvSpPr>
              <p:nvPr/>
            </p:nvSpPr>
            <p:spPr bwMode="auto">
              <a:xfrm>
                <a:off x="1952" y="3233"/>
                <a:ext cx="85" cy="6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5139" name="Oval 10"/>
              <p:cNvSpPr>
                <a:spLocks noChangeAspect="1" noChangeArrowheads="1"/>
              </p:cNvSpPr>
              <p:nvPr/>
            </p:nvSpPr>
            <p:spPr bwMode="auto">
              <a:xfrm>
                <a:off x="2314" y="2707"/>
                <a:ext cx="86" cy="6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5140" name="Oval 11"/>
              <p:cNvSpPr>
                <a:spLocks noChangeAspect="1" noChangeArrowheads="1"/>
              </p:cNvSpPr>
              <p:nvPr/>
            </p:nvSpPr>
            <p:spPr bwMode="auto">
              <a:xfrm>
                <a:off x="2966" y="2408"/>
                <a:ext cx="86" cy="6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5141" name="Oval 12"/>
              <p:cNvSpPr>
                <a:spLocks noChangeAspect="1" noChangeArrowheads="1"/>
              </p:cNvSpPr>
              <p:nvPr/>
            </p:nvSpPr>
            <p:spPr bwMode="auto">
              <a:xfrm>
                <a:off x="4186" y="2253"/>
                <a:ext cx="86" cy="6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5142" name="Oval 13"/>
              <p:cNvSpPr>
                <a:spLocks noChangeAspect="1" noChangeArrowheads="1"/>
              </p:cNvSpPr>
              <p:nvPr/>
            </p:nvSpPr>
            <p:spPr bwMode="auto">
              <a:xfrm>
                <a:off x="2392" y="3523"/>
                <a:ext cx="86" cy="6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5131" name="Rectangle 27"/>
            <p:cNvSpPr>
              <a:spLocks noChangeAspect="1" noChangeArrowheads="1"/>
            </p:cNvSpPr>
            <p:nvPr/>
          </p:nvSpPr>
          <p:spPr bwMode="auto">
            <a:xfrm>
              <a:off x="3058" y="1907"/>
              <a:ext cx="11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b-NO" sz="1600" b="1">
                  <a:solidFill>
                    <a:srgbClr val="FF0000"/>
                  </a:solidFill>
                  <a:latin typeface="MS Serif" charset="0"/>
                </a:rPr>
                <a:t>A</a:t>
              </a:r>
              <a:endParaRPr lang="nb-NO" sz="2400">
                <a:solidFill>
                  <a:schemeClr val="tx1"/>
                </a:solidFill>
                <a:latin typeface="Math B" pitchFamily="2" charset="2"/>
              </a:endParaRPr>
            </a:p>
          </p:txBody>
        </p:sp>
      </p:grpSp>
      <p:pic>
        <p:nvPicPr>
          <p:cNvPr id="5126" name="Picture 36" descr="D:\programfiler\Microsoft Office\Clipart\standard\stddir1\BD06487_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6720"/>
            <a:ext cx="12192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55"/>
          <p:cNvGraphicFramePr>
            <a:graphicFrameLocks noChangeAspect="1"/>
          </p:cNvGraphicFramePr>
          <p:nvPr/>
        </p:nvGraphicFramePr>
        <p:xfrm>
          <a:off x="1081088" y="1765598"/>
          <a:ext cx="6988175" cy="4514850"/>
        </p:xfrm>
        <a:graphic>
          <a:graphicData uri="http://schemas.openxmlformats.org/presentationml/2006/ole">
            <p:oleObj spid="_x0000_s6171" name="Diagram" r:id="rId4" imgW="5883840" imgH="3330000" progId="Excel.Sheet.8">
              <p:embed/>
            </p:oleObj>
          </a:graphicData>
        </a:graphic>
      </p:graphicFrame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576263" y="946448"/>
            <a:ext cx="67389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>
                <a:solidFill>
                  <a:schemeClr val="tx1"/>
                </a:solidFill>
              </a:rPr>
              <a:t>Hva hvis du kan investere risikofritt (dvs. Std = 0) til r</a:t>
            </a:r>
            <a:r>
              <a:rPr lang="en-US" sz="2000" baseline="-25000">
                <a:solidFill>
                  <a:schemeClr val="tx1"/>
                </a:solidFill>
              </a:rPr>
              <a:t>f</a:t>
            </a:r>
            <a:r>
              <a:rPr lang="en-US" sz="2000">
                <a:solidFill>
                  <a:schemeClr val="tx1"/>
                </a:solidFill>
              </a:rPr>
              <a:t>  i </a:t>
            </a:r>
          </a:p>
          <a:p>
            <a:pPr marL="342900" indent="-342900" algn="l"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	tillegg (statsobligasjoner, bankinnskudd o.l.)?</a:t>
            </a:r>
          </a:p>
        </p:txBody>
      </p:sp>
      <p:sp>
        <p:nvSpPr>
          <p:cNvPr id="6148" name="Rectangle 23"/>
          <p:cNvSpPr>
            <a:spLocks noChangeArrowheads="1"/>
          </p:cNvSpPr>
          <p:nvPr/>
        </p:nvSpPr>
        <p:spPr bwMode="auto">
          <a:xfrm>
            <a:off x="1339850" y="1905298"/>
            <a:ext cx="58547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5791200" y="3918248"/>
            <a:ext cx="2438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Linjen r</a:t>
            </a:r>
            <a:r>
              <a:rPr lang="en-US" sz="2000" baseline="-25000">
                <a:solidFill>
                  <a:schemeClr val="tx1"/>
                </a:solidFill>
              </a:rPr>
              <a:t>f</a:t>
            </a:r>
            <a:r>
              <a:rPr lang="en-US" sz="2000">
                <a:solidFill>
                  <a:schemeClr val="tx1"/>
                </a:solidFill>
              </a:rPr>
              <a:t> – C er ikke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effisient</a:t>
            </a:r>
          </a:p>
        </p:txBody>
      </p:sp>
      <p:sp>
        <p:nvSpPr>
          <p:cNvPr id="6150" name="Rectangle 37"/>
          <p:cNvSpPr>
            <a:spLocks noChangeArrowheads="1"/>
          </p:cNvSpPr>
          <p:nvPr/>
        </p:nvSpPr>
        <p:spPr bwMode="auto">
          <a:xfrm>
            <a:off x="685800" y="260648"/>
            <a:ext cx="510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 sz="2400" b="1">
                <a:solidFill>
                  <a:schemeClr val="tx1"/>
                </a:solidFill>
              </a:rPr>
              <a:t>1. Effisiente porteføljer (forts.)</a:t>
            </a:r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6151" name="Group 59"/>
          <p:cNvGrpSpPr>
            <a:grpSpLocks/>
          </p:cNvGrpSpPr>
          <p:nvPr/>
        </p:nvGrpSpPr>
        <p:grpSpPr bwMode="auto">
          <a:xfrm>
            <a:off x="1828800" y="2684761"/>
            <a:ext cx="3854450" cy="1995487"/>
            <a:chOff x="2132" y="1911"/>
            <a:chExt cx="2428" cy="1257"/>
          </a:xfrm>
        </p:grpSpPr>
        <p:sp>
          <p:nvSpPr>
            <p:cNvPr id="6153" name="Rectangle 48"/>
            <p:cNvSpPr>
              <a:spLocks noChangeArrowheads="1"/>
            </p:cNvSpPr>
            <p:nvPr/>
          </p:nvSpPr>
          <p:spPr bwMode="auto">
            <a:xfrm>
              <a:off x="2739" y="3024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b-NO" b="1">
                  <a:solidFill>
                    <a:srgbClr val="FF0000"/>
                  </a:solidFill>
                  <a:latin typeface="MS Serif" charset="0"/>
                </a:rPr>
                <a:t>B</a:t>
              </a:r>
              <a:endParaRPr lang="nb-NO" sz="2400">
                <a:solidFill>
                  <a:schemeClr val="tx1"/>
                </a:solidFill>
              </a:endParaRPr>
            </a:p>
          </p:txBody>
        </p:sp>
        <p:grpSp>
          <p:nvGrpSpPr>
            <p:cNvPr id="6154" name="Group 58"/>
            <p:cNvGrpSpPr>
              <a:grpSpLocks/>
            </p:cNvGrpSpPr>
            <p:nvPr/>
          </p:nvGrpSpPr>
          <p:grpSpPr bwMode="auto">
            <a:xfrm>
              <a:off x="2132" y="1911"/>
              <a:ext cx="2428" cy="1223"/>
              <a:chOff x="2128" y="1911"/>
              <a:chExt cx="2428" cy="1223"/>
            </a:xfrm>
          </p:grpSpPr>
          <p:sp>
            <p:nvSpPr>
              <p:cNvPr id="6155" name="Oval 17"/>
              <p:cNvSpPr>
                <a:spLocks noChangeArrowheads="1"/>
              </p:cNvSpPr>
              <p:nvPr/>
            </p:nvSpPr>
            <p:spPr bwMode="auto">
              <a:xfrm>
                <a:off x="4464" y="2106"/>
                <a:ext cx="66" cy="6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156" name="Freeform 24"/>
              <p:cNvSpPr>
                <a:spLocks/>
              </p:cNvSpPr>
              <p:nvPr/>
            </p:nvSpPr>
            <p:spPr bwMode="auto">
              <a:xfrm>
                <a:off x="2904" y="2128"/>
                <a:ext cx="1598" cy="928"/>
              </a:xfrm>
              <a:custGeom>
                <a:avLst/>
                <a:gdLst>
                  <a:gd name="T0" fmla="*/ 1598 w 1598"/>
                  <a:gd name="T1" fmla="*/ 0 h 928"/>
                  <a:gd name="T2" fmla="*/ 1485 w 1598"/>
                  <a:gd name="T3" fmla="*/ 0 h 928"/>
                  <a:gd name="T4" fmla="*/ 1381 w 1598"/>
                  <a:gd name="T5" fmla="*/ 0 h 928"/>
                  <a:gd name="T6" fmla="*/ 1286 w 1598"/>
                  <a:gd name="T7" fmla="*/ 10 h 928"/>
                  <a:gd name="T8" fmla="*/ 1182 w 1598"/>
                  <a:gd name="T9" fmla="*/ 29 h 928"/>
                  <a:gd name="T10" fmla="*/ 1078 w 1598"/>
                  <a:gd name="T11" fmla="*/ 48 h 928"/>
                  <a:gd name="T12" fmla="*/ 983 w 1598"/>
                  <a:gd name="T13" fmla="*/ 67 h 928"/>
                  <a:gd name="T14" fmla="*/ 889 w 1598"/>
                  <a:gd name="T15" fmla="*/ 95 h 928"/>
                  <a:gd name="T16" fmla="*/ 794 w 1598"/>
                  <a:gd name="T17" fmla="*/ 123 h 928"/>
                  <a:gd name="T18" fmla="*/ 709 w 1598"/>
                  <a:gd name="T19" fmla="*/ 152 h 928"/>
                  <a:gd name="T20" fmla="*/ 624 w 1598"/>
                  <a:gd name="T21" fmla="*/ 190 h 928"/>
                  <a:gd name="T22" fmla="*/ 539 w 1598"/>
                  <a:gd name="T23" fmla="*/ 228 h 928"/>
                  <a:gd name="T24" fmla="*/ 463 w 1598"/>
                  <a:gd name="T25" fmla="*/ 265 h 928"/>
                  <a:gd name="T26" fmla="*/ 387 w 1598"/>
                  <a:gd name="T27" fmla="*/ 313 h 928"/>
                  <a:gd name="T28" fmla="*/ 321 w 1598"/>
                  <a:gd name="T29" fmla="*/ 360 h 928"/>
                  <a:gd name="T30" fmla="*/ 264 w 1598"/>
                  <a:gd name="T31" fmla="*/ 407 h 928"/>
                  <a:gd name="T32" fmla="*/ 208 w 1598"/>
                  <a:gd name="T33" fmla="*/ 464 h 928"/>
                  <a:gd name="T34" fmla="*/ 160 w 1598"/>
                  <a:gd name="T35" fmla="*/ 521 h 928"/>
                  <a:gd name="T36" fmla="*/ 113 w 1598"/>
                  <a:gd name="T37" fmla="*/ 578 h 928"/>
                  <a:gd name="T38" fmla="*/ 75 w 1598"/>
                  <a:gd name="T39" fmla="*/ 634 h 928"/>
                  <a:gd name="T40" fmla="*/ 47 w 1598"/>
                  <a:gd name="T41" fmla="*/ 691 h 928"/>
                  <a:gd name="T42" fmla="*/ 28 w 1598"/>
                  <a:gd name="T43" fmla="*/ 748 h 928"/>
                  <a:gd name="T44" fmla="*/ 9 w 1598"/>
                  <a:gd name="T45" fmla="*/ 814 h 928"/>
                  <a:gd name="T46" fmla="*/ 0 w 1598"/>
                  <a:gd name="T47" fmla="*/ 871 h 928"/>
                  <a:gd name="T48" fmla="*/ 0 w 1598"/>
                  <a:gd name="T49" fmla="*/ 928 h 9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98"/>
                  <a:gd name="T76" fmla="*/ 0 h 928"/>
                  <a:gd name="T77" fmla="*/ 1598 w 1598"/>
                  <a:gd name="T78" fmla="*/ 928 h 9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98" h="928">
                    <a:moveTo>
                      <a:pt x="1598" y="0"/>
                    </a:moveTo>
                    <a:lnTo>
                      <a:pt x="1485" y="0"/>
                    </a:lnTo>
                    <a:lnTo>
                      <a:pt x="1381" y="0"/>
                    </a:lnTo>
                    <a:lnTo>
                      <a:pt x="1286" y="10"/>
                    </a:lnTo>
                    <a:lnTo>
                      <a:pt x="1182" y="29"/>
                    </a:lnTo>
                    <a:lnTo>
                      <a:pt x="1078" y="48"/>
                    </a:lnTo>
                    <a:lnTo>
                      <a:pt x="983" y="67"/>
                    </a:lnTo>
                    <a:lnTo>
                      <a:pt x="889" y="95"/>
                    </a:lnTo>
                    <a:lnTo>
                      <a:pt x="794" y="123"/>
                    </a:lnTo>
                    <a:lnTo>
                      <a:pt x="709" y="152"/>
                    </a:lnTo>
                    <a:lnTo>
                      <a:pt x="624" y="190"/>
                    </a:lnTo>
                    <a:lnTo>
                      <a:pt x="539" y="228"/>
                    </a:lnTo>
                    <a:lnTo>
                      <a:pt x="463" y="265"/>
                    </a:lnTo>
                    <a:lnTo>
                      <a:pt x="387" y="313"/>
                    </a:lnTo>
                    <a:lnTo>
                      <a:pt x="321" y="360"/>
                    </a:lnTo>
                    <a:lnTo>
                      <a:pt x="264" y="407"/>
                    </a:lnTo>
                    <a:lnTo>
                      <a:pt x="208" y="464"/>
                    </a:lnTo>
                    <a:lnTo>
                      <a:pt x="160" y="521"/>
                    </a:lnTo>
                    <a:lnTo>
                      <a:pt x="113" y="578"/>
                    </a:lnTo>
                    <a:lnTo>
                      <a:pt x="75" y="634"/>
                    </a:lnTo>
                    <a:lnTo>
                      <a:pt x="47" y="691"/>
                    </a:lnTo>
                    <a:lnTo>
                      <a:pt x="28" y="748"/>
                    </a:lnTo>
                    <a:lnTo>
                      <a:pt x="9" y="814"/>
                    </a:lnTo>
                    <a:lnTo>
                      <a:pt x="0" y="871"/>
                    </a:lnTo>
                    <a:lnTo>
                      <a:pt x="0" y="928"/>
                    </a:lnTo>
                  </a:path>
                </a:pathLst>
              </a:custGeom>
              <a:noFill/>
              <a:ln w="444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Rectangle 33"/>
              <p:cNvSpPr>
                <a:spLocks noChangeArrowheads="1"/>
              </p:cNvSpPr>
              <p:nvPr/>
            </p:nvSpPr>
            <p:spPr bwMode="auto">
              <a:xfrm>
                <a:off x="2128" y="2871"/>
                <a:ext cx="8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nb-NO" b="1">
                    <a:solidFill>
                      <a:srgbClr val="FF0000"/>
                    </a:solidFill>
                  </a:rPr>
                  <a:t>r</a:t>
                </a:r>
                <a:r>
                  <a:rPr lang="nb-NO" b="1" baseline="-25000">
                    <a:solidFill>
                      <a:srgbClr val="FF0000"/>
                    </a:solidFill>
                  </a:rPr>
                  <a:t>f</a:t>
                </a:r>
              </a:p>
            </p:txBody>
          </p:sp>
          <p:sp>
            <p:nvSpPr>
              <p:cNvPr id="6158" name="Oval 7"/>
              <p:cNvSpPr>
                <a:spLocks noChangeArrowheads="1"/>
              </p:cNvSpPr>
              <p:nvPr/>
            </p:nvSpPr>
            <p:spPr bwMode="auto">
              <a:xfrm>
                <a:off x="2944" y="2730"/>
                <a:ext cx="87" cy="63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159" name="Rectangle 8"/>
              <p:cNvSpPr>
                <a:spLocks noChangeArrowheads="1"/>
              </p:cNvSpPr>
              <p:nvPr/>
            </p:nvSpPr>
            <p:spPr bwMode="auto">
              <a:xfrm>
                <a:off x="2880" y="2578"/>
                <a:ext cx="8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nb-NO" b="1">
                    <a:solidFill>
                      <a:srgbClr val="FF0000"/>
                    </a:solidFill>
                    <a:latin typeface="MS Serif" charset="0"/>
                  </a:rPr>
                  <a:t>C</a:t>
                </a:r>
                <a:endParaRPr lang="nb-NO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6160" name="Rectangle 47"/>
              <p:cNvSpPr>
                <a:spLocks noChangeArrowheads="1"/>
              </p:cNvSpPr>
              <p:nvPr/>
            </p:nvSpPr>
            <p:spPr bwMode="auto">
              <a:xfrm>
                <a:off x="4476" y="1911"/>
                <a:ext cx="8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nb-NO" b="1">
                    <a:solidFill>
                      <a:srgbClr val="FF0000"/>
                    </a:solidFill>
                    <a:latin typeface="MS Serif" charset="0"/>
                  </a:rPr>
                  <a:t>E</a:t>
                </a:r>
                <a:endParaRPr lang="nb-NO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6161" name="Oval 50"/>
              <p:cNvSpPr>
                <a:spLocks noChangeArrowheads="1"/>
              </p:cNvSpPr>
              <p:nvPr/>
            </p:nvSpPr>
            <p:spPr bwMode="auto">
              <a:xfrm>
                <a:off x="2867" y="3068"/>
                <a:ext cx="66" cy="6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162" name="Line 52"/>
              <p:cNvSpPr>
                <a:spLocks noChangeShapeType="1"/>
              </p:cNvSpPr>
              <p:nvPr/>
            </p:nvSpPr>
            <p:spPr bwMode="auto">
              <a:xfrm flipV="1">
                <a:off x="2304" y="2318"/>
                <a:ext cx="1824" cy="672"/>
              </a:xfrm>
              <a:prstGeom prst="line">
                <a:avLst/>
              </a:prstGeom>
              <a:noFill/>
              <a:ln w="38100">
                <a:solidFill>
                  <a:srgbClr val="339966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6152" name="Picture 60" descr="D:\programfiler\Microsoft Office\Clipart\standard\stddir1\BD06487_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3545"/>
            <a:ext cx="12192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024"/>
          <p:cNvGraphicFramePr>
            <a:graphicFrameLocks noChangeAspect="1"/>
          </p:cNvGraphicFramePr>
          <p:nvPr/>
        </p:nvGraphicFramePr>
        <p:xfrm>
          <a:off x="1219200" y="1780456"/>
          <a:ext cx="6988175" cy="4495800"/>
        </p:xfrm>
        <a:graphic>
          <a:graphicData uri="http://schemas.openxmlformats.org/presentationml/2006/ole">
            <p:oleObj spid="_x0000_s7196" name="Diagram" r:id="rId4" imgW="5883840" imgH="3330000" progId="Excel.Sheet.8">
              <p:embed/>
            </p:oleObj>
          </a:graphicData>
        </a:graphic>
      </p:graphicFrame>
      <p:grpSp>
        <p:nvGrpSpPr>
          <p:cNvPr id="7171" name="Group 119"/>
          <p:cNvGrpSpPr>
            <a:grpSpLocks/>
          </p:cNvGrpSpPr>
          <p:nvPr/>
        </p:nvGrpSpPr>
        <p:grpSpPr bwMode="auto">
          <a:xfrm>
            <a:off x="1876425" y="2734544"/>
            <a:ext cx="3854450" cy="2017712"/>
            <a:chOff x="1326" y="1897"/>
            <a:chExt cx="2428" cy="1271"/>
          </a:xfrm>
        </p:grpSpPr>
        <p:sp>
          <p:nvSpPr>
            <p:cNvPr id="7179" name="Freeform 90"/>
            <p:cNvSpPr>
              <a:spLocks/>
            </p:cNvSpPr>
            <p:nvPr/>
          </p:nvSpPr>
          <p:spPr bwMode="auto">
            <a:xfrm>
              <a:off x="2114" y="2114"/>
              <a:ext cx="1598" cy="928"/>
            </a:xfrm>
            <a:custGeom>
              <a:avLst/>
              <a:gdLst>
                <a:gd name="T0" fmla="*/ 1598 w 1598"/>
                <a:gd name="T1" fmla="*/ 0 h 928"/>
                <a:gd name="T2" fmla="*/ 1485 w 1598"/>
                <a:gd name="T3" fmla="*/ 0 h 928"/>
                <a:gd name="T4" fmla="*/ 1381 w 1598"/>
                <a:gd name="T5" fmla="*/ 0 h 928"/>
                <a:gd name="T6" fmla="*/ 1286 w 1598"/>
                <a:gd name="T7" fmla="*/ 10 h 928"/>
                <a:gd name="T8" fmla="*/ 1182 w 1598"/>
                <a:gd name="T9" fmla="*/ 29 h 928"/>
                <a:gd name="T10" fmla="*/ 1078 w 1598"/>
                <a:gd name="T11" fmla="*/ 48 h 928"/>
                <a:gd name="T12" fmla="*/ 983 w 1598"/>
                <a:gd name="T13" fmla="*/ 67 h 928"/>
                <a:gd name="T14" fmla="*/ 889 w 1598"/>
                <a:gd name="T15" fmla="*/ 95 h 928"/>
                <a:gd name="T16" fmla="*/ 794 w 1598"/>
                <a:gd name="T17" fmla="*/ 123 h 928"/>
                <a:gd name="T18" fmla="*/ 709 w 1598"/>
                <a:gd name="T19" fmla="*/ 152 h 928"/>
                <a:gd name="T20" fmla="*/ 624 w 1598"/>
                <a:gd name="T21" fmla="*/ 190 h 928"/>
                <a:gd name="T22" fmla="*/ 539 w 1598"/>
                <a:gd name="T23" fmla="*/ 228 h 928"/>
                <a:gd name="T24" fmla="*/ 463 w 1598"/>
                <a:gd name="T25" fmla="*/ 265 h 928"/>
                <a:gd name="T26" fmla="*/ 387 w 1598"/>
                <a:gd name="T27" fmla="*/ 313 h 928"/>
                <a:gd name="T28" fmla="*/ 321 w 1598"/>
                <a:gd name="T29" fmla="*/ 360 h 928"/>
                <a:gd name="T30" fmla="*/ 264 w 1598"/>
                <a:gd name="T31" fmla="*/ 407 h 928"/>
                <a:gd name="T32" fmla="*/ 208 w 1598"/>
                <a:gd name="T33" fmla="*/ 464 h 928"/>
                <a:gd name="T34" fmla="*/ 160 w 1598"/>
                <a:gd name="T35" fmla="*/ 521 h 928"/>
                <a:gd name="T36" fmla="*/ 113 w 1598"/>
                <a:gd name="T37" fmla="*/ 578 h 928"/>
                <a:gd name="T38" fmla="*/ 75 w 1598"/>
                <a:gd name="T39" fmla="*/ 634 h 928"/>
                <a:gd name="T40" fmla="*/ 47 w 1598"/>
                <a:gd name="T41" fmla="*/ 691 h 928"/>
                <a:gd name="T42" fmla="*/ 28 w 1598"/>
                <a:gd name="T43" fmla="*/ 748 h 928"/>
                <a:gd name="T44" fmla="*/ 9 w 1598"/>
                <a:gd name="T45" fmla="*/ 814 h 928"/>
                <a:gd name="T46" fmla="*/ 0 w 1598"/>
                <a:gd name="T47" fmla="*/ 871 h 928"/>
                <a:gd name="T48" fmla="*/ 0 w 1598"/>
                <a:gd name="T49" fmla="*/ 928 h 9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98"/>
                <a:gd name="T76" fmla="*/ 0 h 928"/>
                <a:gd name="T77" fmla="*/ 1598 w 1598"/>
                <a:gd name="T78" fmla="*/ 928 h 92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98" h="928">
                  <a:moveTo>
                    <a:pt x="1598" y="0"/>
                  </a:moveTo>
                  <a:lnTo>
                    <a:pt x="1485" y="0"/>
                  </a:lnTo>
                  <a:lnTo>
                    <a:pt x="1381" y="0"/>
                  </a:lnTo>
                  <a:lnTo>
                    <a:pt x="1286" y="10"/>
                  </a:lnTo>
                  <a:lnTo>
                    <a:pt x="1182" y="29"/>
                  </a:lnTo>
                  <a:lnTo>
                    <a:pt x="1078" y="48"/>
                  </a:lnTo>
                  <a:lnTo>
                    <a:pt x="983" y="67"/>
                  </a:lnTo>
                  <a:lnTo>
                    <a:pt x="889" y="95"/>
                  </a:lnTo>
                  <a:lnTo>
                    <a:pt x="794" y="123"/>
                  </a:lnTo>
                  <a:lnTo>
                    <a:pt x="709" y="152"/>
                  </a:lnTo>
                  <a:lnTo>
                    <a:pt x="624" y="190"/>
                  </a:lnTo>
                  <a:lnTo>
                    <a:pt x="539" y="228"/>
                  </a:lnTo>
                  <a:lnTo>
                    <a:pt x="463" y="265"/>
                  </a:lnTo>
                  <a:lnTo>
                    <a:pt x="387" y="313"/>
                  </a:lnTo>
                  <a:lnTo>
                    <a:pt x="321" y="360"/>
                  </a:lnTo>
                  <a:lnTo>
                    <a:pt x="264" y="407"/>
                  </a:lnTo>
                  <a:lnTo>
                    <a:pt x="208" y="464"/>
                  </a:lnTo>
                  <a:lnTo>
                    <a:pt x="160" y="521"/>
                  </a:lnTo>
                  <a:lnTo>
                    <a:pt x="113" y="578"/>
                  </a:lnTo>
                  <a:lnTo>
                    <a:pt x="75" y="634"/>
                  </a:lnTo>
                  <a:lnTo>
                    <a:pt x="47" y="691"/>
                  </a:lnTo>
                  <a:lnTo>
                    <a:pt x="28" y="748"/>
                  </a:lnTo>
                  <a:lnTo>
                    <a:pt x="9" y="814"/>
                  </a:lnTo>
                  <a:lnTo>
                    <a:pt x="0" y="871"/>
                  </a:lnTo>
                  <a:lnTo>
                    <a:pt x="0" y="928"/>
                  </a:lnTo>
                </a:path>
              </a:pathLst>
            </a:custGeom>
            <a:noFill/>
            <a:ln w="444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Rectangle 99"/>
            <p:cNvSpPr>
              <a:spLocks noChangeArrowheads="1"/>
            </p:cNvSpPr>
            <p:nvPr/>
          </p:nvSpPr>
          <p:spPr bwMode="auto">
            <a:xfrm>
              <a:off x="1326" y="2857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b-NO" b="1">
                  <a:solidFill>
                    <a:srgbClr val="FF0000"/>
                  </a:solidFill>
                </a:rPr>
                <a:t>r</a:t>
              </a:r>
              <a:r>
                <a:rPr lang="nb-NO" b="1" baseline="-2500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7181" name="Oval 100"/>
            <p:cNvSpPr>
              <a:spLocks noChangeArrowheads="1"/>
            </p:cNvSpPr>
            <p:nvPr/>
          </p:nvSpPr>
          <p:spPr bwMode="auto">
            <a:xfrm>
              <a:off x="2147" y="2691"/>
              <a:ext cx="87" cy="6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182" name="Rectangle 101"/>
            <p:cNvSpPr>
              <a:spLocks noChangeArrowheads="1"/>
            </p:cNvSpPr>
            <p:nvPr/>
          </p:nvSpPr>
          <p:spPr bwMode="auto">
            <a:xfrm>
              <a:off x="2078" y="2597"/>
              <a:ext cx="8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b-NO" b="1">
                  <a:solidFill>
                    <a:srgbClr val="FF0000"/>
                  </a:solidFill>
                  <a:latin typeface="MS Serif" charset="0"/>
                </a:rPr>
                <a:t>C</a:t>
              </a:r>
              <a:endParaRPr lang="nb-NO" sz="2400">
                <a:solidFill>
                  <a:schemeClr val="tx1"/>
                </a:solidFill>
              </a:endParaRPr>
            </a:p>
          </p:txBody>
        </p:sp>
        <p:sp>
          <p:nvSpPr>
            <p:cNvPr id="7183" name="Rectangle 103"/>
            <p:cNvSpPr>
              <a:spLocks noChangeArrowheads="1"/>
            </p:cNvSpPr>
            <p:nvPr/>
          </p:nvSpPr>
          <p:spPr bwMode="auto">
            <a:xfrm>
              <a:off x="3674" y="1897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b-NO" b="1">
                  <a:solidFill>
                    <a:srgbClr val="FF0000"/>
                  </a:solidFill>
                  <a:latin typeface="MS Serif" charset="0"/>
                </a:rPr>
                <a:t>E</a:t>
              </a:r>
              <a:endParaRPr lang="nb-NO" sz="2400">
                <a:solidFill>
                  <a:schemeClr val="tx1"/>
                </a:solidFill>
              </a:endParaRPr>
            </a:p>
          </p:txBody>
        </p:sp>
        <p:sp>
          <p:nvSpPr>
            <p:cNvPr id="7184" name="Rectangle 104"/>
            <p:cNvSpPr>
              <a:spLocks noChangeArrowheads="1"/>
            </p:cNvSpPr>
            <p:nvPr/>
          </p:nvSpPr>
          <p:spPr bwMode="auto">
            <a:xfrm>
              <a:off x="1937" y="3024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b-NO" b="1">
                  <a:solidFill>
                    <a:srgbClr val="FF0000"/>
                  </a:solidFill>
                  <a:latin typeface="MS Serif" charset="0"/>
                </a:rPr>
                <a:t>B</a:t>
              </a:r>
              <a:endParaRPr lang="nb-NO" sz="2400">
                <a:solidFill>
                  <a:schemeClr val="tx1"/>
                </a:solidFill>
              </a:endParaRPr>
            </a:p>
          </p:txBody>
        </p:sp>
        <p:sp>
          <p:nvSpPr>
            <p:cNvPr id="7185" name="Oval 105"/>
            <p:cNvSpPr>
              <a:spLocks noChangeArrowheads="1"/>
            </p:cNvSpPr>
            <p:nvPr/>
          </p:nvSpPr>
          <p:spPr bwMode="auto">
            <a:xfrm>
              <a:off x="2053" y="3009"/>
              <a:ext cx="66" cy="6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186" name="Line 106"/>
            <p:cNvSpPr>
              <a:spLocks noChangeShapeType="1"/>
            </p:cNvSpPr>
            <p:nvPr/>
          </p:nvSpPr>
          <p:spPr bwMode="auto">
            <a:xfrm flipV="1">
              <a:off x="1502" y="1910"/>
              <a:ext cx="1824" cy="1056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Rectangle 107"/>
            <p:cNvSpPr>
              <a:spLocks noChangeArrowheads="1"/>
            </p:cNvSpPr>
            <p:nvPr/>
          </p:nvSpPr>
          <p:spPr bwMode="auto">
            <a:xfrm>
              <a:off x="2462" y="2234"/>
              <a:ext cx="11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b-NO" b="1">
                  <a:solidFill>
                    <a:srgbClr val="FF0000"/>
                  </a:solidFill>
                  <a:latin typeface="MS Serif" charset="0"/>
                </a:rPr>
                <a:t>M</a:t>
              </a:r>
              <a:endParaRPr lang="nb-NO" sz="2400">
                <a:solidFill>
                  <a:schemeClr val="tx1"/>
                </a:solidFill>
              </a:endParaRPr>
            </a:p>
          </p:txBody>
        </p:sp>
      </p:grpSp>
      <p:sp>
        <p:nvSpPr>
          <p:cNvPr id="7172" name="Rectangle 46"/>
          <p:cNvSpPr>
            <a:spLocks noChangeArrowheads="1"/>
          </p:cNvSpPr>
          <p:nvPr/>
        </p:nvSpPr>
        <p:spPr bwMode="auto">
          <a:xfrm>
            <a:off x="781050" y="1034331"/>
            <a:ext cx="73533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7173" name="Rectangle 52"/>
          <p:cNvSpPr>
            <a:spLocks noChangeArrowheads="1"/>
          </p:cNvSpPr>
          <p:nvPr/>
        </p:nvSpPr>
        <p:spPr bwMode="auto">
          <a:xfrm>
            <a:off x="685800" y="332656"/>
            <a:ext cx="579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 sz="2400" b="1">
                <a:solidFill>
                  <a:schemeClr val="tx1"/>
                </a:solidFill>
              </a:rPr>
              <a:t>1. Effisiente porteføljer (forts.)</a:t>
            </a:r>
            <a:endParaRPr lang="en-US" sz="2400">
              <a:solidFill>
                <a:schemeClr val="tx1"/>
              </a:solidFill>
            </a:endParaRPr>
          </a:p>
          <a:p>
            <a:pPr marL="342900" indent="-342900" algn="l" eaLnBrk="1" hangingPunct="1">
              <a:spcBef>
                <a:spcPct val="2000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174" name="Rectangle 108"/>
          <p:cNvSpPr>
            <a:spLocks noChangeArrowheads="1"/>
          </p:cNvSpPr>
          <p:nvPr/>
        </p:nvSpPr>
        <p:spPr bwMode="auto">
          <a:xfrm>
            <a:off x="990600" y="1018456"/>
            <a:ext cx="617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>
                <a:solidFill>
                  <a:schemeClr val="tx1"/>
                </a:solidFill>
              </a:rPr>
              <a:t>Hvor legger investor seg på linjen fra r</a:t>
            </a:r>
            <a:r>
              <a:rPr lang="en-US" sz="2000" baseline="-25000">
                <a:solidFill>
                  <a:schemeClr val="tx1"/>
                </a:solidFill>
              </a:rPr>
              <a:t>f</a:t>
            </a:r>
            <a:r>
              <a:rPr lang="en-US" sz="2000">
                <a:solidFill>
                  <a:schemeClr val="tx1"/>
                </a:solidFill>
              </a:rPr>
              <a:t> gjennom M?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     Avhenger av grad av </a:t>
            </a:r>
            <a:r>
              <a:rPr lang="en-US" sz="2000" smtClean="0">
                <a:solidFill>
                  <a:schemeClr val="tx1"/>
                </a:solidFill>
              </a:rPr>
              <a:t>risikoaversjon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175" name="Rectangle 114"/>
          <p:cNvSpPr>
            <a:spLocks noChangeArrowheads="1"/>
          </p:cNvSpPr>
          <p:nvPr/>
        </p:nvSpPr>
        <p:spPr bwMode="auto">
          <a:xfrm>
            <a:off x="5045075" y="3685456"/>
            <a:ext cx="2530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600" b="1">
                <a:solidFill>
                  <a:srgbClr val="FF0000"/>
                </a:solidFill>
              </a:rPr>
              <a:t>r</a:t>
            </a:r>
            <a:r>
              <a:rPr lang="nb-NO" sz="1600" b="1" baseline="-25000">
                <a:solidFill>
                  <a:srgbClr val="FF0000"/>
                </a:solidFill>
              </a:rPr>
              <a:t>f</a:t>
            </a:r>
            <a:r>
              <a:rPr lang="nb-NO" sz="1600" b="1">
                <a:solidFill>
                  <a:srgbClr val="FF0000"/>
                </a:solidFill>
              </a:rPr>
              <a:t> - M: Kapitalmarkedslinjen</a:t>
            </a:r>
            <a:endParaRPr lang="nb-NO" sz="2400">
              <a:solidFill>
                <a:schemeClr val="tx1"/>
              </a:solidFill>
              <a:latin typeface="Math B" pitchFamily="2" charset="2"/>
            </a:endParaRPr>
          </a:p>
        </p:txBody>
      </p:sp>
      <p:sp>
        <p:nvSpPr>
          <p:cNvPr id="7176" name="Oval 86"/>
          <p:cNvSpPr>
            <a:spLocks noChangeArrowheads="1"/>
          </p:cNvSpPr>
          <p:nvPr/>
        </p:nvSpPr>
        <p:spPr bwMode="auto">
          <a:xfrm>
            <a:off x="5562600" y="3021881"/>
            <a:ext cx="104775" cy="1047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7177" name="Oval 102"/>
          <p:cNvSpPr>
            <a:spLocks noChangeArrowheads="1"/>
          </p:cNvSpPr>
          <p:nvPr/>
        </p:nvSpPr>
        <p:spPr bwMode="auto">
          <a:xfrm>
            <a:off x="3810000" y="3464794"/>
            <a:ext cx="104775" cy="1047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pic>
        <p:nvPicPr>
          <p:cNvPr id="7178" name="Picture 121" descr="D:\programfiler\Microsoft Office\Clipart\standard\stddir1\BD06487_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71537"/>
            <a:ext cx="12192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19175" y="1676400"/>
            <a:ext cx="533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>
                <a:solidFill>
                  <a:schemeClr val="tx1"/>
                </a:solidFill>
              </a:rPr>
              <a:t>Eksempel: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     E(r</a:t>
            </a:r>
            <a:r>
              <a:rPr lang="en-US" sz="2000" baseline="-25000">
                <a:solidFill>
                  <a:schemeClr val="tx1"/>
                </a:solidFill>
              </a:rPr>
              <a:t>m</a:t>
            </a:r>
            <a:r>
              <a:rPr lang="en-US" sz="2000">
                <a:solidFill>
                  <a:schemeClr val="tx1"/>
                </a:solidFill>
              </a:rPr>
              <a:t>) = 20%    Std</a:t>
            </a:r>
            <a:r>
              <a:rPr lang="en-US" sz="2000">
                <a:solidFill>
                  <a:schemeClr val="tx1"/>
                </a:solidFill>
                <a:latin typeface="Symbol" pitchFamily="18" charset="2"/>
              </a:rPr>
              <a:t>(</a:t>
            </a:r>
            <a:r>
              <a:rPr lang="en-US" sz="2000">
                <a:solidFill>
                  <a:schemeClr val="tx1"/>
                </a:solidFill>
              </a:rPr>
              <a:t>r</a:t>
            </a:r>
            <a:r>
              <a:rPr lang="en-US" sz="2000" baseline="-25000">
                <a:solidFill>
                  <a:schemeClr val="tx1"/>
                </a:solidFill>
              </a:rPr>
              <a:t>m</a:t>
            </a:r>
            <a:r>
              <a:rPr lang="en-US" sz="2000">
                <a:solidFill>
                  <a:schemeClr val="tx1"/>
                </a:solidFill>
              </a:rPr>
              <a:t>) = 10%   r</a:t>
            </a:r>
            <a:r>
              <a:rPr lang="en-US" sz="2000" baseline="-25000">
                <a:solidFill>
                  <a:schemeClr val="tx1"/>
                </a:solidFill>
              </a:rPr>
              <a:t>f</a:t>
            </a:r>
            <a:r>
              <a:rPr lang="en-US" sz="2000">
                <a:solidFill>
                  <a:schemeClr val="tx1"/>
                </a:solidFill>
              </a:rPr>
              <a:t>= 3%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     Investor I ønsker 75% plassert risikofritt</a:t>
            </a:r>
          </a:p>
        </p:txBody>
      </p:sp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1335088" y="2930525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Forventet avkastning:</a:t>
            </a:r>
          </a:p>
        </p:txBody>
      </p:sp>
      <p:graphicFrame>
        <p:nvGraphicFramePr>
          <p:cNvPr id="331776" name="Object 0"/>
          <p:cNvGraphicFramePr>
            <a:graphicFrameLocks noChangeAspect="1"/>
          </p:cNvGraphicFramePr>
          <p:nvPr/>
        </p:nvGraphicFramePr>
        <p:xfrm>
          <a:off x="1460500" y="4267200"/>
          <a:ext cx="3978275" cy="811213"/>
        </p:xfrm>
        <a:graphic>
          <a:graphicData uri="http://schemas.openxmlformats.org/presentationml/2006/ole">
            <p:oleObj spid="_x0000_s8265" name="Formel" r:id="rId4" imgW="2184400" imgH="444500" progId="Equation.3">
              <p:embed/>
            </p:oleObj>
          </a:graphicData>
        </a:graphic>
      </p:graphicFrame>
      <p:sp>
        <p:nvSpPr>
          <p:cNvPr id="236553" name="Rectangle 9"/>
          <p:cNvSpPr>
            <a:spLocks noChangeArrowheads="1"/>
          </p:cNvSpPr>
          <p:nvPr/>
        </p:nvSpPr>
        <p:spPr bwMode="auto">
          <a:xfrm>
            <a:off x="1400175" y="3886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Risiko:</a:t>
            </a:r>
          </a:p>
        </p:txBody>
      </p:sp>
      <p:graphicFrame>
        <p:nvGraphicFramePr>
          <p:cNvPr id="331777" name="Object 1"/>
          <p:cNvGraphicFramePr>
            <a:graphicFrameLocks noChangeAspect="1"/>
          </p:cNvGraphicFramePr>
          <p:nvPr/>
        </p:nvGraphicFramePr>
        <p:xfrm>
          <a:off x="6429375" y="3962400"/>
          <a:ext cx="2066925" cy="981075"/>
        </p:xfrm>
        <a:graphic>
          <a:graphicData uri="http://schemas.openxmlformats.org/presentationml/2006/ole">
            <p:oleObj spid="_x0000_s8266" name="Regneark" r:id="rId5" imgW="2441160" imgH="1203840" progId="Excel.Sheet.8">
              <p:embed/>
            </p:oleObj>
          </a:graphicData>
        </a:graphic>
      </p:graphicFrame>
      <p:graphicFrame>
        <p:nvGraphicFramePr>
          <p:cNvPr id="331778" name="Object 2"/>
          <p:cNvGraphicFramePr>
            <a:graphicFrameLocks/>
          </p:cNvGraphicFramePr>
          <p:nvPr/>
        </p:nvGraphicFramePr>
        <p:xfrm>
          <a:off x="1403648" y="3352800"/>
          <a:ext cx="4902200" cy="392113"/>
        </p:xfrm>
        <a:graphic>
          <a:graphicData uri="http://schemas.openxmlformats.org/presentationml/2006/ole">
            <p:oleObj spid="_x0000_s8267" name="Equation" r:id="rId6" imgW="3681360" imgH="279360" progId="Equation.3">
              <p:embed/>
            </p:oleObj>
          </a:graphicData>
        </a:graphic>
      </p:graphicFrame>
      <p:sp>
        <p:nvSpPr>
          <p:cNvPr id="8204" name="Rectangle 72"/>
          <p:cNvSpPr>
            <a:spLocks noChangeArrowheads="1"/>
          </p:cNvSpPr>
          <p:nvPr/>
        </p:nvSpPr>
        <p:spPr bwMode="auto">
          <a:xfrm>
            <a:off x="685800" y="914400"/>
            <a:ext cx="579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 sz="2400" b="1">
                <a:solidFill>
                  <a:schemeClr val="tx1"/>
                </a:solidFill>
              </a:rPr>
              <a:t>1. Effisiente porteføljer (forts.)</a:t>
            </a:r>
            <a:endParaRPr lang="en-US" sz="2400">
              <a:solidFill>
                <a:schemeClr val="tx1"/>
              </a:solidFill>
            </a:endParaRPr>
          </a:p>
          <a:p>
            <a:pPr marL="342900" indent="-342900" algn="l" eaLnBrk="1" hangingPunct="1">
              <a:spcBef>
                <a:spcPct val="2000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  <p:graphicFrame>
        <p:nvGraphicFramePr>
          <p:cNvPr id="8205" name="Object 5"/>
          <p:cNvGraphicFramePr>
            <a:graphicFrameLocks noChangeAspect="1"/>
          </p:cNvGraphicFramePr>
          <p:nvPr/>
        </p:nvGraphicFramePr>
        <p:xfrm>
          <a:off x="5791200" y="812800"/>
          <a:ext cx="3200400" cy="1905000"/>
        </p:xfrm>
        <a:graphic>
          <a:graphicData uri="http://schemas.openxmlformats.org/presentationml/2006/ole">
            <p:oleObj spid="_x0000_s8268" name="Diagram" r:id="rId7" imgW="5883840" imgH="3330000" progId="Excel.Sheet.8">
              <p:embed/>
            </p:oleObj>
          </a:graphicData>
        </a:graphic>
      </p:graphicFrame>
      <p:grpSp>
        <p:nvGrpSpPr>
          <p:cNvPr id="8206" name="Group 86"/>
          <p:cNvGrpSpPr>
            <a:grpSpLocks/>
          </p:cNvGrpSpPr>
          <p:nvPr/>
        </p:nvGrpSpPr>
        <p:grpSpPr bwMode="auto">
          <a:xfrm>
            <a:off x="6067425" y="1066800"/>
            <a:ext cx="2409825" cy="1376363"/>
            <a:chOff x="3822" y="720"/>
            <a:chExt cx="1518" cy="867"/>
          </a:xfrm>
        </p:grpSpPr>
        <p:sp>
          <p:nvSpPr>
            <p:cNvPr id="8211" name="Oval 55"/>
            <p:cNvSpPr>
              <a:spLocks noChangeArrowheads="1"/>
            </p:cNvSpPr>
            <p:nvPr/>
          </p:nvSpPr>
          <p:spPr bwMode="auto">
            <a:xfrm>
              <a:off x="5298" y="812"/>
              <a:ext cx="42" cy="3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8212" name="Freeform 58"/>
            <p:cNvSpPr>
              <a:spLocks/>
            </p:cNvSpPr>
            <p:nvPr/>
          </p:nvSpPr>
          <p:spPr bwMode="auto">
            <a:xfrm>
              <a:off x="4323" y="845"/>
              <a:ext cx="999" cy="535"/>
            </a:xfrm>
            <a:custGeom>
              <a:avLst/>
              <a:gdLst>
                <a:gd name="T0" fmla="*/ 391 w 1598"/>
                <a:gd name="T1" fmla="*/ 0 h 928"/>
                <a:gd name="T2" fmla="*/ 363 w 1598"/>
                <a:gd name="T3" fmla="*/ 0 h 928"/>
                <a:gd name="T4" fmla="*/ 338 w 1598"/>
                <a:gd name="T5" fmla="*/ 0 h 928"/>
                <a:gd name="T6" fmla="*/ 314 w 1598"/>
                <a:gd name="T7" fmla="*/ 2 h 928"/>
                <a:gd name="T8" fmla="*/ 289 w 1598"/>
                <a:gd name="T9" fmla="*/ 6 h 928"/>
                <a:gd name="T10" fmla="*/ 263 w 1598"/>
                <a:gd name="T11" fmla="*/ 9 h 928"/>
                <a:gd name="T12" fmla="*/ 240 w 1598"/>
                <a:gd name="T13" fmla="*/ 13 h 928"/>
                <a:gd name="T14" fmla="*/ 218 w 1598"/>
                <a:gd name="T15" fmla="*/ 18 h 928"/>
                <a:gd name="T16" fmla="*/ 194 w 1598"/>
                <a:gd name="T17" fmla="*/ 24 h 928"/>
                <a:gd name="T18" fmla="*/ 173 w 1598"/>
                <a:gd name="T19" fmla="*/ 29 h 928"/>
                <a:gd name="T20" fmla="*/ 153 w 1598"/>
                <a:gd name="T21" fmla="*/ 36 h 928"/>
                <a:gd name="T22" fmla="*/ 132 w 1598"/>
                <a:gd name="T23" fmla="*/ 44 h 928"/>
                <a:gd name="T24" fmla="*/ 113 w 1598"/>
                <a:gd name="T25" fmla="*/ 51 h 928"/>
                <a:gd name="T26" fmla="*/ 94 w 1598"/>
                <a:gd name="T27" fmla="*/ 60 h 928"/>
                <a:gd name="T28" fmla="*/ 79 w 1598"/>
                <a:gd name="T29" fmla="*/ 69 h 928"/>
                <a:gd name="T30" fmla="*/ 64 w 1598"/>
                <a:gd name="T31" fmla="*/ 78 h 928"/>
                <a:gd name="T32" fmla="*/ 51 w 1598"/>
                <a:gd name="T33" fmla="*/ 89 h 928"/>
                <a:gd name="T34" fmla="*/ 39 w 1598"/>
                <a:gd name="T35" fmla="*/ 100 h 928"/>
                <a:gd name="T36" fmla="*/ 28 w 1598"/>
                <a:gd name="T37" fmla="*/ 111 h 928"/>
                <a:gd name="T38" fmla="*/ 18 w 1598"/>
                <a:gd name="T39" fmla="*/ 122 h 928"/>
                <a:gd name="T40" fmla="*/ 11 w 1598"/>
                <a:gd name="T41" fmla="*/ 132 h 928"/>
                <a:gd name="T42" fmla="*/ 7 w 1598"/>
                <a:gd name="T43" fmla="*/ 143 h 928"/>
                <a:gd name="T44" fmla="*/ 3 w 1598"/>
                <a:gd name="T45" fmla="*/ 156 h 928"/>
                <a:gd name="T46" fmla="*/ 0 w 1598"/>
                <a:gd name="T47" fmla="*/ 167 h 928"/>
                <a:gd name="T48" fmla="*/ 0 w 1598"/>
                <a:gd name="T49" fmla="*/ 178 h 9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98"/>
                <a:gd name="T76" fmla="*/ 0 h 928"/>
                <a:gd name="T77" fmla="*/ 1598 w 1598"/>
                <a:gd name="T78" fmla="*/ 928 h 92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98" h="928">
                  <a:moveTo>
                    <a:pt x="1598" y="0"/>
                  </a:moveTo>
                  <a:lnTo>
                    <a:pt x="1485" y="0"/>
                  </a:lnTo>
                  <a:lnTo>
                    <a:pt x="1381" y="0"/>
                  </a:lnTo>
                  <a:lnTo>
                    <a:pt x="1286" y="10"/>
                  </a:lnTo>
                  <a:lnTo>
                    <a:pt x="1182" y="29"/>
                  </a:lnTo>
                  <a:lnTo>
                    <a:pt x="1078" y="48"/>
                  </a:lnTo>
                  <a:lnTo>
                    <a:pt x="983" y="67"/>
                  </a:lnTo>
                  <a:lnTo>
                    <a:pt x="889" y="95"/>
                  </a:lnTo>
                  <a:lnTo>
                    <a:pt x="794" y="123"/>
                  </a:lnTo>
                  <a:lnTo>
                    <a:pt x="709" y="152"/>
                  </a:lnTo>
                  <a:lnTo>
                    <a:pt x="624" y="190"/>
                  </a:lnTo>
                  <a:lnTo>
                    <a:pt x="539" y="228"/>
                  </a:lnTo>
                  <a:lnTo>
                    <a:pt x="463" y="265"/>
                  </a:lnTo>
                  <a:lnTo>
                    <a:pt x="387" y="313"/>
                  </a:lnTo>
                  <a:lnTo>
                    <a:pt x="321" y="360"/>
                  </a:lnTo>
                  <a:lnTo>
                    <a:pt x="264" y="407"/>
                  </a:lnTo>
                  <a:lnTo>
                    <a:pt x="208" y="464"/>
                  </a:lnTo>
                  <a:lnTo>
                    <a:pt x="160" y="521"/>
                  </a:lnTo>
                  <a:lnTo>
                    <a:pt x="113" y="578"/>
                  </a:lnTo>
                  <a:lnTo>
                    <a:pt x="75" y="634"/>
                  </a:lnTo>
                  <a:lnTo>
                    <a:pt x="47" y="691"/>
                  </a:lnTo>
                  <a:lnTo>
                    <a:pt x="28" y="748"/>
                  </a:lnTo>
                  <a:lnTo>
                    <a:pt x="9" y="814"/>
                  </a:lnTo>
                  <a:lnTo>
                    <a:pt x="0" y="871"/>
                  </a:lnTo>
                  <a:lnTo>
                    <a:pt x="0" y="928"/>
                  </a:lnTo>
                </a:path>
              </a:pathLst>
            </a:custGeom>
            <a:noFill/>
            <a:ln w="444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Rectangle 59"/>
            <p:cNvSpPr>
              <a:spLocks noChangeArrowheads="1"/>
            </p:cNvSpPr>
            <p:nvPr/>
          </p:nvSpPr>
          <p:spPr bwMode="auto">
            <a:xfrm>
              <a:off x="3822" y="127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b-NO" b="1">
                  <a:solidFill>
                    <a:srgbClr val="FF0000"/>
                  </a:solidFill>
                </a:rPr>
                <a:t>r</a:t>
              </a:r>
              <a:r>
                <a:rPr lang="nb-NO" b="1" baseline="-2500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8214" name="Rectangle 61"/>
            <p:cNvSpPr>
              <a:spLocks noChangeArrowheads="1"/>
            </p:cNvSpPr>
            <p:nvPr/>
          </p:nvSpPr>
          <p:spPr bwMode="auto">
            <a:xfrm>
              <a:off x="4335" y="1113"/>
              <a:ext cx="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nb-NO" sz="2400">
                <a:solidFill>
                  <a:schemeClr val="tx1"/>
                </a:solidFill>
              </a:endParaRPr>
            </a:p>
          </p:txBody>
        </p:sp>
        <p:sp>
          <p:nvSpPr>
            <p:cNvPr id="8215" name="Oval 62"/>
            <p:cNvSpPr>
              <a:spLocks noChangeArrowheads="1"/>
            </p:cNvSpPr>
            <p:nvPr/>
          </p:nvSpPr>
          <p:spPr bwMode="auto">
            <a:xfrm>
              <a:off x="4608" y="974"/>
              <a:ext cx="41" cy="3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8216" name="Rectangle 63"/>
            <p:cNvSpPr>
              <a:spLocks noChangeArrowheads="1"/>
            </p:cNvSpPr>
            <p:nvPr/>
          </p:nvSpPr>
          <p:spPr bwMode="auto">
            <a:xfrm>
              <a:off x="5330" y="720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nb-NO" sz="2400">
                <a:solidFill>
                  <a:schemeClr val="tx1"/>
                </a:solidFill>
              </a:endParaRPr>
            </a:p>
          </p:txBody>
        </p:sp>
        <p:sp>
          <p:nvSpPr>
            <p:cNvPr id="8217" name="Rectangle 64"/>
            <p:cNvSpPr>
              <a:spLocks noChangeArrowheads="1"/>
            </p:cNvSpPr>
            <p:nvPr/>
          </p:nvSpPr>
          <p:spPr bwMode="auto">
            <a:xfrm>
              <a:off x="4245" y="1357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nb-NO" sz="2400">
                <a:solidFill>
                  <a:schemeClr val="tx1"/>
                </a:solidFill>
              </a:endParaRPr>
            </a:p>
          </p:txBody>
        </p:sp>
        <p:sp>
          <p:nvSpPr>
            <p:cNvPr id="8218" name="Oval 65"/>
            <p:cNvSpPr>
              <a:spLocks noChangeArrowheads="1"/>
            </p:cNvSpPr>
            <p:nvPr/>
          </p:nvSpPr>
          <p:spPr bwMode="auto">
            <a:xfrm>
              <a:off x="4291" y="1361"/>
              <a:ext cx="42" cy="3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8219" name="Line 66"/>
            <p:cNvSpPr>
              <a:spLocks noChangeShapeType="1"/>
            </p:cNvSpPr>
            <p:nvPr/>
          </p:nvSpPr>
          <p:spPr bwMode="auto">
            <a:xfrm flipV="1">
              <a:off x="3947" y="728"/>
              <a:ext cx="1141" cy="609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0" name="Rectangle 67"/>
            <p:cNvSpPr>
              <a:spLocks noChangeArrowheads="1"/>
            </p:cNvSpPr>
            <p:nvPr/>
          </p:nvSpPr>
          <p:spPr bwMode="auto">
            <a:xfrm>
              <a:off x="4483" y="769"/>
              <a:ext cx="9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b-NO" sz="1200" b="1">
                  <a:solidFill>
                    <a:srgbClr val="FF0000"/>
                  </a:solidFill>
                  <a:latin typeface="MS Serif" charset="0"/>
                </a:rPr>
                <a:t>M</a:t>
              </a:r>
              <a:endParaRPr lang="nb-NO" sz="1200">
                <a:solidFill>
                  <a:schemeClr val="tx1"/>
                </a:solidFill>
              </a:endParaRPr>
            </a:p>
          </p:txBody>
        </p:sp>
      </p:grpSp>
      <p:sp>
        <p:nvSpPr>
          <p:cNvPr id="8207" name="Line 73"/>
          <p:cNvSpPr>
            <a:spLocks noChangeShapeType="1"/>
          </p:cNvSpPr>
          <p:nvPr/>
        </p:nvSpPr>
        <p:spPr bwMode="auto">
          <a:xfrm flipV="1">
            <a:off x="6296025" y="1350963"/>
            <a:ext cx="1905000" cy="685800"/>
          </a:xfrm>
          <a:prstGeom prst="line">
            <a:avLst/>
          </a:prstGeom>
          <a:noFill/>
          <a:ln w="38100">
            <a:solidFill>
              <a:srgbClr val="339966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Line 76"/>
          <p:cNvSpPr>
            <a:spLocks noChangeShapeType="1"/>
          </p:cNvSpPr>
          <p:nvPr/>
        </p:nvSpPr>
        <p:spPr bwMode="auto">
          <a:xfrm flipV="1">
            <a:off x="6296025" y="1655763"/>
            <a:ext cx="1981200" cy="381000"/>
          </a:xfrm>
          <a:prstGeom prst="line">
            <a:avLst/>
          </a:prstGeom>
          <a:noFill/>
          <a:ln w="38100">
            <a:solidFill>
              <a:srgbClr val="339966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Rectangle 77"/>
          <p:cNvSpPr>
            <a:spLocks noChangeArrowheads="1"/>
          </p:cNvSpPr>
          <p:nvPr/>
        </p:nvSpPr>
        <p:spPr bwMode="auto">
          <a:xfrm>
            <a:off x="7177088" y="1808163"/>
            <a:ext cx="242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b-NO" sz="1200" b="1">
                <a:solidFill>
                  <a:srgbClr val="FF0000"/>
                </a:solidFill>
                <a:latin typeface="MS Serif" charset="0"/>
              </a:rPr>
              <a:t>I</a:t>
            </a:r>
          </a:p>
        </p:txBody>
      </p:sp>
      <p:sp>
        <p:nvSpPr>
          <p:cNvPr id="8210" name="Rectangle 78"/>
          <p:cNvSpPr>
            <a:spLocks noChangeArrowheads="1"/>
          </p:cNvSpPr>
          <p:nvPr/>
        </p:nvSpPr>
        <p:spPr bwMode="auto">
          <a:xfrm>
            <a:off x="8081963" y="1350963"/>
            <a:ext cx="301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b-NO" sz="1200" b="1">
                <a:solidFill>
                  <a:srgbClr val="FF0000"/>
                </a:solidFill>
                <a:latin typeface="MS Serif" charset="0"/>
              </a:rPr>
              <a:t>II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1" grpId="0" autoUpdateAnimBg="0"/>
      <p:bldP spid="23655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5"/>
          <p:cNvGraphicFramePr>
            <a:graphicFrameLocks noChangeAspect="1"/>
          </p:cNvGraphicFramePr>
          <p:nvPr/>
        </p:nvGraphicFramePr>
        <p:xfrm>
          <a:off x="5548064" y="620688"/>
          <a:ext cx="3200400" cy="1905000"/>
        </p:xfrm>
        <a:graphic>
          <a:graphicData uri="http://schemas.openxmlformats.org/presentationml/2006/ole">
            <p:oleObj spid="_x0000_s9272" name="Diagram" r:id="rId4" imgW="5883840" imgH="3330000" progId="Excel.Sheet.8">
              <p:embed/>
            </p:oleObj>
          </a:graphicData>
        </a:graphic>
      </p:graphicFrame>
      <p:sp>
        <p:nvSpPr>
          <p:cNvPr id="9219" name="Oval 49"/>
          <p:cNvSpPr>
            <a:spLocks noChangeArrowheads="1"/>
          </p:cNvSpPr>
          <p:nvPr/>
        </p:nvSpPr>
        <p:spPr bwMode="auto">
          <a:xfrm>
            <a:off x="8196014" y="908026"/>
            <a:ext cx="66675" cy="603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9220" name="Freeform 50"/>
          <p:cNvSpPr>
            <a:spLocks/>
          </p:cNvSpPr>
          <p:nvPr/>
        </p:nvSpPr>
        <p:spPr bwMode="auto">
          <a:xfrm>
            <a:off x="6648202" y="960413"/>
            <a:ext cx="1585912" cy="849313"/>
          </a:xfrm>
          <a:custGeom>
            <a:avLst/>
            <a:gdLst>
              <a:gd name="T0" fmla="*/ 2147483647 w 1598"/>
              <a:gd name="T1" fmla="*/ 0 h 928"/>
              <a:gd name="T2" fmla="*/ 2147483647 w 1598"/>
              <a:gd name="T3" fmla="*/ 0 h 928"/>
              <a:gd name="T4" fmla="*/ 2147483647 w 1598"/>
              <a:gd name="T5" fmla="*/ 0 h 928"/>
              <a:gd name="T6" fmla="*/ 2147483647 w 1598"/>
              <a:gd name="T7" fmla="*/ 2147483647 h 928"/>
              <a:gd name="T8" fmla="*/ 2147483647 w 1598"/>
              <a:gd name="T9" fmla="*/ 2147483647 h 928"/>
              <a:gd name="T10" fmla="*/ 2147483647 w 1598"/>
              <a:gd name="T11" fmla="*/ 2147483647 h 928"/>
              <a:gd name="T12" fmla="*/ 2147483647 w 1598"/>
              <a:gd name="T13" fmla="*/ 2147483647 h 928"/>
              <a:gd name="T14" fmla="*/ 2147483647 w 1598"/>
              <a:gd name="T15" fmla="*/ 2147483647 h 928"/>
              <a:gd name="T16" fmla="*/ 2147483647 w 1598"/>
              <a:gd name="T17" fmla="*/ 2147483647 h 928"/>
              <a:gd name="T18" fmla="*/ 2147483647 w 1598"/>
              <a:gd name="T19" fmla="*/ 2147483647 h 928"/>
              <a:gd name="T20" fmla="*/ 2147483647 w 1598"/>
              <a:gd name="T21" fmla="*/ 2147483647 h 928"/>
              <a:gd name="T22" fmla="*/ 2147483647 w 1598"/>
              <a:gd name="T23" fmla="*/ 2147483647 h 928"/>
              <a:gd name="T24" fmla="*/ 2147483647 w 1598"/>
              <a:gd name="T25" fmla="*/ 2147483647 h 928"/>
              <a:gd name="T26" fmla="*/ 2147483647 w 1598"/>
              <a:gd name="T27" fmla="*/ 2147483647 h 928"/>
              <a:gd name="T28" fmla="*/ 2147483647 w 1598"/>
              <a:gd name="T29" fmla="*/ 2147483647 h 928"/>
              <a:gd name="T30" fmla="*/ 2147483647 w 1598"/>
              <a:gd name="T31" fmla="*/ 2147483647 h 928"/>
              <a:gd name="T32" fmla="*/ 2147483647 w 1598"/>
              <a:gd name="T33" fmla="*/ 2147483647 h 928"/>
              <a:gd name="T34" fmla="*/ 2147483647 w 1598"/>
              <a:gd name="T35" fmla="*/ 2147483647 h 928"/>
              <a:gd name="T36" fmla="*/ 2147483647 w 1598"/>
              <a:gd name="T37" fmla="*/ 2147483647 h 928"/>
              <a:gd name="T38" fmla="*/ 2147483647 w 1598"/>
              <a:gd name="T39" fmla="*/ 2147483647 h 928"/>
              <a:gd name="T40" fmla="*/ 2147483647 w 1598"/>
              <a:gd name="T41" fmla="*/ 2147483647 h 928"/>
              <a:gd name="T42" fmla="*/ 2147483647 w 1598"/>
              <a:gd name="T43" fmla="*/ 2147483647 h 928"/>
              <a:gd name="T44" fmla="*/ 2147483647 w 1598"/>
              <a:gd name="T45" fmla="*/ 2147483647 h 928"/>
              <a:gd name="T46" fmla="*/ 0 w 1598"/>
              <a:gd name="T47" fmla="*/ 2147483647 h 928"/>
              <a:gd name="T48" fmla="*/ 0 w 1598"/>
              <a:gd name="T49" fmla="*/ 2147483647 h 9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598"/>
              <a:gd name="T76" fmla="*/ 0 h 928"/>
              <a:gd name="T77" fmla="*/ 1598 w 1598"/>
              <a:gd name="T78" fmla="*/ 928 h 9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598" h="928">
                <a:moveTo>
                  <a:pt x="1598" y="0"/>
                </a:moveTo>
                <a:lnTo>
                  <a:pt x="1485" y="0"/>
                </a:lnTo>
                <a:lnTo>
                  <a:pt x="1381" y="0"/>
                </a:lnTo>
                <a:lnTo>
                  <a:pt x="1286" y="10"/>
                </a:lnTo>
                <a:lnTo>
                  <a:pt x="1182" y="29"/>
                </a:lnTo>
                <a:lnTo>
                  <a:pt x="1078" y="48"/>
                </a:lnTo>
                <a:lnTo>
                  <a:pt x="983" y="67"/>
                </a:lnTo>
                <a:lnTo>
                  <a:pt x="889" y="95"/>
                </a:lnTo>
                <a:lnTo>
                  <a:pt x="794" y="123"/>
                </a:lnTo>
                <a:lnTo>
                  <a:pt x="709" y="152"/>
                </a:lnTo>
                <a:lnTo>
                  <a:pt x="624" y="190"/>
                </a:lnTo>
                <a:lnTo>
                  <a:pt x="539" y="228"/>
                </a:lnTo>
                <a:lnTo>
                  <a:pt x="463" y="265"/>
                </a:lnTo>
                <a:lnTo>
                  <a:pt x="387" y="313"/>
                </a:lnTo>
                <a:lnTo>
                  <a:pt x="321" y="360"/>
                </a:lnTo>
                <a:lnTo>
                  <a:pt x="264" y="407"/>
                </a:lnTo>
                <a:lnTo>
                  <a:pt x="208" y="464"/>
                </a:lnTo>
                <a:lnTo>
                  <a:pt x="160" y="521"/>
                </a:lnTo>
                <a:lnTo>
                  <a:pt x="113" y="578"/>
                </a:lnTo>
                <a:lnTo>
                  <a:pt x="75" y="634"/>
                </a:lnTo>
                <a:lnTo>
                  <a:pt x="47" y="691"/>
                </a:lnTo>
                <a:lnTo>
                  <a:pt x="28" y="748"/>
                </a:lnTo>
                <a:lnTo>
                  <a:pt x="9" y="814"/>
                </a:lnTo>
                <a:lnTo>
                  <a:pt x="0" y="871"/>
                </a:lnTo>
                <a:lnTo>
                  <a:pt x="0" y="928"/>
                </a:lnTo>
              </a:path>
            </a:pathLst>
          </a:custGeom>
          <a:noFill/>
          <a:ln w="444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Rectangle 51"/>
          <p:cNvSpPr>
            <a:spLocks noChangeArrowheads="1"/>
          </p:cNvSpPr>
          <p:nvPr/>
        </p:nvSpPr>
        <p:spPr bwMode="auto">
          <a:xfrm>
            <a:off x="5852864" y="1639863"/>
            <a:ext cx="12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b="1">
                <a:solidFill>
                  <a:srgbClr val="FF0000"/>
                </a:solidFill>
              </a:rPr>
              <a:t>r</a:t>
            </a:r>
            <a:r>
              <a:rPr lang="nb-NO" b="1" baseline="-2500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9222" name="Rectangle 52"/>
          <p:cNvSpPr>
            <a:spLocks noChangeArrowheads="1"/>
          </p:cNvSpPr>
          <p:nvPr/>
        </p:nvSpPr>
        <p:spPr bwMode="auto">
          <a:xfrm>
            <a:off x="6667252" y="1385863"/>
            <a:ext cx="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nb-NO" sz="2400">
              <a:solidFill>
                <a:schemeClr val="tx1"/>
              </a:solidFill>
            </a:endParaRPr>
          </a:p>
        </p:txBody>
      </p:sp>
      <p:sp>
        <p:nvSpPr>
          <p:cNvPr id="9223" name="Oval 53"/>
          <p:cNvSpPr>
            <a:spLocks noChangeArrowheads="1"/>
          </p:cNvSpPr>
          <p:nvPr/>
        </p:nvSpPr>
        <p:spPr bwMode="auto">
          <a:xfrm>
            <a:off x="7100639" y="1165201"/>
            <a:ext cx="65088" cy="603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9224" name="Rectangle 54"/>
          <p:cNvSpPr>
            <a:spLocks noChangeArrowheads="1"/>
          </p:cNvSpPr>
          <p:nvPr/>
        </p:nvSpPr>
        <p:spPr bwMode="auto">
          <a:xfrm>
            <a:off x="8246814" y="761976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nb-NO" sz="2400">
              <a:solidFill>
                <a:schemeClr val="tx1"/>
              </a:solidFill>
            </a:endParaRPr>
          </a:p>
        </p:txBody>
      </p:sp>
      <p:sp>
        <p:nvSpPr>
          <p:cNvPr id="9225" name="Rectangle 55"/>
          <p:cNvSpPr>
            <a:spLocks noChangeArrowheads="1"/>
          </p:cNvSpPr>
          <p:nvPr/>
        </p:nvSpPr>
        <p:spPr bwMode="auto">
          <a:xfrm>
            <a:off x="6524377" y="1773213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nb-NO" sz="2400">
              <a:solidFill>
                <a:schemeClr val="tx1"/>
              </a:solidFill>
            </a:endParaRPr>
          </a:p>
        </p:txBody>
      </p:sp>
      <p:sp>
        <p:nvSpPr>
          <p:cNvPr id="9226" name="Oval 56"/>
          <p:cNvSpPr>
            <a:spLocks noChangeArrowheads="1"/>
          </p:cNvSpPr>
          <p:nvPr/>
        </p:nvSpPr>
        <p:spPr bwMode="auto">
          <a:xfrm>
            <a:off x="6597402" y="1779563"/>
            <a:ext cx="66675" cy="603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9227" name="Line 57"/>
          <p:cNvSpPr>
            <a:spLocks noChangeShapeType="1"/>
          </p:cNvSpPr>
          <p:nvPr/>
        </p:nvSpPr>
        <p:spPr bwMode="auto">
          <a:xfrm flipV="1">
            <a:off x="6051302" y="774676"/>
            <a:ext cx="1811337" cy="966787"/>
          </a:xfrm>
          <a:prstGeom prst="line">
            <a:avLst/>
          </a:prstGeom>
          <a:noFill/>
          <a:ln w="38100">
            <a:solidFill>
              <a:srgbClr val="339966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58"/>
          <p:cNvSpPr>
            <a:spLocks noChangeArrowheads="1"/>
          </p:cNvSpPr>
          <p:nvPr/>
        </p:nvSpPr>
        <p:spPr bwMode="auto">
          <a:xfrm>
            <a:off x="6902202" y="839763"/>
            <a:ext cx="1444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b-NO" sz="1200" b="1" dirty="0">
                <a:solidFill>
                  <a:srgbClr val="FF0000"/>
                </a:solidFill>
                <a:latin typeface="MS Serif" charset="0"/>
              </a:rPr>
              <a:t>M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237575" name="Rectangle 7"/>
          <p:cNvSpPr>
            <a:spLocks noChangeArrowheads="1"/>
          </p:cNvSpPr>
          <p:nvPr/>
        </p:nvSpPr>
        <p:spPr bwMode="auto">
          <a:xfrm>
            <a:off x="1052264" y="2559026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>
                <a:solidFill>
                  <a:schemeClr val="tx1"/>
                </a:solidFill>
              </a:rPr>
              <a:t>Forventet avkastning:</a:t>
            </a:r>
          </a:p>
        </p:txBody>
      </p:sp>
      <p:sp>
        <p:nvSpPr>
          <p:cNvPr id="237576" name="Rectangle 8"/>
          <p:cNvSpPr>
            <a:spLocks noChangeArrowheads="1"/>
          </p:cNvSpPr>
          <p:nvPr/>
        </p:nvSpPr>
        <p:spPr bwMode="auto">
          <a:xfrm>
            <a:off x="4405064" y="2571726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>
                <a:solidFill>
                  <a:schemeClr val="tx1"/>
                </a:solidFill>
              </a:rPr>
              <a:t>Risiko:</a:t>
            </a:r>
          </a:p>
        </p:txBody>
      </p:sp>
      <p:sp>
        <p:nvSpPr>
          <p:cNvPr id="237577" name="Rectangle 9"/>
          <p:cNvSpPr>
            <a:spLocks noChangeArrowheads="1"/>
          </p:cNvSpPr>
          <p:nvPr/>
        </p:nvSpPr>
        <p:spPr bwMode="auto">
          <a:xfrm>
            <a:off x="747464" y="4941168"/>
            <a:ext cx="609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	Investor tar </a:t>
            </a:r>
            <a:r>
              <a:rPr lang="en-US" sz="2000" dirty="0" err="1">
                <a:solidFill>
                  <a:schemeClr val="tx1"/>
                </a:solidFill>
              </a:rPr>
              <a:t>opp</a:t>
            </a:r>
            <a:r>
              <a:rPr lang="en-US" sz="2000" dirty="0">
                <a:solidFill>
                  <a:schemeClr val="tx1"/>
                </a:solidFill>
              </a:rPr>
              <a:t> et </a:t>
            </a:r>
            <a:r>
              <a:rPr lang="en-US" sz="2000" dirty="0" err="1">
                <a:solidFill>
                  <a:schemeClr val="tx1"/>
                </a:solidFill>
              </a:rPr>
              <a:t>lån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tilsvarende</a:t>
            </a:r>
            <a:r>
              <a:rPr lang="en-US" sz="2000" dirty="0">
                <a:solidFill>
                  <a:schemeClr val="tx1"/>
                </a:solidFill>
              </a:rPr>
              <a:t> 30% </a:t>
            </a:r>
            <a:r>
              <a:rPr lang="en-US" sz="2000" dirty="0" err="1">
                <a:solidFill>
                  <a:schemeClr val="tx1"/>
                </a:solidFill>
              </a:rPr>
              <a:t>av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eiendelene</a:t>
            </a:r>
            <a:r>
              <a:rPr lang="en-US" sz="2000" dirty="0">
                <a:solidFill>
                  <a:schemeClr val="tx1"/>
                </a:solidFill>
              </a:rPr>
              <a:t> for å </a:t>
            </a:r>
            <a:r>
              <a:rPr lang="en-US" sz="2000" dirty="0" err="1">
                <a:solidFill>
                  <a:schemeClr val="tx1"/>
                </a:solidFill>
              </a:rPr>
              <a:t>investere</a:t>
            </a:r>
            <a:r>
              <a:rPr lang="en-US" sz="2000" dirty="0">
                <a:solidFill>
                  <a:schemeClr val="tx1"/>
                </a:solidFill>
              </a:rPr>
              <a:t> 130% </a:t>
            </a:r>
            <a:r>
              <a:rPr lang="en-US" sz="2000" dirty="0" err="1">
                <a:solidFill>
                  <a:schemeClr val="tx1"/>
                </a:solidFill>
              </a:rPr>
              <a:t>av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egenkapitalen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</a:t>
            </a:r>
            <a:r>
              <a:rPr lang="en-US" sz="2000" baseline="-25000" dirty="0" err="1">
                <a:solidFill>
                  <a:schemeClr val="tx1"/>
                </a:solidFill>
              </a:rPr>
              <a:t>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37581" name="Rectangle 13"/>
          <p:cNvSpPr>
            <a:spLocks noChangeArrowheads="1"/>
          </p:cNvSpPr>
          <p:nvPr/>
        </p:nvSpPr>
        <p:spPr bwMode="auto">
          <a:xfrm>
            <a:off x="2881064" y="5733256"/>
            <a:ext cx="25908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To-fonds resultatet</a:t>
            </a:r>
          </a:p>
        </p:txBody>
      </p:sp>
      <p:sp>
        <p:nvSpPr>
          <p:cNvPr id="9233" name="Rectangle 19"/>
          <p:cNvSpPr>
            <a:spLocks noChangeArrowheads="1"/>
          </p:cNvSpPr>
          <p:nvPr/>
        </p:nvSpPr>
        <p:spPr bwMode="auto">
          <a:xfrm>
            <a:off x="671264" y="1258863"/>
            <a:ext cx="7239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Eksempel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</a:p>
          <a:p>
            <a:pPr marL="342900" indent="-342900" algn="l"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	E(</a:t>
            </a:r>
            <a:r>
              <a:rPr lang="en-US" sz="2000" dirty="0" err="1">
                <a:solidFill>
                  <a:schemeClr val="tx1"/>
                </a:solidFill>
              </a:rPr>
              <a:t>r</a:t>
            </a:r>
            <a:r>
              <a:rPr lang="en-US" sz="2000" baseline="-25000" dirty="0" err="1">
                <a:solidFill>
                  <a:schemeClr val="tx1"/>
                </a:solidFill>
              </a:rPr>
              <a:t>m</a:t>
            </a:r>
            <a:r>
              <a:rPr lang="en-US" sz="2000" dirty="0">
                <a:solidFill>
                  <a:schemeClr val="tx1"/>
                </a:solidFill>
              </a:rPr>
              <a:t>) = 20%    Std</a:t>
            </a:r>
            <a:r>
              <a:rPr lang="en-US" sz="2000" dirty="0">
                <a:solidFill>
                  <a:schemeClr val="tx1"/>
                </a:solidFill>
                <a:latin typeface="Symbol" pitchFamily="18" charset="2"/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r</a:t>
            </a:r>
            <a:r>
              <a:rPr lang="en-US" sz="2000" baseline="-25000" dirty="0" err="1">
                <a:solidFill>
                  <a:schemeClr val="tx1"/>
                </a:solidFill>
              </a:rPr>
              <a:t>m</a:t>
            </a:r>
            <a:r>
              <a:rPr lang="en-US" sz="2000" dirty="0">
                <a:solidFill>
                  <a:schemeClr val="tx1"/>
                </a:solidFill>
              </a:rPr>
              <a:t>) = 10%     </a:t>
            </a:r>
            <a:r>
              <a:rPr lang="en-US" sz="2000" dirty="0" err="1">
                <a:solidFill>
                  <a:schemeClr val="tx1"/>
                </a:solidFill>
              </a:rPr>
              <a:t>r</a:t>
            </a:r>
            <a:r>
              <a:rPr lang="en-US" sz="2000" baseline="-25000" dirty="0" err="1">
                <a:solidFill>
                  <a:schemeClr val="tx1"/>
                </a:solidFill>
              </a:rPr>
              <a:t>f</a:t>
            </a:r>
            <a:r>
              <a:rPr lang="en-US" sz="2000" baseline="-25000" dirty="0">
                <a:solidFill>
                  <a:schemeClr val="tx1"/>
                </a:solidFill>
              </a:rPr>
              <a:t>  </a:t>
            </a:r>
            <a:r>
              <a:rPr lang="en-US" sz="2000" dirty="0">
                <a:solidFill>
                  <a:schemeClr val="tx1"/>
                </a:solidFill>
              </a:rPr>
              <a:t>= 3%</a:t>
            </a:r>
          </a:p>
          <a:p>
            <a:pPr marL="342900" indent="-342900" algn="l"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	Investor II </a:t>
            </a:r>
            <a:r>
              <a:rPr lang="en-US" sz="2000" dirty="0" err="1">
                <a:solidFill>
                  <a:schemeClr val="tx1"/>
                </a:solidFill>
              </a:rPr>
              <a:t>ønsker</a:t>
            </a:r>
            <a:r>
              <a:rPr lang="en-US" sz="2000" dirty="0">
                <a:solidFill>
                  <a:schemeClr val="tx1"/>
                </a:solidFill>
              </a:rPr>
              <a:t> 25% </a:t>
            </a:r>
            <a:r>
              <a:rPr lang="en-US" sz="2000" dirty="0" err="1">
                <a:solidFill>
                  <a:schemeClr val="tx1"/>
                </a:solidFill>
              </a:rPr>
              <a:t>forventet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avkastning</a:t>
            </a:r>
            <a:r>
              <a:rPr lang="en-US" sz="2000" dirty="0">
                <a:solidFill>
                  <a:schemeClr val="tx1"/>
                </a:solidFill>
              </a:rPr>
              <a:t> – </a:t>
            </a:r>
            <a:r>
              <a:rPr lang="en-US" sz="2000" dirty="0" err="1">
                <a:solidFill>
                  <a:schemeClr val="tx1"/>
                </a:solidFill>
              </a:rPr>
              <a:t>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dette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mulig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graphicFrame>
        <p:nvGraphicFramePr>
          <p:cNvPr id="237588" name="Object 20"/>
          <p:cNvGraphicFramePr>
            <a:graphicFrameLocks/>
          </p:cNvGraphicFramePr>
          <p:nvPr/>
        </p:nvGraphicFramePr>
        <p:xfrm>
          <a:off x="1052264" y="3016226"/>
          <a:ext cx="3048000" cy="1954212"/>
        </p:xfrm>
        <a:graphic>
          <a:graphicData uri="http://schemas.openxmlformats.org/presentationml/2006/ole">
            <p:oleObj spid="_x0000_s9273" name="Equation" r:id="rId5" imgW="2335680" imgH="1484640" progId="Equation.3">
              <p:embed/>
            </p:oleObj>
          </a:graphicData>
        </a:graphic>
      </p:graphicFrame>
      <p:graphicFrame>
        <p:nvGraphicFramePr>
          <p:cNvPr id="237591" name="Object 23"/>
          <p:cNvGraphicFramePr>
            <a:graphicFrameLocks noChangeAspect="1"/>
          </p:cNvGraphicFramePr>
          <p:nvPr/>
        </p:nvGraphicFramePr>
        <p:xfrm>
          <a:off x="4252664" y="2835251"/>
          <a:ext cx="3867150" cy="811212"/>
        </p:xfrm>
        <a:graphic>
          <a:graphicData uri="http://schemas.openxmlformats.org/presentationml/2006/ole">
            <p:oleObj spid="_x0000_s9274" name="Formel" r:id="rId6" imgW="2070100" imgH="444500" progId="Equation.3">
              <p:embed/>
            </p:oleObj>
          </a:graphicData>
        </a:graphic>
      </p:graphicFrame>
      <p:sp>
        <p:nvSpPr>
          <p:cNvPr id="9237" name="Rectangle 41"/>
          <p:cNvSpPr>
            <a:spLocks noChangeArrowheads="1"/>
          </p:cNvSpPr>
          <p:nvPr/>
        </p:nvSpPr>
        <p:spPr bwMode="auto">
          <a:xfrm>
            <a:off x="366464" y="725463"/>
            <a:ext cx="579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 sz="2400" b="1">
                <a:solidFill>
                  <a:schemeClr val="tx1"/>
                </a:solidFill>
              </a:rPr>
              <a:t>1. Effisiente porteføljer (forts.)</a:t>
            </a:r>
            <a:endParaRPr lang="en-US" sz="2400">
              <a:solidFill>
                <a:schemeClr val="tx1"/>
              </a:solidFill>
            </a:endParaRPr>
          </a:p>
          <a:p>
            <a:pPr marL="342900" indent="-342900" algn="l" eaLnBrk="1" hangingPunct="1">
              <a:spcBef>
                <a:spcPct val="2000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37610" name="AutoShape 42"/>
          <p:cNvSpPr>
            <a:spLocks noChangeArrowheads="1"/>
          </p:cNvSpPr>
          <p:nvPr/>
        </p:nvSpPr>
        <p:spPr bwMode="auto">
          <a:xfrm>
            <a:off x="1738064" y="5923756"/>
            <a:ext cx="5334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428221563 h 21600"/>
              <a:gd name="T4" fmla="*/ 2147483647 w 21600"/>
              <a:gd name="T5" fmla="*/ 856443324 h 21600"/>
              <a:gd name="T6" fmla="*/ 2147483647 w 21600"/>
              <a:gd name="T7" fmla="*/ 4282215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/>
          </p:cNvGraphicFramePr>
          <p:nvPr/>
        </p:nvGraphicFramePr>
        <p:xfrm>
          <a:off x="4322514" y="3671863"/>
          <a:ext cx="1277938" cy="1330325"/>
        </p:xfrm>
        <a:graphic>
          <a:graphicData uri="http://schemas.openxmlformats.org/presentationml/2006/ole">
            <p:oleObj spid="_x0000_s9275" name="Equation" r:id="rId7" imgW="926640" imgH="913680" progId="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7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7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5" grpId="0" build="p" autoUpdateAnimBg="0"/>
      <p:bldP spid="237576" grpId="0" autoUpdateAnimBg="0"/>
      <p:bldP spid="237577" grpId="0" autoUpdateAnimBg="0"/>
      <p:bldP spid="237581" grpId="0" animBg="1" autoUpdateAnimBg="0"/>
      <p:bldP spid="2376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7157</TotalTime>
  <Words>1554</Words>
  <Application>Microsoft Office PowerPoint</Application>
  <PresentationFormat>Skjermfremvisning (4:3)</PresentationFormat>
  <Paragraphs>403</Paragraphs>
  <Slides>34</Slides>
  <Notes>33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5</vt:i4>
      </vt:variant>
      <vt:variant>
        <vt:lpstr>Lysbildetitler</vt:lpstr>
      </vt:variant>
      <vt:variant>
        <vt:i4>34</vt:i4>
      </vt:variant>
    </vt:vector>
  </HeadingPairs>
  <TitlesOfParts>
    <vt:vector size="40" baseType="lpstr">
      <vt:lpstr>Office Theme</vt:lpstr>
      <vt:lpstr>Diagram</vt:lpstr>
      <vt:lpstr>Formel</vt:lpstr>
      <vt:lpstr>Regneark</vt:lpstr>
      <vt:lpstr>Equation</vt:lpstr>
      <vt:lpstr>Worksheet</vt:lpstr>
      <vt:lpstr>Lysbilde 1</vt:lpstr>
      <vt:lpstr>Lysbilde 2</vt:lpstr>
      <vt:lpstr>Lysbilde 3</vt:lpstr>
      <vt:lpstr>Lysbilde 4</vt:lpstr>
      <vt:lpstr>Lysbilde 5</vt:lpstr>
      <vt:lpstr>Lysbilde 6</vt:lpstr>
      <vt:lpstr>Lysbilde 7</vt:lpstr>
      <vt:lpstr>Lysbilde 8</vt:lpstr>
      <vt:lpstr>Lysbilde 9</vt:lpstr>
      <vt:lpstr>Lysbilde 10</vt:lpstr>
      <vt:lpstr>Lysbilde 11</vt:lpstr>
      <vt:lpstr>Lysbilde 12</vt:lpstr>
      <vt:lpstr>Lysbilde 13</vt:lpstr>
      <vt:lpstr>Lysbilde 14</vt:lpstr>
      <vt:lpstr>Lysbilde 15</vt:lpstr>
      <vt:lpstr>Lysbilde 16</vt:lpstr>
      <vt:lpstr>Lysbilde 17</vt:lpstr>
      <vt:lpstr>Lysbilde 18</vt:lpstr>
      <vt:lpstr>Lysbilde 19</vt:lpstr>
      <vt:lpstr>Lysbilde 20</vt:lpstr>
      <vt:lpstr>Lysbilde 21</vt:lpstr>
      <vt:lpstr>Lysbilde 22</vt:lpstr>
      <vt:lpstr>Lysbilde 23</vt:lpstr>
      <vt:lpstr>Lysbilde 24</vt:lpstr>
      <vt:lpstr>Lysbilde 25</vt:lpstr>
      <vt:lpstr>Lysbilde 26</vt:lpstr>
      <vt:lpstr>Lysbilde 27</vt:lpstr>
      <vt:lpstr>Lysbilde 28</vt:lpstr>
      <vt:lpstr>Lysbilde 29</vt:lpstr>
      <vt:lpstr>Lysbilde 30</vt:lpstr>
      <vt:lpstr>Lysbilde 31</vt:lpstr>
      <vt:lpstr>Lysbilde 32</vt:lpstr>
      <vt:lpstr>Lysbilde 33</vt:lpstr>
      <vt:lpstr>Lysbilde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Rolf Eigil Bygdnes</dc:creator>
  <cp:lastModifiedBy>Administrator</cp:lastModifiedBy>
  <cp:revision>426</cp:revision>
  <dcterms:created xsi:type="dcterms:W3CDTF">2001-11-03T15:55:40Z</dcterms:created>
  <dcterms:modified xsi:type="dcterms:W3CDTF">2012-08-01T09:14:18Z</dcterms:modified>
</cp:coreProperties>
</file>