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5" r:id="rId2"/>
    <p:sldId id="270" r:id="rId3"/>
    <p:sldId id="271" r:id="rId4"/>
    <p:sldId id="257" r:id="rId5"/>
    <p:sldId id="258" r:id="rId6"/>
    <p:sldId id="259" r:id="rId7"/>
    <p:sldId id="260" r:id="rId8"/>
    <p:sldId id="266" r:id="rId9"/>
    <p:sldId id="261" r:id="rId10"/>
    <p:sldId id="262" r:id="rId11"/>
    <p:sldId id="263" r:id="rId12"/>
    <p:sldId id="267" r:id="rId13"/>
    <p:sldId id="268" r:id="rId14"/>
    <p:sldId id="264" r:id="rId15"/>
    <p:sldId id="269" r:id="rId16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1C9F6"/>
    <a:srgbClr val="00864A"/>
    <a:srgbClr val="C80101"/>
    <a:srgbClr val="333367"/>
    <a:srgbClr val="E00070"/>
    <a:srgbClr val="333366"/>
    <a:srgbClr val="003399"/>
    <a:srgbClr val="FEFFE5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6791" autoAdjust="0"/>
  </p:normalViewPr>
  <p:slideViewPr>
    <p:cSldViewPr>
      <p:cViewPr>
        <p:scale>
          <a:sx n="83" d="100"/>
          <a:sy n="83" d="100"/>
        </p:scale>
        <p:origin x="-2802" y="-7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FCA9567-12FA-4BCC-8D4D-7840B262782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2019498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912772C-F6AB-4F56-A76F-68C33B56DB2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685102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2B77302-061E-4563-A771-D6B5BAC57F25}" type="slidenum">
              <a:rPr lang="nb-NO" sz="1200" smtClean="0"/>
              <a:pPr eaLnBrk="1" hangingPunct="1"/>
              <a:t>1</a:t>
            </a:fld>
            <a:endParaRPr lang="nb-NO" sz="120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C38B0AF-0C42-4DAD-876C-0773B2AFE8F2}" type="slidenum">
              <a:rPr lang="nb-NO" sz="1200" smtClean="0"/>
              <a:pPr eaLnBrk="1" hangingPunct="1"/>
              <a:t>12</a:t>
            </a:fld>
            <a:endParaRPr lang="nb-NO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45E9238-1FC7-48CD-9C4E-8C3DB24D00B3}" type="slidenum">
              <a:rPr lang="nb-NO" sz="1200" smtClean="0"/>
              <a:pPr eaLnBrk="1" hangingPunct="1"/>
              <a:t>13</a:t>
            </a:fld>
            <a:endParaRPr lang="nb-NO" sz="120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b-NO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7E19423-2494-4F05-BAA4-0AD469D86228}" type="slidenum">
              <a:rPr lang="nb-NO" sz="1200" smtClean="0"/>
              <a:pPr eaLnBrk="1" hangingPunct="1"/>
              <a:t>14</a:t>
            </a:fld>
            <a:endParaRPr lang="nb-NO" sz="12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nb-NO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665374D-ADB9-4495-A91D-8049E9D6D91E}" type="slidenum">
              <a:rPr lang="nb-NO" sz="1200" smtClean="0"/>
              <a:pPr eaLnBrk="1" hangingPunct="1"/>
              <a:t>15</a:t>
            </a:fld>
            <a:endParaRPr lang="nb-NO" sz="120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b-NO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8F96D1F-E495-4559-A5E4-F5E3D94DA6B1}" type="slidenum">
              <a:rPr lang="nb-NO" sz="1200" smtClean="0"/>
              <a:pPr eaLnBrk="1" hangingPunct="1"/>
              <a:t>4</a:t>
            </a:fld>
            <a:endParaRPr lang="nb-NO" sz="1200" smtClean="0"/>
          </a:p>
        </p:txBody>
      </p:sp>
      <p:sp>
        <p:nvSpPr>
          <p:cNvPr id="1945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304984E-C43E-4041-B758-865D58EFEEE2}" type="slidenum">
              <a:rPr lang="nb-NO" sz="1200" smtClean="0"/>
              <a:pPr eaLnBrk="1" hangingPunct="1"/>
              <a:t>5</a:t>
            </a:fld>
            <a:endParaRPr lang="nb-NO" sz="1200" smtClean="0"/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F25EF8E-8DC3-4363-BEA6-CB2C01596FF8}" type="slidenum">
              <a:rPr lang="nb-NO" sz="1200" smtClean="0"/>
              <a:pPr eaLnBrk="1" hangingPunct="1"/>
              <a:t>6</a:t>
            </a:fld>
            <a:endParaRPr lang="nb-NO" sz="120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nb-NO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EB79FF1-6575-453F-896A-A73812D42B44}" type="slidenum">
              <a:rPr lang="nb-NO" sz="1200" smtClean="0"/>
              <a:pPr eaLnBrk="1" hangingPunct="1"/>
              <a:t>7</a:t>
            </a:fld>
            <a:endParaRPr lang="nb-NO" sz="120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nb-NO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ED1C144-C9B1-4021-A1D4-F6651287BD8E}" type="slidenum">
              <a:rPr lang="nb-NO" sz="1200" smtClean="0"/>
              <a:pPr eaLnBrk="1" hangingPunct="1"/>
              <a:t>8</a:t>
            </a:fld>
            <a:endParaRPr lang="nb-NO" sz="1200" smtClean="0"/>
          </a:p>
        </p:txBody>
      </p:sp>
      <p:sp>
        <p:nvSpPr>
          <p:cNvPr id="235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1028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None/>
            </a:pPr>
            <a:endParaRPr lang="en-US" dirty="0" smtClean="0">
              <a:solidFill>
                <a:srgbClr val="333366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49D1E3-2CBF-4878-8C41-4303DE0029C6}" type="slidenum">
              <a:rPr lang="nb-NO" sz="1200" smtClean="0"/>
              <a:pPr eaLnBrk="1" hangingPunct="1"/>
              <a:t>9</a:t>
            </a:fld>
            <a:endParaRPr lang="nb-NO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8BF3605-3868-4C89-9031-178F0659E32C}" type="slidenum">
              <a:rPr lang="nb-NO" sz="1200" smtClean="0"/>
              <a:pPr eaLnBrk="1" hangingPunct="1"/>
              <a:t>10</a:t>
            </a:fld>
            <a:endParaRPr lang="nb-NO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nb-NO" smtClean="0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8EC3A15-72BD-4475-B08C-A2B3C2CB3CC6}" type="slidenum">
              <a:rPr lang="nb-NO" sz="1200" smtClean="0"/>
              <a:pPr eaLnBrk="1" hangingPunct="1"/>
              <a:t>11</a:t>
            </a:fld>
            <a:endParaRPr lang="nb-NO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0628F-C72F-4FCB-A8C1-C331C5F715F3}" type="datetimeFigureOut">
              <a:rPr lang="en-US" smtClean="0"/>
              <a:pPr/>
              <a:t>8/1/2012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31370-0390-47C8-B0B5-7274F273A5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baner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Microsoft_Office_Excel_97-2003-regneark1.xls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agbok HVITpc [Converted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1916832"/>
            <a:ext cx="4953000" cy="2307992"/>
          </a:xfrm>
          <a:prstGeom prst="rect">
            <a:avLst/>
          </a:prstGeom>
        </p:spPr>
      </p:pic>
      <p:pic>
        <p:nvPicPr>
          <p:cNvPr id="9" name="Picture 8" descr="ban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406525" y="3124200"/>
            <a:ext cx="1524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 i="1" smtClean="0">
                <a:solidFill>
                  <a:srgbClr val="333366"/>
                </a:solidFill>
              </a:rPr>
              <a:t>M&amp;M-2 </a:t>
            </a:r>
            <a:r>
              <a:rPr lang="en-US" sz="2000" b="1" smtClean="0">
                <a:solidFill>
                  <a:srgbClr val="333366"/>
                </a:solidFill>
              </a:rPr>
              <a:t>:</a:t>
            </a:r>
            <a:endParaRPr lang="en-US" sz="2000" b="1">
              <a:solidFill>
                <a:srgbClr val="333366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016000" y="5029200"/>
            <a:ext cx="812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b="1" i="1" smtClean="0">
                <a:solidFill>
                  <a:srgbClr val="333366"/>
                </a:solidFill>
              </a:rPr>
              <a:t>M&amp;M-2</a:t>
            </a:r>
            <a:r>
              <a:rPr lang="en-US" sz="2000" smtClean="0">
                <a:solidFill>
                  <a:srgbClr val="333367"/>
                </a:solidFill>
              </a:rPr>
              <a:t> </a:t>
            </a:r>
            <a:r>
              <a:rPr lang="en-US" sz="2000">
                <a:solidFill>
                  <a:srgbClr val="333367"/>
                </a:solidFill>
              </a:rPr>
              <a:t>viser hvordan egenkapitalkostnaden stiger med økende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7"/>
                </a:solidFill>
              </a:rPr>
              <a:t>      gjeldsgrad</a:t>
            </a: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1016000" y="1371600"/>
            <a:ext cx="815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marL="285750" indent="-285750" eaLnBrk="0" hangingPunct="0"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333366"/>
                </a:solidFill>
              </a:rPr>
              <a:t>Kapitalkostnad og gjeldsgrad - </a:t>
            </a:r>
            <a:r>
              <a:rPr lang="en-US" sz="2000" b="1" i="1" smtClean="0">
                <a:solidFill>
                  <a:srgbClr val="333366"/>
                </a:solidFill>
              </a:rPr>
              <a:t>M&amp;M-2</a:t>
            </a:r>
            <a:endParaRPr lang="en-US" sz="2000" b="1">
              <a:solidFill>
                <a:srgbClr val="333366"/>
              </a:solidFill>
            </a:endParaRPr>
          </a:p>
        </p:txBody>
      </p:sp>
      <p:graphicFrame>
        <p:nvGraphicFramePr>
          <p:cNvPr id="10245" name="Object 10"/>
          <p:cNvGraphicFramePr>
            <a:graphicFrameLocks noChangeAspect="1"/>
          </p:cNvGraphicFramePr>
          <p:nvPr/>
        </p:nvGraphicFramePr>
        <p:xfrm>
          <a:off x="2778125" y="2590800"/>
          <a:ext cx="2327275" cy="1600200"/>
        </p:xfrm>
        <a:graphic>
          <a:graphicData uri="http://schemas.openxmlformats.org/presentationml/2006/ole">
            <p:oleObj spid="_x0000_s10251" name="Formel" r:id="rId4" imgW="1485900" imgH="812800" progId="Equation.3">
              <p:embed/>
            </p:oleObj>
          </a:graphicData>
        </a:graphic>
      </p:graphicFrame>
      <p:sp>
        <p:nvSpPr>
          <p:cNvPr id="10246" name="Rectangle 11"/>
          <p:cNvSpPr>
            <a:spLocks noChangeArrowheads="1"/>
          </p:cNvSpPr>
          <p:nvPr/>
        </p:nvSpPr>
        <p:spPr bwMode="auto">
          <a:xfrm>
            <a:off x="685800" y="838200"/>
            <a:ext cx="464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3. Verdiberegninger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1003300" y="1551856"/>
            <a:ext cx="8077200" cy="11430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800" smtClean="0">
                <a:solidFill>
                  <a:srgbClr val="333367"/>
                </a:solidFill>
              </a:rPr>
              <a:t>	Eksempel:  Et selskap har et  forventet årlig overskudd før skatt på 5 mill, 1% lånerente og årlig rentekostnad på 1 mill.  Avkastningskravet på egenkapital for et tilsvarende gjeldfritt selskap er 5 %.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800" smtClean="0">
                <a:solidFill>
                  <a:srgbClr val="333367"/>
                </a:solidFill>
              </a:rPr>
              <a:t>	Hva blir EK –kostnaden ved ulike gjeldsgrader?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800" smtClean="0">
              <a:solidFill>
                <a:srgbClr val="333367"/>
              </a:solidFill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600200" y="2923456"/>
            <a:ext cx="6781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7"/>
                </a:solidFill>
              </a:rPr>
              <a:t>	OFR = 5 mill.		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7"/>
                </a:solidFill>
              </a:rPr>
              <a:t>	EK – avkastningskrav (100% EK) = 5%	 k</a:t>
            </a:r>
            <a:r>
              <a:rPr lang="de-DE" sz="2000" baseline="-30000">
                <a:solidFill>
                  <a:srgbClr val="333367"/>
                </a:solidFill>
                <a:cs typeface="Times New Roman" pitchFamily="18" charset="0"/>
              </a:rPr>
              <a:t>U</a:t>
            </a:r>
            <a:r>
              <a:rPr lang="en-US" sz="2000">
                <a:solidFill>
                  <a:srgbClr val="333367"/>
                </a:solidFill>
              </a:rPr>
              <a:t> = k</a:t>
            </a:r>
            <a:r>
              <a:rPr lang="de-DE" sz="2000" baseline="-30000">
                <a:solidFill>
                  <a:srgbClr val="333367"/>
                </a:solidFill>
                <a:cs typeface="Times New Roman" pitchFamily="18" charset="0"/>
              </a:rPr>
              <a:t>T</a:t>
            </a:r>
            <a:r>
              <a:rPr lang="en-US" sz="2000">
                <a:solidFill>
                  <a:srgbClr val="333367"/>
                </a:solidFill>
              </a:rPr>
              <a:t> = 5%</a:t>
            </a:r>
          </a:p>
        </p:txBody>
      </p:sp>
      <p:graphicFrame>
        <p:nvGraphicFramePr>
          <p:cNvPr id="33792" name="Object 0"/>
          <p:cNvGraphicFramePr>
            <a:graphicFrameLocks noChangeAspect="1"/>
          </p:cNvGraphicFramePr>
          <p:nvPr/>
        </p:nvGraphicFramePr>
        <p:xfrm>
          <a:off x="3505200" y="3842619"/>
          <a:ext cx="2133600" cy="757237"/>
        </p:xfrm>
        <a:graphic>
          <a:graphicData uri="http://schemas.openxmlformats.org/presentationml/2006/ole">
            <p:oleObj spid="_x0000_s11279" name="Formel" r:id="rId4" imgW="1282700" imgH="342900" progId="Equation.3">
              <p:embed/>
            </p:oleObj>
          </a:graphicData>
        </a:graphic>
      </p:graphicFrame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1600200" y="4828456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7"/>
                </a:solidFill>
              </a:rPr>
              <a:t>	G/E = 0	k</a:t>
            </a:r>
            <a:r>
              <a:rPr lang="de-DE" sz="1800" baseline="-30000">
                <a:solidFill>
                  <a:srgbClr val="333367"/>
                </a:solidFill>
                <a:cs typeface="Times New Roman" pitchFamily="18" charset="0"/>
              </a:rPr>
              <a:t>E</a:t>
            </a:r>
            <a:r>
              <a:rPr lang="en-US" sz="1800">
                <a:solidFill>
                  <a:srgbClr val="333367"/>
                </a:solidFill>
              </a:rPr>
              <a:t> = 0,05 + (0,05 – 0,01) </a:t>
            </a:r>
            <a:r>
              <a:rPr lang="en-US" sz="1800" b="1" baseline="30000">
                <a:solidFill>
                  <a:srgbClr val="333367"/>
                </a:solidFill>
              </a:rPr>
              <a:t>.</a:t>
            </a:r>
            <a:r>
              <a:rPr lang="en-US" sz="1800">
                <a:solidFill>
                  <a:srgbClr val="333367"/>
                </a:solidFill>
              </a:rPr>
              <a:t>  0 = 0,05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1600200" y="5133256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7"/>
                </a:solidFill>
              </a:rPr>
              <a:t>	G/E = 1	k</a:t>
            </a:r>
            <a:r>
              <a:rPr lang="de-DE" sz="1800" baseline="-30000">
                <a:solidFill>
                  <a:srgbClr val="333367"/>
                </a:solidFill>
                <a:cs typeface="Times New Roman" pitchFamily="18" charset="0"/>
              </a:rPr>
              <a:t>E</a:t>
            </a:r>
            <a:r>
              <a:rPr lang="en-US" sz="1800">
                <a:solidFill>
                  <a:srgbClr val="333367"/>
                </a:solidFill>
              </a:rPr>
              <a:t> = 0,05 + (0,05 – 0,01) </a:t>
            </a:r>
            <a:r>
              <a:rPr lang="en-US" sz="1800" b="1" baseline="30000">
                <a:solidFill>
                  <a:srgbClr val="333367"/>
                </a:solidFill>
              </a:rPr>
              <a:t>.</a:t>
            </a:r>
            <a:r>
              <a:rPr lang="en-US" sz="1800">
                <a:solidFill>
                  <a:srgbClr val="333367"/>
                </a:solidFill>
              </a:rPr>
              <a:t>  1 = 0,09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600200" y="5438056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7"/>
                </a:solidFill>
              </a:rPr>
              <a:t>	G/E = 2	k</a:t>
            </a:r>
            <a:r>
              <a:rPr lang="de-DE" sz="1800" baseline="-30000">
                <a:solidFill>
                  <a:srgbClr val="333367"/>
                </a:solidFill>
                <a:cs typeface="Times New Roman" pitchFamily="18" charset="0"/>
              </a:rPr>
              <a:t>E</a:t>
            </a:r>
            <a:r>
              <a:rPr lang="en-US" sz="1800">
                <a:solidFill>
                  <a:srgbClr val="333367"/>
                </a:solidFill>
              </a:rPr>
              <a:t> = 0,05 + (0,05 – 0,01) </a:t>
            </a:r>
            <a:r>
              <a:rPr lang="en-US" sz="1800" b="1" baseline="30000">
                <a:solidFill>
                  <a:srgbClr val="333367"/>
                </a:solidFill>
              </a:rPr>
              <a:t>.</a:t>
            </a:r>
            <a:r>
              <a:rPr lang="en-US" sz="1800">
                <a:solidFill>
                  <a:srgbClr val="333367"/>
                </a:solidFill>
              </a:rPr>
              <a:t>  2 = 0,13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1600200" y="5742856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7"/>
                </a:solidFill>
              </a:rPr>
              <a:t>	G/E = 3	k</a:t>
            </a:r>
            <a:r>
              <a:rPr lang="de-DE" sz="1800" baseline="-30000">
                <a:solidFill>
                  <a:srgbClr val="333367"/>
                </a:solidFill>
                <a:cs typeface="Times New Roman" pitchFamily="18" charset="0"/>
              </a:rPr>
              <a:t>E</a:t>
            </a:r>
            <a:r>
              <a:rPr lang="en-US" sz="1800">
                <a:solidFill>
                  <a:srgbClr val="333367"/>
                </a:solidFill>
              </a:rPr>
              <a:t> = 0,05 + (0,05 – 0,01) </a:t>
            </a:r>
            <a:r>
              <a:rPr lang="en-US" sz="1800" b="1" baseline="30000">
                <a:solidFill>
                  <a:srgbClr val="333367"/>
                </a:solidFill>
              </a:rPr>
              <a:t>.</a:t>
            </a:r>
            <a:r>
              <a:rPr lang="en-US" sz="1800">
                <a:solidFill>
                  <a:srgbClr val="333367"/>
                </a:solidFill>
              </a:rPr>
              <a:t>  3 = 0,17</a:t>
            </a:r>
          </a:p>
        </p:txBody>
      </p:sp>
      <p:sp>
        <p:nvSpPr>
          <p:cNvPr id="11273" name="Rectangle 14"/>
          <p:cNvSpPr>
            <a:spLocks noChangeArrowheads="1"/>
          </p:cNvSpPr>
          <p:nvPr/>
        </p:nvSpPr>
        <p:spPr bwMode="auto">
          <a:xfrm>
            <a:off x="1066800" y="789856"/>
            <a:ext cx="815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marL="285750" indent="-285750" eaLnBrk="0" hangingPunct="0"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333367"/>
                </a:solidFill>
              </a:rPr>
              <a:t>Kapitalkostnad og gjeldsgrad - </a:t>
            </a:r>
            <a:r>
              <a:rPr lang="en-US" sz="2000" b="1" i="1" smtClean="0">
                <a:solidFill>
                  <a:srgbClr val="333366"/>
                </a:solidFill>
              </a:rPr>
              <a:t>M&amp;M-2</a:t>
            </a:r>
            <a:endParaRPr lang="en-US" sz="2000" b="1">
              <a:solidFill>
                <a:srgbClr val="333367"/>
              </a:solidFill>
            </a:endParaRPr>
          </a:p>
        </p:txBody>
      </p:sp>
      <p:sp>
        <p:nvSpPr>
          <p:cNvPr id="11274" name="Rectangle 17"/>
          <p:cNvSpPr>
            <a:spLocks noChangeArrowheads="1"/>
          </p:cNvSpPr>
          <p:nvPr/>
        </p:nvSpPr>
        <p:spPr bwMode="auto">
          <a:xfrm>
            <a:off x="685800" y="332656"/>
            <a:ext cx="464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3. Verdiberegninger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utoUpdateAnimBg="0"/>
      <p:bldP spid="14343" grpId="0" autoUpdateAnimBg="0"/>
      <p:bldP spid="14344" grpId="0" autoUpdateAnimBg="0"/>
      <p:bldP spid="1434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9"/>
          <p:cNvSpPr>
            <a:spLocks noChangeArrowheads="1"/>
          </p:cNvSpPr>
          <p:nvPr/>
        </p:nvSpPr>
        <p:spPr bwMode="auto">
          <a:xfrm>
            <a:off x="1003300" y="870248"/>
            <a:ext cx="815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marL="285750" indent="-285750" eaLnBrk="0" hangingPunct="0">
              <a:buClr>
                <a:srgbClr val="E00070"/>
              </a:buClr>
              <a:buFont typeface="Wingdings" pitchFamily="2" charset="2"/>
              <a:buChar char="Ø"/>
              <a:defRPr/>
            </a:pPr>
            <a:r>
              <a:rPr lang="en-US" sz="2000" b="1" dirty="0" err="1">
                <a:solidFill>
                  <a:srgbClr val="333367"/>
                </a:solidFill>
              </a:rPr>
              <a:t>Kapitalkostnad</a:t>
            </a:r>
            <a:r>
              <a:rPr lang="en-US" sz="2000" b="1" dirty="0">
                <a:solidFill>
                  <a:srgbClr val="333367"/>
                </a:solidFill>
              </a:rPr>
              <a:t> </a:t>
            </a:r>
            <a:r>
              <a:rPr lang="en-US" sz="2000" b="1" dirty="0" err="1">
                <a:solidFill>
                  <a:srgbClr val="333367"/>
                </a:solidFill>
              </a:rPr>
              <a:t>og</a:t>
            </a:r>
            <a:r>
              <a:rPr lang="en-US" sz="2000" b="1" dirty="0">
                <a:solidFill>
                  <a:srgbClr val="333367"/>
                </a:solidFill>
              </a:rPr>
              <a:t> </a:t>
            </a:r>
            <a:r>
              <a:rPr lang="en-US" sz="2000" b="1" dirty="0" err="1">
                <a:solidFill>
                  <a:srgbClr val="333367"/>
                </a:solidFill>
              </a:rPr>
              <a:t>gjeldsgrad</a:t>
            </a:r>
            <a:r>
              <a:rPr lang="en-US" sz="2000" b="1" dirty="0">
                <a:solidFill>
                  <a:srgbClr val="333367"/>
                </a:solidFill>
              </a:rPr>
              <a:t> </a:t>
            </a:r>
            <a:r>
              <a:rPr lang="en-US" sz="2000" b="1">
                <a:solidFill>
                  <a:srgbClr val="333367"/>
                </a:solidFill>
              </a:rPr>
              <a:t>- </a:t>
            </a:r>
            <a:r>
              <a:rPr lang="en-US" sz="2000" b="1" i="1" smtClean="0">
                <a:solidFill>
                  <a:srgbClr val="333366"/>
                </a:solidFill>
              </a:rPr>
              <a:t>M&amp;M-2 </a:t>
            </a:r>
            <a:r>
              <a:rPr lang="en-US" sz="2000" b="1" smtClean="0">
                <a:solidFill>
                  <a:srgbClr val="333367"/>
                </a:solidFill>
              </a:rPr>
              <a:t>: </a:t>
            </a:r>
            <a:r>
              <a:rPr lang="en-US" sz="2000" b="1" dirty="0" err="1">
                <a:solidFill>
                  <a:srgbClr val="333367"/>
                </a:solidFill>
              </a:rPr>
              <a:t>Eksempel</a:t>
            </a:r>
            <a:r>
              <a:rPr lang="en-US" sz="2000" b="1" dirty="0">
                <a:solidFill>
                  <a:srgbClr val="333367"/>
                </a:solidFill>
              </a:rPr>
              <a:t> (forts.)</a:t>
            </a:r>
            <a:endParaRPr lang="en-US" sz="2000" dirty="0">
              <a:solidFill>
                <a:srgbClr val="333367"/>
              </a:solidFill>
            </a:endParaRPr>
          </a:p>
          <a:p>
            <a:pPr eaLnBrk="0" hangingPunct="0">
              <a:defRPr/>
            </a:pPr>
            <a:endParaRPr lang="en-US" sz="2000" b="1" dirty="0">
              <a:solidFill>
                <a:srgbClr val="333367"/>
              </a:solidFill>
            </a:endParaRPr>
          </a:p>
        </p:txBody>
      </p:sp>
      <p:graphicFrame>
        <p:nvGraphicFramePr>
          <p:cNvPr id="34816" name="Object 0"/>
          <p:cNvGraphicFramePr>
            <a:graphicFrameLocks noChangeAspect="1"/>
          </p:cNvGraphicFramePr>
          <p:nvPr/>
        </p:nvGraphicFramePr>
        <p:xfrm>
          <a:off x="1308100" y="2775248"/>
          <a:ext cx="6677025" cy="3448050"/>
        </p:xfrm>
        <a:graphic>
          <a:graphicData uri="http://schemas.openxmlformats.org/presentationml/2006/ole">
            <p:oleObj spid="_x0000_s12301" name="Diagram" r:id="rId4" imgW="7886160" imgH="4072680" progId="Excel.Sheet.8">
              <p:embed/>
            </p:oleObj>
          </a:graphicData>
        </a:graphic>
      </p:graphicFrame>
      <p:sp>
        <p:nvSpPr>
          <p:cNvPr id="12292" name="Rectangle 13"/>
          <p:cNvSpPr>
            <a:spLocks noChangeArrowheads="1"/>
          </p:cNvSpPr>
          <p:nvPr/>
        </p:nvSpPr>
        <p:spPr bwMode="auto">
          <a:xfrm>
            <a:off x="1536700" y="1460798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333367"/>
                </a:solidFill>
              </a:rPr>
              <a:t>	G/E = 0	k</a:t>
            </a:r>
            <a:r>
              <a:rPr lang="de-DE" sz="1800" baseline="-30000" dirty="0">
                <a:solidFill>
                  <a:srgbClr val="333367"/>
                </a:solidFill>
                <a:cs typeface="Times New Roman" pitchFamily="18" charset="0"/>
              </a:rPr>
              <a:t>E</a:t>
            </a:r>
            <a:r>
              <a:rPr lang="en-US" sz="1800" dirty="0">
                <a:solidFill>
                  <a:srgbClr val="333367"/>
                </a:solidFill>
              </a:rPr>
              <a:t> = 0,05 + (0,05 – 0,01) </a:t>
            </a:r>
            <a:r>
              <a:rPr lang="en-US" sz="1800" b="1" baseline="30000" dirty="0">
                <a:solidFill>
                  <a:srgbClr val="333367"/>
                </a:solidFill>
              </a:rPr>
              <a:t>.</a:t>
            </a:r>
            <a:r>
              <a:rPr lang="en-US" sz="1800" dirty="0">
                <a:solidFill>
                  <a:srgbClr val="333367"/>
                </a:solidFill>
              </a:rPr>
              <a:t> 0 </a:t>
            </a:r>
            <a:r>
              <a:rPr lang="en-US" sz="1800" dirty="0" smtClean="0">
                <a:solidFill>
                  <a:srgbClr val="333367"/>
                </a:solidFill>
              </a:rPr>
              <a:t>=</a:t>
            </a:r>
            <a:endParaRPr lang="en-US" sz="1800" dirty="0">
              <a:solidFill>
                <a:srgbClr val="333367"/>
              </a:solidFill>
            </a:endParaRPr>
          </a:p>
        </p:txBody>
      </p:sp>
      <p:sp>
        <p:nvSpPr>
          <p:cNvPr id="12293" name="Rectangle 14"/>
          <p:cNvSpPr>
            <a:spLocks noChangeArrowheads="1"/>
          </p:cNvSpPr>
          <p:nvPr/>
        </p:nvSpPr>
        <p:spPr bwMode="auto">
          <a:xfrm>
            <a:off x="1536700" y="1765598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333367"/>
                </a:solidFill>
              </a:rPr>
              <a:t>	G/E = 1	k</a:t>
            </a:r>
            <a:r>
              <a:rPr lang="de-DE" sz="1800" baseline="-30000" dirty="0">
                <a:solidFill>
                  <a:srgbClr val="333367"/>
                </a:solidFill>
                <a:cs typeface="Times New Roman" pitchFamily="18" charset="0"/>
              </a:rPr>
              <a:t>E</a:t>
            </a:r>
            <a:r>
              <a:rPr lang="en-US" sz="1800" dirty="0">
                <a:solidFill>
                  <a:srgbClr val="333367"/>
                </a:solidFill>
              </a:rPr>
              <a:t> = 0,05 + (0,05 – 0,01) </a:t>
            </a:r>
            <a:r>
              <a:rPr lang="en-US" sz="1800" b="1" baseline="30000" dirty="0">
                <a:solidFill>
                  <a:srgbClr val="333367"/>
                </a:solidFill>
              </a:rPr>
              <a:t>.</a:t>
            </a:r>
            <a:r>
              <a:rPr lang="en-US" sz="1800" dirty="0">
                <a:solidFill>
                  <a:srgbClr val="333367"/>
                </a:solidFill>
              </a:rPr>
              <a:t> 1 </a:t>
            </a:r>
            <a:r>
              <a:rPr lang="en-US" sz="1800" dirty="0" smtClean="0">
                <a:solidFill>
                  <a:srgbClr val="333367"/>
                </a:solidFill>
              </a:rPr>
              <a:t>=</a:t>
            </a:r>
            <a:endParaRPr lang="en-US" sz="1800" dirty="0">
              <a:solidFill>
                <a:srgbClr val="333367"/>
              </a:solidFill>
            </a:endParaRPr>
          </a:p>
        </p:txBody>
      </p:sp>
      <p:sp>
        <p:nvSpPr>
          <p:cNvPr id="12294" name="Rectangle 15"/>
          <p:cNvSpPr>
            <a:spLocks noChangeArrowheads="1"/>
          </p:cNvSpPr>
          <p:nvPr/>
        </p:nvSpPr>
        <p:spPr bwMode="auto">
          <a:xfrm>
            <a:off x="1536700" y="2375198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333367"/>
                </a:solidFill>
              </a:rPr>
              <a:t>	G/E = 3	k</a:t>
            </a:r>
            <a:r>
              <a:rPr lang="de-DE" sz="1800" baseline="-30000" dirty="0">
                <a:solidFill>
                  <a:srgbClr val="333367"/>
                </a:solidFill>
                <a:cs typeface="Times New Roman" pitchFamily="18" charset="0"/>
              </a:rPr>
              <a:t>E</a:t>
            </a:r>
            <a:r>
              <a:rPr lang="en-US" sz="1800" dirty="0">
                <a:solidFill>
                  <a:srgbClr val="333367"/>
                </a:solidFill>
              </a:rPr>
              <a:t> = 0,05 + (0,05 – 0,01) </a:t>
            </a:r>
            <a:r>
              <a:rPr lang="en-US" sz="1800" b="1" baseline="30000" dirty="0">
                <a:solidFill>
                  <a:srgbClr val="333367"/>
                </a:solidFill>
              </a:rPr>
              <a:t>.</a:t>
            </a:r>
            <a:r>
              <a:rPr lang="en-US" sz="1800" dirty="0">
                <a:solidFill>
                  <a:srgbClr val="333367"/>
                </a:solidFill>
              </a:rPr>
              <a:t> 3 </a:t>
            </a:r>
            <a:r>
              <a:rPr lang="en-US" sz="1800" dirty="0" smtClean="0">
                <a:solidFill>
                  <a:srgbClr val="333367"/>
                </a:solidFill>
              </a:rPr>
              <a:t>=</a:t>
            </a:r>
            <a:endParaRPr lang="en-US" sz="1800" dirty="0">
              <a:solidFill>
                <a:srgbClr val="333367"/>
              </a:solidFill>
            </a:endParaRPr>
          </a:p>
        </p:txBody>
      </p:sp>
      <p:sp>
        <p:nvSpPr>
          <p:cNvPr id="12295" name="Rectangle 16"/>
          <p:cNvSpPr>
            <a:spLocks noChangeArrowheads="1"/>
          </p:cNvSpPr>
          <p:nvPr/>
        </p:nvSpPr>
        <p:spPr bwMode="auto">
          <a:xfrm>
            <a:off x="1536700" y="2070398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333367"/>
                </a:solidFill>
              </a:rPr>
              <a:t>	G/E = 2	k</a:t>
            </a:r>
            <a:r>
              <a:rPr lang="de-DE" sz="1800" baseline="-30000" dirty="0">
                <a:solidFill>
                  <a:srgbClr val="333367"/>
                </a:solidFill>
                <a:cs typeface="Times New Roman" pitchFamily="18" charset="0"/>
              </a:rPr>
              <a:t>E</a:t>
            </a:r>
            <a:r>
              <a:rPr lang="en-US" sz="1800" dirty="0">
                <a:solidFill>
                  <a:srgbClr val="333367"/>
                </a:solidFill>
              </a:rPr>
              <a:t> = 0,05 + (0,05 – 0,01) </a:t>
            </a:r>
            <a:r>
              <a:rPr lang="en-US" sz="1800" b="1" baseline="30000" dirty="0">
                <a:solidFill>
                  <a:srgbClr val="333367"/>
                </a:solidFill>
              </a:rPr>
              <a:t>.</a:t>
            </a:r>
            <a:r>
              <a:rPr lang="en-US" sz="1800" dirty="0">
                <a:solidFill>
                  <a:srgbClr val="333367"/>
                </a:solidFill>
              </a:rPr>
              <a:t> 2 </a:t>
            </a:r>
            <a:r>
              <a:rPr lang="en-US" sz="1800" dirty="0" smtClean="0">
                <a:solidFill>
                  <a:srgbClr val="333367"/>
                </a:solidFill>
              </a:rPr>
              <a:t>=</a:t>
            </a:r>
            <a:endParaRPr lang="en-US" sz="1800" dirty="0">
              <a:solidFill>
                <a:srgbClr val="333367"/>
              </a:solidFill>
            </a:endParaRPr>
          </a:p>
        </p:txBody>
      </p:sp>
      <p:sp>
        <p:nvSpPr>
          <p:cNvPr id="12296" name="Rectangle 18"/>
          <p:cNvSpPr>
            <a:spLocks noChangeArrowheads="1"/>
          </p:cNvSpPr>
          <p:nvPr/>
        </p:nvSpPr>
        <p:spPr bwMode="auto">
          <a:xfrm>
            <a:off x="685800" y="260648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3. Verdiberegninger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48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85800" y="789657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4. Utvidelser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044575" y="1688182"/>
            <a:ext cx="78708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7"/>
                </a:solidFill>
              </a:rPr>
              <a:t>Ved økende gjeld (til lavere rente enn k</a:t>
            </a:r>
            <a:r>
              <a:rPr lang="en-US" sz="2000" baseline="-25000">
                <a:solidFill>
                  <a:srgbClr val="333367"/>
                </a:solidFill>
              </a:rPr>
              <a:t>E</a:t>
            </a:r>
            <a:r>
              <a:rPr lang="en-US" sz="2000">
                <a:solidFill>
                  <a:srgbClr val="333367"/>
                </a:solidFill>
              </a:rPr>
              <a:t>) oppveies kapitalkostnadsfordelen ved k</a:t>
            </a:r>
            <a:r>
              <a:rPr lang="en-US" sz="2000" baseline="-25000">
                <a:solidFill>
                  <a:srgbClr val="333367"/>
                </a:solidFill>
              </a:rPr>
              <a:t>G</a:t>
            </a:r>
            <a:r>
              <a:rPr lang="en-US" sz="2000">
                <a:solidFill>
                  <a:srgbClr val="333367"/>
                </a:solidFill>
              </a:rPr>
              <a:t> gjennom tilsvarende høyere k</a:t>
            </a:r>
            <a:r>
              <a:rPr lang="en-US" sz="2000" baseline="-25000">
                <a:solidFill>
                  <a:srgbClr val="333367"/>
                </a:solidFill>
              </a:rPr>
              <a:t>E</a:t>
            </a:r>
            <a:r>
              <a:rPr lang="en-US" sz="2000">
                <a:solidFill>
                  <a:srgbClr val="333367"/>
                </a:solidFill>
              </a:rPr>
              <a:t>.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7"/>
                </a:solidFill>
              </a:rPr>
              <a:t>	Totalkapitalkostnaden forblir konstant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7"/>
                </a:solidFill>
              </a:rPr>
              <a:t>	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044575" y="2999457"/>
            <a:ext cx="7870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7"/>
                </a:solidFill>
              </a:rPr>
              <a:t>Verdien av selskapet (og kursen pr. aksje) påvirkes derfor ikke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044575" y="4066257"/>
            <a:ext cx="746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7"/>
                </a:solidFill>
              </a:rPr>
              <a:t>Lønnsomheten av investeringsprosjekter kan beregnes uavhengig av finansieringen (separasjonsprinsippet)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1044575" y="5117182"/>
            <a:ext cx="7467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7"/>
                </a:solidFill>
              </a:rPr>
              <a:t>M&amp;Ms konklusjoner holder også under forutsetningene i KVM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04664"/>
            <a:ext cx="7772400" cy="11430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400" b="1" smtClean="0">
                <a:solidFill>
                  <a:srgbClr val="333367"/>
                </a:solidFill>
              </a:rPr>
              <a:t>Oppsummering</a:t>
            </a:r>
            <a:endParaRPr lang="en-US" sz="2400" smtClean="0">
              <a:solidFill>
                <a:srgbClr val="333367"/>
              </a:solidFill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749300" y="938064"/>
            <a:ext cx="7572375" cy="762000"/>
          </a:xfrm>
        </p:spPr>
        <p:txBody>
          <a:bodyPr lIns="92075" tIns="46038" rIns="92075" bIns="46038"/>
          <a:lstStyle/>
          <a:p>
            <a:pPr eaLnBrk="1" hangingPunct="1"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smtClean="0">
                <a:solidFill>
                  <a:srgbClr val="333367"/>
                </a:solidFill>
              </a:rPr>
              <a:t>Med perfekte kapitalmarkeder uten skatt er gjeldsgraden irrelevant for totalkapitalkostnaden og dermed også for verdien av selskapet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749300" y="1814364"/>
            <a:ext cx="784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7"/>
                </a:solidFill>
              </a:rPr>
              <a:t>Ved økt gjeldsgrad nøytraliseres effekten av billigere gjeld av tilsvarende dyrere egenkapital</a:t>
            </a: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749300" y="2716064"/>
            <a:ext cx="800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7"/>
                </a:solidFill>
              </a:rPr>
              <a:t>Separasjonsprinsippet: Prosjektverdien kan beregnes uavhengig av gjeldsgraden</a:t>
            </a:r>
          </a:p>
        </p:txBody>
      </p:sp>
      <p:sp>
        <p:nvSpPr>
          <p:cNvPr id="14342" name="Rectangle 15"/>
          <p:cNvSpPr>
            <a:spLocks noChangeArrowheads="1"/>
          </p:cNvSpPr>
          <p:nvPr/>
        </p:nvSpPr>
        <p:spPr bwMode="auto">
          <a:xfrm>
            <a:off x="749300" y="3762227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b="1" i="1" smtClean="0">
                <a:solidFill>
                  <a:srgbClr val="333366"/>
                </a:solidFill>
              </a:rPr>
              <a:t>M&amp;M-1</a:t>
            </a:r>
            <a:r>
              <a:rPr lang="en-US" sz="2000" b="1" smtClean="0">
                <a:solidFill>
                  <a:srgbClr val="333366"/>
                </a:solidFill>
              </a:rPr>
              <a:t>:</a:t>
            </a:r>
            <a:endParaRPr lang="en-US" sz="2000" b="1">
              <a:solidFill>
                <a:srgbClr val="333366"/>
              </a:solidFill>
            </a:endParaRPr>
          </a:p>
        </p:txBody>
      </p:sp>
      <p:graphicFrame>
        <p:nvGraphicFramePr>
          <p:cNvPr id="14343" name="Object 0"/>
          <p:cNvGraphicFramePr>
            <a:graphicFrameLocks noChangeAspect="1"/>
          </p:cNvGraphicFramePr>
          <p:nvPr/>
        </p:nvGraphicFramePr>
        <p:xfrm>
          <a:off x="2514600" y="3592364"/>
          <a:ext cx="3276600" cy="838200"/>
        </p:xfrm>
        <a:graphic>
          <a:graphicData uri="http://schemas.openxmlformats.org/presentationml/2006/ole">
            <p:oleObj spid="_x0000_s14354" name="Formel" r:id="rId4" imgW="1346200" imgH="381000" progId="Equation.3">
              <p:embed/>
            </p:oleObj>
          </a:graphicData>
        </a:graphic>
      </p:graphicFrame>
      <p:sp>
        <p:nvSpPr>
          <p:cNvPr id="14344" name="Rectangle 17"/>
          <p:cNvSpPr>
            <a:spLocks noChangeArrowheads="1"/>
          </p:cNvSpPr>
          <p:nvPr/>
        </p:nvSpPr>
        <p:spPr bwMode="auto">
          <a:xfrm>
            <a:off x="749300" y="5154464"/>
            <a:ext cx="1524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b="1" i="1" smtClean="0">
                <a:solidFill>
                  <a:srgbClr val="333366"/>
                </a:solidFill>
              </a:rPr>
              <a:t>M&amp;M-2</a:t>
            </a:r>
            <a:r>
              <a:rPr lang="en-US" sz="2000" b="1" smtClean="0">
                <a:solidFill>
                  <a:srgbClr val="333366"/>
                </a:solidFill>
              </a:rPr>
              <a:t>:</a:t>
            </a:r>
            <a:endParaRPr lang="en-US" sz="2000" b="1">
              <a:solidFill>
                <a:srgbClr val="333366"/>
              </a:solidFill>
            </a:endParaRPr>
          </a:p>
        </p:txBody>
      </p:sp>
      <p:graphicFrame>
        <p:nvGraphicFramePr>
          <p:cNvPr id="14345" name="Object 1"/>
          <p:cNvGraphicFramePr>
            <a:graphicFrameLocks noChangeAspect="1"/>
          </p:cNvGraphicFramePr>
          <p:nvPr/>
        </p:nvGraphicFramePr>
        <p:xfrm>
          <a:off x="2514600" y="4621064"/>
          <a:ext cx="2327275" cy="1600200"/>
        </p:xfrm>
        <a:graphic>
          <a:graphicData uri="http://schemas.openxmlformats.org/presentationml/2006/ole">
            <p:oleObj spid="_x0000_s14355" name="Formel" r:id="rId5" imgW="1485900" imgH="8128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04800" y="794296"/>
            <a:ext cx="6019800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	Oppgave 1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Et selskap forventer et overskudd før renter og skatt på 500.000 i overskuelig framtid.  Gjelden er 2 mill., avkastningskravet for totalkapitalen er 8 %, og gjeldskostnaden er 5 %.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Hva er selskapets markedsverdi?</a:t>
            </a:r>
            <a:endParaRPr lang="en-US" sz="2000" b="1">
              <a:solidFill>
                <a:srgbClr val="333366"/>
              </a:solidFill>
            </a:endParaRPr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304800" y="3512096"/>
            <a:ext cx="6019800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solidFill>
                  <a:srgbClr val="333366"/>
                </a:solidFill>
              </a:rPr>
              <a:t>	Oppgave 2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Et selskap uten gjeld har en kapitalkostnad på 6 % og er ikke i skatteposisjon.  Selskapet vurderer å skifte ut deler av egenkapitalen med gjeld slik at gjeldsandelen blir 2/3.  Gjeldskostnaden er 4 %.</a:t>
            </a:r>
          </a:p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Beregn selskapets egenkapitalkostnad etter endringen i kapitalstruktur.</a:t>
            </a:r>
            <a:endParaRPr lang="en-US" sz="2000" b="1">
              <a:solidFill>
                <a:srgbClr val="333366"/>
              </a:solidFill>
            </a:endParaRPr>
          </a:p>
        </p:txBody>
      </p:sp>
      <p:pic>
        <p:nvPicPr>
          <p:cNvPr id="15364" name="Picture 7" descr="C:\WINNT\Profiles\d701419\Programdata\Microsoft\Media Catalog\Downloaded Clips\cl0\PE01891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92696"/>
            <a:ext cx="1168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9552" y="2348880"/>
            <a:ext cx="8046640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10000"/>
              </a:spcBef>
            </a:pPr>
            <a:r>
              <a:rPr lang="nb-NO" sz="3200" b="1" dirty="0" smtClean="0"/>
              <a:t>Kapittel 7:  Gjeldsgrad og verdi </a:t>
            </a:r>
          </a:p>
          <a:p>
            <a:pPr>
              <a:spcBef>
                <a:spcPct val="10000"/>
              </a:spcBef>
            </a:pPr>
            <a:r>
              <a:rPr lang="nb-NO" sz="3200" b="1" dirty="0" smtClean="0"/>
              <a:t>                     i perfekte kapitalmarkeder</a:t>
            </a:r>
            <a:endParaRPr lang="nb-NO" sz="3200" b="1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14737"/>
            <a:ext cx="9144000" cy="443263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752600" y="1676400"/>
            <a:ext cx="6400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 eaLnBrk="0" hangingPunct="0">
              <a:spcBef>
                <a:spcPct val="20000"/>
              </a:spcBef>
            </a:pPr>
            <a:r>
              <a:rPr lang="en-US" sz="2800" b="1" dirty="0" err="1">
                <a:solidFill>
                  <a:srgbClr val="333366"/>
                </a:solidFill>
              </a:rPr>
              <a:t>Kapittel</a:t>
            </a:r>
            <a:r>
              <a:rPr lang="en-US" sz="2800" b="1" dirty="0">
                <a:solidFill>
                  <a:srgbClr val="333366"/>
                </a:solidFill>
              </a:rPr>
              <a:t> 7: </a:t>
            </a:r>
            <a:r>
              <a:rPr lang="en-US" sz="2800" b="1" dirty="0" err="1">
                <a:solidFill>
                  <a:srgbClr val="333366"/>
                </a:solidFill>
              </a:rPr>
              <a:t>Oversikt</a:t>
            </a:r>
            <a:endParaRPr lang="en-US" sz="2800" b="1" dirty="0">
              <a:solidFill>
                <a:srgbClr val="333366"/>
              </a:solidFill>
            </a:endParaRPr>
          </a:p>
          <a:p>
            <a:pPr marL="457200" indent="-457200" eaLnBrk="0" hangingPunct="0">
              <a:spcBef>
                <a:spcPct val="20000"/>
              </a:spcBef>
            </a:pPr>
            <a:endParaRPr lang="en-US" b="1" dirty="0">
              <a:solidFill>
                <a:srgbClr val="333366"/>
              </a:solidFill>
            </a:endParaRP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 dirty="0">
                <a:solidFill>
                  <a:srgbClr val="333366"/>
                </a:solidFill>
              </a:rPr>
              <a:t>1.  </a:t>
            </a:r>
            <a:r>
              <a:rPr lang="en-US" sz="2000" dirty="0" err="1">
                <a:solidFill>
                  <a:srgbClr val="333366"/>
                </a:solidFill>
              </a:rPr>
              <a:t>Oppsplitting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av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kontantstrømmen</a:t>
            </a:r>
            <a:endParaRPr lang="en-US" sz="2000" dirty="0">
              <a:solidFill>
                <a:srgbClr val="333366"/>
              </a:solidFill>
            </a:endParaRP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 dirty="0">
                <a:solidFill>
                  <a:srgbClr val="333366"/>
                </a:solidFill>
              </a:rPr>
              <a:t>2.  </a:t>
            </a:r>
            <a:r>
              <a:rPr lang="en-US" sz="2000" dirty="0" err="1">
                <a:solidFill>
                  <a:srgbClr val="333366"/>
                </a:solidFill>
              </a:rPr>
              <a:t>Arbitrasje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og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likevektsverdier</a:t>
            </a:r>
            <a:endParaRPr lang="en-US" sz="2000" dirty="0">
              <a:solidFill>
                <a:srgbClr val="333366"/>
              </a:solidFill>
            </a:endParaRP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 dirty="0">
                <a:solidFill>
                  <a:srgbClr val="333366"/>
                </a:solidFill>
              </a:rPr>
              <a:t>3.  </a:t>
            </a:r>
            <a:r>
              <a:rPr lang="en-US" sz="2000" dirty="0" err="1">
                <a:solidFill>
                  <a:srgbClr val="333366"/>
                </a:solidFill>
              </a:rPr>
              <a:t>Verdiberegninger</a:t>
            </a:r>
            <a:endParaRPr lang="en-US" sz="2000" dirty="0">
              <a:solidFill>
                <a:srgbClr val="333366"/>
              </a:solidFill>
            </a:endParaRPr>
          </a:p>
          <a:p>
            <a:pPr marL="457200" indent="-457200" eaLnBrk="0" hangingPunct="0">
              <a:spcBef>
                <a:spcPct val="20000"/>
              </a:spcBef>
            </a:pPr>
            <a:r>
              <a:rPr lang="en-US" sz="2000" dirty="0">
                <a:solidFill>
                  <a:srgbClr val="333366"/>
                </a:solidFill>
              </a:rPr>
              <a:t>4.  </a:t>
            </a:r>
            <a:r>
              <a:rPr lang="en-US" sz="2000" dirty="0" err="1">
                <a:solidFill>
                  <a:srgbClr val="333366"/>
                </a:solidFill>
              </a:rPr>
              <a:t>Utvidelser</a:t>
            </a:r>
            <a:endParaRPr lang="en-US" sz="2000" dirty="0">
              <a:solidFill>
                <a:srgbClr val="333366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838200"/>
            <a:ext cx="8153400" cy="838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sz="2400" b="1" smtClean="0">
                <a:solidFill>
                  <a:srgbClr val="333366"/>
                </a:solidFill>
              </a:rPr>
              <a:t>1. Alternative oppsplittinger av selskapets kontantstrøm</a:t>
            </a:r>
          </a:p>
        </p:txBody>
      </p:sp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812032" y="2057400"/>
            <a:ext cx="5588000" cy="533400"/>
          </a:xfrm>
        </p:spPr>
        <p:txBody>
          <a:bodyPr lIns="92075" tIns="46038" rIns="92075" bIns="46038"/>
          <a:lstStyle/>
          <a:p>
            <a:pPr eaLnBrk="1" hangingPunct="1"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smtClean="0">
                <a:solidFill>
                  <a:srgbClr val="333366"/>
                </a:solidFill>
              </a:rPr>
              <a:t>Kan vi skape verdier på balansens høyreside?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5897488" y="2057400"/>
            <a:ext cx="3352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M&amp;M uten skatt: </a:t>
            </a:r>
            <a:r>
              <a:rPr lang="en-US" sz="2000">
                <a:solidFill>
                  <a:srgbClr val="333366"/>
                </a:solidFill>
              </a:rPr>
              <a:t>Nei!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812032" y="3200400"/>
            <a:ext cx="80375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Kontantstrømmen er uavhengig av finansieringsformen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812032" y="4343400"/>
            <a:ext cx="80375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Kan da selskapsverdien endres når gjeldsgraden endres?</a:t>
            </a:r>
          </a:p>
        </p:txBody>
      </p:sp>
      <p:pic>
        <p:nvPicPr>
          <p:cNvPr id="4103" name="Picture 15" descr="C:\Programfiler\Microsoft Office\Clipart\standard\stddir1\BD05026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50944" y="3048000"/>
            <a:ext cx="130651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utoUpdateAnimBg="0"/>
      <p:bldP spid="3079" grpId="0" autoUpdateAnimBg="0"/>
      <p:bldP spid="308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48680" y="2182664"/>
            <a:ext cx="38100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</a:rPr>
              <a:t>A/S Vask U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</a:rPr>
              <a:t>100% EK	: V</a:t>
            </a:r>
            <a:r>
              <a:rPr lang="de-DE" sz="1800" baseline="-30000">
                <a:solidFill>
                  <a:srgbClr val="333366"/>
                </a:solidFill>
                <a:cs typeface="Times New Roman" pitchFamily="18" charset="0"/>
              </a:rPr>
              <a:t>U</a:t>
            </a:r>
            <a:r>
              <a:rPr lang="nb-NO" sz="1800">
                <a:solidFill>
                  <a:srgbClr val="333366"/>
                </a:solidFill>
              </a:rPr>
              <a:t> = </a:t>
            </a:r>
            <a:r>
              <a:rPr lang="en-US" sz="1800">
                <a:solidFill>
                  <a:srgbClr val="333366"/>
                </a:solidFill>
              </a:rPr>
              <a:t>E</a:t>
            </a:r>
            <a:r>
              <a:rPr lang="de-DE" sz="1800" baseline="-30000">
                <a:solidFill>
                  <a:srgbClr val="333366"/>
                </a:solidFill>
                <a:cs typeface="Times New Roman" pitchFamily="18" charset="0"/>
              </a:rPr>
              <a:t>U</a:t>
            </a:r>
            <a:r>
              <a:rPr lang="nb-NO" sz="1800">
                <a:solidFill>
                  <a:srgbClr val="333366"/>
                </a:solidFill>
              </a:rPr>
              <a:t> = 1.000</a:t>
            </a:r>
            <a:endParaRPr lang="en-US" sz="1800">
              <a:solidFill>
                <a:srgbClr val="333366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</a:rPr>
              <a:t>Rente + utbytte = 0 + OFR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-108520" y="1192064"/>
            <a:ext cx="7543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</a:rPr>
              <a:t>	</a:t>
            </a:r>
            <a:r>
              <a:rPr lang="en-US" sz="1800" b="1">
                <a:solidFill>
                  <a:srgbClr val="333366"/>
                </a:solidFill>
              </a:rPr>
              <a:t>Eksempel:  </a:t>
            </a:r>
            <a:r>
              <a:rPr lang="en-US" sz="1800">
                <a:solidFill>
                  <a:srgbClr val="333366"/>
                </a:solidFill>
              </a:rPr>
              <a:t>Selskapene A/S Vask U og A/S Mopp M har nøyaktig samme inntjeningspotensial.  Vask U er finansiert 100% med EK, mens Mopp M har 500 i gjeld til 6% rente. Begge selskapene utbetaler hele overskuddet</a:t>
            </a: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4311080" y="2182664"/>
            <a:ext cx="4343400" cy="198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b="1">
                <a:solidFill>
                  <a:srgbClr val="333366"/>
                </a:solidFill>
              </a:rPr>
              <a:t>A/S Mopp M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333366"/>
                </a:solidFill>
              </a:rPr>
              <a:t>50% gjeld	G</a:t>
            </a:r>
            <a:r>
              <a:rPr lang="de-DE" sz="1800" baseline="-30000">
                <a:solidFill>
                  <a:srgbClr val="333366"/>
                </a:solidFill>
                <a:cs typeface="Times New Roman" pitchFamily="18" charset="0"/>
              </a:rPr>
              <a:t>M</a:t>
            </a:r>
            <a:r>
              <a:rPr lang="nb-NO" sz="1800">
                <a:solidFill>
                  <a:srgbClr val="333366"/>
                </a:solidFill>
              </a:rPr>
              <a:t> = 500   r = 6%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>
                <a:solidFill>
                  <a:srgbClr val="333366"/>
                </a:solidFill>
              </a:rPr>
              <a:t>			V</a:t>
            </a:r>
            <a:r>
              <a:rPr lang="de-DE" sz="1800" baseline="-30000">
                <a:solidFill>
                  <a:srgbClr val="333366"/>
                </a:solidFill>
                <a:cs typeface="Times New Roman" pitchFamily="18" charset="0"/>
              </a:rPr>
              <a:t>M</a:t>
            </a:r>
            <a:r>
              <a:rPr lang="nb-NO" sz="1800">
                <a:solidFill>
                  <a:srgbClr val="333366"/>
                </a:solidFill>
              </a:rPr>
              <a:t> = 900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>
                <a:solidFill>
                  <a:srgbClr val="333366"/>
                </a:solidFill>
              </a:rPr>
              <a:t>Renter = 0,06 </a:t>
            </a:r>
            <a:r>
              <a:rPr lang="nb-NO" sz="1800" b="1" baseline="30000">
                <a:solidFill>
                  <a:srgbClr val="333366"/>
                </a:solidFill>
              </a:rPr>
              <a:t>.</a:t>
            </a:r>
            <a:r>
              <a:rPr lang="nb-NO" sz="1800">
                <a:solidFill>
                  <a:srgbClr val="333366"/>
                </a:solidFill>
              </a:rPr>
              <a:t>500 = 30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>
                <a:solidFill>
                  <a:srgbClr val="333366"/>
                </a:solidFill>
              </a:rPr>
              <a:t>Utbytte = OFR – 30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>
                <a:solidFill>
                  <a:srgbClr val="333366"/>
                </a:solidFill>
              </a:rPr>
              <a:t>Renter + Utbytte = 30 + OFR – 30 = OFR</a:t>
            </a:r>
            <a:endParaRPr lang="en-US" sz="1800">
              <a:solidFill>
                <a:srgbClr val="333366"/>
              </a:solidFill>
            </a:endParaRPr>
          </a:p>
        </p:txBody>
      </p:sp>
      <p:pic>
        <p:nvPicPr>
          <p:cNvPr id="4118" name="Picture 22" descr="c:\Programfiler\Fellesfiler\Microsoft Shared\Clipart\cagcat50\SY01265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0080" y="2873400"/>
            <a:ext cx="4238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653480" y="3706664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2000" dirty="0">
                <a:solidFill>
                  <a:srgbClr val="333366"/>
                </a:solidFill>
              </a:rPr>
              <a:t>Mopp M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for </a:t>
            </a:r>
            <a:r>
              <a:rPr lang="en-US" sz="2000" dirty="0" err="1">
                <a:solidFill>
                  <a:srgbClr val="333366"/>
                </a:solidFill>
              </a:rPr>
              <a:t>billig</a:t>
            </a:r>
            <a:r>
              <a:rPr lang="en-US" sz="2000" dirty="0">
                <a:solidFill>
                  <a:srgbClr val="333366"/>
                </a:solidFill>
              </a:rPr>
              <a:t>!	</a:t>
            </a:r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348680" y="4316264"/>
            <a:ext cx="6477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1800" dirty="0">
                <a:solidFill>
                  <a:srgbClr val="333366"/>
                </a:solidFill>
              </a:rPr>
              <a:t>Arbitrasje:</a:t>
            </a:r>
            <a:endParaRPr lang="de-DE" sz="1800" baseline="-30000" dirty="0">
              <a:solidFill>
                <a:srgbClr val="333366"/>
              </a:solidFill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333366"/>
                </a:solidFill>
              </a:rPr>
              <a:t>Vi </a:t>
            </a:r>
            <a:r>
              <a:rPr lang="en-US" sz="1800" dirty="0" err="1">
                <a:solidFill>
                  <a:srgbClr val="333366"/>
                </a:solidFill>
              </a:rPr>
              <a:t>eier</a:t>
            </a:r>
            <a:r>
              <a:rPr lang="en-US" sz="1800" dirty="0">
                <a:solidFill>
                  <a:srgbClr val="333366"/>
                </a:solidFill>
              </a:rPr>
              <a:t> 10% </a:t>
            </a:r>
            <a:r>
              <a:rPr lang="en-US" sz="1800" dirty="0" err="1">
                <a:solidFill>
                  <a:srgbClr val="333366"/>
                </a:solidFill>
              </a:rPr>
              <a:t>av</a:t>
            </a:r>
            <a:r>
              <a:rPr lang="en-US" sz="1800" dirty="0">
                <a:solidFill>
                  <a:srgbClr val="333366"/>
                </a:solidFill>
              </a:rPr>
              <a:t> </a:t>
            </a:r>
            <a:r>
              <a:rPr lang="en-US" sz="1800" dirty="0" err="1">
                <a:solidFill>
                  <a:srgbClr val="333366"/>
                </a:solidFill>
              </a:rPr>
              <a:t>Vask</a:t>
            </a:r>
            <a:r>
              <a:rPr lang="en-US" sz="1800" dirty="0">
                <a:solidFill>
                  <a:srgbClr val="333366"/>
                </a:solidFill>
              </a:rPr>
              <a:t>:	</a:t>
            </a:r>
            <a:r>
              <a:rPr lang="en-US" sz="1800" dirty="0" err="1">
                <a:solidFill>
                  <a:srgbClr val="333366"/>
                </a:solidFill>
              </a:rPr>
              <a:t>Utbytte</a:t>
            </a:r>
            <a:r>
              <a:rPr lang="en-US" sz="1800" dirty="0">
                <a:solidFill>
                  <a:srgbClr val="333366"/>
                </a:solidFill>
              </a:rPr>
              <a:t> = 0,1 </a:t>
            </a:r>
            <a:r>
              <a:rPr lang="nb-NO" sz="1800" b="1" baseline="30000" dirty="0">
                <a:solidFill>
                  <a:srgbClr val="333366"/>
                </a:solidFill>
              </a:rPr>
              <a:t>.</a:t>
            </a:r>
            <a:r>
              <a:rPr lang="en-US" sz="1800" dirty="0">
                <a:solidFill>
                  <a:srgbClr val="333366"/>
                </a:solidFill>
              </a:rPr>
              <a:t> OFR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 err="1">
                <a:solidFill>
                  <a:srgbClr val="333366"/>
                </a:solidFill>
              </a:rPr>
              <a:t>Selger</a:t>
            </a:r>
            <a:r>
              <a:rPr lang="en-US" sz="1800" dirty="0">
                <a:solidFill>
                  <a:srgbClr val="333366"/>
                </a:solidFill>
              </a:rPr>
              <a:t> </a:t>
            </a:r>
            <a:r>
              <a:rPr lang="en-US" sz="1800" dirty="0" err="1">
                <a:solidFill>
                  <a:srgbClr val="333366"/>
                </a:solidFill>
              </a:rPr>
              <a:t>aksjene</a:t>
            </a:r>
            <a:r>
              <a:rPr lang="en-US" sz="1800" dirty="0">
                <a:solidFill>
                  <a:srgbClr val="333366"/>
                </a:solidFill>
              </a:rPr>
              <a:t> </a:t>
            </a:r>
            <a:r>
              <a:rPr lang="en-US" sz="1800" dirty="0" err="1">
                <a:solidFill>
                  <a:srgbClr val="333366"/>
                </a:solidFill>
              </a:rPr>
              <a:t>og</a:t>
            </a:r>
            <a:r>
              <a:rPr lang="en-US" sz="1800" dirty="0">
                <a:solidFill>
                  <a:srgbClr val="333366"/>
                </a:solidFill>
              </a:rPr>
              <a:t> </a:t>
            </a:r>
            <a:r>
              <a:rPr lang="en-US" sz="1800" dirty="0" err="1">
                <a:solidFill>
                  <a:srgbClr val="333366"/>
                </a:solidFill>
              </a:rPr>
              <a:t>kjøper</a:t>
            </a:r>
            <a:r>
              <a:rPr lang="en-US" sz="1800" dirty="0">
                <a:solidFill>
                  <a:srgbClr val="333366"/>
                </a:solidFill>
              </a:rPr>
              <a:t> 10% </a:t>
            </a:r>
            <a:r>
              <a:rPr lang="en-US" sz="1800" dirty="0" err="1">
                <a:solidFill>
                  <a:srgbClr val="333366"/>
                </a:solidFill>
              </a:rPr>
              <a:t>av</a:t>
            </a:r>
            <a:r>
              <a:rPr lang="en-US" sz="1800" dirty="0">
                <a:solidFill>
                  <a:srgbClr val="333366"/>
                </a:solidFill>
              </a:rPr>
              <a:t> </a:t>
            </a:r>
            <a:r>
              <a:rPr lang="en-US" sz="1800" u="sng" dirty="0" err="1">
                <a:solidFill>
                  <a:srgbClr val="333366"/>
                </a:solidFill>
              </a:rPr>
              <a:t>både</a:t>
            </a:r>
            <a:r>
              <a:rPr lang="en-US" sz="1800" dirty="0">
                <a:solidFill>
                  <a:srgbClr val="333366"/>
                </a:solidFill>
              </a:rPr>
              <a:t> </a:t>
            </a:r>
            <a:r>
              <a:rPr lang="en-US" sz="1800" dirty="0" err="1">
                <a:solidFill>
                  <a:srgbClr val="333366"/>
                </a:solidFill>
              </a:rPr>
              <a:t>gjeld</a:t>
            </a:r>
            <a:r>
              <a:rPr lang="en-US" sz="1800" dirty="0">
                <a:solidFill>
                  <a:srgbClr val="333366"/>
                </a:solidFill>
              </a:rPr>
              <a:t> </a:t>
            </a:r>
            <a:r>
              <a:rPr lang="en-US" sz="1800" dirty="0" err="1">
                <a:solidFill>
                  <a:srgbClr val="333366"/>
                </a:solidFill>
              </a:rPr>
              <a:t>og</a:t>
            </a:r>
            <a:r>
              <a:rPr lang="en-US" sz="1800" dirty="0">
                <a:solidFill>
                  <a:srgbClr val="333366"/>
                </a:solidFill>
              </a:rPr>
              <a:t> EK </a:t>
            </a:r>
            <a:r>
              <a:rPr lang="en-US" sz="1800" dirty="0" err="1">
                <a:solidFill>
                  <a:srgbClr val="333366"/>
                </a:solidFill>
              </a:rPr>
              <a:t>i</a:t>
            </a:r>
            <a:r>
              <a:rPr lang="en-US" sz="1800" dirty="0">
                <a:solidFill>
                  <a:srgbClr val="333366"/>
                </a:solidFill>
              </a:rPr>
              <a:t> </a:t>
            </a:r>
            <a:r>
              <a:rPr lang="en-US" sz="1800" dirty="0" err="1">
                <a:solidFill>
                  <a:srgbClr val="333366"/>
                </a:solidFill>
              </a:rPr>
              <a:t>Mopp</a:t>
            </a:r>
            <a:r>
              <a:rPr lang="en-US" sz="1800" dirty="0">
                <a:solidFill>
                  <a:srgbClr val="333366"/>
                </a:solidFill>
              </a:rPr>
              <a:t>: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333366"/>
                </a:solidFill>
              </a:rPr>
              <a:t>10% </a:t>
            </a:r>
            <a:r>
              <a:rPr lang="en-US" sz="1800" dirty="0" err="1">
                <a:solidFill>
                  <a:srgbClr val="333366"/>
                </a:solidFill>
              </a:rPr>
              <a:t>av</a:t>
            </a:r>
            <a:r>
              <a:rPr lang="en-US" sz="1800" dirty="0">
                <a:solidFill>
                  <a:srgbClr val="333366"/>
                </a:solidFill>
              </a:rPr>
              <a:t> G</a:t>
            </a:r>
            <a:r>
              <a:rPr lang="de-DE" sz="1800" baseline="-30000" dirty="0">
                <a:solidFill>
                  <a:srgbClr val="333366"/>
                </a:solidFill>
                <a:cs typeface="Times New Roman" pitchFamily="18" charset="0"/>
              </a:rPr>
              <a:t>M</a:t>
            </a:r>
            <a:r>
              <a:rPr lang="en-US" sz="1800" dirty="0">
                <a:solidFill>
                  <a:srgbClr val="333366"/>
                </a:solidFill>
              </a:rPr>
              <a:t>:		KS</a:t>
            </a:r>
            <a:r>
              <a:rPr lang="en-US" sz="1800" dirty="0" smtClean="0">
                <a:solidFill>
                  <a:srgbClr val="333366"/>
                </a:solidFill>
              </a:rPr>
              <a:t>:</a:t>
            </a:r>
            <a:endParaRPr lang="en-US" sz="1800" dirty="0">
              <a:solidFill>
                <a:srgbClr val="333366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333366"/>
                </a:solidFill>
              </a:rPr>
              <a:t>10% </a:t>
            </a:r>
            <a:r>
              <a:rPr lang="en-US" sz="1800" dirty="0" err="1">
                <a:solidFill>
                  <a:srgbClr val="333366"/>
                </a:solidFill>
              </a:rPr>
              <a:t>av</a:t>
            </a:r>
            <a:r>
              <a:rPr lang="en-US" sz="1800" dirty="0">
                <a:solidFill>
                  <a:srgbClr val="333366"/>
                </a:solidFill>
              </a:rPr>
              <a:t> E</a:t>
            </a:r>
            <a:r>
              <a:rPr lang="de-DE" sz="1800" baseline="-30000" dirty="0">
                <a:solidFill>
                  <a:srgbClr val="333366"/>
                </a:solidFill>
                <a:cs typeface="Times New Roman" pitchFamily="18" charset="0"/>
              </a:rPr>
              <a:t>M</a:t>
            </a:r>
            <a:r>
              <a:rPr lang="en-US" sz="1800" dirty="0">
                <a:solidFill>
                  <a:srgbClr val="333366"/>
                </a:solidFill>
              </a:rPr>
              <a:t>:		KS</a:t>
            </a:r>
            <a:r>
              <a:rPr lang="en-US" sz="1800" dirty="0" smtClean="0">
                <a:solidFill>
                  <a:srgbClr val="333366"/>
                </a:solidFill>
              </a:rPr>
              <a:t>:</a:t>
            </a:r>
            <a:endParaRPr lang="en-US" sz="1800" u="sng" dirty="0">
              <a:solidFill>
                <a:srgbClr val="333366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 dirty="0" smtClean="0">
                <a:solidFill>
                  <a:srgbClr val="333366"/>
                </a:solidFill>
              </a:rPr>
              <a:t>Sum:</a:t>
            </a:r>
            <a:r>
              <a:rPr lang="en-US" sz="1800" dirty="0">
                <a:solidFill>
                  <a:srgbClr val="333366"/>
                </a:solidFill>
              </a:rPr>
              <a:t>			Sum</a:t>
            </a:r>
            <a:r>
              <a:rPr lang="en-US" sz="1800" dirty="0" smtClean="0">
                <a:solidFill>
                  <a:srgbClr val="333366"/>
                </a:solidFill>
              </a:rPr>
              <a:t>:</a:t>
            </a:r>
            <a:endParaRPr lang="en-US" sz="1800" dirty="0">
              <a:solidFill>
                <a:srgbClr val="333366"/>
              </a:solidFill>
            </a:endParaRP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>
            <a:off x="6673280" y="4341664"/>
            <a:ext cx="2362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CC0000"/>
                </a:solidFill>
              </a:rPr>
              <a:t>	Pengemaskin: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1800">
                <a:solidFill>
                  <a:srgbClr val="CC0000"/>
                </a:solidFill>
              </a:rPr>
              <a:t> 	Samme kontantstrøm med mindre investering! </a:t>
            </a:r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6978080" y="5789464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nb-NO" sz="2000">
                <a:solidFill>
                  <a:srgbClr val="333366"/>
                </a:solidFill>
              </a:rPr>
              <a:t>V</a:t>
            </a:r>
            <a:r>
              <a:rPr lang="de-DE" sz="2000" baseline="-30000">
                <a:solidFill>
                  <a:srgbClr val="333366"/>
                </a:solidFill>
                <a:cs typeface="Times New Roman" pitchFamily="18" charset="0"/>
              </a:rPr>
              <a:t>M</a:t>
            </a:r>
            <a:r>
              <a:rPr lang="en-US" sz="2000">
                <a:solidFill>
                  <a:srgbClr val="333366"/>
                </a:solidFill>
              </a:rPr>
              <a:t> må bli lik </a:t>
            </a:r>
            <a:r>
              <a:rPr lang="nb-NO" sz="2000">
                <a:solidFill>
                  <a:srgbClr val="333366"/>
                </a:solidFill>
              </a:rPr>
              <a:t>V</a:t>
            </a:r>
            <a:r>
              <a:rPr lang="de-DE" sz="2000" baseline="-30000">
                <a:solidFill>
                  <a:srgbClr val="333366"/>
                </a:solidFill>
                <a:cs typeface="Times New Roman" pitchFamily="18" charset="0"/>
              </a:rPr>
              <a:t>U</a:t>
            </a:r>
            <a:r>
              <a:rPr lang="en-US" sz="2000">
                <a:solidFill>
                  <a:srgbClr val="333366"/>
                </a:solidFill>
              </a:rPr>
              <a:t>!</a:t>
            </a:r>
          </a:p>
        </p:txBody>
      </p:sp>
      <p:sp>
        <p:nvSpPr>
          <p:cNvPr id="5130" name="Rectangle 28"/>
          <p:cNvSpPr>
            <a:spLocks noGrp="1" noChangeArrowheads="1"/>
          </p:cNvSpPr>
          <p:nvPr>
            <p:ph type="title"/>
          </p:nvPr>
        </p:nvSpPr>
        <p:spPr bwMode="auto">
          <a:xfrm>
            <a:off x="272480" y="404664"/>
            <a:ext cx="8153400" cy="838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sz="2400" b="1" smtClean="0">
                <a:solidFill>
                  <a:srgbClr val="333366"/>
                </a:solidFill>
              </a:rPr>
              <a:t>2. Arbitrasje og likevektsverdier</a:t>
            </a:r>
          </a:p>
        </p:txBody>
      </p:sp>
      <p:pic>
        <p:nvPicPr>
          <p:cNvPr id="5131" name="Picture 31" descr="C:\Programfiler\Microsoft Office\Clipart\standard\stddir3\IN01086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41189"/>
            <a:ext cx="1149350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 autoUpdateAnimBg="0"/>
      <p:bldP spid="4117" grpId="0" animBg="1" autoUpdateAnimBg="0"/>
      <p:bldP spid="4119" grpId="0" autoUpdateAnimBg="0"/>
      <p:bldP spid="4120" grpId="0" animBg="1" autoUpdateAnimBg="0"/>
      <p:bldP spid="4121" grpId="0" autoUpdateAnimBg="0"/>
      <p:bldP spid="412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1752600" y="2140496"/>
            <a:ext cx="5334000" cy="16002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Fri informasjonsflyt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Alle kan låne til samme rente for samme risiko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Ingen transaksjonskostnader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All gjeld og EK er fritt omsettelig</a:t>
            </a: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1066800" y="1530896"/>
            <a:ext cx="434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Forutsetning:  Perfekte kapitalmarkeder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752600" y="4883696"/>
            <a:ext cx="5334000" cy="83820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OFR er evigvarende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>
                <a:solidFill>
                  <a:srgbClr val="333366"/>
                </a:solidFill>
              </a:rPr>
              <a:t>Gjeldsgraden er konstant over tid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solidFill>
                <a:srgbClr val="333366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1066800" y="427409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smtClean="0">
                <a:solidFill>
                  <a:srgbClr val="333366"/>
                </a:solidFill>
              </a:rPr>
              <a:t>M&amp;M </a:t>
            </a:r>
            <a:r>
              <a:rPr lang="en-US" sz="2000">
                <a:solidFill>
                  <a:srgbClr val="333366"/>
                </a:solidFill>
              </a:rPr>
              <a:t>forutsetter også:</a:t>
            </a:r>
          </a:p>
        </p:txBody>
      </p:sp>
      <p:sp>
        <p:nvSpPr>
          <p:cNvPr id="615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92696"/>
            <a:ext cx="8153400" cy="838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sz="2400" b="1" smtClean="0">
                <a:solidFill>
                  <a:srgbClr val="333366"/>
                </a:solidFill>
              </a:rPr>
              <a:t>3. Verdiberegninger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 autoUpdateAnimBg="0"/>
      <p:bldP spid="512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2514600" y="2679700"/>
          <a:ext cx="3028950" cy="825500"/>
        </p:xfrm>
        <a:graphic>
          <a:graphicData uri="http://schemas.openxmlformats.org/presentationml/2006/ole">
            <p:oleObj spid="_x0000_s7188" name="Formel" r:id="rId4" imgW="1574800" imgH="431800" progId="Equation.3">
              <p:embed/>
            </p:oleObj>
          </a:graphicData>
        </a:graphic>
      </p:graphicFrame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2801938" y="5226050"/>
          <a:ext cx="3116262" cy="673100"/>
        </p:xfrm>
        <a:graphic>
          <a:graphicData uri="http://schemas.openxmlformats.org/presentationml/2006/ole">
            <p:oleObj spid="_x0000_s7189" name="Equation" r:id="rId5" imgW="1587500" imgH="381000" progId="">
              <p:embed/>
            </p:oleObj>
          </a:graphicData>
        </a:graphic>
      </p:graphicFrame>
      <p:sp>
        <p:nvSpPr>
          <p:cNvPr id="7172" name="Rectangle 11"/>
          <p:cNvSpPr>
            <a:spLocks noChangeArrowheads="1"/>
          </p:cNvSpPr>
          <p:nvPr/>
        </p:nvSpPr>
        <p:spPr bwMode="auto">
          <a:xfrm>
            <a:off x="685800" y="1752600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Forventet avkastning for gjeld, egenkapital og totalkapital:</a:t>
            </a:r>
          </a:p>
        </p:txBody>
      </p:sp>
      <p:graphicFrame>
        <p:nvGraphicFramePr>
          <p:cNvPr id="7173" name="Object 12"/>
          <p:cNvGraphicFramePr>
            <a:graphicFrameLocks noChangeAspect="1"/>
          </p:cNvGraphicFramePr>
          <p:nvPr/>
        </p:nvGraphicFramePr>
        <p:xfrm>
          <a:off x="2514600" y="3898900"/>
          <a:ext cx="3340100" cy="749300"/>
        </p:xfrm>
        <a:graphic>
          <a:graphicData uri="http://schemas.openxmlformats.org/presentationml/2006/ole">
            <p:oleObj spid="_x0000_s7190" name="Formel" r:id="rId6" imgW="1879600" imgH="431800" progId="Equation.3">
              <p:embed/>
            </p:oleObj>
          </a:graphicData>
        </a:graphic>
      </p:graphicFrame>
      <p:pic>
        <p:nvPicPr>
          <p:cNvPr id="7174" name="Picture 13" descr="C:\Programfiler\Microsoft Office\Clipart\standard\stddir2\DD00758_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2400" y="990600"/>
            <a:ext cx="114935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Rectangle 14"/>
          <p:cNvSpPr>
            <a:spLocks noChangeArrowheads="1"/>
          </p:cNvSpPr>
          <p:nvPr/>
        </p:nvSpPr>
        <p:spPr bwMode="auto">
          <a:xfrm>
            <a:off x="685800" y="8382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3. Verdiberegninger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0" y="3200400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 i="1" smtClean="0">
                <a:solidFill>
                  <a:srgbClr val="333366"/>
                </a:solidFill>
              </a:rPr>
              <a:t>M&amp;M-1 </a:t>
            </a:r>
            <a:r>
              <a:rPr lang="en-US" sz="2000" b="1" smtClean="0"/>
              <a:t>:</a:t>
            </a:r>
            <a:endParaRPr lang="en-US" sz="2000" b="1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066800" y="1489075"/>
            <a:ext cx="815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marL="285750" indent="-285750" eaLnBrk="0" hangingPunct="0"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333366"/>
                </a:solidFill>
              </a:rPr>
              <a:t>Selskapets verdi med og uten gjeld </a:t>
            </a:r>
            <a:r>
              <a:rPr lang="en-US" sz="2000" b="1" smtClean="0">
                <a:solidFill>
                  <a:srgbClr val="333366"/>
                </a:solidFill>
              </a:rPr>
              <a:t>– </a:t>
            </a:r>
            <a:r>
              <a:rPr lang="en-US" sz="2000" b="1" i="1" smtClean="0">
                <a:solidFill>
                  <a:srgbClr val="333366"/>
                </a:solidFill>
              </a:rPr>
              <a:t>M&amp;M-1</a:t>
            </a:r>
            <a:endParaRPr lang="en-US" sz="2000" b="1" i="1">
              <a:solidFill>
                <a:srgbClr val="333366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3124200" y="2992438"/>
          <a:ext cx="3276600" cy="838200"/>
        </p:xfrm>
        <a:graphic>
          <a:graphicData uri="http://schemas.openxmlformats.org/presentationml/2006/ole">
            <p:oleObj spid="_x0000_s8204" name="Formel" r:id="rId4" imgW="1346200" imgH="381000" progId="Equation.3">
              <p:embed/>
            </p:oleObj>
          </a:graphicData>
        </a:graphic>
      </p:graphicFrame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066800" y="4765675"/>
            <a:ext cx="7086600" cy="10255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/>
          <a:p>
            <a:pPr marL="342900" indent="-342900" defTabSz="762000" eaLnBrk="0" hangingPunct="0">
              <a:buClr>
                <a:srgbClr val="E00070"/>
              </a:buClr>
              <a:buFont typeface="Wingdings" pitchFamily="2" charset="2"/>
              <a:buChar char="Ø"/>
              <a:defRPr/>
            </a:pPr>
            <a:r>
              <a:rPr lang="en-US" sz="2000" dirty="0"/>
              <a:t> </a:t>
            </a:r>
            <a:r>
              <a:rPr lang="en-US" sz="2000" dirty="0" err="1">
                <a:solidFill>
                  <a:srgbClr val="333366"/>
                </a:solidFill>
              </a:rPr>
              <a:t>Hvis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kapitalmarkedet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perfekt</a:t>
            </a:r>
            <a:r>
              <a:rPr lang="en-US" sz="2000" dirty="0">
                <a:solidFill>
                  <a:srgbClr val="333366"/>
                </a:solidFill>
              </a:rPr>
              <a:t>, </a:t>
            </a:r>
            <a:r>
              <a:rPr lang="en-US" sz="2000" dirty="0" err="1">
                <a:solidFill>
                  <a:srgbClr val="333366"/>
                </a:solidFill>
              </a:rPr>
              <a:t>vil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ikke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selskapets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verdi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</a:p>
          <a:p>
            <a:pPr defTabSz="762000" eaLnBrk="0" hangingPunct="0">
              <a:defRPr/>
            </a:pPr>
            <a:r>
              <a:rPr lang="en-US" sz="2000" dirty="0">
                <a:solidFill>
                  <a:srgbClr val="333366"/>
                </a:solidFill>
              </a:rPr>
              <a:t>       </a:t>
            </a:r>
            <a:r>
              <a:rPr lang="en-US" sz="2000" dirty="0" err="1">
                <a:solidFill>
                  <a:srgbClr val="333366"/>
                </a:solidFill>
              </a:rPr>
              <a:t>endres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ved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endret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kapitalstruktur</a:t>
            </a:r>
            <a:r>
              <a:rPr lang="en-US" sz="2000" dirty="0">
                <a:solidFill>
                  <a:srgbClr val="333366"/>
                </a:solidFill>
              </a:rPr>
              <a:t>.  </a:t>
            </a:r>
            <a:r>
              <a:rPr lang="en-US" sz="2000" dirty="0" err="1">
                <a:solidFill>
                  <a:srgbClr val="333366"/>
                </a:solidFill>
              </a:rPr>
              <a:t>Verdien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er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uavhengig</a:t>
            </a:r>
            <a:r>
              <a:rPr lang="en-US" sz="2000" dirty="0">
                <a:solidFill>
                  <a:srgbClr val="333366"/>
                </a:solidFill>
              </a:rPr>
              <a:t> </a:t>
            </a:r>
            <a:r>
              <a:rPr lang="en-US" sz="2000" dirty="0" err="1">
                <a:solidFill>
                  <a:srgbClr val="333366"/>
                </a:solidFill>
              </a:rPr>
              <a:t>av</a:t>
            </a:r>
            <a:r>
              <a:rPr lang="en-US" sz="2000" dirty="0">
                <a:solidFill>
                  <a:srgbClr val="333366"/>
                </a:solidFill>
              </a:rPr>
              <a:t>   </a:t>
            </a:r>
          </a:p>
          <a:p>
            <a:pPr defTabSz="762000" eaLnBrk="0" hangingPunct="0">
              <a:defRPr/>
            </a:pPr>
            <a:r>
              <a:rPr lang="en-US" sz="2000" dirty="0">
                <a:solidFill>
                  <a:srgbClr val="333366"/>
                </a:solidFill>
              </a:rPr>
              <a:t>       </a:t>
            </a:r>
            <a:r>
              <a:rPr lang="en-US" sz="2000" dirty="0" err="1">
                <a:solidFill>
                  <a:srgbClr val="333366"/>
                </a:solidFill>
              </a:rPr>
              <a:t>gjeldsgraden</a:t>
            </a:r>
            <a:r>
              <a:rPr lang="en-US" sz="2000" dirty="0">
                <a:solidFill>
                  <a:srgbClr val="333366"/>
                </a:solidFill>
              </a:rPr>
              <a:t>.</a:t>
            </a:r>
          </a:p>
        </p:txBody>
      </p:sp>
      <p:pic>
        <p:nvPicPr>
          <p:cNvPr id="8198" name="Picture 9" descr="C:\Programfiler\Microsoft Office\Clipart\standard\stddir1\BD04896_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049338"/>
            <a:ext cx="17097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Rectangle 10"/>
          <p:cNvSpPr>
            <a:spLocks noChangeArrowheads="1"/>
          </p:cNvSpPr>
          <p:nvPr/>
        </p:nvSpPr>
        <p:spPr bwMode="auto">
          <a:xfrm>
            <a:off x="685800" y="8382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3. Verdiberegninger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61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685800" y="2438400"/>
            <a:ext cx="8305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</a:t>
            </a:r>
            <a:r>
              <a:rPr lang="en-US" sz="2000" b="1">
                <a:solidFill>
                  <a:srgbClr val="333366"/>
                </a:solidFill>
              </a:rPr>
              <a:t>Eksempel </a:t>
            </a:r>
            <a:r>
              <a:rPr lang="en-US" sz="2000" b="1" i="1" smtClean="0">
                <a:solidFill>
                  <a:srgbClr val="333366"/>
                </a:solidFill>
              </a:rPr>
              <a:t>M&amp;M-1</a:t>
            </a:r>
            <a:r>
              <a:rPr lang="en-US" sz="2000" b="1" smtClean="0">
                <a:solidFill>
                  <a:srgbClr val="333366"/>
                </a:solidFill>
              </a:rPr>
              <a:t>:</a:t>
            </a:r>
            <a:r>
              <a:rPr lang="en-US" sz="2000" smtClean="0">
                <a:solidFill>
                  <a:srgbClr val="333366"/>
                </a:solidFill>
              </a:rPr>
              <a:t> </a:t>
            </a:r>
            <a:r>
              <a:rPr lang="en-US" sz="2000">
                <a:solidFill>
                  <a:srgbClr val="333366"/>
                </a:solidFill>
              </a:rPr>
              <a:t>Selskap A har et forventet evigvarende årlig overskudd før renter på 5 mill..  Rentekostnadene er 1 mill. pr. år.  Realavkastningskravet for en tilsvarende 100% EK-finansiert bedrift er 5 %.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>
                <a:solidFill>
                  <a:srgbClr val="333366"/>
                </a:solidFill>
              </a:rPr>
              <a:t>	Hva er selskapets verdi?</a:t>
            </a:r>
          </a:p>
        </p:txBody>
      </p:sp>
      <p:sp>
        <p:nvSpPr>
          <p:cNvPr id="9219" name="Rectangle 7"/>
          <p:cNvSpPr>
            <a:spLocks noChangeArrowheads="1"/>
          </p:cNvSpPr>
          <p:nvPr/>
        </p:nvSpPr>
        <p:spPr bwMode="auto">
          <a:xfrm>
            <a:off x="1066800" y="1295400"/>
            <a:ext cx="8153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marL="285750" indent="-285750" eaLnBrk="0" hangingPunct="0">
              <a:buClr>
                <a:srgbClr val="E00070"/>
              </a:buClr>
              <a:buFont typeface="Wingdings" pitchFamily="2" charset="2"/>
              <a:buChar char="Ø"/>
            </a:pPr>
            <a:r>
              <a:rPr lang="en-US" sz="2000" b="1">
                <a:solidFill>
                  <a:srgbClr val="333366"/>
                </a:solidFill>
              </a:rPr>
              <a:t>Selskapets verdi med og uten gjeld - </a:t>
            </a:r>
            <a:r>
              <a:rPr lang="en-US" sz="2000" b="1" i="1" smtClean="0">
                <a:solidFill>
                  <a:srgbClr val="333366"/>
                </a:solidFill>
              </a:rPr>
              <a:t>M&amp;M-1</a:t>
            </a:r>
            <a:endParaRPr lang="en-US" sz="2000" b="1">
              <a:solidFill>
                <a:srgbClr val="333366"/>
              </a:solidFill>
            </a:endParaRP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2133600" y="4398963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1" i="1" smtClean="0">
                <a:solidFill>
                  <a:srgbClr val="333366"/>
                </a:solidFill>
              </a:rPr>
              <a:t>M&amp;M-1 </a:t>
            </a:r>
            <a:r>
              <a:rPr lang="en-US" sz="2000" b="1" smtClean="0">
                <a:solidFill>
                  <a:srgbClr val="333366"/>
                </a:solidFill>
              </a:rPr>
              <a:t>:</a:t>
            </a:r>
            <a:endParaRPr lang="en-US" sz="2000" b="1">
              <a:solidFill>
                <a:srgbClr val="333366"/>
              </a:solidFill>
            </a:endParaRPr>
          </a:p>
        </p:txBody>
      </p:sp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3505200" y="4229100"/>
          <a:ext cx="3276600" cy="838200"/>
        </p:xfrm>
        <a:graphic>
          <a:graphicData uri="http://schemas.openxmlformats.org/presentationml/2006/ole">
            <p:oleObj spid="_x0000_s9233" name="Formel" r:id="rId4" imgW="1346200" imgH="381000" progId="Equation.3">
              <p:embed/>
            </p:oleObj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3551238" y="5486400"/>
          <a:ext cx="2620962" cy="727075"/>
        </p:xfrm>
        <a:graphic>
          <a:graphicData uri="http://schemas.openxmlformats.org/presentationml/2006/ole">
            <p:oleObj spid="_x0000_s9234" name="Formel" r:id="rId5" imgW="1371600" imgH="419100" progId="Equation.3">
              <p:embed/>
            </p:oleObj>
          </a:graphicData>
        </a:graphic>
      </p:graphicFrame>
      <p:pic>
        <p:nvPicPr>
          <p:cNvPr id="9223" name="Picture 13" descr="C:\Programfiler\Microsoft Office\Clipart\standard\stddir1\BD04896_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049338"/>
            <a:ext cx="1709738" cy="108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14"/>
          <p:cNvSpPr>
            <a:spLocks noChangeArrowheads="1"/>
          </p:cNvSpPr>
          <p:nvPr/>
        </p:nvSpPr>
        <p:spPr bwMode="auto">
          <a:xfrm>
            <a:off x="685800" y="838200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r>
              <a:rPr lang="en-US" b="1">
                <a:solidFill>
                  <a:srgbClr val="333366"/>
                </a:solidFill>
              </a:rPr>
              <a:t>3. Verdiberegninger (forts.)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849</TotalTime>
  <Words>363</Words>
  <Application>Microsoft Office PowerPoint</Application>
  <PresentationFormat>Skjermfremvisning (4:3)</PresentationFormat>
  <Paragraphs>110</Paragraphs>
  <Slides>15</Slides>
  <Notes>13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3</vt:i4>
      </vt:variant>
      <vt:variant>
        <vt:lpstr>Lysbildetitler</vt:lpstr>
      </vt:variant>
      <vt:variant>
        <vt:i4>15</vt:i4>
      </vt:variant>
    </vt:vector>
  </HeadingPairs>
  <TitlesOfParts>
    <vt:vector size="19" baseType="lpstr">
      <vt:lpstr>Office Theme</vt:lpstr>
      <vt:lpstr>Formel</vt:lpstr>
      <vt:lpstr>Equation</vt:lpstr>
      <vt:lpstr>Diagram</vt:lpstr>
      <vt:lpstr>Lysbilde 1</vt:lpstr>
      <vt:lpstr>Lysbilde 2</vt:lpstr>
      <vt:lpstr>Lysbilde 3</vt:lpstr>
      <vt:lpstr>1. Alternative oppsplittinger av selskapets kontantstrøm</vt:lpstr>
      <vt:lpstr>2. Arbitrasje og likevektsverdier</vt:lpstr>
      <vt:lpstr>3. Verdiberegninger</vt:lpstr>
      <vt:lpstr>Lysbilde 7</vt:lpstr>
      <vt:lpstr>Lysbilde 8</vt:lpstr>
      <vt:lpstr>Lysbilde 9</vt:lpstr>
      <vt:lpstr>Lysbilde 10</vt:lpstr>
      <vt:lpstr>Lysbilde 11</vt:lpstr>
      <vt:lpstr>Lysbilde 12</vt:lpstr>
      <vt:lpstr>Lysbilde 13</vt:lpstr>
      <vt:lpstr>Oppsummering</vt:lpstr>
      <vt:lpstr>Lysbilde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Rolf Eigil Bygdnes</dc:creator>
  <cp:lastModifiedBy>Administrator</cp:lastModifiedBy>
  <cp:revision>80</cp:revision>
  <cp:lastPrinted>2002-08-26T14:09:56Z</cp:lastPrinted>
  <dcterms:created xsi:type="dcterms:W3CDTF">2002-08-23T21:41:54Z</dcterms:created>
  <dcterms:modified xsi:type="dcterms:W3CDTF">2012-08-01T09:16:19Z</dcterms:modified>
</cp:coreProperties>
</file>