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82" r:id="rId2"/>
    <p:sldId id="383" r:id="rId3"/>
    <p:sldId id="258" r:id="rId4"/>
    <p:sldId id="346" r:id="rId5"/>
    <p:sldId id="347" r:id="rId6"/>
    <p:sldId id="377" r:id="rId7"/>
    <p:sldId id="342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60" r:id="rId20"/>
    <p:sldId id="361" r:id="rId21"/>
    <p:sldId id="378" r:id="rId22"/>
    <p:sldId id="379" r:id="rId23"/>
    <p:sldId id="363" r:id="rId24"/>
    <p:sldId id="380" r:id="rId25"/>
    <p:sldId id="364" r:id="rId26"/>
    <p:sldId id="365" r:id="rId27"/>
    <p:sldId id="367" r:id="rId28"/>
    <p:sldId id="368" r:id="rId29"/>
    <p:sldId id="370" r:id="rId30"/>
    <p:sldId id="371" r:id="rId31"/>
    <p:sldId id="372" r:id="rId32"/>
    <p:sldId id="373" r:id="rId33"/>
    <p:sldId id="374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ath B" pitchFamily="2" charset="2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" initials="DM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C9F6"/>
    <a:srgbClr val="00824A"/>
    <a:srgbClr val="6C7D05"/>
    <a:srgbClr val="4C0A70"/>
    <a:srgbClr val="63007A"/>
    <a:srgbClr val="FEFFE5"/>
    <a:srgbClr val="FFFFFF"/>
    <a:srgbClr val="CC00CC"/>
    <a:srgbClr val="800080"/>
    <a:srgbClr val="E000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5" autoAdjust="0"/>
    <p:restoredTop sz="86831" autoAdjust="0"/>
  </p:normalViewPr>
  <p:slideViewPr>
    <p:cSldViewPr>
      <p:cViewPr varScale="1">
        <p:scale>
          <a:sx n="66" d="100"/>
          <a:sy n="66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3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wmf"/><Relationship Id="rId4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w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w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515F41F-E325-464E-B7F3-58FAC1A6AC4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242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CD53510-4C68-4D58-94C5-25508DA19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6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417DE-77BA-45D9-B3D5-371563D44DB6}" type="slidenum">
              <a:rPr lang="en-US"/>
              <a:pPr/>
              <a:t>1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8D8DD-7BCA-4F80-8B02-1CDCDB61278D}" type="slidenum">
              <a:rPr lang="en-US"/>
              <a:pPr/>
              <a:t>10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4343400"/>
            <a:ext cx="5029200" cy="418904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9309F-EE18-4E6C-81C8-6A6B41FF3AF5}" type="slidenum">
              <a:rPr lang="en-US"/>
              <a:pPr/>
              <a:t>11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7CF60-16AD-494C-B7BF-CDFD1DBAB81C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40A5F-2BA2-49D9-B7AE-DBA747E8E990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0C175-09CD-4C4F-9BEE-09C378FDFE95}" type="slidenum">
              <a:rPr lang="en-US"/>
              <a:pPr/>
              <a:t>14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D42F0-D7A9-4B00-A310-6F2EF7CC5DBA}" type="slidenum">
              <a:rPr lang="en-US"/>
              <a:pPr/>
              <a:t>15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64E4F-6A7A-4DA6-BBD1-96DC136C9BA1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0664F-2E51-4FCA-A74B-EEAA6F8AF68F}" type="slidenum">
              <a:rPr lang="en-US"/>
              <a:pPr/>
              <a:t>17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5EAE6-433C-4A01-918C-C61D10C29A9E}" type="slidenum">
              <a:rPr lang="en-US"/>
              <a:pPr/>
              <a:t>18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57FD2-197A-4619-AC61-56502FC03A09}" type="slidenum">
              <a:rPr lang="en-US"/>
              <a:pPr/>
              <a:t>19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8617E-55DB-4351-A136-C3646B7A4DA3}" type="slidenum">
              <a:rPr lang="en-US"/>
              <a:pPr/>
              <a:t>2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00846-D639-4E8F-943F-127F07B72404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ED876-3999-41D7-91C6-C1340BBEEB9F}" type="slidenum">
              <a:rPr lang="en-US"/>
              <a:pPr/>
              <a:t>21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89C27-8155-47A1-96E0-5FB71AA24581}" type="slidenum">
              <a:rPr lang="en-US"/>
              <a:pPr/>
              <a:t>22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06A4B-A11C-4FAA-AE43-CD1303D8BE64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63742-C6F0-4C0B-B1DD-1F11FA8C1DDB}" type="slidenum">
              <a:rPr lang="en-US"/>
              <a:pPr/>
              <a:t>24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E940B-AA9F-47EC-852D-47B3C72917B8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6E6D-3B2C-4CA5-82E9-C9924BAC78F8}" type="slidenum">
              <a:rPr lang="en-US"/>
              <a:pPr/>
              <a:t>26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5F9D1-7103-4B3C-865E-10ABF3599E56}" type="slidenum">
              <a:rPr lang="en-US"/>
              <a:pPr/>
              <a:t>27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D9ADD-05CE-4A82-B5A9-6E00A0C02A78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12342-4F89-4CC6-B253-105CECFDA123}" type="slidenum">
              <a:rPr lang="en-US"/>
              <a:pPr/>
              <a:t>29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728" y="4355976"/>
            <a:ext cx="5029200" cy="411480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8B2EA-39BA-4727-8154-D57263CE940E}" type="slidenum">
              <a:rPr lang="en-US"/>
              <a:pPr/>
              <a:t>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E47D1-7185-43F3-A773-252AEFD572F6}" type="slidenum">
              <a:rPr lang="en-US"/>
              <a:pPr/>
              <a:t>30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3A636-412C-42B3-A377-F1A5394F27D9}" type="slidenum">
              <a:rPr lang="en-US"/>
              <a:pPr/>
              <a:t>31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DA715-DBB7-4747-B4C7-1E4D06CE944A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96F1B-6B79-44C4-854E-562C00238D65}" type="slidenum">
              <a:rPr lang="en-US"/>
              <a:pPr/>
              <a:t>33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715000" cy="4114800"/>
          </a:xfrm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4B999-3D0D-4CCB-B527-35B8114B86B1}" type="slidenum">
              <a:rPr lang="en-US"/>
              <a:pPr/>
              <a:t>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7322-C70E-4850-A332-3BA7BFD03DF5}" type="slidenum">
              <a:rPr lang="en-US"/>
              <a:pPr/>
              <a:t>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267B7-7F7C-400E-B777-F46B32DAA414}" type="slidenum">
              <a:rPr lang="en-US"/>
              <a:pPr/>
              <a:t>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E926C-CF38-41EA-94BE-F014FB2B0091}" type="slidenum">
              <a:rPr lang="en-US"/>
              <a:pPr/>
              <a:t>7</a:t>
            </a:fld>
            <a:endParaRPr lang="en-US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1A9CE-D0DA-4012-8244-3C245356E406}" type="slidenum">
              <a:rPr lang="en-US"/>
              <a:pPr/>
              <a:t>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9D25D-65DA-4776-AB5C-2911DF5F8FD8}" type="slidenum">
              <a:rPr lang="en-US"/>
              <a:pPr/>
              <a:t>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628F-C72F-4FCB-A8C1-C331C5F715F3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1370-0390-47C8-B0B5-7274F273A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1"/>
          <p:cNvSpPr>
            <a:spLocks noChangeArrowheads="1"/>
          </p:cNvSpPr>
          <p:nvPr userDrawn="1"/>
        </p:nvSpPr>
        <p:spPr bwMode="auto">
          <a:xfrm>
            <a:off x="2238375" y="393700"/>
            <a:ext cx="1066800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l"/>
            <a:r>
              <a:rPr lang="en-US" sz="1200" b="1">
                <a:solidFill>
                  <a:srgbClr val="FEFFE5"/>
                </a:solidFill>
                <a:latin typeface="Arial" pitchFamily="34" charset="0"/>
              </a:rPr>
              <a:t>Kap 1,2 - </a:t>
            </a:r>
            <a:fld id="{5A044966-945F-4AD2-B5BB-620DDE683A25}" type="slidenum">
              <a:rPr lang="en-US" sz="1200" b="1">
                <a:solidFill>
                  <a:srgbClr val="FEFFE5"/>
                </a:solidFill>
                <a:latin typeface="Arial" pitchFamily="34" charset="0"/>
              </a:rPr>
              <a:pPr algn="l"/>
              <a:t>‹#›</a:t>
            </a:fld>
            <a:endParaRPr lang="en-US" sz="1200" b="1">
              <a:solidFill>
                <a:srgbClr val="FEFFE5"/>
              </a:solidFill>
              <a:latin typeface="Arial" pitchFamily="34" charset="0"/>
            </a:endParaRPr>
          </a:p>
        </p:txBody>
      </p:sp>
      <p:pic>
        <p:nvPicPr>
          <p:cNvPr id="8" name="Picture 7" descr="ban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Microsoft_Office_Excel_97-2003-regneark4.xls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Microsoft_Office_Excel_97-2003-regneark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0.wmf"/><Relationship Id="rId4" Type="http://schemas.openxmlformats.org/officeDocument/2006/relationships/oleObject" Target="../embeddings/Microsoft_Office_Excel_97-2003-regneark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Microsoft_Office_Excel_97-2003-regneark7.xls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Microsoft_Office_Excel_97-2003-regneark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Microsoft_Office_Excel_97-2003-regneark9.xls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emf"/><Relationship Id="rId9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wmf"/><Relationship Id="rId4" Type="http://schemas.openxmlformats.org/officeDocument/2006/relationships/oleObject" Target="../embeddings/Microsoft_Office_Excel_97-2003-regneark10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wmf"/><Relationship Id="rId4" Type="http://schemas.openxmlformats.org/officeDocument/2006/relationships/oleObject" Target="../embeddings/Microsoft_Office_Excel_97-2003-regneark1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Excel_97-2003-regneark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Microsoft_Office_Excel_97-2003-regneark13.xls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-regneark17.xls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Microsoft_Office_Excel_97-2003-regneark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Microsoft_Office_Excel_97-2003-regneark15.xls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Microsoft_Office_Excel_97-2003-regneark14.xls"/><Relationship Id="rId9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Excel_97-2003-regneark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-regneark2.xls"/><Relationship Id="rId5" Type="http://schemas.openxmlformats.org/officeDocument/2006/relationships/oleObject" Target="../embeddings/Microsoft_Office_Excel_97-2003-regneark1.xls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  <p:pic>
        <p:nvPicPr>
          <p:cNvPr id="4" name="Picture 7" descr="fagbok HVITpc [Converted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653136"/>
            <a:ext cx="1545304" cy="72008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3568" y="1412776"/>
            <a:ext cx="4953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3200" b="1" dirty="0">
                <a:solidFill>
                  <a:srgbClr val="333366"/>
                </a:solidFill>
                <a:latin typeface="Times New Roman" pitchFamily="18" charset="0"/>
              </a:rPr>
              <a:t>F</a:t>
            </a:r>
            <a:r>
              <a:rPr lang="nb-NO" sz="2200" b="1" dirty="0">
                <a:solidFill>
                  <a:srgbClr val="333366"/>
                </a:solidFill>
                <a:latin typeface="Times New Roman" pitchFamily="18" charset="0"/>
              </a:rPr>
              <a:t>INANSIELL </a:t>
            </a:r>
            <a:r>
              <a:rPr lang="nb-NO" sz="3200" b="1" dirty="0">
                <a:solidFill>
                  <a:srgbClr val="333366"/>
                </a:solidFill>
                <a:latin typeface="Times New Roman" pitchFamily="18" charset="0"/>
              </a:rPr>
              <a:t>Ø</a:t>
            </a:r>
            <a:r>
              <a:rPr lang="nb-NO" sz="2200" b="1" dirty="0">
                <a:solidFill>
                  <a:srgbClr val="333366"/>
                </a:solidFill>
                <a:latin typeface="Times New Roman" pitchFamily="18" charset="0"/>
              </a:rPr>
              <a:t>KONOMI</a:t>
            </a:r>
          </a:p>
          <a:p>
            <a:pPr algn="l">
              <a:spcBef>
                <a:spcPct val="50000"/>
              </a:spcBef>
            </a:pPr>
            <a:r>
              <a:rPr lang="nb-NO" sz="1600" b="1" dirty="0">
                <a:solidFill>
                  <a:srgbClr val="333366"/>
                </a:solidFill>
                <a:latin typeface="Times New Roman" pitchFamily="18" charset="0"/>
              </a:rPr>
              <a:t>TEORI OG </a:t>
            </a:r>
            <a:r>
              <a:rPr lang="nb-NO" sz="1600" b="1" dirty="0" smtClean="0">
                <a:solidFill>
                  <a:srgbClr val="333366"/>
                </a:solidFill>
                <a:latin typeface="Times New Roman" pitchFamily="18" charset="0"/>
              </a:rPr>
              <a:t>PRAKSIS</a:t>
            </a:r>
          </a:p>
          <a:p>
            <a:pPr algn="l">
              <a:spcBef>
                <a:spcPct val="50000"/>
              </a:spcBef>
            </a:pPr>
            <a:r>
              <a:rPr lang="nb-NO" sz="1200" b="1" dirty="0" smtClean="0">
                <a:solidFill>
                  <a:srgbClr val="333366"/>
                </a:solidFill>
                <a:latin typeface="Times New Roman" pitchFamily="18" charset="0"/>
              </a:rPr>
              <a:t>4. UTGAVE</a:t>
            </a:r>
            <a:endParaRPr lang="nb-NO" sz="1200" b="1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nb-NO" sz="16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1800" dirty="0">
                <a:solidFill>
                  <a:srgbClr val="333366"/>
                </a:solidFill>
                <a:latin typeface="Times New Roman" pitchFamily="18" charset="0"/>
              </a:rPr>
              <a:t>Øyvind Bøhren og Dag </a:t>
            </a:r>
            <a:r>
              <a:rPr lang="nb-NO" sz="1800" dirty="0" err="1">
                <a:solidFill>
                  <a:srgbClr val="333366"/>
                </a:solidFill>
                <a:latin typeface="Times New Roman" pitchFamily="18" charset="0"/>
              </a:rPr>
              <a:t>Michalsen</a:t>
            </a:r>
            <a:endParaRPr lang="nb-NO" sz="18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</a:rPr>
              <a:t>Fagbokforlaget 2012</a:t>
            </a:r>
          </a:p>
          <a:p>
            <a:pPr algn="l">
              <a:spcBef>
                <a:spcPct val="50000"/>
              </a:spcBef>
            </a:pPr>
            <a:r>
              <a:rPr lang="nb-NO" sz="1400" dirty="0" smtClean="0">
                <a:solidFill>
                  <a:srgbClr val="333366"/>
                </a:solidFill>
                <a:latin typeface="Times New Roman" pitchFamily="18" charset="0"/>
              </a:rPr>
              <a:t>ISBN-978-82-450-1326-9</a:t>
            </a:r>
          </a:p>
          <a:p>
            <a:pPr algn="l">
              <a:spcBef>
                <a:spcPct val="50000"/>
              </a:spcBef>
            </a:pPr>
            <a:endParaRPr lang="nb-NO" sz="18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283960" cy="4495801"/>
          </a:xfrm>
          <a:prstGeom prst="rect">
            <a:avLst/>
          </a:prstGeom>
          <a:noFill/>
          <a:ln>
            <a:noFill/>
          </a:ln>
          <a:effectLst>
            <a:outerShdw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012825" y="1132384"/>
            <a:ext cx="6019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Oppgave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Du har investert i følgende selskaper, hvor avkastning og sannsynligheter er: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b="1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185352" name="Picture 8" descr="PE0189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4739184"/>
            <a:ext cx="779462" cy="1066800"/>
          </a:xfrm>
          <a:prstGeom prst="rect">
            <a:avLst/>
          </a:prstGeom>
          <a:noFill/>
        </p:spPr>
      </p:pic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012825" y="4712197"/>
            <a:ext cx="6019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Beregn forventet avkastning for A og B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Beregn avkastning på porteføljen i hver tilstand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Beregn forventet avkastning på porteføljen</a:t>
            </a:r>
            <a:endParaRPr lang="en-US" sz="2000" b="1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685800" y="446584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2. Forventet kontantstrøm (forts.)</a:t>
            </a:r>
            <a:endParaRPr lang="en-US">
              <a:solidFill>
                <a:srgbClr val="333366"/>
              </a:solidFill>
              <a:latin typeface="Times New Roman" pitchFamily="18" charset="0"/>
            </a:endParaRPr>
          </a:p>
        </p:txBody>
      </p:sp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2079625" y="2456359"/>
          <a:ext cx="5133975" cy="1952625"/>
        </p:xfrm>
        <a:graphic>
          <a:graphicData uri="http://schemas.openxmlformats.org/presentationml/2006/ole">
            <p:oleObj spid="_x0000_s185374" name="Regneark" r:id="rId5" imgW="6063840" imgH="2306160" progId="Excel.Sheet.8">
              <p:embed/>
            </p:oleObj>
          </a:graphicData>
        </a:graphic>
      </p:graphicFrame>
      <p:pic>
        <p:nvPicPr>
          <p:cNvPr id="185363" name="Picture 19" descr="BS0004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760909"/>
            <a:ext cx="1066800" cy="1057275"/>
          </a:xfrm>
          <a:prstGeom prst="rect">
            <a:avLst/>
          </a:prstGeom>
          <a:noFill/>
        </p:spPr>
      </p:pic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1039044" y="962397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Risikomål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portefølje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  <a:latin typeface="Monotype Sorts" pitchFamily="2" charset="2"/>
              </a:rPr>
              <a:t>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Mål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spredningen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avkastningen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/>
            </a:r>
            <a:b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1801044" y="5077197"/>
            <a:ext cx="6629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sier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noe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påregnelig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avvik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fra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verdi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Jo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høyere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–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jo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høyere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467544" y="443136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3.1  Varians og standardavvik</a:t>
            </a:r>
          </a:p>
        </p:txBody>
      </p:sp>
      <p:pic>
        <p:nvPicPr>
          <p:cNvPr id="187412" name="Picture 20" descr="BS00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469" y="671885"/>
            <a:ext cx="1152525" cy="900112"/>
          </a:xfrm>
          <a:prstGeom prst="rect">
            <a:avLst/>
          </a:prstGeom>
          <a:noFill/>
        </p:spPr>
      </p:pic>
      <p:sp>
        <p:nvSpPr>
          <p:cNvPr id="187413" name="AutoShape 21"/>
          <p:cNvSpPr>
            <a:spLocks noChangeArrowheads="1"/>
          </p:cNvSpPr>
          <p:nvPr/>
        </p:nvSpPr>
        <p:spPr bwMode="auto">
          <a:xfrm>
            <a:off x="1267644" y="5153397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1267644" y="5839197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22" name="Picture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1" y="2273672"/>
            <a:ext cx="72945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0" grpId="0" autoUpdateAnimBg="0"/>
      <p:bldP spid="187413" grpId="0" animBg="1"/>
      <p:bldP spid="187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515" name="Object 99"/>
          <p:cNvGraphicFramePr>
            <a:graphicFrameLocks noChangeAspect="1"/>
          </p:cNvGraphicFramePr>
          <p:nvPr/>
        </p:nvGraphicFramePr>
        <p:xfrm>
          <a:off x="1083494" y="2410197"/>
          <a:ext cx="5657850" cy="3749675"/>
        </p:xfrm>
        <a:graphic>
          <a:graphicData uri="http://schemas.openxmlformats.org/presentationml/2006/ole">
            <p:oleObj spid="_x0000_s188528" name="Diagram" r:id="rId4" imgW="5883840" imgH="3903840" progId="Excel.Sheet.8">
              <p:embed/>
            </p:oleObj>
          </a:graphicData>
        </a:graphic>
      </p:graphicFrame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026344" y="962397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Investor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risikonøytral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kun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Investor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risikosøker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 Liker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Vi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forutsetter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at investor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risikoavers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både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;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misliker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3083744" y="469619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4150544" y="469619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5293544" y="362939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5293544" y="416279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2959919" y="4431085"/>
            <a:ext cx="381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A</a:t>
            </a:r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4026719" y="4439022"/>
            <a:ext cx="381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B</a:t>
            </a:r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5174482" y="3400797"/>
            <a:ext cx="381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C</a:t>
            </a: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5155432" y="3934197"/>
            <a:ext cx="381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D</a:t>
            </a:r>
          </a:p>
        </p:txBody>
      </p:sp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467544" y="37112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3.2  Risikoholdning og risikokompensasjon</a:t>
            </a:r>
          </a:p>
        </p:txBody>
      </p:sp>
      <p:grpSp>
        <p:nvGrpSpPr>
          <p:cNvPr id="188592" name="Group 176"/>
          <p:cNvGrpSpPr>
            <a:grpSpLocks/>
          </p:cNvGrpSpPr>
          <p:nvPr/>
        </p:nvGrpSpPr>
        <p:grpSpPr bwMode="auto">
          <a:xfrm>
            <a:off x="6732240" y="481608"/>
            <a:ext cx="1828800" cy="1219200"/>
            <a:chOff x="4272" y="576"/>
            <a:chExt cx="1152" cy="768"/>
          </a:xfrm>
        </p:grpSpPr>
        <p:sp>
          <p:nvSpPr>
            <p:cNvPr id="188520" name="Rectangle 104"/>
            <p:cNvSpPr>
              <a:spLocks noChangeArrowheads="1"/>
            </p:cNvSpPr>
            <p:nvPr/>
          </p:nvSpPr>
          <p:spPr bwMode="auto">
            <a:xfrm>
              <a:off x="4272" y="696"/>
              <a:ext cx="9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333366"/>
                  </a:solidFill>
                  <a:latin typeface="Bernard MT Condensed" pitchFamily="18" charset="0"/>
                </a:rPr>
                <a:t>Høy risiko</a:t>
              </a:r>
              <a:endParaRPr lang="nb-NO" sz="1800" b="1">
                <a:solidFill>
                  <a:srgbClr val="333366"/>
                </a:solidFill>
                <a:latin typeface="Bernard MT Condensed" pitchFamily="18" charset="0"/>
              </a:endParaRPr>
            </a:p>
          </p:txBody>
        </p:sp>
        <p:pic>
          <p:nvPicPr>
            <p:cNvPr id="188519" name="Picture 103" descr="BS00503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4" y="576"/>
              <a:ext cx="670" cy="768"/>
            </a:xfrm>
            <a:prstGeom prst="rect">
              <a:avLst/>
            </a:prstGeom>
            <a:noFill/>
          </p:spPr>
        </p:pic>
        <p:grpSp>
          <p:nvGrpSpPr>
            <p:cNvPr id="188521" name="Group 105"/>
            <p:cNvGrpSpPr>
              <a:grpSpLocks/>
            </p:cNvGrpSpPr>
            <p:nvPr/>
          </p:nvGrpSpPr>
          <p:grpSpPr bwMode="auto">
            <a:xfrm>
              <a:off x="5231" y="742"/>
              <a:ext cx="155" cy="350"/>
              <a:chOff x="1152" y="2880"/>
              <a:chExt cx="343" cy="679"/>
            </a:xfrm>
          </p:grpSpPr>
          <p:sp>
            <p:nvSpPr>
              <p:cNvPr id="188522" name="Freeform 106"/>
              <p:cNvSpPr>
                <a:spLocks/>
              </p:cNvSpPr>
              <p:nvPr/>
            </p:nvSpPr>
            <p:spPr bwMode="auto">
              <a:xfrm>
                <a:off x="1211" y="3465"/>
                <a:ext cx="265" cy="94"/>
              </a:xfrm>
              <a:custGeom>
                <a:avLst/>
                <a:gdLst/>
                <a:ahLst/>
                <a:cxnLst>
                  <a:cxn ang="0">
                    <a:pos x="137" y="183"/>
                  </a:cxn>
                  <a:cxn ang="0">
                    <a:pos x="100" y="178"/>
                  </a:cxn>
                  <a:cxn ang="0">
                    <a:pos x="65" y="174"/>
                  </a:cxn>
                  <a:cxn ang="0">
                    <a:pos x="31" y="168"/>
                  </a:cxn>
                  <a:cxn ang="0">
                    <a:pos x="4" y="141"/>
                  </a:cxn>
                  <a:cxn ang="0">
                    <a:pos x="0" y="65"/>
                  </a:cxn>
                  <a:cxn ang="0">
                    <a:pos x="19" y="27"/>
                  </a:cxn>
                  <a:cxn ang="0">
                    <a:pos x="55" y="16"/>
                  </a:cxn>
                  <a:cxn ang="0">
                    <a:pos x="93" y="11"/>
                  </a:cxn>
                  <a:cxn ang="0">
                    <a:pos x="134" y="8"/>
                  </a:cxn>
                  <a:cxn ang="0">
                    <a:pos x="176" y="5"/>
                  </a:cxn>
                  <a:cxn ang="0">
                    <a:pos x="218" y="4"/>
                  </a:cxn>
                  <a:cxn ang="0">
                    <a:pos x="263" y="2"/>
                  </a:cxn>
                  <a:cxn ang="0">
                    <a:pos x="307" y="1"/>
                  </a:cxn>
                  <a:cxn ang="0">
                    <a:pos x="352" y="0"/>
                  </a:cxn>
                  <a:cxn ang="0">
                    <a:pos x="397" y="2"/>
                  </a:cxn>
                  <a:cxn ang="0">
                    <a:pos x="442" y="7"/>
                  </a:cxn>
                  <a:cxn ang="0">
                    <a:pos x="484" y="13"/>
                  </a:cxn>
                  <a:cxn ang="0">
                    <a:pos x="522" y="42"/>
                  </a:cxn>
                  <a:cxn ang="0">
                    <a:pos x="528" y="110"/>
                  </a:cxn>
                  <a:cxn ang="0">
                    <a:pos x="520" y="151"/>
                  </a:cxn>
                  <a:cxn ang="0">
                    <a:pos x="498" y="162"/>
                  </a:cxn>
                  <a:cxn ang="0">
                    <a:pos x="474" y="170"/>
                  </a:cxn>
                  <a:cxn ang="0">
                    <a:pos x="450" y="176"/>
                  </a:cxn>
                  <a:cxn ang="0">
                    <a:pos x="433" y="179"/>
                  </a:cxn>
                  <a:cxn ang="0">
                    <a:pos x="407" y="181"/>
                  </a:cxn>
                  <a:cxn ang="0">
                    <a:pos x="370" y="183"/>
                  </a:cxn>
                  <a:cxn ang="0">
                    <a:pos x="326" y="185"/>
                  </a:cxn>
                  <a:cxn ang="0">
                    <a:pos x="278" y="187"/>
                  </a:cxn>
                  <a:cxn ang="0">
                    <a:pos x="233" y="189"/>
                  </a:cxn>
                  <a:cxn ang="0">
                    <a:pos x="193" y="189"/>
                  </a:cxn>
                  <a:cxn ang="0">
                    <a:pos x="164" y="186"/>
                  </a:cxn>
                </a:cxnLst>
                <a:rect l="0" t="0" r="r" b="b"/>
                <a:pathLst>
                  <a:path w="528" h="189">
                    <a:moveTo>
                      <a:pt x="155" y="185"/>
                    </a:moveTo>
                    <a:lnTo>
                      <a:pt x="137" y="183"/>
                    </a:lnTo>
                    <a:lnTo>
                      <a:pt x="118" y="181"/>
                    </a:lnTo>
                    <a:lnTo>
                      <a:pt x="100" y="178"/>
                    </a:lnTo>
                    <a:lnTo>
                      <a:pt x="83" y="176"/>
                    </a:lnTo>
                    <a:lnTo>
                      <a:pt x="65" y="174"/>
                    </a:lnTo>
                    <a:lnTo>
                      <a:pt x="48" y="171"/>
                    </a:lnTo>
                    <a:lnTo>
                      <a:pt x="31" y="168"/>
                    </a:lnTo>
                    <a:lnTo>
                      <a:pt x="15" y="164"/>
                    </a:lnTo>
                    <a:lnTo>
                      <a:pt x="4" y="141"/>
                    </a:lnTo>
                    <a:lnTo>
                      <a:pt x="1" y="105"/>
                    </a:lnTo>
                    <a:lnTo>
                      <a:pt x="0" y="65"/>
                    </a:lnTo>
                    <a:lnTo>
                      <a:pt x="3" y="38"/>
                    </a:lnTo>
                    <a:lnTo>
                      <a:pt x="19" y="27"/>
                    </a:lnTo>
                    <a:lnTo>
                      <a:pt x="36" y="20"/>
                    </a:lnTo>
                    <a:lnTo>
                      <a:pt x="55" y="16"/>
                    </a:lnTo>
                    <a:lnTo>
                      <a:pt x="74" y="12"/>
                    </a:lnTo>
                    <a:lnTo>
                      <a:pt x="93" y="11"/>
                    </a:lnTo>
                    <a:lnTo>
                      <a:pt x="114" y="10"/>
                    </a:lnTo>
                    <a:lnTo>
                      <a:pt x="134" y="8"/>
                    </a:lnTo>
                    <a:lnTo>
                      <a:pt x="155" y="7"/>
                    </a:lnTo>
                    <a:lnTo>
                      <a:pt x="176" y="5"/>
                    </a:lnTo>
                    <a:lnTo>
                      <a:pt x="198" y="5"/>
                    </a:lnTo>
                    <a:lnTo>
                      <a:pt x="218" y="4"/>
                    </a:lnTo>
                    <a:lnTo>
                      <a:pt x="240" y="3"/>
                    </a:lnTo>
                    <a:lnTo>
                      <a:pt x="263" y="2"/>
                    </a:lnTo>
                    <a:lnTo>
                      <a:pt x="285" y="1"/>
                    </a:lnTo>
                    <a:lnTo>
                      <a:pt x="307" y="1"/>
                    </a:lnTo>
                    <a:lnTo>
                      <a:pt x="330" y="0"/>
                    </a:lnTo>
                    <a:lnTo>
                      <a:pt x="352" y="0"/>
                    </a:lnTo>
                    <a:lnTo>
                      <a:pt x="375" y="1"/>
                    </a:lnTo>
                    <a:lnTo>
                      <a:pt x="397" y="2"/>
                    </a:lnTo>
                    <a:lnTo>
                      <a:pt x="420" y="3"/>
                    </a:lnTo>
                    <a:lnTo>
                      <a:pt x="442" y="7"/>
                    </a:lnTo>
                    <a:lnTo>
                      <a:pt x="464" y="10"/>
                    </a:lnTo>
                    <a:lnTo>
                      <a:pt x="484" y="13"/>
                    </a:lnTo>
                    <a:lnTo>
                      <a:pt x="506" y="19"/>
                    </a:lnTo>
                    <a:lnTo>
                      <a:pt x="522" y="42"/>
                    </a:lnTo>
                    <a:lnTo>
                      <a:pt x="528" y="75"/>
                    </a:lnTo>
                    <a:lnTo>
                      <a:pt x="528" y="110"/>
                    </a:lnTo>
                    <a:lnTo>
                      <a:pt x="527" y="143"/>
                    </a:lnTo>
                    <a:lnTo>
                      <a:pt x="520" y="151"/>
                    </a:lnTo>
                    <a:lnTo>
                      <a:pt x="510" y="156"/>
                    </a:lnTo>
                    <a:lnTo>
                      <a:pt x="498" y="162"/>
                    </a:lnTo>
                    <a:lnTo>
                      <a:pt x="487" y="167"/>
                    </a:lnTo>
                    <a:lnTo>
                      <a:pt x="474" y="170"/>
                    </a:lnTo>
                    <a:lnTo>
                      <a:pt x="461" y="174"/>
                    </a:lnTo>
                    <a:lnTo>
                      <a:pt x="450" y="176"/>
                    </a:lnTo>
                    <a:lnTo>
                      <a:pt x="440" y="178"/>
                    </a:lnTo>
                    <a:lnTo>
                      <a:pt x="433" y="179"/>
                    </a:lnTo>
                    <a:lnTo>
                      <a:pt x="422" y="179"/>
                    </a:lnTo>
                    <a:lnTo>
                      <a:pt x="407" y="181"/>
                    </a:lnTo>
                    <a:lnTo>
                      <a:pt x="390" y="182"/>
                    </a:lnTo>
                    <a:lnTo>
                      <a:pt x="370" y="183"/>
                    </a:lnTo>
                    <a:lnTo>
                      <a:pt x="349" y="184"/>
                    </a:lnTo>
                    <a:lnTo>
                      <a:pt x="326" y="185"/>
                    </a:lnTo>
                    <a:lnTo>
                      <a:pt x="302" y="186"/>
                    </a:lnTo>
                    <a:lnTo>
                      <a:pt x="278" y="187"/>
                    </a:lnTo>
                    <a:lnTo>
                      <a:pt x="255" y="187"/>
                    </a:lnTo>
                    <a:lnTo>
                      <a:pt x="233" y="189"/>
                    </a:lnTo>
                    <a:lnTo>
                      <a:pt x="213" y="189"/>
                    </a:lnTo>
                    <a:lnTo>
                      <a:pt x="193" y="189"/>
                    </a:lnTo>
                    <a:lnTo>
                      <a:pt x="177" y="187"/>
                    </a:lnTo>
                    <a:lnTo>
                      <a:pt x="164" y="186"/>
                    </a:lnTo>
                    <a:lnTo>
                      <a:pt x="15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3" name="Freeform 107"/>
              <p:cNvSpPr>
                <a:spLocks/>
              </p:cNvSpPr>
              <p:nvPr/>
            </p:nvSpPr>
            <p:spPr bwMode="auto">
              <a:xfrm>
                <a:off x="1219" y="3492"/>
                <a:ext cx="248" cy="60"/>
              </a:xfrm>
              <a:custGeom>
                <a:avLst/>
                <a:gdLst/>
                <a:ahLst/>
                <a:cxnLst>
                  <a:cxn ang="0">
                    <a:pos x="199" y="118"/>
                  </a:cxn>
                  <a:cxn ang="0">
                    <a:pos x="153" y="115"/>
                  </a:cxn>
                  <a:cxn ang="0">
                    <a:pos x="106" y="110"/>
                  </a:cxn>
                  <a:cxn ang="0">
                    <a:pos x="61" y="106"/>
                  </a:cxn>
                  <a:cxn ang="0">
                    <a:pos x="23" y="100"/>
                  </a:cxn>
                  <a:cxn ang="0">
                    <a:pos x="7" y="87"/>
                  </a:cxn>
                  <a:cxn ang="0">
                    <a:pos x="22" y="84"/>
                  </a:cxn>
                  <a:cxn ang="0">
                    <a:pos x="48" y="87"/>
                  </a:cxn>
                  <a:cxn ang="0">
                    <a:pos x="35" y="80"/>
                  </a:cxn>
                  <a:cxn ang="0">
                    <a:pos x="10" y="74"/>
                  </a:cxn>
                  <a:cxn ang="0">
                    <a:pos x="2" y="62"/>
                  </a:cxn>
                  <a:cxn ang="0">
                    <a:pos x="37" y="62"/>
                  </a:cxn>
                  <a:cxn ang="0">
                    <a:pos x="87" y="68"/>
                  </a:cxn>
                  <a:cxn ang="0">
                    <a:pos x="48" y="60"/>
                  </a:cxn>
                  <a:cxn ang="0">
                    <a:pos x="12" y="52"/>
                  </a:cxn>
                  <a:cxn ang="0">
                    <a:pos x="2" y="39"/>
                  </a:cxn>
                  <a:cxn ang="0">
                    <a:pos x="22" y="39"/>
                  </a:cxn>
                  <a:cxn ang="0">
                    <a:pos x="52" y="44"/>
                  </a:cxn>
                  <a:cxn ang="0">
                    <a:pos x="38" y="37"/>
                  </a:cxn>
                  <a:cxn ang="0">
                    <a:pos x="9" y="29"/>
                  </a:cxn>
                  <a:cxn ang="0">
                    <a:pos x="1" y="17"/>
                  </a:cxn>
                  <a:cxn ang="0">
                    <a:pos x="27" y="19"/>
                  </a:cxn>
                  <a:cxn ang="0">
                    <a:pos x="65" y="26"/>
                  </a:cxn>
                  <a:cxn ang="0">
                    <a:pos x="27" y="14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0" y="4"/>
                  </a:cxn>
                  <a:cxn ang="0">
                    <a:pos x="95" y="11"/>
                  </a:cxn>
                  <a:cxn ang="0">
                    <a:pos x="152" y="17"/>
                  </a:cxn>
                  <a:cxn ang="0">
                    <a:pos x="209" y="23"/>
                  </a:cxn>
                  <a:cxn ang="0">
                    <a:pos x="274" y="22"/>
                  </a:cxn>
                  <a:cxn ang="0">
                    <a:pos x="339" y="17"/>
                  </a:cxn>
                  <a:cxn ang="0">
                    <a:pos x="406" y="11"/>
                  </a:cxn>
                  <a:cxn ang="0">
                    <a:pos x="473" y="3"/>
                  </a:cxn>
                  <a:cxn ang="0">
                    <a:pos x="490" y="7"/>
                  </a:cxn>
                  <a:cxn ang="0">
                    <a:pos x="465" y="22"/>
                  </a:cxn>
                  <a:cxn ang="0">
                    <a:pos x="427" y="27"/>
                  </a:cxn>
                  <a:cxn ang="0">
                    <a:pos x="426" y="31"/>
                  </a:cxn>
                  <a:cxn ang="0">
                    <a:pos x="471" y="24"/>
                  </a:cxn>
                  <a:cxn ang="0">
                    <a:pos x="494" y="30"/>
                  </a:cxn>
                  <a:cxn ang="0">
                    <a:pos x="460" y="42"/>
                  </a:cxn>
                  <a:cxn ang="0">
                    <a:pos x="413" y="51"/>
                  </a:cxn>
                  <a:cxn ang="0">
                    <a:pos x="436" y="48"/>
                  </a:cxn>
                  <a:cxn ang="0">
                    <a:pos x="483" y="44"/>
                  </a:cxn>
                  <a:cxn ang="0">
                    <a:pos x="495" y="49"/>
                  </a:cxn>
                  <a:cxn ang="0">
                    <a:pos x="490" y="54"/>
                  </a:cxn>
                  <a:cxn ang="0">
                    <a:pos x="459" y="62"/>
                  </a:cxn>
                  <a:cxn ang="0">
                    <a:pos x="470" y="65"/>
                  </a:cxn>
                  <a:cxn ang="0">
                    <a:pos x="489" y="63"/>
                  </a:cxn>
                  <a:cxn ang="0">
                    <a:pos x="494" y="67"/>
                  </a:cxn>
                  <a:cxn ang="0">
                    <a:pos x="448" y="79"/>
                  </a:cxn>
                  <a:cxn ang="0">
                    <a:pos x="387" y="89"/>
                  </a:cxn>
                  <a:cxn ang="0">
                    <a:pos x="414" y="91"/>
                  </a:cxn>
                  <a:cxn ang="0">
                    <a:pos x="480" y="80"/>
                  </a:cxn>
                  <a:cxn ang="0">
                    <a:pos x="483" y="95"/>
                  </a:cxn>
                  <a:cxn ang="0">
                    <a:pos x="452" y="100"/>
                  </a:cxn>
                  <a:cxn ang="0">
                    <a:pos x="405" y="109"/>
                  </a:cxn>
                  <a:cxn ang="0">
                    <a:pos x="352" y="115"/>
                  </a:cxn>
                  <a:cxn ang="0">
                    <a:pos x="300" y="117"/>
                  </a:cxn>
                  <a:cxn ang="0">
                    <a:pos x="248" y="120"/>
                  </a:cxn>
                </a:cxnLst>
                <a:rect l="0" t="0" r="r" b="b"/>
                <a:pathLst>
                  <a:path w="495" h="120">
                    <a:moveTo>
                      <a:pt x="235" y="120"/>
                    </a:moveTo>
                    <a:lnTo>
                      <a:pt x="223" y="120"/>
                    </a:lnTo>
                    <a:lnTo>
                      <a:pt x="212" y="118"/>
                    </a:lnTo>
                    <a:lnTo>
                      <a:pt x="199" y="118"/>
                    </a:lnTo>
                    <a:lnTo>
                      <a:pt x="187" y="117"/>
                    </a:lnTo>
                    <a:lnTo>
                      <a:pt x="176" y="116"/>
                    </a:lnTo>
                    <a:lnTo>
                      <a:pt x="164" y="116"/>
                    </a:lnTo>
                    <a:lnTo>
                      <a:pt x="153" y="115"/>
                    </a:lnTo>
                    <a:lnTo>
                      <a:pt x="140" y="114"/>
                    </a:lnTo>
                    <a:lnTo>
                      <a:pt x="129" y="113"/>
                    </a:lnTo>
                    <a:lnTo>
                      <a:pt x="117" y="112"/>
                    </a:lnTo>
                    <a:lnTo>
                      <a:pt x="106" y="110"/>
                    </a:lnTo>
                    <a:lnTo>
                      <a:pt x="94" y="109"/>
                    </a:lnTo>
                    <a:lnTo>
                      <a:pt x="83" y="108"/>
                    </a:lnTo>
                    <a:lnTo>
                      <a:pt x="71" y="107"/>
                    </a:lnTo>
                    <a:lnTo>
                      <a:pt x="61" y="106"/>
                    </a:lnTo>
                    <a:lnTo>
                      <a:pt x="49" y="105"/>
                    </a:lnTo>
                    <a:lnTo>
                      <a:pt x="39" y="102"/>
                    </a:lnTo>
                    <a:lnTo>
                      <a:pt x="30" y="101"/>
                    </a:lnTo>
                    <a:lnTo>
                      <a:pt x="23" y="100"/>
                    </a:lnTo>
                    <a:lnTo>
                      <a:pt x="18" y="98"/>
                    </a:lnTo>
                    <a:lnTo>
                      <a:pt x="14" y="95"/>
                    </a:lnTo>
                    <a:lnTo>
                      <a:pt x="9" y="92"/>
                    </a:lnTo>
                    <a:lnTo>
                      <a:pt x="7" y="87"/>
                    </a:lnTo>
                    <a:lnTo>
                      <a:pt x="3" y="80"/>
                    </a:lnTo>
                    <a:lnTo>
                      <a:pt x="9" y="82"/>
                    </a:lnTo>
                    <a:lnTo>
                      <a:pt x="16" y="83"/>
                    </a:lnTo>
                    <a:lnTo>
                      <a:pt x="22" y="84"/>
                    </a:lnTo>
                    <a:lnTo>
                      <a:pt x="29" y="85"/>
                    </a:lnTo>
                    <a:lnTo>
                      <a:pt x="34" y="86"/>
                    </a:lnTo>
                    <a:lnTo>
                      <a:pt x="41" y="87"/>
                    </a:lnTo>
                    <a:lnTo>
                      <a:pt x="48" y="87"/>
                    </a:lnTo>
                    <a:lnTo>
                      <a:pt x="55" y="86"/>
                    </a:lnTo>
                    <a:lnTo>
                      <a:pt x="48" y="84"/>
                    </a:lnTo>
                    <a:lnTo>
                      <a:pt x="42" y="83"/>
                    </a:lnTo>
                    <a:lnTo>
                      <a:pt x="35" y="80"/>
                    </a:lnTo>
                    <a:lnTo>
                      <a:pt x="30" y="79"/>
                    </a:lnTo>
                    <a:lnTo>
                      <a:pt x="23" y="77"/>
                    </a:lnTo>
                    <a:lnTo>
                      <a:pt x="16" y="76"/>
                    </a:lnTo>
                    <a:lnTo>
                      <a:pt x="10" y="74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2" y="65"/>
                    </a:lnTo>
                    <a:lnTo>
                      <a:pt x="2" y="62"/>
                    </a:lnTo>
                    <a:lnTo>
                      <a:pt x="1" y="59"/>
                    </a:lnTo>
                    <a:lnTo>
                      <a:pt x="12" y="60"/>
                    </a:lnTo>
                    <a:lnTo>
                      <a:pt x="25" y="61"/>
                    </a:lnTo>
                    <a:lnTo>
                      <a:pt x="37" y="62"/>
                    </a:lnTo>
                    <a:lnTo>
                      <a:pt x="49" y="64"/>
                    </a:lnTo>
                    <a:lnTo>
                      <a:pt x="62" y="67"/>
                    </a:lnTo>
                    <a:lnTo>
                      <a:pt x="75" y="68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78" y="64"/>
                    </a:lnTo>
                    <a:lnTo>
                      <a:pt x="61" y="62"/>
                    </a:lnTo>
                    <a:lnTo>
                      <a:pt x="48" y="60"/>
                    </a:lnTo>
                    <a:lnTo>
                      <a:pt x="38" y="57"/>
                    </a:lnTo>
                    <a:lnTo>
                      <a:pt x="29" y="56"/>
                    </a:lnTo>
                    <a:lnTo>
                      <a:pt x="22" y="54"/>
                    </a:lnTo>
                    <a:lnTo>
                      <a:pt x="12" y="52"/>
                    </a:lnTo>
                    <a:lnTo>
                      <a:pt x="2" y="49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8" y="36"/>
                    </a:lnTo>
                    <a:lnTo>
                      <a:pt x="15" y="38"/>
                    </a:lnTo>
                    <a:lnTo>
                      <a:pt x="22" y="39"/>
                    </a:lnTo>
                    <a:lnTo>
                      <a:pt x="29" y="41"/>
                    </a:lnTo>
                    <a:lnTo>
                      <a:pt x="35" y="42"/>
                    </a:lnTo>
                    <a:lnTo>
                      <a:pt x="43" y="44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2" y="41"/>
                    </a:lnTo>
                    <a:lnTo>
                      <a:pt x="45" y="39"/>
                    </a:lnTo>
                    <a:lnTo>
                      <a:pt x="38" y="37"/>
                    </a:lnTo>
                    <a:lnTo>
                      <a:pt x="31" y="34"/>
                    </a:lnTo>
                    <a:lnTo>
                      <a:pt x="23" y="33"/>
                    </a:lnTo>
                    <a:lnTo>
                      <a:pt x="16" y="31"/>
                    </a:lnTo>
                    <a:lnTo>
                      <a:pt x="9" y="29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9" y="16"/>
                    </a:lnTo>
                    <a:lnTo>
                      <a:pt x="18" y="17"/>
                    </a:lnTo>
                    <a:lnTo>
                      <a:pt x="27" y="19"/>
                    </a:lnTo>
                    <a:lnTo>
                      <a:pt x="38" y="22"/>
                    </a:lnTo>
                    <a:lnTo>
                      <a:pt x="47" y="24"/>
                    </a:lnTo>
                    <a:lnTo>
                      <a:pt x="56" y="26"/>
                    </a:lnTo>
                    <a:lnTo>
                      <a:pt x="65" y="26"/>
                    </a:lnTo>
                    <a:lnTo>
                      <a:pt x="75" y="26"/>
                    </a:lnTo>
                    <a:lnTo>
                      <a:pt x="54" y="21"/>
                    </a:lnTo>
                    <a:lnTo>
                      <a:pt x="39" y="17"/>
                    </a:lnTo>
                    <a:lnTo>
                      <a:pt x="27" y="14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4" y="7"/>
                    </a:lnTo>
                    <a:lnTo>
                      <a:pt x="68" y="8"/>
                    </a:lnTo>
                    <a:lnTo>
                      <a:pt x="81" y="10"/>
                    </a:lnTo>
                    <a:lnTo>
                      <a:pt x="95" y="11"/>
                    </a:lnTo>
                    <a:lnTo>
                      <a:pt x="109" y="12"/>
                    </a:lnTo>
                    <a:lnTo>
                      <a:pt x="124" y="15"/>
                    </a:lnTo>
                    <a:lnTo>
                      <a:pt x="138" y="16"/>
                    </a:lnTo>
                    <a:lnTo>
                      <a:pt x="152" y="17"/>
                    </a:lnTo>
                    <a:lnTo>
                      <a:pt x="167" y="18"/>
                    </a:lnTo>
                    <a:lnTo>
                      <a:pt x="181" y="21"/>
                    </a:lnTo>
                    <a:lnTo>
                      <a:pt x="196" y="22"/>
                    </a:lnTo>
                    <a:lnTo>
                      <a:pt x="209" y="23"/>
                    </a:lnTo>
                    <a:lnTo>
                      <a:pt x="224" y="24"/>
                    </a:lnTo>
                    <a:lnTo>
                      <a:pt x="240" y="23"/>
                    </a:lnTo>
                    <a:lnTo>
                      <a:pt x="258" y="23"/>
                    </a:lnTo>
                    <a:lnTo>
                      <a:pt x="274" y="22"/>
                    </a:lnTo>
                    <a:lnTo>
                      <a:pt x="290" y="21"/>
                    </a:lnTo>
                    <a:lnTo>
                      <a:pt x="307" y="19"/>
                    </a:lnTo>
                    <a:lnTo>
                      <a:pt x="323" y="18"/>
                    </a:lnTo>
                    <a:lnTo>
                      <a:pt x="339" y="17"/>
                    </a:lnTo>
                    <a:lnTo>
                      <a:pt x="357" y="16"/>
                    </a:lnTo>
                    <a:lnTo>
                      <a:pt x="373" y="15"/>
                    </a:lnTo>
                    <a:lnTo>
                      <a:pt x="390" y="12"/>
                    </a:lnTo>
                    <a:lnTo>
                      <a:pt x="406" y="11"/>
                    </a:lnTo>
                    <a:lnTo>
                      <a:pt x="424" y="9"/>
                    </a:lnTo>
                    <a:lnTo>
                      <a:pt x="440" y="8"/>
                    </a:lnTo>
                    <a:lnTo>
                      <a:pt x="457" y="6"/>
                    </a:lnTo>
                    <a:lnTo>
                      <a:pt x="473" y="3"/>
                    </a:lnTo>
                    <a:lnTo>
                      <a:pt x="490" y="1"/>
                    </a:lnTo>
                    <a:lnTo>
                      <a:pt x="490" y="3"/>
                    </a:lnTo>
                    <a:lnTo>
                      <a:pt x="490" y="4"/>
                    </a:lnTo>
                    <a:lnTo>
                      <a:pt x="490" y="7"/>
                    </a:lnTo>
                    <a:lnTo>
                      <a:pt x="491" y="9"/>
                    </a:lnTo>
                    <a:lnTo>
                      <a:pt x="483" y="15"/>
                    </a:lnTo>
                    <a:lnTo>
                      <a:pt x="475" y="19"/>
                    </a:lnTo>
                    <a:lnTo>
                      <a:pt x="465" y="22"/>
                    </a:lnTo>
                    <a:lnTo>
                      <a:pt x="456" y="23"/>
                    </a:lnTo>
                    <a:lnTo>
                      <a:pt x="445" y="24"/>
                    </a:lnTo>
                    <a:lnTo>
                      <a:pt x="436" y="25"/>
                    </a:lnTo>
                    <a:lnTo>
                      <a:pt x="427" y="27"/>
                    </a:lnTo>
                    <a:lnTo>
                      <a:pt x="420" y="31"/>
                    </a:lnTo>
                    <a:lnTo>
                      <a:pt x="421" y="31"/>
                    </a:lnTo>
                    <a:lnTo>
                      <a:pt x="424" y="31"/>
                    </a:lnTo>
                    <a:lnTo>
                      <a:pt x="426" y="31"/>
                    </a:lnTo>
                    <a:lnTo>
                      <a:pt x="432" y="30"/>
                    </a:lnTo>
                    <a:lnTo>
                      <a:pt x="441" y="29"/>
                    </a:lnTo>
                    <a:lnTo>
                      <a:pt x="453" y="26"/>
                    </a:lnTo>
                    <a:lnTo>
                      <a:pt x="471" y="24"/>
                    </a:lnTo>
                    <a:lnTo>
                      <a:pt x="494" y="19"/>
                    </a:lnTo>
                    <a:lnTo>
                      <a:pt x="494" y="23"/>
                    </a:lnTo>
                    <a:lnTo>
                      <a:pt x="494" y="26"/>
                    </a:lnTo>
                    <a:lnTo>
                      <a:pt x="494" y="30"/>
                    </a:lnTo>
                    <a:lnTo>
                      <a:pt x="495" y="34"/>
                    </a:lnTo>
                    <a:lnTo>
                      <a:pt x="483" y="37"/>
                    </a:lnTo>
                    <a:lnTo>
                      <a:pt x="472" y="39"/>
                    </a:lnTo>
                    <a:lnTo>
                      <a:pt x="460" y="42"/>
                    </a:lnTo>
                    <a:lnTo>
                      <a:pt x="449" y="45"/>
                    </a:lnTo>
                    <a:lnTo>
                      <a:pt x="436" y="47"/>
                    </a:lnTo>
                    <a:lnTo>
                      <a:pt x="425" y="49"/>
                    </a:lnTo>
                    <a:lnTo>
                      <a:pt x="413" y="51"/>
                    </a:lnTo>
                    <a:lnTo>
                      <a:pt x="402" y="53"/>
                    </a:lnTo>
                    <a:lnTo>
                      <a:pt x="413" y="52"/>
                    </a:lnTo>
                    <a:lnTo>
                      <a:pt x="425" y="51"/>
                    </a:lnTo>
                    <a:lnTo>
                      <a:pt x="436" y="48"/>
                    </a:lnTo>
                    <a:lnTo>
                      <a:pt x="449" y="47"/>
                    </a:lnTo>
                    <a:lnTo>
                      <a:pt x="460" y="45"/>
                    </a:lnTo>
                    <a:lnTo>
                      <a:pt x="472" y="44"/>
                    </a:lnTo>
                    <a:lnTo>
                      <a:pt x="483" y="44"/>
                    </a:lnTo>
                    <a:lnTo>
                      <a:pt x="495" y="45"/>
                    </a:lnTo>
                    <a:lnTo>
                      <a:pt x="495" y="46"/>
                    </a:lnTo>
                    <a:lnTo>
                      <a:pt x="495" y="47"/>
                    </a:lnTo>
                    <a:lnTo>
                      <a:pt x="495" y="49"/>
                    </a:lnTo>
                    <a:lnTo>
                      <a:pt x="495" y="51"/>
                    </a:lnTo>
                    <a:lnTo>
                      <a:pt x="494" y="52"/>
                    </a:lnTo>
                    <a:lnTo>
                      <a:pt x="493" y="53"/>
                    </a:lnTo>
                    <a:lnTo>
                      <a:pt x="490" y="54"/>
                    </a:lnTo>
                    <a:lnTo>
                      <a:pt x="487" y="55"/>
                    </a:lnTo>
                    <a:lnTo>
                      <a:pt x="480" y="57"/>
                    </a:lnTo>
                    <a:lnTo>
                      <a:pt x="471" y="60"/>
                    </a:lnTo>
                    <a:lnTo>
                      <a:pt x="459" y="62"/>
                    </a:lnTo>
                    <a:lnTo>
                      <a:pt x="442" y="67"/>
                    </a:lnTo>
                    <a:lnTo>
                      <a:pt x="453" y="67"/>
                    </a:lnTo>
                    <a:lnTo>
                      <a:pt x="463" y="65"/>
                    </a:lnTo>
                    <a:lnTo>
                      <a:pt x="470" y="65"/>
                    </a:lnTo>
                    <a:lnTo>
                      <a:pt x="475" y="65"/>
                    </a:lnTo>
                    <a:lnTo>
                      <a:pt x="480" y="64"/>
                    </a:lnTo>
                    <a:lnTo>
                      <a:pt x="485" y="64"/>
                    </a:lnTo>
                    <a:lnTo>
                      <a:pt x="489" y="63"/>
                    </a:lnTo>
                    <a:lnTo>
                      <a:pt x="495" y="62"/>
                    </a:lnTo>
                    <a:lnTo>
                      <a:pt x="494" y="63"/>
                    </a:lnTo>
                    <a:lnTo>
                      <a:pt x="494" y="65"/>
                    </a:lnTo>
                    <a:lnTo>
                      <a:pt x="494" y="67"/>
                    </a:lnTo>
                    <a:lnTo>
                      <a:pt x="494" y="69"/>
                    </a:lnTo>
                    <a:lnTo>
                      <a:pt x="479" y="74"/>
                    </a:lnTo>
                    <a:lnTo>
                      <a:pt x="463" y="77"/>
                    </a:lnTo>
                    <a:lnTo>
                      <a:pt x="448" y="79"/>
                    </a:lnTo>
                    <a:lnTo>
                      <a:pt x="433" y="83"/>
                    </a:lnTo>
                    <a:lnTo>
                      <a:pt x="417" y="84"/>
                    </a:lnTo>
                    <a:lnTo>
                      <a:pt x="402" y="86"/>
                    </a:lnTo>
                    <a:lnTo>
                      <a:pt x="387" y="89"/>
                    </a:lnTo>
                    <a:lnTo>
                      <a:pt x="372" y="90"/>
                    </a:lnTo>
                    <a:lnTo>
                      <a:pt x="383" y="92"/>
                    </a:lnTo>
                    <a:lnTo>
                      <a:pt x="398" y="92"/>
                    </a:lnTo>
                    <a:lnTo>
                      <a:pt x="414" y="91"/>
                    </a:lnTo>
                    <a:lnTo>
                      <a:pt x="432" y="89"/>
                    </a:lnTo>
                    <a:lnTo>
                      <a:pt x="448" y="86"/>
                    </a:lnTo>
                    <a:lnTo>
                      <a:pt x="465" y="83"/>
                    </a:lnTo>
                    <a:lnTo>
                      <a:pt x="480" y="80"/>
                    </a:lnTo>
                    <a:lnTo>
                      <a:pt x="494" y="78"/>
                    </a:lnTo>
                    <a:lnTo>
                      <a:pt x="493" y="86"/>
                    </a:lnTo>
                    <a:lnTo>
                      <a:pt x="489" y="92"/>
                    </a:lnTo>
                    <a:lnTo>
                      <a:pt x="483" y="95"/>
                    </a:lnTo>
                    <a:lnTo>
                      <a:pt x="476" y="98"/>
                    </a:lnTo>
                    <a:lnTo>
                      <a:pt x="468" y="98"/>
                    </a:lnTo>
                    <a:lnTo>
                      <a:pt x="460" y="99"/>
                    </a:lnTo>
                    <a:lnTo>
                      <a:pt x="452" y="100"/>
                    </a:lnTo>
                    <a:lnTo>
                      <a:pt x="445" y="104"/>
                    </a:lnTo>
                    <a:lnTo>
                      <a:pt x="432" y="106"/>
                    </a:lnTo>
                    <a:lnTo>
                      <a:pt x="419" y="107"/>
                    </a:lnTo>
                    <a:lnTo>
                      <a:pt x="405" y="109"/>
                    </a:lnTo>
                    <a:lnTo>
                      <a:pt x="392" y="110"/>
                    </a:lnTo>
                    <a:lnTo>
                      <a:pt x="379" y="112"/>
                    </a:lnTo>
                    <a:lnTo>
                      <a:pt x="366" y="114"/>
                    </a:lnTo>
                    <a:lnTo>
                      <a:pt x="352" y="115"/>
                    </a:lnTo>
                    <a:lnTo>
                      <a:pt x="339" y="115"/>
                    </a:lnTo>
                    <a:lnTo>
                      <a:pt x="327" y="116"/>
                    </a:lnTo>
                    <a:lnTo>
                      <a:pt x="314" y="117"/>
                    </a:lnTo>
                    <a:lnTo>
                      <a:pt x="300" y="117"/>
                    </a:lnTo>
                    <a:lnTo>
                      <a:pt x="288" y="118"/>
                    </a:lnTo>
                    <a:lnTo>
                      <a:pt x="275" y="118"/>
                    </a:lnTo>
                    <a:lnTo>
                      <a:pt x="261" y="120"/>
                    </a:lnTo>
                    <a:lnTo>
                      <a:pt x="248" y="120"/>
                    </a:lnTo>
                    <a:lnTo>
                      <a:pt x="235" y="120"/>
                    </a:lnTo>
                    <a:close/>
                  </a:path>
                </a:pathLst>
              </a:custGeom>
              <a:solidFill>
                <a:srgbClr val="66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4" name="Freeform 108"/>
              <p:cNvSpPr>
                <a:spLocks/>
              </p:cNvSpPr>
              <p:nvPr/>
            </p:nvSpPr>
            <p:spPr bwMode="auto">
              <a:xfrm>
                <a:off x="1258" y="3537"/>
                <a:ext cx="19" cy="3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1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1" y="4"/>
                  </a:cxn>
                  <a:cxn ang="0">
                    <a:pos x="13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4">
                    <a:moveTo>
                      <a:pt x="6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1" y="4"/>
                    </a:lnTo>
                    <a:lnTo>
                      <a:pt x="13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5" name="Freeform 109"/>
              <p:cNvSpPr>
                <a:spLocks/>
              </p:cNvSpPr>
              <p:nvPr/>
            </p:nvSpPr>
            <p:spPr bwMode="auto">
              <a:xfrm>
                <a:off x="1284" y="3524"/>
                <a:ext cx="5" cy="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6" y="6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6" name="Freeform 110"/>
              <p:cNvSpPr>
                <a:spLocks/>
              </p:cNvSpPr>
              <p:nvPr/>
            </p:nvSpPr>
            <p:spPr bwMode="auto">
              <a:xfrm>
                <a:off x="1270" y="3507"/>
                <a:ext cx="20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5" y="6"/>
                  </a:cxn>
                  <a:cxn ang="0">
                    <a:pos x="6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6"/>
                  </a:cxn>
                  <a:cxn ang="0">
                    <a:pos x="40" y="7"/>
                  </a:cxn>
                  <a:cxn ang="0">
                    <a:pos x="40" y="8"/>
                  </a:cxn>
                  <a:cxn ang="0">
                    <a:pos x="39" y="7"/>
                  </a:cxn>
                  <a:cxn ang="0">
                    <a:pos x="37" y="7"/>
                  </a:cxn>
                  <a:cxn ang="0">
                    <a:pos x="36" y="7"/>
                  </a:cxn>
                  <a:cxn ang="0">
                    <a:pos x="33" y="7"/>
                  </a:cxn>
                </a:cxnLst>
                <a:rect l="0" t="0" r="r" b="b"/>
                <a:pathLst>
                  <a:path w="40" h="8">
                    <a:moveTo>
                      <a:pt x="33" y="7"/>
                    </a:moveTo>
                    <a:lnTo>
                      <a:pt x="15" y="6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7" name="Freeform 111"/>
              <p:cNvSpPr>
                <a:spLocks/>
              </p:cNvSpPr>
              <p:nvPr/>
            </p:nvSpPr>
            <p:spPr bwMode="auto">
              <a:xfrm>
                <a:off x="1223" y="3475"/>
                <a:ext cx="241" cy="24"/>
              </a:xfrm>
              <a:custGeom>
                <a:avLst/>
                <a:gdLst/>
                <a:ahLst/>
                <a:cxnLst>
                  <a:cxn ang="0">
                    <a:pos x="190" y="45"/>
                  </a:cxn>
                  <a:cxn ang="0">
                    <a:pos x="130" y="41"/>
                  </a:cxn>
                  <a:cxn ang="0">
                    <a:pos x="85" y="36"/>
                  </a:cxn>
                  <a:cxn ang="0">
                    <a:pos x="54" y="34"/>
                  </a:cxn>
                  <a:cxn ang="0">
                    <a:pos x="32" y="32"/>
                  </a:cxn>
                  <a:cxn ang="0">
                    <a:pos x="18" y="30"/>
                  </a:cxn>
                  <a:cxn ang="0">
                    <a:pos x="10" y="28"/>
                  </a:cxn>
                  <a:cxn ang="0">
                    <a:pos x="3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37" y="13"/>
                  </a:cxn>
                  <a:cxn ang="0">
                    <a:pos x="88" y="8"/>
                  </a:cxn>
                  <a:cxn ang="0">
                    <a:pos x="140" y="4"/>
                  </a:cxn>
                  <a:cxn ang="0">
                    <a:pos x="193" y="2"/>
                  </a:cxn>
                  <a:cxn ang="0">
                    <a:pos x="246" y="0"/>
                  </a:cxn>
                  <a:cxn ang="0">
                    <a:pos x="299" y="0"/>
                  </a:cxn>
                  <a:cxn ang="0">
                    <a:pos x="352" y="2"/>
                  </a:cxn>
                  <a:cxn ang="0">
                    <a:pos x="405" y="4"/>
                  </a:cxn>
                  <a:cxn ang="0">
                    <a:pos x="437" y="6"/>
                  </a:cxn>
                  <a:cxn ang="0">
                    <a:pos x="451" y="7"/>
                  </a:cxn>
                  <a:cxn ang="0">
                    <a:pos x="464" y="11"/>
                  </a:cxn>
                  <a:cxn ang="0">
                    <a:pos x="475" y="17"/>
                  </a:cxn>
                  <a:cxn ang="0">
                    <a:pos x="479" y="23"/>
                  </a:cxn>
                  <a:cxn ang="0">
                    <a:pos x="479" y="25"/>
                  </a:cxn>
                  <a:cxn ang="0">
                    <a:pos x="462" y="27"/>
                  </a:cxn>
                  <a:cxn ang="0">
                    <a:pos x="429" y="32"/>
                  </a:cxn>
                  <a:cxn ang="0">
                    <a:pos x="398" y="35"/>
                  </a:cxn>
                  <a:cxn ang="0">
                    <a:pos x="366" y="38"/>
                  </a:cxn>
                  <a:cxn ang="0">
                    <a:pos x="335" y="42"/>
                  </a:cxn>
                  <a:cxn ang="0">
                    <a:pos x="304" y="44"/>
                  </a:cxn>
                  <a:cxn ang="0">
                    <a:pos x="273" y="46"/>
                  </a:cxn>
                  <a:cxn ang="0">
                    <a:pos x="242" y="48"/>
                  </a:cxn>
                </a:cxnLst>
                <a:rect l="0" t="0" r="r" b="b"/>
                <a:pathLst>
                  <a:path w="480" h="49">
                    <a:moveTo>
                      <a:pt x="227" y="49"/>
                    </a:moveTo>
                    <a:lnTo>
                      <a:pt x="190" y="45"/>
                    </a:lnTo>
                    <a:lnTo>
                      <a:pt x="158" y="43"/>
                    </a:lnTo>
                    <a:lnTo>
                      <a:pt x="130" y="41"/>
                    </a:lnTo>
                    <a:lnTo>
                      <a:pt x="106" y="38"/>
                    </a:lnTo>
                    <a:lnTo>
                      <a:pt x="85" y="36"/>
                    </a:lnTo>
                    <a:lnTo>
                      <a:pt x="68" y="35"/>
                    </a:lnTo>
                    <a:lnTo>
                      <a:pt x="54" y="34"/>
                    </a:lnTo>
                    <a:lnTo>
                      <a:pt x="42" y="33"/>
                    </a:lnTo>
                    <a:lnTo>
                      <a:pt x="32" y="32"/>
                    </a:lnTo>
                    <a:lnTo>
                      <a:pt x="25" y="30"/>
                    </a:lnTo>
                    <a:lnTo>
                      <a:pt x="18" y="30"/>
                    </a:lnTo>
                    <a:lnTo>
                      <a:pt x="14" y="29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37" y="13"/>
                    </a:lnTo>
                    <a:lnTo>
                      <a:pt x="62" y="11"/>
                    </a:lnTo>
                    <a:lnTo>
                      <a:pt x="88" y="8"/>
                    </a:lnTo>
                    <a:lnTo>
                      <a:pt x="115" y="6"/>
                    </a:lnTo>
                    <a:lnTo>
                      <a:pt x="140" y="4"/>
                    </a:lnTo>
                    <a:lnTo>
                      <a:pt x="167" y="3"/>
                    </a:lnTo>
                    <a:lnTo>
                      <a:pt x="193" y="2"/>
                    </a:lnTo>
                    <a:lnTo>
                      <a:pt x="220" y="0"/>
                    </a:lnTo>
                    <a:lnTo>
                      <a:pt x="246" y="0"/>
                    </a:lnTo>
                    <a:lnTo>
                      <a:pt x="273" y="0"/>
                    </a:lnTo>
                    <a:lnTo>
                      <a:pt x="299" y="0"/>
                    </a:lnTo>
                    <a:lnTo>
                      <a:pt x="326" y="0"/>
                    </a:lnTo>
                    <a:lnTo>
                      <a:pt x="352" y="2"/>
                    </a:lnTo>
                    <a:lnTo>
                      <a:pt x="379" y="3"/>
                    </a:lnTo>
                    <a:lnTo>
                      <a:pt x="405" y="4"/>
                    </a:lnTo>
                    <a:lnTo>
                      <a:pt x="432" y="5"/>
                    </a:lnTo>
                    <a:lnTo>
                      <a:pt x="437" y="6"/>
                    </a:lnTo>
                    <a:lnTo>
                      <a:pt x="444" y="6"/>
                    </a:lnTo>
                    <a:lnTo>
                      <a:pt x="451" y="7"/>
                    </a:lnTo>
                    <a:lnTo>
                      <a:pt x="457" y="8"/>
                    </a:lnTo>
                    <a:lnTo>
                      <a:pt x="464" y="11"/>
                    </a:lnTo>
                    <a:lnTo>
                      <a:pt x="470" y="13"/>
                    </a:lnTo>
                    <a:lnTo>
                      <a:pt x="475" y="17"/>
                    </a:lnTo>
                    <a:lnTo>
                      <a:pt x="480" y="22"/>
                    </a:lnTo>
                    <a:lnTo>
                      <a:pt x="479" y="23"/>
                    </a:lnTo>
                    <a:lnTo>
                      <a:pt x="479" y="23"/>
                    </a:lnTo>
                    <a:lnTo>
                      <a:pt x="479" y="25"/>
                    </a:lnTo>
                    <a:lnTo>
                      <a:pt x="478" y="25"/>
                    </a:lnTo>
                    <a:lnTo>
                      <a:pt x="462" y="27"/>
                    </a:lnTo>
                    <a:lnTo>
                      <a:pt x="445" y="29"/>
                    </a:lnTo>
                    <a:lnTo>
                      <a:pt x="429" y="32"/>
                    </a:lnTo>
                    <a:lnTo>
                      <a:pt x="413" y="34"/>
                    </a:lnTo>
                    <a:lnTo>
                      <a:pt x="398" y="35"/>
                    </a:lnTo>
                    <a:lnTo>
                      <a:pt x="382" y="37"/>
                    </a:lnTo>
                    <a:lnTo>
                      <a:pt x="366" y="38"/>
                    </a:lnTo>
                    <a:lnTo>
                      <a:pt x="351" y="40"/>
                    </a:lnTo>
                    <a:lnTo>
                      <a:pt x="335" y="42"/>
                    </a:lnTo>
                    <a:lnTo>
                      <a:pt x="320" y="43"/>
                    </a:lnTo>
                    <a:lnTo>
                      <a:pt x="304" y="44"/>
                    </a:lnTo>
                    <a:lnTo>
                      <a:pt x="289" y="45"/>
                    </a:lnTo>
                    <a:lnTo>
                      <a:pt x="273" y="46"/>
                    </a:lnTo>
                    <a:lnTo>
                      <a:pt x="258" y="46"/>
                    </a:lnTo>
                    <a:lnTo>
                      <a:pt x="242" y="48"/>
                    </a:lnTo>
                    <a:lnTo>
                      <a:pt x="227" y="49"/>
                    </a:lnTo>
                    <a:close/>
                  </a:path>
                </a:pathLst>
              </a:custGeom>
              <a:solidFill>
                <a:srgbClr val="99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8" name="Freeform 112"/>
              <p:cNvSpPr>
                <a:spLocks/>
              </p:cNvSpPr>
              <p:nvPr/>
            </p:nvSpPr>
            <p:spPr bwMode="auto">
              <a:xfrm>
                <a:off x="1178" y="3147"/>
                <a:ext cx="317" cy="393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7"/>
                  </a:cxn>
                  <a:cxn ang="0">
                    <a:pos x="25" y="615"/>
                  </a:cxn>
                  <a:cxn ang="0">
                    <a:pos x="39" y="598"/>
                  </a:cxn>
                  <a:cxn ang="0">
                    <a:pos x="41" y="595"/>
                  </a:cxn>
                  <a:cxn ang="0">
                    <a:pos x="35" y="532"/>
                  </a:cxn>
                  <a:cxn ang="0">
                    <a:pos x="23" y="494"/>
                  </a:cxn>
                  <a:cxn ang="0">
                    <a:pos x="5" y="396"/>
                  </a:cxn>
                  <a:cxn ang="0">
                    <a:pos x="17" y="375"/>
                  </a:cxn>
                  <a:cxn ang="0">
                    <a:pos x="3" y="359"/>
                  </a:cxn>
                  <a:cxn ang="0">
                    <a:pos x="0" y="301"/>
                  </a:cxn>
                  <a:cxn ang="0">
                    <a:pos x="18" y="288"/>
                  </a:cxn>
                  <a:cxn ang="0">
                    <a:pos x="33" y="273"/>
                  </a:cxn>
                  <a:cxn ang="0">
                    <a:pos x="55" y="258"/>
                  </a:cxn>
                  <a:cxn ang="0">
                    <a:pos x="43" y="251"/>
                  </a:cxn>
                  <a:cxn ang="0">
                    <a:pos x="45" y="157"/>
                  </a:cxn>
                  <a:cxn ang="0">
                    <a:pos x="51" y="116"/>
                  </a:cxn>
                  <a:cxn ang="0">
                    <a:pos x="87" y="104"/>
                  </a:cxn>
                  <a:cxn ang="0">
                    <a:pos x="135" y="93"/>
                  </a:cxn>
                  <a:cxn ang="0">
                    <a:pos x="182" y="81"/>
                  </a:cxn>
                  <a:cxn ang="0">
                    <a:pos x="229" y="68"/>
                  </a:cxn>
                  <a:cxn ang="0">
                    <a:pos x="273" y="50"/>
                  </a:cxn>
                  <a:cxn ang="0">
                    <a:pos x="320" y="28"/>
                  </a:cxn>
                  <a:cxn ang="0">
                    <a:pos x="368" y="10"/>
                  </a:cxn>
                  <a:cxn ang="0">
                    <a:pos x="417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5"/>
                  </a:cxn>
                  <a:cxn ang="0">
                    <a:pos x="615" y="216"/>
                  </a:cxn>
                  <a:cxn ang="0">
                    <a:pos x="608" y="222"/>
                  </a:cxn>
                  <a:cxn ang="0">
                    <a:pos x="626" y="227"/>
                  </a:cxn>
                  <a:cxn ang="0">
                    <a:pos x="630" y="259"/>
                  </a:cxn>
                  <a:cxn ang="0">
                    <a:pos x="598" y="273"/>
                  </a:cxn>
                  <a:cxn ang="0">
                    <a:pos x="590" y="327"/>
                  </a:cxn>
                  <a:cxn ang="0">
                    <a:pos x="571" y="361"/>
                  </a:cxn>
                  <a:cxn ang="0">
                    <a:pos x="564" y="367"/>
                  </a:cxn>
                  <a:cxn ang="0">
                    <a:pos x="575" y="371"/>
                  </a:cxn>
                  <a:cxn ang="0">
                    <a:pos x="573" y="412"/>
                  </a:cxn>
                  <a:cxn ang="0">
                    <a:pos x="585" y="432"/>
                  </a:cxn>
                  <a:cxn ang="0">
                    <a:pos x="605" y="439"/>
                  </a:cxn>
                  <a:cxn ang="0">
                    <a:pos x="613" y="475"/>
                  </a:cxn>
                  <a:cxn ang="0">
                    <a:pos x="606" y="501"/>
                  </a:cxn>
                  <a:cxn ang="0">
                    <a:pos x="611" y="530"/>
                  </a:cxn>
                  <a:cxn ang="0">
                    <a:pos x="611" y="600"/>
                  </a:cxn>
                  <a:cxn ang="0">
                    <a:pos x="527" y="648"/>
                  </a:cxn>
                  <a:cxn ang="0">
                    <a:pos x="427" y="690"/>
                  </a:cxn>
                  <a:cxn ang="0">
                    <a:pos x="329" y="734"/>
                  </a:cxn>
                  <a:cxn ang="0">
                    <a:pos x="230" y="776"/>
                  </a:cxn>
                  <a:cxn ang="0">
                    <a:pos x="197" y="787"/>
                  </a:cxn>
                </a:cxnLst>
                <a:rect l="0" t="0" r="r" b="b"/>
                <a:pathLst>
                  <a:path w="633" h="787">
                    <a:moveTo>
                      <a:pt x="195" y="787"/>
                    </a:moveTo>
                    <a:lnTo>
                      <a:pt x="174" y="775"/>
                    </a:lnTo>
                    <a:lnTo>
                      <a:pt x="153" y="764"/>
                    </a:lnTo>
                    <a:lnTo>
                      <a:pt x="134" y="751"/>
                    </a:lnTo>
                    <a:lnTo>
                      <a:pt x="114" y="737"/>
                    </a:lnTo>
                    <a:lnTo>
                      <a:pt x="94" y="724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5"/>
                    </a:lnTo>
                    <a:lnTo>
                      <a:pt x="31" y="682"/>
                    </a:lnTo>
                    <a:lnTo>
                      <a:pt x="28" y="679"/>
                    </a:lnTo>
                    <a:lnTo>
                      <a:pt x="24" y="677"/>
                    </a:lnTo>
                    <a:lnTo>
                      <a:pt x="21" y="674"/>
                    </a:lnTo>
                    <a:lnTo>
                      <a:pt x="21" y="656"/>
                    </a:lnTo>
                    <a:lnTo>
                      <a:pt x="22" y="636"/>
                    </a:lnTo>
                    <a:lnTo>
                      <a:pt x="25" y="615"/>
                    </a:lnTo>
                    <a:lnTo>
                      <a:pt x="32" y="598"/>
                    </a:lnTo>
                    <a:lnTo>
                      <a:pt x="35" y="598"/>
                    </a:lnTo>
                    <a:lnTo>
                      <a:pt x="37" y="598"/>
                    </a:lnTo>
                    <a:lnTo>
                      <a:pt x="39" y="598"/>
                    </a:lnTo>
                    <a:lnTo>
                      <a:pt x="41" y="598"/>
                    </a:lnTo>
                    <a:lnTo>
                      <a:pt x="41" y="596"/>
                    </a:lnTo>
                    <a:lnTo>
                      <a:pt x="41" y="596"/>
                    </a:lnTo>
                    <a:lnTo>
                      <a:pt x="41" y="595"/>
                    </a:lnTo>
                    <a:lnTo>
                      <a:pt x="43" y="595"/>
                    </a:lnTo>
                    <a:lnTo>
                      <a:pt x="35" y="579"/>
                    </a:lnTo>
                    <a:lnTo>
                      <a:pt x="32" y="555"/>
                    </a:lnTo>
                    <a:lnTo>
                      <a:pt x="35" y="532"/>
                    </a:lnTo>
                    <a:lnTo>
                      <a:pt x="36" y="512"/>
                    </a:lnTo>
                    <a:lnTo>
                      <a:pt x="33" y="502"/>
                    </a:lnTo>
                    <a:lnTo>
                      <a:pt x="29" y="496"/>
                    </a:lnTo>
                    <a:lnTo>
                      <a:pt x="23" y="494"/>
                    </a:lnTo>
                    <a:lnTo>
                      <a:pt x="14" y="490"/>
                    </a:lnTo>
                    <a:lnTo>
                      <a:pt x="9" y="470"/>
                    </a:lnTo>
                    <a:lnTo>
                      <a:pt x="6" y="432"/>
                    </a:lnTo>
                    <a:lnTo>
                      <a:pt x="5" y="396"/>
                    </a:lnTo>
                    <a:lnTo>
                      <a:pt x="6" y="378"/>
                    </a:lnTo>
                    <a:lnTo>
                      <a:pt x="13" y="376"/>
                    </a:lnTo>
                    <a:lnTo>
                      <a:pt x="16" y="376"/>
                    </a:lnTo>
                    <a:lnTo>
                      <a:pt x="17" y="375"/>
                    </a:lnTo>
                    <a:lnTo>
                      <a:pt x="18" y="374"/>
                    </a:lnTo>
                    <a:lnTo>
                      <a:pt x="13" y="367"/>
                    </a:lnTo>
                    <a:lnTo>
                      <a:pt x="8" y="363"/>
                    </a:lnTo>
                    <a:lnTo>
                      <a:pt x="3" y="359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10"/>
                    </a:lnTo>
                    <a:lnTo>
                      <a:pt x="0" y="301"/>
                    </a:lnTo>
                    <a:lnTo>
                      <a:pt x="1" y="296"/>
                    </a:lnTo>
                    <a:lnTo>
                      <a:pt x="7" y="292"/>
                    </a:lnTo>
                    <a:lnTo>
                      <a:pt x="13" y="290"/>
                    </a:lnTo>
                    <a:lnTo>
                      <a:pt x="18" y="288"/>
                    </a:lnTo>
                    <a:lnTo>
                      <a:pt x="23" y="284"/>
                    </a:lnTo>
                    <a:lnTo>
                      <a:pt x="26" y="282"/>
                    </a:lnTo>
                    <a:lnTo>
                      <a:pt x="31" y="278"/>
                    </a:lnTo>
                    <a:lnTo>
                      <a:pt x="33" y="273"/>
                    </a:lnTo>
                    <a:lnTo>
                      <a:pt x="36" y="267"/>
                    </a:lnTo>
                    <a:lnTo>
                      <a:pt x="47" y="262"/>
                    </a:lnTo>
                    <a:lnTo>
                      <a:pt x="53" y="260"/>
                    </a:lnTo>
                    <a:lnTo>
                      <a:pt x="55" y="258"/>
                    </a:lnTo>
                    <a:lnTo>
                      <a:pt x="56" y="257"/>
                    </a:lnTo>
                    <a:lnTo>
                      <a:pt x="52" y="254"/>
                    </a:lnTo>
                    <a:lnTo>
                      <a:pt x="47" y="252"/>
                    </a:lnTo>
                    <a:lnTo>
                      <a:pt x="43" y="251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5" y="157"/>
                    </a:lnTo>
                    <a:lnTo>
                      <a:pt x="46" y="129"/>
                    </a:lnTo>
                    <a:lnTo>
                      <a:pt x="47" y="123"/>
                    </a:lnTo>
                    <a:lnTo>
                      <a:pt x="48" y="119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64" y="110"/>
                    </a:lnTo>
                    <a:lnTo>
                      <a:pt x="76" y="108"/>
                    </a:lnTo>
                    <a:lnTo>
                      <a:pt x="87" y="104"/>
                    </a:lnTo>
                    <a:lnTo>
                      <a:pt x="100" y="102"/>
                    </a:lnTo>
                    <a:lnTo>
                      <a:pt x="112" y="99"/>
                    </a:lnTo>
                    <a:lnTo>
                      <a:pt x="123" y="96"/>
                    </a:lnTo>
                    <a:lnTo>
                      <a:pt x="135" y="93"/>
                    </a:lnTo>
                    <a:lnTo>
                      <a:pt x="146" y="91"/>
                    </a:lnTo>
                    <a:lnTo>
                      <a:pt x="158" y="87"/>
                    </a:lnTo>
                    <a:lnTo>
                      <a:pt x="169" y="84"/>
                    </a:lnTo>
                    <a:lnTo>
                      <a:pt x="182" y="81"/>
                    </a:lnTo>
                    <a:lnTo>
                      <a:pt x="193" y="78"/>
                    </a:lnTo>
                    <a:lnTo>
                      <a:pt x="205" y="74"/>
                    </a:lnTo>
                    <a:lnTo>
                      <a:pt x="216" y="71"/>
                    </a:lnTo>
                    <a:lnTo>
                      <a:pt x="229" y="68"/>
                    </a:lnTo>
                    <a:lnTo>
                      <a:pt x="241" y="64"/>
                    </a:lnTo>
                    <a:lnTo>
                      <a:pt x="251" y="59"/>
                    </a:lnTo>
                    <a:lnTo>
                      <a:pt x="263" y="55"/>
                    </a:lnTo>
                    <a:lnTo>
                      <a:pt x="273" y="50"/>
                    </a:lnTo>
                    <a:lnTo>
                      <a:pt x="284" y="44"/>
                    </a:lnTo>
                    <a:lnTo>
                      <a:pt x="296" y="40"/>
                    </a:lnTo>
                    <a:lnTo>
                      <a:pt x="309" y="34"/>
                    </a:lnTo>
                    <a:lnTo>
                      <a:pt x="320" y="28"/>
                    </a:lnTo>
                    <a:lnTo>
                      <a:pt x="333" y="24"/>
                    </a:lnTo>
                    <a:lnTo>
                      <a:pt x="344" y="19"/>
                    </a:lnTo>
                    <a:lnTo>
                      <a:pt x="357" y="15"/>
                    </a:lnTo>
                    <a:lnTo>
                      <a:pt x="368" y="10"/>
                    </a:lnTo>
                    <a:lnTo>
                      <a:pt x="381" y="6"/>
                    </a:lnTo>
                    <a:lnTo>
                      <a:pt x="393" y="4"/>
                    </a:lnTo>
                    <a:lnTo>
                      <a:pt x="405" y="2"/>
                    </a:lnTo>
                    <a:lnTo>
                      <a:pt x="417" y="0"/>
                    </a:lnTo>
                    <a:lnTo>
                      <a:pt x="428" y="0"/>
                    </a:lnTo>
                    <a:lnTo>
                      <a:pt x="450" y="11"/>
                    </a:lnTo>
                    <a:lnTo>
                      <a:pt x="471" y="21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6"/>
                    </a:lnTo>
                    <a:lnTo>
                      <a:pt x="562" y="68"/>
                    </a:lnTo>
                    <a:lnTo>
                      <a:pt x="585" y="78"/>
                    </a:lnTo>
                    <a:lnTo>
                      <a:pt x="608" y="89"/>
                    </a:lnTo>
                    <a:lnTo>
                      <a:pt x="616" y="92"/>
                    </a:lnTo>
                    <a:lnTo>
                      <a:pt x="621" y="95"/>
                    </a:lnTo>
                    <a:lnTo>
                      <a:pt x="622" y="101"/>
                    </a:lnTo>
                    <a:lnTo>
                      <a:pt x="624" y="111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5"/>
                    </a:lnTo>
                    <a:lnTo>
                      <a:pt x="622" y="210"/>
                    </a:lnTo>
                    <a:lnTo>
                      <a:pt x="621" y="213"/>
                    </a:lnTo>
                    <a:lnTo>
                      <a:pt x="618" y="214"/>
                    </a:lnTo>
                    <a:lnTo>
                      <a:pt x="615" y="216"/>
                    </a:lnTo>
                    <a:lnTo>
                      <a:pt x="608" y="218"/>
                    </a:lnTo>
                    <a:lnTo>
                      <a:pt x="608" y="220"/>
                    </a:lnTo>
                    <a:lnTo>
                      <a:pt x="608" y="221"/>
                    </a:lnTo>
                    <a:lnTo>
                      <a:pt x="608" y="222"/>
                    </a:lnTo>
                    <a:lnTo>
                      <a:pt x="608" y="223"/>
                    </a:lnTo>
                    <a:lnTo>
                      <a:pt x="614" y="224"/>
                    </a:lnTo>
                    <a:lnTo>
                      <a:pt x="621" y="224"/>
                    </a:lnTo>
                    <a:lnTo>
                      <a:pt x="626" y="227"/>
                    </a:lnTo>
                    <a:lnTo>
                      <a:pt x="633" y="230"/>
                    </a:lnTo>
                    <a:lnTo>
                      <a:pt x="633" y="242"/>
                    </a:lnTo>
                    <a:lnTo>
                      <a:pt x="633" y="251"/>
                    </a:lnTo>
                    <a:lnTo>
                      <a:pt x="630" y="259"/>
                    </a:lnTo>
                    <a:lnTo>
                      <a:pt x="623" y="266"/>
                    </a:lnTo>
                    <a:lnTo>
                      <a:pt x="608" y="269"/>
                    </a:lnTo>
                    <a:lnTo>
                      <a:pt x="601" y="271"/>
                    </a:lnTo>
                    <a:lnTo>
                      <a:pt x="598" y="273"/>
                    </a:lnTo>
                    <a:lnTo>
                      <a:pt x="595" y="275"/>
                    </a:lnTo>
                    <a:lnTo>
                      <a:pt x="593" y="292"/>
                    </a:lnTo>
                    <a:lnTo>
                      <a:pt x="591" y="310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1"/>
                    </a:lnTo>
                    <a:lnTo>
                      <a:pt x="578" y="357"/>
                    </a:lnTo>
                    <a:lnTo>
                      <a:pt x="571" y="361"/>
                    </a:lnTo>
                    <a:lnTo>
                      <a:pt x="564" y="365"/>
                    </a:lnTo>
                    <a:lnTo>
                      <a:pt x="564" y="366"/>
                    </a:lnTo>
                    <a:lnTo>
                      <a:pt x="564" y="366"/>
                    </a:lnTo>
                    <a:lnTo>
                      <a:pt x="564" y="367"/>
                    </a:lnTo>
                    <a:lnTo>
                      <a:pt x="564" y="368"/>
                    </a:lnTo>
                    <a:lnTo>
                      <a:pt x="568" y="368"/>
                    </a:lnTo>
                    <a:lnTo>
                      <a:pt x="571" y="368"/>
                    </a:lnTo>
                    <a:lnTo>
                      <a:pt x="575" y="371"/>
                    </a:lnTo>
                    <a:lnTo>
                      <a:pt x="579" y="374"/>
                    </a:lnTo>
                    <a:lnTo>
                      <a:pt x="578" y="387"/>
                    </a:lnTo>
                    <a:lnTo>
                      <a:pt x="575" y="399"/>
                    </a:lnTo>
                    <a:lnTo>
                      <a:pt x="573" y="412"/>
                    </a:lnTo>
                    <a:lnTo>
                      <a:pt x="573" y="428"/>
                    </a:lnTo>
                    <a:lnTo>
                      <a:pt x="576" y="429"/>
                    </a:lnTo>
                    <a:lnTo>
                      <a:pt x="580" y="431"/>
                    </a:lnTo>
                    <a:lnTo>
                      <a:pt x="585" y="432"/>
                    </a:lnTo>
                    <a:lnTo>
                      <a:pt x="591" y="433"/>
                    </a:lnTo>
                    <a:lnTo>
                      <a:pt x="595" y="435"/>
                    </a:lnTo>
                    <a:lnTo>
                      <a:pt x="601" y="437"/>
                    </a:lnTo>
                    <a:lnTo>
                      <a:pt x="605" y="439"/>
                    </a:lnTo>
                    <a:lnTo>
                      <a:pt x="608" y="441"/>
                    </a:lnTo>
                    <a:lnTo>
                      <a:pt x="609" y="452"/>
                    </a:lnTo>
                    <a:lnTo>
                      <a:pt x="611" y="464"/>
                    </a:lnTo>
                    <a:lnTo>
                      <a:pt x="613" y="475"/>
                    </a:lnTo>
                    <a:lnTo>
                      <a:pt x="614" y="487"/>
                    </a:lnTo>
                    <a:lnTo>
                      <a:pt x="609" y="493"/>
                    </a:lnTo>
                    <a:lnTo>
                      <a:pt x="606" y="496"/>
                    </a:lnTo>
                    <a:lnTo>
                      <a:pt x="606" y="501"/>
                    </a:lnTo>
                    <a:lnTo>
                      <a:pt x="614" y="507"/>
                    </a:lnTo>
                    <a:lnTo>
                      <a:pt x="613" y="513"/>
                    </a:lnTo>
                    <a:lnTo>
                      <a:pt x="613" y="522"/>
                    </a:lnTo>
                    <a:lnTo>
                      <a:pt x="611" y="530"/>
                    </a:lnTo>
                    <a:lnTo>
                      <a:pt x="611" y="537"/>
                    </a:lnTo>
                    <a:lnTo>
                      <a:pt x="608" y="553"/>
                    </a:lnTo>
                    <a:lnTo>
                      <a:pt x="610" y="576"/>
                    </a:lnTo>
                    <a:lnTo>
                      <a:pt x="611" y="600"/>
                    </a:lnTo>
                    <a:lnTo>
                      <a:pt x="602" y="620"/>
                    </a:lnTo>
                    <a:lnTo>
                      <a:pt x="577" y="629"/>
                    </a:lnTo>
                    <a:lnTo>
                      <a:pt x="552" y="638"/>
                    </a:lnTo>
                    <a:lnTo>
                      <a:pt x="527" y="648"/>
                    </a:lnTo>
                    <a:lnTo>
                      <a:pt x="502" y="658"/>
                    </a:lnTo>
                    <a:lnTo>
                      <a:pt x="477" y="669"/>
                    </a:lnTo>
                    <a:lnTo>
                      <a:pt x="453" y="679"/>
                    </a:lnTo>
                    <a:lnTo>
                      <a:pt x="427" y="690"/>
                    </a:lnTo>
                    <a:lnTo>
                      <a:pt x="403" y="701"/>
                    </a:lnTo>
                    <a:lnTo>
                      <a:pt x="378" y="712"/>
                    </a:lnTo>
                    <a:lnTo>
                      <a:pt x="354" y="723"/>
                    </a:lnTo>
                    <a:lnTo>
                      <a:pt x="329" y="734"/>
                    </a:lnTo>
                    <a:lnTo>
                      <a:pt x="304" y="745"/>
                    </a:lnTo>
                    <a:lnTo>
                      <a:pt x="280" y="755"/>
                    </a:lnTo>
                    <a:lnTo>
                      <a:pt x="256" y="766"/>
                    </a:lnTo>
                    <a:lnTo>
                      <a:pt x="230" y="776"/>
                    </a:lnTo>
                    <a:lnTo>
                      <a:pt x="206" y="787"/>
                    </a:lnTo>
                    <a:lnTo>
                      <a:pt x="203" y="787"/>
                    </a:lnTo>
                    <a:lnTo>
                      <a:pt x="200" y="787"/>
                    </a:lnTo>
                    <a:lnTo>
                      <a:pt x="197" y="787"/>
                    </a:lnTo>
                    <a:lnTo>
                      <a:pt x="195" y="7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29" name="Freeform 113"/>
              <p:cNvSpPr>
                <a:spLocks/>
              </p:cNvSpPr>
              <p:nvPr/>
            </p:nvSpPr>
            <p:spPr bwMode="auto">
              <a:xfrm>
                <a:off x="1198" y="3401"/>
                <a:ext cx="85" cy="130"/>
              </a:xfrm>
              <a:custGeom>
                <a:avLst/>
                <a:gdLst/>
                <a:ahLst/>
                <a:cxnLst>
                  <a:cxn ang="0">
                    <a:pos x="137" y="248"/>
                  </a:cxn>
                  <a:cxn ang="0">
                    <a:pos x="111" y="232"/>
                  </a:cxn>
                  <a:cxn ang="0">
                    <a:pos x="84" y="215"/>
                  </a:cxn>
                  <a:cxn ang="0">
                    <a:pos x="53" y="191"/>
                  </a:cxn>
                  <a:cxn ang="0">
                    <a:pos x="20" y="169"/>
                  </a:cxn>
                  <a:cxn ang="0">
                    <a:pos x="0" y="153"/>
                  </a:cxn>
                  <a:cxn ang="0">
                    <a:pos x="0" y="143"/>
                  </a:cxn>
                  <a:cxn ang="0">
                    <a:pos x="27" y="157"/>
                  </a:cxn>
                  <a:cxn ang="0">
                    <a:pos x="60" y="176"/>
                  </a:cxn>
                  <a:cxn ang="0">
                    <a:pos x="75" y="179"/>
                  </a:cxn>
                  <a:cxn ang="0">
                    <a:pos x="75" y="175"/>
                  </a:cxn>
                  <a:cxn ang="0">
                    <a:pos x="47" y="160"/>
                  </a:cxn>
                  <a:cxn ang="0">
                    <a:pos x="20" y="145"/>
                  </a:cxn>
                  <a:cxn ang="0">
                    <a:pos x="1" y="128"/>
                  </a:cxn>
                  <a:cxn ang="0">
                    <a:pos x="2" y="108"/>
                  </a:cxn>
                  <a:cxn ang="0">
                    <a:pos x="34" y="116"/>
                  </a:cxn>
                  <a:cxn ang="0">
                    <a:pos x="68" y="134"/>
                  </a:cxn>
                  <a:cxn ang="0">
                    <a:pos x="86" y="144"/>
                  </a:cxn>
                  <a:cxn ang="0">
                    <a:pos x="89" y="144"/>
                  </a:cxn>
                  <a:cxn ang="0">
                    <a:pos x="55" y="116"/>
                  </a:cxn>
                  <a:cxn ang="0">
                    <a:pos x="19" y="82"/>
                  </a:cxn>
                  <a:cxn ang="0">
                    <a:pos x="9" y="56"/>
                  </a:cxn>
                  <a:cxn ang="0">
                    <a:pos x="12" y="32"/>
                  </a:cxn>
                  <a:cxn ang="0">
                    <a:pos x="27" y="36"/>
                  </a:cxn>
                  <a:cxn ang="0">
                    <a:pos x="43" y="45"/>
                  </a:cxn>
                  <a:cxn ang="0">
                    <a:pos x="54" y="51"/>
                  </a:cxn>
                  <a:cxn ang="0">
                    <a:pos x="54" y="47"/>
                  </a:cxn>
                  <a:cxn ang="0">
                    <a:pos x="38" y="38"/>
                  </a:cxn>
                  <a:cxn ang="0">
                    <a:pos x="23" y="28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53" y="18"/>
                  </a:cxn>
                  <a:cxn ang="0">
                    <a:pos x="106" y="54"/>
                  </a:cxn>
                  <a:cxn ang="0">
                    <a:pos x="135" y="75"/>
                  </a:cxn>
                  <a:cxn ang="0">
                    <a:pos x="144" y="84"/>
                  </a:cxn>
                  <a:cxn ang="0">
                    <a:pos x="162" y="83"/>
                  </a:cxn>
                  <a:cxn ang="0">
                    <a:pos x="168" y="108"/>
                  </a:cxn>
                  <a:cxn ang="0">
                    <a:pos x="159" y="131"/>
                  </a:cxn>
                  <a:cxn ang="0">
                    <a:pos x="137" y="120"/>
                  </a:cxn>
                  <a:cxn ang="0">
                    <a:pos x="114" y="107"/>
                  </a:cxn>
                  <a:cxn ang="0">
                    <a:pos x="107" y="106"/>
                  </a:cxn>
                  <a:cxn ang="0">
                    <a:pos x="113" y="111"/>
                  </a:cxn>
                  <a:cxn ang="0">
                    <a:pos x="136" y="124"/>
                  </a:cxn>
                  <a:cxn ang="0">
                    <a:pos x="160" y="140"/>
                  </a:cxn>
                  <a:cxn ang="0">
                    <a:pos x="165" y="173"/>
                  </a:cxn>
                  <a:cxn ang="0">
                    <a:pos x="157" y="200"/>
                  </a:cxn>
                  <a:cxn ang="0">
                    <a:pos x="131" y="189"/>
                  </a:cxn>
                  <a:cxn ang="0">
                    <a:pos x="131" y="192"/>
                  </a:cxn>
                  <a:cxn ang="0">
                    <a:pos x="145" y="202"/>
                  </a:cxn>
                  <a:cxn ang="0">
                    <a:pos x="160" y="217"/>
                  </a:cxn>
                  <a:cxn ang="0">
                    <a:pos x="158" y="258"/>
                  </a:cxn>
                  <a:cxn ang="0">
                    <a:pos x="156" y="259"/>
                  </a:cxn>
                </a:cxnLst>
                <a:rect l="0" t="0" r="r" b="b"/>
                <a:pathLst>
                  <a:path w="169" h="259">
                    <a:moveTo>
                      <a:pt x="154" y="259"/>
                    </a:moveTo>
                    <a:lnTo>
                      <a:pt x="145" y="253"/>
                    </a:lnTo>
                    <a:lnTo>
                      <a:pt x="137" y="248"/>
                    </a:lnTo>
                    <a:lnTo>
                      <a:pt x="128" y="242"/>
                    </a:lnTo>
                    <a:lnTo>
                      <a:pt x="120" y="236"/>
                    </a:lnTo>
                    <a:lnTo>
                      <a:pt x="111" y="232"/>
                    </a:lnTo>
                    <a:lnTo>
                      <a:pt x="101" y="226"/>
                    </a:lnTo>
                    <a:lnTo>
                      <a:pt x="93" y="221"/>
                    </a:lnTo>
                    <a:lnTo>
                      <a:pt x="84" y="215"/>
                    </a:lnTo>
                    <a:lnTo>
                      <a:pt x="74" y="207"/>
                    </a:lnTo>
                    <a:lnTo>
                      <a:pt x="63" y="199"/>
                    </a:lnTo>
                    <a:lnTo>
                      <a:pt x="53" y="191"/>
                    </a:lnTo>
                    <a:lnTo>
                      <a:pt x="42" y="183"/>
                    </a:lnTo>
                    <a:lnTo>
                      <a:pt x="31" y="176"/>
                    </a:lnTo>
                    <a:lnTo>
                      <a:pt x="20" y="169"/>
                    </a:lnTo>
                    <a:lnTo>
                      <a:pt x="9" y="162"/>
                    </a:lnTo>
                    <a:lnTo>
                      <a:pt x="0" y="158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7" y="145"/>
                    </a:lnTo>
                    <a:lnTo>
                      <a:pt x="16" y="150"/>
                    </a:lnTo>
                    <a:lnTo>
                      <a:pt x="27" y="157"/>
                    </a:lnTo>
                    <a:lnTo>
                      <a:pt x="38" y="164"/>
                    </a:lnTo>
                    <a:lnTo>
                      <a:pt x="50" y="170"/>
                    </a:lnTo>
                    <a:lnTo>
                      <a:pt x="60" y="176"/>
                    </a:lnTo>
                    <a:lnTo>
                      <a:pt x="68" y="180"/>
                    </a:lnTo>
                    <a:lnTo>
                      <a:pt x="75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5" y="176"/>
                    </a:lnTo>
                    <a:lnTo>
                      <a:pt x="75" y="175"/>
                    </a:lnTo>
                    <a:lnTo>
                      <a:pt x="66" y="170"/>
                    </a:lnTo>
                    <a:lnTo>
                      <a:pt x="57" y="165"/>
                    </a:lnTo>
                    <a:lnTo>
                      <a:pt x="47" y="160"/>
                    </a:lnTo>
                    <a:lnTo>
                      <a:pt x="38" y="154"/>
                    </a:lnTo>
                    <a:lnTo>
                      <a:pt x="29" y="150"/>
                    </a:lnTo>
                    <a:lnTo>
                      <a:pt x="20" y="145"/>
                    </a:lnTo>
                    <a:lnTo>
                      <a:pt x="10" y="139"/>
                    </a:lnTo>
                    <a:lnTo>
                      <a:pt x="1" y="135"/>
                    </a:lnTo>
                    <a:lnTo>
                      <a:pt x="1" y="128"/>
                    </a:lnTo>
                    <a:lnTo>
                      <a:pt x="1" y="121"/>
                    </a:lnTo>
                    <a:lnTo>
                      <a:pt x="1" y="114"/>
                    </a:lnTo>
                    <a:lnTo>
                      <a:pt x="2" y="108"/>
                    </a:lnTo>
                    <a:lnTo>
                      <a:pt x="12" y="109"/>
                    </a:lnTo>
                    <a:lnTo>
                      <a:pt x="22" y="112"/>
                    </a:lnTo>
                    <a:lnTo>
                      <a:pt x="34" y="116"/>
                    </a:lnTo>
                    <a:lnTo>
                      <a:pt x="45" y="121"/>
                    </a:lnTo>
                    <a:lnTo>
                      <a:pt x="57" y="127"/>
                    </a:lnTo>
                    <a:lnTo>
                      <a:pt x="68" y="134"/>
                    </a:lnTo>
                    <a:lnTo>
                      <a:pt x="78" y="139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9" y="144"/>
                    </a:lnTo>
                    <a:lnTo>
                      <a:pt x="80" y="137"/>
                    </a:lnTo>
                    <a:lnTo>
                      <a:pt x="68" y="127"/>
                    </a:lnTo>
                    <a:lnTo>
                      <a:pt x="55" y="116"/>
                    </a:lnTo>
                    <a:lnTo>
                      <a:pt x="42" y="104"/>
                    </a:lnTo>
                    <a:lnTo>
                      <a:pt x="29" y="92"/>
                    </a:lnTo>
                    <a:lnTo>
                      <a:pt x="19" y="82"/>
                    </a:lnTo>
                    <a:lnTo>
                      <a:pt x="10" y="71"/>
                    </a:lnTo>
                    <a:lnTo>
                      <a:pt x="7" y="64"/>
                    </a:lnTo>
                    <a:lnTo>
                      <a:pt x="9" y="56"/>
                    </a:lnTo>
                    <a:lnTo>
                      <a:pt x="12" y="47"/>
                    </a:lnTo>
                    <a:lnTo>
                      <a:pt x="12" y="39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2" y="34"/>
                    </a:lnTo>
                    <a:lnTo>
                      <a:pt x="27" y="36"/>
                    </a:lnTo>
                    <a:lnTo>
                      <a:pt x="32" y="38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8" y="48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8" y="38"/>
                    </a:lnTo>
                    <a:lnTo>
                      <a:pt x="34" y="34"/>
                    </a:lnTo>
                    <a:lnTo>
                      <a:pt x="28" y="31"/>
                    </a:lnTo>
                    <a:lnTo>
                      <a:pt x="23" y="28"/>
                    </a:lnTo>
                    <a:lnTo>
                      <a:pt x="17" y="25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7" y="9"/>
                    </a:lnTo>
                    <a:lnTo>
                      <a:pt x="53" y="18"/>
                    </a:lnTo>
                    <a:lnTo>
                      <a:pt x="72" y="30"/>
                    </a:lnTo>
                    <a:lnTo>
                      <a:pt x="89" y="43"/>
                    </a:lnTo>
                    <a:lnTo>
                      <a:pt x="106" y="54"/>
                    </a:lnTo>
                    <a:lnTo>
                      <a:pt x="121" y="64"/>
                    </a:lnTo>
                    <a:lnTo>
                      <a:pt x="133" y="72"/>
                    </a:lnTo>
                    <a:lnTo>
                      <a:pt x="135" y="75"/>
                    </a:lnTo>
                    <a:lnTo>
                      <a:pt x="138" y="78"/>
                    </a:lnTo>
                    <a:lnTo>
                      <a:pt x="142" y="81"/>
                    </a:lnTo>
                    <a:lnTo>
                      <a:pt x="144" y="84"/>
                    </a:lnTo>
                    <a:lnTo>
                      <a:pt x="151" y="84"/>
                    </a:lnTo>
                    <a:lnTo>
                      <a:pt x="157" y="83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69" y="96"/>
                    </a:lnTo>
                    <a:lnTo>
                      <a:pt x="168" y="108"/>
                    </a:lnTo>
                    <a:lnTo>
                      <a:pt x="168" y="120"/>
                    </a:lnTo>
                    <a:lnTo>
                      <a:pt x="167" y="132"/>
                    </a:lnTo>
                    <a:lnTo>
                      <a:pt x="159" y="131"/>
                    </a:lnTo>
                    <a:lnTo>
                      <a:pt x="152" y="129"/>
                    </a:lnTo>
                    <a:lnTo>
                      <a:pt x="144" y="124"/>
                    </a:lnTo>
                    <a:lnTo>
                      <a:pt x="137" y="120"/>
                    </a:lnTo>
                    <a:lnTo>
                      <a:pt x="129" y="115"/>
                    </a:lnTo>
                    <a:lnTo>
                      <a:pt x="122" y="111"/>
                    </a:lnTo>
                    <a:lnTo>
                      <a:pt x="114" y="107"/>
                    </a:lnTo>
                    <a:lnTo>
                      <a:pt x="107" y="105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13" y="111"/>
                    </a:lnTo>
                    <a:lnTo>
                      <a:pt x="121" y="115"/>
                    </a:lnTo>
                    <a:lnTo>
                      <a:pt x="128" y="120"/>
                    </a:lnTo>
                    <a:lnTo>
                      <a:pt x="136" y="124"/>
                    </a:lnTo>
                    <a:lnTo>
                      <a:pt x="144" y="129"/>
                    </a:lnTo>
                    <a:lnTo>
                      <a:pt x="152" y="135"/>
                    </a:lnTo>
                    <a:lnTo>
                      <a:pt x="160" y="140"/>
                    </a:lnTo>
                    <a:lnTo>
                      <a:pt x="168" y="146"/>
                    </a:lnTo>
                    <a:lnTo>
                      <a:pt x="167" y="160"/>
                    </a:lnTo>
                    <a:lnTo>
                      <a:pt x="165" y="173"/>
                    </a:lnTo>
                    <a:lnTo>
                      <a:pt x="164" y="187"/>
                    </a:lnTo>
                    <a:lnTo>
                      <a:pt x="161" y="200"/>
                    </a:lnTo>
                    <a:lnTo>
                      <a:pt x="157" y="200"/>
                    </a:lnTo>
                    <a:lnTo>
                      <a:pt x="146" y="196"/>
                    </a:lnTo>
                    <a:lnTo>
                      <a:pt x="137" y="191"/>
                    </a:lnTo>
                    <a:lnTo>
                      <a:pt x="131" y="189"/>
                    </a:lnTo>
                    <a:lnTo>
                      <a:pt x="131" y="190"/>
                    </a:lnTo>
                    <a:lnTo>
                      <a:pt x="131" y="191"/>
                    </a:lnTo>
                    <a:lnTo>
                      <a:pt x="131" y="192"/>
                    </a:lnTo>
                    <a:lnTo>
                      <a:pt x="131" y="193"/>
                    </a:lnTo>
                    <a:lnTo>
                      <a:pt x="138" y="198"/>
                    </a:lnTo>
                    <a:lnTo>
                      <a:pt x="145" y="202"/>
                    </a:lnTo>
                    <a:lnTo>
                      <a:pt x="152" y="206"/>
                    </a:lnTo>
                    <a:lnTo>
                      <a:pt x="159" y="211"/>
                    </a:lnTo>
                    <a:lnTo>
                      <a:pt x="160" y="217"/>
                    </a:lnTo>
                    <a:lnTo>
                      <a:pt x="160" y="222"/>
                    </a:lnTo>
                    <a:lnTo>
                      <a:pt x="159" y="235"/>
                    </a:lnTo>
                    <a:lnTo>
                      <a:pt x="158" y="258"/>
                    </a:lnTo>
                    <a:lnTo>
                      <a:pt x="157" y="259"/>
                    </a:lnTo>
                    <a:lnTo>
                      <a:pt x="156" y="259"/>
                    </a:lnTo>
                    <a:lnTo>
                      <a:pt x="156" y="259"/>
                    </a:lnTo>
                    <a:lnTo>
                      <a:pt x="154" y="25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0" name="Freeform 114"/>
              <p:cNvSpPr>
                <a:spLocks/>
              </p:cNvSpPr>
              <p:nvPr/>
            </p:nvSpPr>
            <p:spPr bwMode="auto">
              <a:xfrm>
                <a:off x="1282" y="3416"/>
                <a:ext cx="84" cy="113"/>
              </a:xfrm>
              <a:custGeom>
                <a:avLst/>
                <a:gdLst/>
                <a:ahLst/>
                <a:cxnLst>
                  <a:cxn ang="0">
                    <a:pos x="1" y="216"/>
                  </a:cxn>
                  <a:cxn ang="0">
                    <a:pos x="7" y="174"/>
                  </a:cxn>
                  <a:cxn ang="0">
                    <a:pos x="13" y="169"/>
                  </a:cxn>
                  <a:cxn ang="0">
                    <a:pos x="13" y="167"/>
                  </a:cxn>
                  <a:cxn ang="0">
                    <a:pos x="9" y="167"/>
                  </a:cxn>
                  <a:cxn ang="0">
                    <a:pos x="7" y="153"/>
                  </a:cxn>
                  <a:cxn ang="0">
                    <a:pos x="10" y="109"/>
                  </a:cxn>
                  <a:cxn ang="0">
                    <a:pos x="27" y="101"/>
                  </a:cxn>
                  <a:cxn ang="0">
                    <a:pos x="20" y="100"/>
                  </a:cxn>
                  <a:cxn ang="0">
                    <a:pos x="12" y="90"/>
                  </a:cxn>
                  <a:cxn ang="0">
                    <a:pos x="14" y="48"/>
                  </a:cxn>
                  <a:cxn ang="0">
                    <a:pos x="36" y="41"/>
                  </a:cxn>
                  <a:cxn ang="0">
                    <a:pos x="65" y="33"/>
                  </a:cxn>
                  <a:cxn ang="0">
                    <a:pos x="90" y="25"/>
                  </a:cxn>
                  <a:cxn ang="0">
                    <a:pos x="123" y="14"/>
                  </a:cxn>
                  <a:cxn ang="0">
                    <a:pos x="156" y="3"/>
                  </a:cxn>
                  <a:cxn ang="0">
                    <a:pos x="167" y="7"/>
                  </a:cxn>
                  <a:cxn ang="0">
                    <a:pos x="162" y="16"/>
                  </a:cxn>
                  <a:cxn ang="0">
                    <a:pos x="145" y="25"/>
                  </a:cxn>
                  <a:cxn ang="0">
                    <a:pos x="130" y="33"/>
                  </a:cxn>
                  <a:cxn ang="0">
                    <a:pos x="135" y="34"/>
                  </a:cxn>
                  <a:cxn ang="0">
                    <a:pos x="150" y="29"/>
                  </a:cxn>
                  <a:cxn ang="0">
                    <a:pos x="167" y="24"/>
                  </a:cxn>
                  <a:cxn ang="0">
                    <a:pos x="165" y="41"/>
                  </a:cxn>
                  <a:cxn ang="0">
                    <a:pos x="138" y="56"/>
                  </a:cxn>
                  <a:cxn ang="0">
                    <a:pos x="107" y="69"/>
                  </a:cxn>
                  <a:cxn ang="0">
                    <a:pos x="76" y="83"/>
                  </a:cxn>
                  <a:cxn ang="0">
                    <a:pos x="77" y="89"/>
                  </a:cxn>
                  <a:cxn ang="0">
                    <a:pos x="99" y="81"/>
                  </a:cxn>
                  <a:cxn ang="0">
                    <a:pos x="133" y="66"/>
                  </a:cxn>
                  <a:cxn ang="0">
                    <a:pos x="166" y="55"/>
                  </a:cxn>
                  <a:cxn ang="0">
                    <a:pos x="165" y="91"/>
                  </a:cxn>
                  <a:cxn ang="0">
                    <a:pos x="153" y="100"/>
                  </a:cxn>
                  <a:cxn ang="0">
                    <a:pos x="138" y="108"/>
                  </a:cxn>
                  <a:cxn ang="0">
                    <a:pos x="123" y="116"/>
                  </a:cxn>
                  <a:cxn ang="0">
                    <a:pos x="137" y="114"/>
                  </a:cxn>
                  <a:cxn ang="0">
                    <a:pos x="154" y="109"/>
                  </a:cxn>
                  <a:cxn ang="0">
                    <a:pos x="164" y="110"/>
                  </a:cxn>
                  <a:cxn ang="0">
                    <a:pos x="162" y="127"/>
                  </a:cxn>
                  <a:cxn ang="0">
                    <a:pos x="146" y="135"/>
                  </a:cxn>
                  <a:cxn ang="0">
                    <a:pos x="131" y="143"/>
                  </a:cxn>
                  <a:cxn ang="0">
                    <a:pos x="101" y="155"/>
                  </a:cxn>
                  <a:cxn ang="0">
                    <a:pos x="65" y="168"/>
                  </a:cxn>
                  <a:cxn ang="0">
                    <a:pos x="51" y="174"/>
                  </a:cxn>
                  <a:cxn ang="0">
                    <a:pos x="51" y="176"/>
                  </a:cxn>
                  <a:cxn ang="0">
                    <a:pos x="66" y="175"/>
                  </a:cxn>
                  <a:cxn ang="0">
                    <a:pos x="106" y="161"/>
                  </a:cxn>
                  <a:cxn ang="0">
                    <a:pos x="146" y="144"/>
                  </a:cxn>
                  <a:cxn ang="0">
                    <a:pos x="159" y="151"/>
                  </a:cxn>
                  <a:cxn ang="0">
                    <a:pos x="154" y="163"/>
                  </a:cxn>
                  <a:cxn ang="0">
                    <a:pos x="129" y="175"/>
                  </a:cxn>
                  <a:cxn ang="0">
                    <a:pos x="76" y="198"/>
                  </a:cxn>
                  <a:cxn ang="0">
                    <a:pos x="24" y="219"/>
                  </a:cxn>
                  <a:cxn ang="0">
                    <a:pos x="6" y="225"/>
                  </a:cxn>
                  <a:cxn ang="0">
                    <a:pos x="1" y="226"/>
                  </a:cxn>
                </a:cxnLst>
                <a:rect l="0" t="0" r="r" b="b"/>
                <a:pathLst>
                  <a:path w="168" h="226">
                    <a:moveTo>
                      <a:pt x="1" y="226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2" y="203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10" y="170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7"/>
                    </a:lnTo>
                    <a:lnTo>
                      <a:pt x="13" y="167"/>
                    </a:lnTo>
                    <a:lnTo>
                      <a:pt x="13" y="166"/>
                    </a:lnTo>
                    <a:lnTo>
                      <a:pt x="12" y="167"/>
                    </a:lnTo>
                    <a:lnTo>
                      <a:pt x="9" y="167"/>
                    </a:lnTo>
                    <a:lnTo>
                      <a:pt x="8" y="168"/>
                    </a:lnTo>
                    <a:lnTo>
                      <a:pt x="7" y="169"/>
                    </a:lnTo>
                    <a:lnTo>
                      <a:pt x="7" y="153"/>
                    </a:lnTo>
                    <a:lnTo>
                      <a:pt x="8" y="139"/>
                    </a:lnTo>
                    <a:lnTo>
                      <a:pt x="9" y="124"/>
                    </a:lnTo>
                    <a:lnTo>
                      <a:pt x="10" y="109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27" y="101"/>
                    </a:lnTo>
                    <a:lnTo>
                      <a:pt x="28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101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2" y="76"/>
                    </a:lnTo>
                    <a:lnTo>
                      <a:pt x="13" y="61"/>
                    </a:lnTo>
                    <a:lnTo>
                      <a:pt x="14" y="48"/>
                    </a:lnTo>
                    <a:lnTo>
                      <a:pt x="20" y="46"/>
                    </a:lnTo>
                    <a:lnTo>
                      <a:pt x="27" y="44"/>
                    </a:lnTo>
                    <a:lnTo>
                      <a:pt x="36" y="41"/>
                    </a:lnTo>
                    <a:lnTo>
                      <a:pt x="45" y="38"/>
                    </a:lnTo>
                    <a:lnTo>
                      <a:pt x="55" y="36"/>
                    </a:lnTo>
                    <a:lnTo>
                      <a:pt x="65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90" y="25"/>
                    </a:lnTo>
                    <a:lnTo>
                      <a:pt x="100" y="22"/>
                    </a:lnTo>
                    <a:lnTo>
                      <a:pt x="112" y="18"/>
                    </a:lnTo>
                    <a:lnTo>
                      <a:pt x="123" y="14"/>
                    </a:lnTo>
                    <a:lnTo>
                      <a:pt x="134" y="10"/>
                    </a:lnTo>
                    <a:lnTo>
                      <a:pt x="145" y="6"/>
                    </a:lnTo>
                    <a:lnTo>
                      <a:pt x="156" y="3"/>
                    </a:lnTo>
                    <a:lnTo>
                      <a:pt x="167" y="0"/>
                    </a:lnTo>
                    <a:lnTo>
                      <a:pt x="167" y="3"/>
                    </a:lnTo>
                    <a:lnTo>
                      <a:pt x="167" y="7"/>
                    </a:lnTo>
                    <a:lnTo>
                      <a:pt x="167" y="10"/>
                    </a:lnTo>
                    <a:lnTo>
                      <a:pt x="168" y="13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51" y="23"/>
                    </a:lnTo>
                    <a:lnTo>
                      <a:pt x="145" y="25"/>
                    </a:lnTo>
                    <a:lnTo>
                      <a:pt x="141" y="29"/>
                    </a:lnTo>
                    <a:lnTo>
                      <a:pt x="135" y="31"/>
                    </a:lnTo>
                    <a:lnTo>
                      <a:pt x="130" y="33"/>
                    </a:lnTo>
                    <a:lnTo>
                      <a:pt x="126" y="36"/>
                    </a:lnTo>
                    <a:lnTo>
                      <a:pt x="130" y="36"/>
                    </a:lnTo>
                    <a:lnTo>
                      <a:pt x="135" y="34"/>
                    </a:lnTo>
                    <a:lnTo>
                      <a:pt x="141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6"/>
                    </a:lnTo>
                    <a:lnTo>
                      <a:pt x="161" y="25"/>
                    </a:lnTo>
                    <a:lnTo>
                      <a:pt x="167" y="24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5" y="41"/>
                    </a:lnTo>
                    <a:lnTo>
                      <a:pt x="160" y="47"/>
                    </a:lnTo>
                    <a:lnTo>
                      <a:pt x="150" y="52"/>
                    </a:lnTo>
                    <a:lnTo>
                      <a:pt x="138" y="56"/>
                    </a:lnTo>
                    <a:lnTo>
                      <a:pt x="128" y="61"/>
                    </a:lnTo>
                    <a:lnTo>
                      <a:pt x="118" y="64"/>
                    </a:lnTo>
                    <a:lnTo>
                      <a:pt x="107" y="69"/>
                    </a:lnTo>
                    <a:lnTo>
                      <a:pt x="97" y="74"/>
                    </a:lnTo>
                    <a:lnTo>
                      <a:pt x="86" y="78"/>
                    </a:lnTo>
                    <a:lnTo>
                      <a:pt x="76" y="83"/>
                    </a:lnTo>
                    <a:lnTo>
                      <a:pt x="76" y="86"/>
                    </a:lnTo>
                    <a:lnTo>
                      <a:pt x="76" y="87"/>
                    </a:lnTo>
                    <a:lnTo>
                      <a:pt x="77" y="89"/>
                    </a:lnTo>
                    <a:lnTo>
                      <a:pt x="78" y="90"/>
                    </a:lnTo>
                    <a:lnTo>
                      <a:pt x="89" y="85"/>
                    </a:lnTo>
                    <a:lnTo>
                      <a:pt x="99" y="81"/>
                    </a:lnTo>
                    <a:lnTo>
                      <a:pt x="111" y="76"/>
                    </a:lnTo>
                    <a:lnTo>
                      <a:pt x="121" y="70"/>
                    </a:lnTo>
                    <a:lnTo>
                      <a:pt x="133" y="66"/>
                    </a:lnTo>
                    <a:lnTo>
                      <a:pt x="144" y="61"/>
                    </a:lnTo>
                    <a:lnTo>
                      <a:pt x="156" y="57"/>
                    </a:lnTo>
                    <a:lnTo>
                      <a:pt x="166" y="5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59" y="98"/>
                    </a:lnTo>
                    <a:lnTo>
                      <a:pt x="153" y="100"/>
                    </a:lnTo>
                    <a:lnTo>
                      <a:pt x="149" y="104"/>
                    </a:lnTo>
                    <a:lnTo>
                      <a:pt x="143" y="106"/>
                    </a:lnTo>
                    <a:lnTo>
                      <a:pt x="138" y="108"/>
                    </a:lnTo>
                    <a:lnTo>
                      <a:pt x="133" y="110"/>
                    </a:lnTo>
                    <a:lnTo>
                      <a:pt x="128" y="114"/>
                    </a:lnTo>
                    <a:lnTo>
                      <a:pt x="123" y="116"/>
                    </a:lnTo>
                    <a:lnTo>
                      <a:pt x="128" y="116"/>
                    </a:lnTo>
                    <a:lnTo>
                      <a:pt x="133" y="115"/>
                    </a:lnTo>
                    <a:lnTo>
                      <a:pt x="137" y="114"/>
                    </a:lnTo>
                    <a:lnTo>
                      <a:pt x="143" y="113"/>
                    </a:lnTo>
                    <a:lnTo>
                      <a:pt x="149" y="110"/>
                    </a:lnTo>
                    <a:lnTo>
                      <a:pt x="154" y="109"/>
                    </a:lnTo>
                    <a:lnTo>
                      <a:pt x="159" y="107"/>
                    </a:lnTo>
                    <a:lnTo>
                      <a:pt x="165" y="106"/>
                    </a:lnTo>
                    <a:lnTo>
                      <a:pt x="164" y="110"/>
                    </a:lnTo>
                    <a:lnTo>
                      <a:pt x="164" y="116"/>
                    </a:lnTo>
                    <a:lnTo>
                      <a:pt x="162" y="121"/>
                    </a:lnTo>
                    <a:lnTo>
                      <a:pt x="162" y="127"/>
                    </a:lnTo>
                    <a:lnTo>
                      <a:pt x="157" y="129"/>
                    </a:lnTo>
                    <a:lnTo>
                      <a:pt x="152" y="132"/>
                    </a:lnTo>
                    <a:lnTo>
                      <a:pt x="146" y="135"/>
                    </a:lnTo>
                    <a:lnTo>
                      <a:pt x="142" y="137"/>
                    </a:lnTo>
                    <a:lnTo>
                      <a:pt x="136" y="139"/>
                    </a:lnTo>
                    <a:lnTo>
                      <a:pt x="131" y="143"/>
                    </a:lnTo>
                    <a:lnTo>
                      <a:pt x="126" y="145"/>
                    </a:lnTo>
                    <a:lnTo>
                      <a:pt x="121" y="149"/>
                    </a:lnTo>
                    <a:lnTo>
                      <a:pt x="101" y="155"/>
                    </a:lnTo>
                    <a:lnTo>
                      <a:pt x="85" y="161"/>
                    </a:lnTo>
                    <a:lnTo>
                      <a:pt x="74" y="166"/>
                    </a:lnTo>
                    <a:lnTo>
                      <a:pt x="65" y="168"/>
                    </a:lnTo>
                    <a:lnTo>
                      <a:pt x="58" y="172"/>
                    </a:lnTo>
                    <a:lnTo>
                      <a:pt x="53" y="173"/>
                    </a:lnTo>
                    <a:lnTo>
                      <a:pt x="51" y="174"/>
                    </a:lnTo>
                    <a:lnTo>
                      <a:pt x="48" y="175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7"/>
                    </a:lnTo>
                    <a:lnTo>
                      <a:pt x="52" y="178"/>
                    </a:lnTo>
                    <a:lnTo>
                      <a:pt x="66" y="175"/>
                    </a:lnTo>
                    <a:lnTo>
                      <a:pt x="80" y="172"/>
                    </a:lnTo>
                    <a:lnTo>
                      <a:pt x="93" y="167"/>
                    </a:lnTo>
                    <a:lnTo>
                      <a:pt x="106" y="161"/>
                    </a:lnTo>
                    <a:lnTo>
                      <a:pt x="120" y="155"/>
                    </a:lnTo>
                    <a:lnTo>
                      <a:pt x="134" y="150"/>
                    </a:lnTo>
                    <a:lnTo>
                      <a:pt x="146" y="144"/>
                    </a:lnTo>
                    <a:lnTo>
                      <a:pt x="160" y="139"/>
                    </a:lnTo>
                    <a:lnTo>
                      <a:pt x="159" y="145"/>
                    </a:lnTo>
                    <a:lnTo>
                      <a:pt x="159" y="151"/>
                    </a:lnTo>
                    <a:lnTo>
                      <a:pt x="159" y="155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49" y="166"/>
                    </a:lnTo>
                    <a:lnTo>
                      <a:pt x="139" y="170"/>
                    </a:lnTo>
                    <a:lnTo>
                      <a:pt x="129" y="175"/>
                    </a:lnTo>
                    <a:lnTo>
                      <a:pt x="114" y="181"/>
                    </a:lnTo>
                    <a:lnTo>
                      <a:pt x="97" y="189"/>
                    </a:lnTo>
                    <a:lnTo>
                      <a:pt x="76" y="198"/>
                    </a:lnTo>
                    <a:lnTo>
                      <a:pt x="51" y="210"/>
                    </a:lnTo>
                    <a:lnTo>
                      <a:pt x="36" y="215"/>
                    </a:lnTo>
                    <a:lnTo>
                      <a:pt x="24" y="219"/>
                    </a:lnTo>
                    <a:lnTo>
                      <a:pt x="16" y="222"/>
                    </a:lnTo>
                    <a:lnTo>
                      <a:pt x="10" y="223"/>
                    </a:lnTo>
                    <a:lnTo>
                      <a:pt x="6" y="225"/>
                    </a:lnTo>
                    <a:lnTo>
                      <a:pt x="4" y="226"/>
                    </a:lnTo>
                    <a:lnTo>
                      <a:pt x="2" y="226"/>
                    </a:lnTo>
                    <a:lnTo>
                      <a:pt x="1" y="226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1" name="Freeform 115"/>
              <p:cNvSpPr>
                <a:spLocks/>
              </p:cNvSpPr>
              <p:nvPr/>
            </p:nvSpPr>
            <p:spPr bwMode="auto">
              <a:xfrm>
                <a:off x="1366" y="3403"/>
                <a:ext cx="36" cy="92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4" y="143"/>
                  </a:cxn>
                  <a:cxn ang="0">
                    <a:pos x="6" y="102"/>
                  </a:cxn>
                  <a:cxn ang="0">
                    <a:pos x="7" y="60"/>
                  </a:cxn>
                  <a:cxn ang="0">
                    <a:pos x="7" y="21"/>
                  </a:cxn>
                  <a:cxn ang="0">
                    <a:pos x="19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0" y="7"/>
                  </a:cxn>
                  <a:cxn ang="0">
                    <a:pos x="58" y="5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1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59" y="159"/>
                  </a:cxn>
                  <a:cxn ang="0">
                    <a:pos x="57" y="160"/>
                  </a:cxn>
                  <a:cxn ang="0">
                    <a:pos x="54" y="163"/>
                  </a:cxn>
                  <a:cxn ang="0">
                    <a:pos x="51" y="164"/>
                  </a:cxn>
                  <a:cxn ang="0">
                    <a:pos x="46" y="166"/>
                  </a:cxn>
                  <a:cxn ang="0">
                    <a:pos x="39" y="168"/>
                  </a:cxn>
                  <a:cxn ang="0">
                    <a:pos x="30" y="173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4" y="143"/>
                    </a:lnTo>
                    <a:lnTo>
                      <a:pt x="6" y="102"/>
                    </a:lnTo>
                    <a:lnTo>
                      <a:pt x="7" y="60"/>
                    </a:lnTo>
                    <a:lnTo>
                      <a:pt x="7" y="21"/>
                    </a:lnTo>
                    <a:lnTo>
                      <a:pt x="19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0" y="7"/>
                    </a:lnTo>
                    <a:lnTo>
                      <a:pt x="58" y="5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1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59" y="159"/>
                    </a:lnTo>
                    <a:lnTo>
                      <a:pt x="57" y="160"/>
                    </a:lnTo>
                    <a:lnTo>
                      <a:pt x="54" y="163"/>
                    </a:lnTo>
                    <a:lnTo>
                      <a:pt x="51" y="164"/>
                    </a:lnTo>
                    <a:lnTo>
                      <a:pt x="46" y="166"/>
                    </a:lnTo>
                    <a:lnTo>
                      <a:pt x="39" y="168"/>
                    </a:lnTo>
                    <a:lnTo>
                      <a:pt x="30" y="173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2" name="Freeform 116"/>
              <p:cNvSpPr>
                <a:spLocks/>
              </p:cNvSpPr>
              <p:nvPr/>
            </p:nvSpPr>
            <p:spPr bwMode="auto">
              <a:xfrm>
                <a:off x="1401" y="3375"/>
                <a:ext cx="76" cy="104"/>
              </a:xfrm>
              <a:custGeom>
                <a:avLst/>
                <a:gdLst/>
                <a:ahLst/>
                <a:cxnLst>
                  <a:cxn ang="0">
                    <a:pos x="2" y="184"/>
                  </a:cxn>
                  <a:cxn ang="0">
                    <a:pos x="9" y="154"/>
                  </a:cxn>
                  <a:cxn ang="0">
                    <a:pos x="34" y="145"/>
                  </a:cxn>
                  <a:cxn ang="0">
                    <a:pos x="20" y="146"/>
                  </a:cxn>
                  <a:cxn ang="0">
                    <a:pos x="6" y="131"/>
                  </a:cxn>
                  <a:cxn ang="0">
                    <a:pos x="22" y="109"/>
                  </a:cxn>
                  <a:cxn ang="0">
                    <a:pos x="47" y="100"/>
                  </a:cxn>
                  <a:cxn ang="0">
                    <a:pos x="53" y="98"/>
                  </a:cxn>
                  <a:cxn ang="0">
                    <a:pos x="51" y="97"/>
                  </a:cxn>
                  <a:cxn ang="0">
                    <a:pos x="40" y="98"/>
                  </a:cxn>
                  <a:cxn ang="0">
                    <a:pos x="6" y="107"/>
                  </a:cxn>
                  <a:cxn ang="0">
                    <a:pos x="7" y="83"/>
                  </a:cxn>
                  <a:cxn ang="0">
                    <a:pos x="24" y="70"/>
                  </a:cxn>
                  <a:cxn ang="0">
                    <a:pos x="45" y="63"/>
                  </a:cxn>
                  <a:cxn ang="0">
                    <a:pos x="70" y="55"/>
                  </a:cxn>
                  <a:cxn ang="0">
                    <a:pos x="63" y="55"/>
                  </a:cxn>
                  <a:cxn ang="0">
                    <a:pos x="41" y="60"/>
                  </a:cxn>
                  <a:cxn ang="0">
                    <a:pos x="10" y="62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8" y="16"/>
                  </a:cxn>
                  <a:cxn ang="0">
                    <a:pos x="127" y="4"/>
                  </a:cxn>
                  <a:cxn ang="0">
                    <a:pos x="150" y="0"/>
                  </a:cxn>
                  <a:cxn ang="0">
                    <a:pos x="152" y="15"/>
                  </a:cxn>
                  <a:cxn ang="0">
                    <a:pos x="138" y="39"/>
                  </a:cxn>
                  <a:cxn ang="0">
                    <a:pos x="97" y="63"/>
                  </a:cxn>
                  <a:cxn ang="0">
                    <a:pos x="60" y="79"/>
                  </a:cxn>
                  <a:cxn ang="0">
                    <a:pos x="79" y="74"/>
                  </a:cxn>
                  <a:cxn ang="0">
                    <a:pos x="102" y="67"/>
                  </a:cxn>
                  <a:cxn ang="0">
                    <a:pos x="128" y="61"/>
                  </a:cxn>
                  <a:cxn ang="0">
                    <a:pos x="154" y="55"/>
                  </a:cxn>
                  <a:cxn ang="0">
                    <a:pos x="135" y="90"/>
                  </a:cxn>
                  <a:cxn ang="0">
                    <a:pos x="100" y="111"/>
                  </a:cxn>
                  <a:cxn ang="0">
                    <a:pos x="74" y="121"/>
                  </a:cxn>
                  <a:cxn ang="0">
                    <a:pos x="75" y="122"/>
                  </a:cxn>
                  <a:cxn ang="0">
                    <a:pos x="103" y="114"/>
                  </a:cxn>
                  <a:cxn ang="0">
                    <a:pos x="131" y="106"/>
                  </a:cxn>
                  <a:cxn ang="0">
                    <a:pos x="152" y="108"/>
                  </a:cxn>
                  <a:cxn ang="0">
                    <a:pos x="151" y="121"/>
                  </a:cxn>
                  <a:cxn ang="0">
                    <a:pos x="116" y="136"/>
                  </a:cxn>
                  <a:cxn ang="0">
                    <a:pos x="79" y="150"/>
                  </a:cxn>
                  <a:cxn ang="0">
                    <a:pos x="55" y="157"/>
                  </a:cxn>
                  <a:cxn ang="0">
                    <a:pos x="53" y="159"/>
                  </a:cxn>
                  <a:cxn ang="0">
                    <a:pos x="89" y="150"/>
                  </a:cxn>
                  <a:cxn ang="0">
                    <a:pos x="124" y="136"/>
                  </a:cxn>
                  <a:cxn ang="0">
                    <a:pos x="148" y="134"/>
                  </a:cxn>
                  <a:cxn ang="0">
                    <a:pos x="148" y="147"/>
                  </a:cxn>
                  <a:cxn ang="0">
                    <a:pos x="129" y="158"/>
                  </a:cxn>
                  <a:cxn ang="0">
                    <a:pos x="86" y="172"/>
                  </a:cxn>
                  <a:cxn ang="0">
                    <a:pos x="42" y="193"/>
                  </a:cxn>
                  <a:cxn ang="0">
                    <a:pos x="0" y="208"/>
                  </a:cxn>
                </a:cxnLst>
                <a:rect l="0" t="0" r="r" b="b"/>
                <a:pathLst>
                  <a:path w="154" h="208">
                    <a:moveTo>
                      <a:pt x="0" y="208"/>
                    </a:moveTo>
                    <a:lnTo>
                      <a:pt x="0" y="196"/>
                    </a:lnTo>
                    <a:lnTo>
                      <a:pt x="2" y="184"/>
                    </a:lnTo>
                    <a:lnTo>
                      <a:pt x="2" y="172"/>
                    </a:lnTo>
                    <a:lnTo>
                      <a:pt x="3" y="160"/>
                    </a:lnTo>
                    <a:lnTo>
                      <a:pt x="9" y="154"/>
                    </a:lnTo>
                    <a:lnTo>
                      <a:pt x="17" y="152"/>
                    </a:lnTo>
                    <a:lnTo>
                      <a:pt x="26" y="150"/>
                    </a:lnTo>
                    <a:lnTo>
                      <a:pt x="34" y="145"/>
                    </a:lnTo>
                    <a:lnTo>
                      <a:pt x="32" y="144"/>
                    </a:lnTo>
                    <a:lnTo>
                      <a:pt x="28" y="145"/>
                    </a:lnTo>
                    <a:lnTo>
                      <a:pt x="20" y="146"/>
                    </a:lnTo>
                    <a:lnTo>
                      <a:pt x="5" y="149"/>
                    </a:lnTo>
                    <a:lnTo>
                      <a:pt x="5" y="140"/>
                    </a:lnTo>
                    <a:lnTo>
                      <a:pt x="6" y="131"/>
                    </a:lnTo>
                    <a:lnTo>
                      <a:pt x="6" y="123"/>
                    </a:lnTo>
                    <a:lnTo>
                      <a:pt x="7" y="115"/>
                    </a:lnTo>
                    <a:lnTo>
                      <a:pt x="22" y="109"/>
                    </a:lnTo>
                    <a:lnTo>
                      <a:pt x="34" y="106"/>
                    </a:lnTo>
                    <a:lnTo>
                      <a:pt x="42" y="102"/>
                    </a:lnTo>
                    <a:lnTo>
                      <a:pt x="47" y="100"/>
                    </a:lnTo>
                    <a:lnTo>
                      <a:pt x="50" y="99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5" y="97"/>
                    </a:lnTo>
                    <a:lnTo>
                      <a:pt x="40" y="98"/>
                    </a:lnTo>
                    <a:lnTo>
                      <a:pt x="32" y="100"/>
                    </a:lnTo>
                    <a:lnTo>
                      <a:pt x="21" y="104"/>
                    </a:lnTo>
                    <a:lnTo>
                      <a:pt x="6" y="107"/>
                    </a:lnTo>
                    <a:lnTo>
                      <a:pt x="6" y="99"/>
                    </a:lnTo>
                    <a:lnTo>
                      <a:pt x="7" y="91"/>
                    </a:lnTo>
                    <a:lnTo>
                      <a:pt x="7" y="83"/>
                    </a:lnTo>
                    <a:lnTo>
                      <a:pt x="9" y="75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8" y="66"/>
                    </a:lnTo>
                    <a:lnTo>
                      <a:pt x="45" y="63"/>
                    </a:lnTo>
                    <a:lnTo>
                      <a:pt x="53" y="61"/>
                    </a:lnTo>
                    <a:lnTo>
                      <a:pt x="62" y="59"/>
                    </a:lnTo>
                    <a:lnTo>
                      <a:pt x="70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58" y="56"/>
                    </a:lnTo>
                    <a:lnTo>
                      <a:pt x="51" y="57"/>
                    </a:lnTo>
                    <a:lnTo>
                      <a:pt x="41" y="60"/>
                    </a:lnTo>
                    <a:lnTo>
                      <a:pt x="28" y="62"/>
                    </a:lnTo>
                    <a:lnTo>
                      <a:pt x="10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7" y="49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1" y="23"/>
                    </a:lnTo>
                    <a:lnTo>
                      <a:pt x="98" y="16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7" y="4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0" y="0"/>
                    </a:lnTo>
                    <a:lnTo>
                      <a:pt x="151" y="4"/>
                    </a:lnTo>
                    <a:lnTo>
                      <a:pt x="152" y="10"/>
                    </a:lnTo>
                    <a:lnTo>
                      <a:pt x="152" y="15"/>
                    </a:lnTo>
                    <a:lnTo>
                      <a:pt x="154" y="19"/>
                    </a:lnTo>
                    <a:lnTo>
                      <a:pt x="148" y="30"/>
                    </a:lnTo>
                    <a:lnTo>
                      <a:pt x="138" y="39"/>
                    </a:lnTo>
                    <a:lnTo>
                      <a:pt x="126" y="48"/>
                    </a:lnTo>
                    <a:lnTo>
                      <a:pt x="112" y="56"/>
                    </a:lnTo>
                    <a:lnTo>
                      <a:pt x="97" y="63"/>
                    </a:lnTo>
                    <a:lnTo>
                      <a:pt x="83" y="70"/>
                    </a:lnTo>
                    <a:lnTo>
                      <a:pt x="71" y="75"/>
                    </a:lnTo>
                    <a:lnTo>
                      <a:pt x="60" y="79"/>
                    </a:lnTo>
                    <a:lnTo>
                      <a:pt x="66" y="78"/>
                    </a:lnTo>
                    <a:lnTo>
                      <a:pt x="73" y="77"/>
                    </a:lnTo>
                    <a:lnTo>
                      <a:pt x="79" y="74"/>
                    </a:lnTo>
                    <a:lnTo>
                      <a:pt x="85" y="71"/>
                    </a:lnTo>
                    <a:lnTo>
                      <a:pt x="94" y="69"/>
                    </a:lnTo>
                    <a:lnTo>
                      <a:pt x="102" y="67"/>
                    </a:lnTo>
                    <a:lnTo>
                      <a:pt x="111" y="66"/>
                    </a:lnTo>
                    <a:lnTo>
                      <a:pt x="119" y="63"/>
                    </a:lnTo>
                    <a:lnTo>
                      <a:pt x="128" y="61"/>
                    </a:lnTo>
                    <a:lnTo>
                      <a:pt x="136" y="60"/>
                    </a:lnTo>
                    <a:lnTo>
                      <a:pt x="146" y="57"/>
                    </a:lnTo>
                    <a:lnTo>
                      <a:pt x="154" y="55"/>
                    </a:lnTo>
                    <a:lnTo>
                      <a:pt x="150" y="69"/>
                    </a:lnTo>
                    <a:lnTo>
                      <a:pt x="144" y="81"/>
                    </a:lnTo>
                    <a:lnTo>
                      <a:pt x="135" y="90"/>
                    </a:lnTo>
                    <a:lnTo>
                      <a:pt x="125" y="98"/>
                    </a:lnTo>
                    <a:lnTo>
                      <a:pt x="113" y="104"/>
                    </a:lnTo>
                    <a:lnTo>
                      <a:pt x="100" y="111"/>
                    </a:lnTo>
                    <a:lnTo>
                      <a:pt x="86" y="115"/>
                    </a:lnTo>
                    <a:lnTo>
                      <a:pt x="73" y="121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4" y="122"/>
                    </a:lnTo>
                    <a:lnTo>
                      <a:pt x="75" y="122"/>
                    </a:lnTo>
                    <a:lnTo>
                      <a:pt x="85" y="120"/>
                    </a:lnTo>
                    <a:lnTo>
                      <a:pt x="94" y="116"/>
                    </a:lnTo>
                    <a:lnTo>
                      <a:pt x="103" y="114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31" y="106"/>
                    </a:lnTo>
                    <a:lnTo>
                      <a:pt x="141" y="105"/>
                    </a:lnTo>
                    <a:lnTo>
                      <a:pt x="152" y="104"/>
                    </a:lnTo>
                    <a:lnTo>
                      <a:pt x="152" y="108"/>
                    </a:lnTo>
                    <a:lnTo>
                      <a:pt x="152" y="112"/>
                    </a:lnTo>
                    <a:lnTo>
                      <a:pt x="151" y="116"/>
                    </a:lnTo>
                    <a:lnTo>
                      <a:pt x="151" y="121"/>
                    </a:lnTo>
                    <a:lnTo>
                      <a:pt x="140" y="125"/>
                    </a:lnTo>
                    <a:lnTo>
                      <a:pt x="127" y="131"/>
                    </a:lnTo>
                    <a:lnTo>
                      <a:pt x="116" y="136"/>
                    </a:lnTo>
                    <a:lnTo>
                      <a:pt x="103" y="140"/>
                    </a:lnTo>
                    <a:lnTo>
                      <a:pt x="91" y="145"/>
                    </a:lnTo>
                    <a:lnTo>
                      <a:pt x="79" y="150"/>
                    </a:lnTo>
                    <a:lnTo>
                      <a:pt x="67" y="153"/>
                    </a:lnTo>
                    <a:lnTo>
                      <a:pt x="56" y="157"/>
                    </a:lnTo>
                    <a:lnTo>
                      <a:pt x="55" y="157"/>
                    </a:lnTo>
                    <a:lnTo>
                      <a:pt x="55" y="158"/>
                    </a:lnTo>
                    <a:lnTo>
                      <a:pt x="55" y="158"/>
                    </a:lnTo>
                    <a:lnTo>
                      <a:pt x="53" y="159"/>
                    </a:lnTo>
                    <a:lnTo>
                      <a:pt x="65" y="158"/>
                    </a:lnTo>
                    <a:lnTo>
                      <a:pt x="76" y="154"/>
                    </a:lnTo>
                    <a:lnTo>
                      <a:pt x="89" y="150"/>
                    </a:lnTo>
                    <a:lnTo>
                      <a:pt x="101" y="145"/>
                    </a:lnTo>
                    <a:lnTo>
                      <a:pt x="112" y="140"/>
                    </a:lnTo>
                    <a:lnTo>
                      <a:pt x="124" y="136"/>
                    </a:lnTo>
                    <a:lnTo>
                      <a:pt x="135" y="132"/>
                    </a:lnTo>
                    <a:lnTo>
                      <a:pt x="147" y="131"/>
                    </a:lnTo>
                    <a:lnTo>
                      <a:pt x="148" y="134"/>
                    </a:lnTo>
                    <a:lnTo>
                      <a:pt x="148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3" y="151"/>
                    </a:lnTo>
                    <a:lnTo>
                      <a:pt x="138" y="153"/>
                    </a:lnTo>
                    <a:lnTo>
                      <a:pt x="129" y="158"/>
                    </a:lnTo>
                    <a:lnTo>
                      <a:pt x="116" y="164"/>
                    </a:lnTo>
                    <a:lnTo>
                      <a:pt x="101" y="167"/>
                    </a:lnTo>
                    <a:lnTo>
                      <a:pt x="86" y="172"/>
                    </a:lnTo>
                    <a:lnTo>
                      <a:pt x="71" y="178"/>
                    </a:lnTo>
                    <a:lnTo>
                      <a:pt x="57" y="185"/>
                    </a:lnTo>
                    <a:lnTo>
                      <a:pt x="42" y="193"/>
                    </a:lnTo>
                    <a:lnTo>
                      <a:pt x="28" y="199"/>
                    </a:lnTo>
                    <a:lnTo>
                      <a:pt x="14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3" name="Freeform 117"/>
              <p:cNvSpPr>
                <a:spLocks/>
              </p:cNvSpPr>
              <p:nvPr/>
            </p:nvSpPr>
            <p:spPr bwMode="auto">
              <a:xfrm>
                <a:off x="1271" y="3328"/>
                <a:ext cx="79" cy="111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8" y="177"/>
                  </a:cxn>
                  <a:cxn ang="0">
                    <a:pos x="79" y="171"/>
                  </a:cxn>
                  <a:cxn ang="0">
                    <a:pos x="60" y="174"/>
                  </a:cxn>
                  <a:cxn ang="0">
                    <a:pos x="23" y="184"/>
                  </a:cxn>
                  <a:cxn ang="0">
                    <a:pos x="4" y="142"/>
                  </a:cxn>
                  <a:cxn ang="0">
                    <a:pos x="16" y="93"/>
                  </a:cxn>
                  <a:cxn ang="0">
                    <a:pos x="37" y="86"/>
                  </a:cxn>
                  <a:cxn ang="0">
                    <a:pos x="44" y="83"/>
                  </a:cxn>
                  <a:cxn ang="0">
                    <a:pos x="46" y="80"/>
                  </a:cxn>
                  <a:cxn ang="0">
                    <a:pos x="41" y="78"/>
                  </a:cxn>
                  <a:cxn ang="0">
                    <a:pos x="25" y="81"/>
                  </a:cxn>
                  <a:cxn ang="0">
                    <a:pos x="8" y="86"/>
                  </a:cxn>
                  <a:cxn ang="0">
                    <a:pos x="5" y="70"/>
                  </a:cxn>
                  <a:cxn ang="0">
                    <a:pos x="27" y="50"/>
                  </a:cxn>
                  <a:cxn ang="0">
                    <a:pos x="83" y="25"/>
                  </a:cxn>
                  <a:cxn ang="0">
                    <a:pos x="140" y="4"/>
                  </a:cxn>
                  <a:cxn ang="0">
                    <a:pos x="156" y="28"/>
                  </a:cxn>
                  <a:cxn ang="0">
                    <a:pos x="149" y="61"/>
                  </a:cxn>
                  <a:cxn ang="0">
                    <a:pos x="127" y="71"/>
                  </a:cxn>
                  <a:cxn ang="0">
                    <a:pos x="106" y="78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6" y="75"/>
                  </a:cxn>
                  <a:cxn ang="0">
                    <a:pos x="145" y="72"/>
                  </a:cxn>
                  <a:cxn ang="0">
                    <a:pos x="152" y="78"/>
                  </a:cxn>
                  <a:cxn ang="0">
                    <a:pos x="136" y="112"/>
                  </a:cxn>
                  <a:cxn ang="0">
                    <a:pos x="95" y="127"/>
                  </a:cxn>
                  <a:cxn ang="0">
                    <a:pos x="53" y="142"/>
                  </a:cxn>
                  <a:cxn ang="0">
                    <a:pos x="41" y="150"/>
                  </a:cxn>
                  <a:cxn ang="0">
                    <a:pos x="55" y="147"/>
                  </a:cxn>
                  <a:cxn ang="0">
                    <a:pos x="95" y="131"/>
                  </a:cxn>
                  <a:cxn ang="0">
                    <a:pos x="135" y="118"/>
                  </a:cxn>
                  <a:cxn ang="0">
                    <a:pos x="148" y="142"/>
                  </a:cxn>
                  <a:cxn ang="0">
                    <a:pos x="132" y="156"/>
                  </a:cxn>
                  <a:cxn ang="0">
                    <a:pos x="132" y="158"/>
                  </a:cxn>
                  <a:cxn ang="0">
                    <a:pos x="142" y="158"/>
                  </a:cxn>
                  <a:cxn ang="0">
                    <a:pos x="144" y="172"/>
                  </a:cxn>
                  <a:cxn ang="0">
                    <a:pos x="124" y="191"/>
                  </a:cxn>
                  <a:cxn ang="0">
                    <a:pos x="71" y="207"/>
                  </a:cxn>
                  <a:cxn ang="0">
                    <a:pos x="18" y="220"/>
                  </a:cxn>
                </a:cxnLst>
                <a:rect l="0" t="0" r="r" b="b"/>
                <a:pathLst>
                  <a:path w="158" h="223">
                    <a:moveTo>
                      <a:pt x="0" y="223"/>
                    </a:moveTo>
                    <a:lnTo>
                      <a:pt x="0" y="217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2" y="199"/>
                    </a:lnTo>
                    <a:lnTo>
                      <a:pt x="11" y="195"/>
                    </a:lnTo>
                    <a:lnTo>
                      <a:pt x="21" y="192"/>
                    </a:lnTo>
                    <a:lnTo>
                      <a:pt x="33" y="189"/>
                    </a:lnTo>
                    <a:lnTo>
                      <a:pt x="45" y="187"/>
                    </a:lnTo>
                    <a:lnTo>
                      <a:pt x="57" y="184"/>
                    </a:lnTo>
                    <a:lnTo>
                      <a:pt x="68" y="180"/>
                    </a:lnTo>
                    <a:lnTo>
                      <a:pt x="78" y="177"/>
                    </a:lnTo>
                    <a:lnTo>
                      <a:pt x="87" y="171"/>
                    </a:lnTo>
                    <a:lnTo>
                      <a:pt x="86" y="170"/>
                    </a:lnTo>
                    <a:lnTo>
                      <a:pt x="79" y="171"/>
                    </a:lnTo>
                    <a:lnTo>
                      <a:pt x="73" y="172"/>
                    </a:lnTo>
                    <a:lnTo>
                      <a:pt x="67" y="173"/>
                    </a:lnTo>
                    <a:lnTo>
                      <a:pt x="60" y="174"/>
                    </a:lnTo>
                    <a:lnTo>
                      <a:pt x="51" y="177"/>
                    </a:lnTo>
                    <a:lnTo>
                      <a:pt x="40" y="180"/>
                    </a:lnTo>
                    <a:lnTo>
                      <a:pt x="23" y="184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4" y="142"/>
                    </a:lnTo>
                    <a:lnTo>
                      <a:pt x="4" y="119"/>
                    </a:lnTo>
                    <a:lnTo>
                      <a:pt x="5" y="96"/>
                    </a:lnTo>
                    <a:lnTo>
                      <a:pt x="16" y="93"/>
                    </a:lnTo>
                    <a:lnTo>
                      <a:pt x="26" y="89"/>
                    </a:lnTo>
                    <a:lnTo>
                      <a:pt x="33" y="87"/>
                    </a:lnTo>
                    <a:lnTo>
                      <a:pt x="37" y="86"/>
                    </a:lnTo>
                    <a:lnTo>
                      <a:pt x="41" y="85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1" y="78"/>
                    </a:lnTo>
                    <a:lnTo>
                      <a:pt x="35" y="79"/>
                    </a:lnTo>
                    <a:lnTo>
                      <a:pt x="29" y="80"/>
                    </a:lnTo>
                    <a:lnTo>
                      <a:pt x="25" y="81"/>
                    </a:lnTo>
                    <a:lnTo>
                      <a:pt x="19" y="82"/>
                    </a:lnTo>
                    <a:lnTo>
                      <a:pt x="14" y="83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5" y="70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27" y="50"/>
                    </a:lnTo>
                    <a:lnTo>
                      <a:pt x="45" y="42"/>
                    </a:lnTo>
                    <a:lnTo>
                      <a:pt x="64" y="34"/>
                    </a:lnTo>
                    <a:lnTo>
                      <a:pt x="83" y="25"/>
                    </a:lnTo>
                    <a:lnTo>
                      <a:pt x="103" y="17"/>
                    </a:lnTo>
                    <a:lnTo>
                      <a:pt x="121" y="10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7" y="14"/>
                    </a:lnTo>
                    <a:lnTo>
                      <a:pt x="156" y="28"/>
                    </a:lnTo>
                    <a:lnTo>
                      <a:pt x="154" y="42"/>
                    </a:lnTo>
                    <a:lnTo>
                      <a:pt x="152" y="55"/>
                    </a:lnTo>
                    <a:lnTo>
                      <a:pt x="149" y="61"/>
                    </a:lnTo>
                    <a:lnTo>
                      <a:pt x="143" y="66"/>
                    </a:lnTo>
                    <a:lnTo>
                      <a:pt x="135" y="68"/>
                    </a:lnTo>
                    <a:lnTo>
                      <a:pt x="127" y="71"/>
                    </a:lnTo>
                    <a:lnTo>
                      <a:pt x="119" y="73"/>
                    </a:lnTo>
                    <a:lnTo>
                      <a:pt x="112" y="74"/>
                    </a:lnTo>
                    <a:lnTo>
                      <a:pt x="106" y="78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4" y="80"/>
                    </a:lnTo>
                    <a:lnTo>
                      <a:pt x="120" y="78"/>
                    </a:lnTo>
                    <a:lnTo>
                      <a:pt x="126" y="75"/>
                    </a:lnTo>
                    <a:lnTo>
                      <a:pt x="133" y="74"/>
                    </a:lnTo>
                    <a:lnTo>
                      <a:pt x="139" y="73"/>
                    </a:lnTo>
                    <a:lnTo>
                      <a:pt x="145" y="72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2" y="78"/>
                    </a:lnTo>
                    <a:lnTo>
                      <a:pt x="151" y="87"/>
                    </a:lnTo>
                    <a:lnTo>
                      <a:pt x="150" y="105"/>
                    </a:lnTo>
                    <a:lnTo>
                      <a:pt x="136" y="112"/>
                    </a:lnTo>
                    <a:lnTo>
                      <a:pt x="122" y="118"/>
                    </a:lnTo>
                    <a:lnTo>
                      <a:pt x="109" y="123"/>
                    </a:lnTo>
                    <a:lnTo>
                      <a:pt x="95" y="127"/>
                    </a:lnTo>
                    <a:lnTo>
                      <a:pt x="80" y="132"/>
                    </a:lnTo>
                    <a:lnTo>
                      <a:pt x="66" y="136"/>
                    </a:lnTo>
                    <a:lnTo>
                      <a:pt x="53" y="142"/>
                    </a:lnTo>
                    <a:lnTo>
                      <a:pt x="41" y="149"/>
                    </a:lnTo>
                    <a:lnTo>
                      <a:pt x="41" y="149"/>
                    </a:lnTo>
                    <a:lnTo>
                      <a:pt x="41" y="150"/>
                    </a:lnTo>
                    <a:lnTo>
                      <a:pt x="41" y="150"/>
                    </a:lnTo>
                    <a:lnTo>
                      <a:pt x="42" y="151"/>
                    </a:lnTo>
                    <a:lnTo>
                      <a:pt x="55" y="147"/>
                    </a:lnTo>
                    <a:lnTo>
                      <a:pt x="68" y="141"/>
                    </a:lnTo>
                    <a:lnTo>
                      <a:pt x="81" y="136"/>
                    </a:lnTo>
                    <a:lnTo>
                      <a:pt x="95" y="131"/>
                    </a:lnTo>
                    <a:lnTo>
                      <a:pt x="109" y="126"/>
                    </a:lnTo>
                    <a:lnTo>
                      <a:pt x="122" y="121"/>
                    </a:lnTo>
                    <a:lnTo>
                      <a:pt x="135" y="118"/>
                    </a:lnTo>
                    <a:lnTo>
                      <a:pt x="149" y="117"/>
                    </a:lnTo>
                    <a:lnTo>
                      <a:pt x="149" y="133"/>
                    </a:lnTo>
                    <a:lnTo>
                      <a:pt x="148" y="142"/>
                    </a:lnTo>
                    <a:lnTo>
                      <a:pt x="142" y="149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2" y="157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5" y="158"/>
                    </a:lnTo>
                    <a:lnTo>
                      <a:pt x="139" y="158"/>
                    </a:lnTo>
                    <a:lnTo>
                      <a:pt x="142" y="158"/>
                    </a:lnTo>
                    <a:lnTo>
                      <a:pt x="147" y="159"/>
                    </a:lnTo>
                    <a:lnTo>
                      <a:pt x="145" y="165"/>
                    </a:lnTo>
                    <a:lnTo>
                      <a:pt x="144" y="172"/>
                    </a:lnTo>
                    <a:lnTo>
                      <a:pt x="142" y="178"/>
                    </a:lnTo>
                    <a:lnTo>
                      <a:pt x="141" y="185"/>
                    </a:lnTo>
                    <a:lnTo>
                      <a:pt x="124" y="191"/>
                    </a:lnTo>
                    <a:lnTo>
                      <a:pt x="105" y="196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52" y="212"/>
                    </a:lnTo>
                    <a:lnTo>
                      <a:pt x="35" y="217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4" name="Freeform 118"/>
              <p:cNvSpPr>
                <a:spLocks/>
              </p:cNvSpPr>
              <p:nvPr/>
            </p:nvSpPr>
            <p:spPr bwMode="auto">
              <a:xfrm>
                <a:off x="1187" y="3302"/>
                <a:ext cx="82" cy="132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4"/>
                  </a:cxn>
                  <a:cxn ang="0">
                    <a:pos x="120" y="236"/>
                  </a:cxn>
                  <a:cxn ang="0">
                    <a:pos x="77" y="207"/>
                  </a:cxn>
                  <a:cxn ang="0">
                    <a:pos x="30" y="175"/>
                  </a:cxn>
                  <a:cxn ang="0">
                    <a:pos x="8" y="156"/>
                  </a:cxn>
                  <a:cxn ang="0">
                    <a:pos x="10" y="121"/>
                  </a:cxn>
                  <a:cxn ang="0">
                    <a:pos x="31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1" y="145"/>
                  </a:cxn>
                  <a:cxn ang="0">
                    <a:pos x="46" y="130"/>
                  </a:cxn>
                  <a:cxn ang="0">
                    <a:pos x="8" y="100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5"/>
                  </a:cxn>
                  <a:cxn ang="0">
                    <a:pos x="80" y="102"/>
                  </a:cxn>
                  <a:cxn ang="0">
                    <a:pos x="58" y="91"/>
                  </a:cxn>
                  <a:cxn ang="0">
                    <a:pos x="39" y="80"/>
                  </a:cxn>
                  <a:cxn ang="0">
                    <a:pos x="23" y="62"/>
                  </a:cxn>
                  <a:cxn ang="0">
                    <a:pos x="0" y="31"/>
                  </a:cxn>
                  <a:cxn ang="0">
                    <a:pos x="13" y="34"/>
                  </a:cxn>
                  <a:cxn ang="0">
                    <a:pos x="27" y="43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4"/>
                  </a:cxn>
                  <a:cxn ang="0">
                    <a:pos x="10" y="25"/>
                  </a:cxn>
                  <a:cxn ang="0">
                    <a:pos x="0" y="11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1"/>
                  </a:cxn>
                  <a:cxn ang="0">
                    <a:pos x="100" y="62"/>
                  </a:cxn>
                  <a:cxn ang="0">
                    <a:pos x="127" y="80"/>
                  </a:cxn>
                  <a:cxn ang="0">
                    <a:pos x="152" y="99"/>
                  </a:cxn>
                  <a:cxn ang="0">
                    <a:pos x="165" y="132"/>
                  </a:cxn>
                  <a:cxn ang="0">
                    <a:pos x="162" y="166"/>
                  </a:cxn>
                  <a:cxn ang="0">
                    <a:pos x="161" y="167"/>
                  </a:cxn>
                  <a:cxn ang="0">
                    <a:pos x="142" y="155"/>
                  </a:cxn>
                  <a:cxn ang="0">
                    <a:pos x="113" y="140"/>
                  </a:cxn>
                  <a:cxn ang="0">
                    <a:pos x="100" y="138"/>
                  </a:cxn>
                  <a:cxn ang="0">
                    <a:pos x="100" y="141"/>
                  </a:cxn>
                  <a:cxn ang="0">
                    <a:pos x="123" y="154"/>
                  </a:cxn>
                  <a:cxn ang="0">
                    <a:pos x="147" y="167"/>
                  </a:cxn>
                  <a:cxn ang="0">
                    <a:pos x="164" y="199"/>
                  </a:cxn>
                  <a:cxn ang="0">
                    <a:pos x="161" y="232"/>
                  </a:cxn>
                  <a:cxn ang="0">
                    <a:pos x="160" y="234"/>
                  </a:cxn>
                  <a:cxn ang="0">
                    <a:pos x="143" y="223"/>
                  </a:cxn>
                  <a:cxn ang="0">
                    <a:pos x="115" y="206"/>
                  </a:cxn>
                  <a:cxn ang="0">
                    <a:pos x="91" y="193"/>
                  </a:cxn>
                  <a:cxn ang="0">
                    <a:pos x="109" y="212"/>
                  </a:cxn>
                  <a:cxn ang="0">
                    <a:pos x="143" y="232"/>
                  </a:cxn>
                  <a:cxn ang="0">
                    <a:pos x="160" y="251"/>
                  </a:cxn>
                  <a:cxn ang="0">
                    <a:pos x="159" y="261"/>
                  </a:cxn>
                  <a:cxn ang="0">
                    <a:pos x="157" y="262"/>
                  </a:cxn>
                </a:cxnLst>
                <a:rect l="0" t="0" r="r" b="b"/>
                <a:pathLst>
                  <a:path w="165" h="262">
                    <a:moveTo>
                      <a:pt x="156" y="261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3"/>
                    </a:lnTo>
                    <a:lnTo>
                      <a:pt x="136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2" y="238"/>
                    </a:lnTo>
                    <a:lnTo>
                      <a:pt x="120" y="236"/>
                    </a:lnTo>
                    <a:lnTo>
                      <a:pt x="107" y="228"/>
                    </a:lnTo>
                    <a:lnTo>
                      <a:pt x="92" y="219"/>
                    </a:lnTo>
                    <a:lnTo>
                      <a:pt x="77" y="207"/>
                    </a:lnTo>
                    <a:lnTo>
                      <a:pt x="61" y="196"/>
                    </a:lnTo>
                    <a:lnTo>
                      <a:pt x="45" y="184"/>
                    </a:lnTo>
                    <a:lnTo>
                      <a:pt x="30" y="175"/>
                    </a:lnTo>
                    <a:lnTo>
                      <a:pt x="17" y="168"/>
                    </a:lnTo>
                    <a:lnTo>
                      <a:pt x="7" y="164"/>
                    </a:lnTo>
                    <a:lnTo>
                      <a:pt x="8" y="156"/>
                    </a:lnTo>
                    <a:lnTo>
                      <a:pt x="9" y="149"/>
                    </a:lnTo>
                    <a:lnTo>
                      <a:pt x="9" y="139"/>
                    </a:lnTo>
                    <a:lnTo>
                      <a:pt x="10" y="121"/>
                    </a:lnTo>
                    <a:lnTo>
                      <a:pt x="16" y="122"/>
                    </a:lnTo>
                    <a:lnTo>
                      <a:pt x="23" y="125"/>
                    </a:lnTo>
                    <a:lnTo>
                      <a:pt x="31" y="129"/>
                    </a:lnTo>
                    <a:lnTo>
                      <a:pt x="40" y="135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5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2"/>
                    </a:lnTo>
                    <a:lnTo>
                      <a:pt x="77" y="149"/>
                    </a:lnTo>
                    <a:lnTo>
                      <a:pt x="75" y="148"/>
                    </a:lnTo>
                    <a:lnTo>
                      <a:pt x="71" y="145"/>
                    </a:lnTo>
                    <a:lnTo>
                      <a:pt x="66" y="141"/>
                    </a:lnTo>
                    <a:lnTo>
                      <a:pt x="58" y="137"/>
                    </a:lnTo>
                    <a:lnTo>
                      <a:pt x="46" y="130"/>
                    </a:lnTo>
                    <a:lnTo>
                      <a:pt x="30" y="121"/>
                    </a:lnTo>
                    <a:lnTo>
                      <a:pt x="9" y="108"/>
                    </a:lnTo>
                    <a:lnTo>
                      <a:pt x="8" y="100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1"/>
                    </a:lnTo>
                    <a:lnTo>
                      <a:pt x="22" y="85"/>
                    </a:lnTo>
                    <a:lnTo>
                      <a:pt x="31" y="90"/>
                    </a:lnTo>
                    <a:lnTo>
                      <a:pt x="42" y="93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0" y="103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73" y="98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7"/>
                    </a:lnTo>
                    <a:lnTo>
                      <a:pt x="45" y="84"/>
                    </a:lnTo>
                    <a:lnTo>
                      <a:pt x="39" y="80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3" y="62"/>
                    </a:lnTo>
                    <a:lnTo>
                      <a:pt x="13" y="52"/>
                    </a:lnTo>
                    <a:lnTo>
                      <a:pt x="5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7"/>
                    </a:lnTo>
                    <a:lnTo>
                      <a:pt x="22" y="40"/>
                    </a:lnTo>
                    <a:lnTo>
                      <a:pt x="27" y="43"/>
                    </a:lnTo>
                    <a:lnTo>
                      <a:pt x="31" y="46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2" y="41"/>
                    </a:lnTo>
                    <a:lnTo>
                      <a:pt x="28" y="38"/>
                    </a:lnTo>
                    <a:lnTo>
                      <a:pt x="23" y="34"/>
                    </a:lnTo>
                    <a:lnTo>
                      <a:pt x="20" y="31"/>
                    </a:lnTo>
                    <a:lnTo>
                      <a:pt x="15" y="28"/>
                    </a:lnTo>
                    <a:lnTo>
                      <a:pt x="10" y="25"/>
                    </a:lnTo>
                    <a:lnTo>
                      <a:pt x="6" y="22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0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6" y="24"/>
                    </a:lnTo>
                    <a:lnTo>
                      <a:pt x="59" y="33"/>
                    </a:lnTo>
                    <a:lnTo>
                      <a:pt x="71" y="41"/>
                    </a:lnTo>
                    <a:lnTo>
                      <a:pt x="83" y="49"/>
                    </a:lnTo>
                    <a:lnTo>
                      <a:pt x="92" y="56"/>
                    </a:lnTo>
                    <a:lnTo>
                      <a:pt x="100" y="62"/>
                    </a:lnTo>
                    <a:lnTo>
                      <a:pt x="109" y="68"/>
                    </a:lnTo>
                    <a:lnTo>
                      <a:pt x="118" y="75"/>
                    </a:lnTo>
                    <a:lnTo>
                      <a:pt x="127" y="80"/>
                    </a:lnTo>
                    <a:lnTo>
                      <a:pt x="135" y="86"/>
                    </a:lnTo>
                    <a:lnTo>
                      <a:pt x="144" y="92"/>
                    </a:lnTo>
                    <a:lnTo>
                      <a:pt x="152" y="99"/>
                    </a:lnTo>
                    <a:lnTo>
                      <a:pt x="161" y="105"/>
                    </a:lnTo>
                    <a:lnTo>
                      <a:pt x="164" y="116"/>
                    </a:lnTo>
                    <a:lnTo>
                      <a:pt x="165" y="132"/>
                    </a:lnTo>
                    <a:lnTo>
                      <a:pt x="164" y="151"/>
                    </a:lnTo>
                    <a:lnTo>
                      <a:pt x="164" y="164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57" y="164"/>
                    </a:lnTo>
                    <a:lnTo>
                      <a:pt x="150" y="160"/>
                    </a:lnTo>
                    <a:lnTo>
                      <a:pt x="142" y="155"/>
                    </a:lnTo>
                    <a:lnTo>
                      <a:pt x="131" y="149"/>
                    </a:lnTo>
                    <a:lnTo>
                      <a:pt x="122" y="145"/>
                    </a:lnTo>
                    <a:lnTo>
                      <a:pt x="113" y="140"/>
                    </a:lnTo>
                    <a:lnTo>
                      <a:pt x="105" y="137"/>
                    </a:lnTo>
                    <a:lnTo>
                      <a:pt x="100" y="137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0"/>
                    </a:lnTo>
                    <a:lnTo>
                      <a:pt x="100" y="141"/>
                    </a:lnTo>
                    <a:lnTo>
                      <a:pt x="108" y="146"/>
                    </a:lnTo>
                    <a:lnTo>
                      <a:pt x="116" y="149"/>
                    </a:lnTo>
                    <a:lnTo>
                      <a:pt x="123" y="154"/>
                    </a:lnTo>
                    <a:lnTo>
                      <a:pt x="131" y="159"/>
                    </a:lnTo>
                    <a:lnTo>
                      <a:pt x="139" y="163"/>
                    </a:lnTo>
                    <a:lnTo>
                      <a:pt x="147" y="167"/>
                    </a:lnTo>
                    <a:lnTo>
                      <a:pt x="156" y="171"/>
                    </a:lnTo>
                    <a:lnTo>
                      <a:pt x="164" y="176"/>
                    </a:lnTo>
                    <a:lnTo>
                      <a:pt x="164" y="199"/>
                    </a:lnTo>
                    <a:lnTo>
                      <a:pt x="164" y="213"/>
                    </a:lnTo>
                    <a:lnTo>
                      <a:pt x="162" y="222"/>
                    </a:lnTo>
                    <a:lnTo>
                      <a:pt x="161" y="232"/>
                    </a:lnTo>
                    <a:lnTo>
                      <a:pt x="161" y="234"/>
                    </a:lnTo>
                    <a:lnTo>
                      <a:pt x="161" y="234"/>
                    </a:lnTo>
                    <a:lnTo>
                      <a:pt x="160" y="234"/>
                    </a:lnTo>
                    <a:lnTo>
                      <a:pt x="160" y="235"/>
                    </a:lnTo>
                    <a:lnTo>
                      <a:pt x="151" y="229"/>
                    </a:lnTo>
                    <a:lnTo>
                      <a:pt x="143" y="223"/>
                    </a:lnTo>
                    <a:lnTo>
                      <a:pt x="134" y="217"/>
                    </a:lnTo>
                    <a:lnTo>
                      <a:pt x="124" y="212"/>
                    </a:lnTo>
                    <a:lnTo>
                      <a:pt x="115" y="206"/>
                    </a:lnTo>
                    <a:lnTo>
                      <a:pt x="107" y="200"/>
                    </a:lnTo>
                    <a:lnTo>
                      <a:pt x="99" y="197"/>
                    </a:lnTo>
                    <a:lnTo>
                      <a:pt x="91" y="193"/>
                    </a:lnTo>
                    <a:lnTo>
                      <a:pt x="95" y="199"/>
                    </a:lnTo>
                    <a:lnTo>
                      <a:pt x="100" y="205"/>
                    </a:lnTo>
                    <a:lnTo>
                      <a:pt x="109" y="212"/>
                    </a:lnTo>
                    <a:lnTo>
                      <a:pt x="120" y="219"/>
                    </a:lnTo>
                    <a:lnTo>
                      <a:pt x="131" y="226"/>
                    </a:lnTo>
                    <a:lnTo>
                      <a:pt x="143" y="232"/>
                    </a:lnTo>
                    <a:lnTo>
                      <a:pt x="152" y="238"/>
                    </a:lnTo>
                    <a:lnTo>
                      <a:pt x="160" y="243"/>
                    </a:lnTo>
                    <a:lnTo>
                      <a:pt x="160" y="251"/>
                    </a:lnTo>
                    <a:lnTo>
                      <a:pt x="160" y="256"/>
                    </a:lnTo>
                    <a:lnTo>
                      <a:pt x="160" y="258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7" y="262"/>
                    </a:lnTo>
                    <a:lnTo>
                      <a:pt x="157" y="262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5" name="Freeform 119"/>
              <p:cNvSpPr>
                <a:spLocks/>
              </p:cNvSpPr>
              <p:nvPr/>
            </p:nvSpPr>
            <p:spPr bwMode="auto">
              <a:xfrm>
                <a:off x="1347" y="3312"/>
                <a:ext cx="45" cy="105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3" y="165"/>
                  </a:cxn>
                  <a:cxn ang="0">
                    <a:pos x="6" y="118"/>
                  </a:cxn>
                  <a:cxn ang="0">
                    <a:pos x="10" y="72"/>
                  </a:cxn>
                  <a:cxn ang="0">
                    <a:pos x="15" y="28"/>
                  </a:cxn>
                  <a:cxn ang="0">
                    <a:pos x="37" y="19"/>
                  </a:cxn>
                  <a:cxn ang="0">
                    <a:pos x="55" y="13"/>
                  </a:cxn>
                  <a:cxn ang="0">
                    <a:pos x="66" y="8"/>
                  </a:cxn>
                  <a:cxn ang="0">
                    <a:pos x="75" y="5"/>
                  </a:cxn>
                  <a:cxn ang="0">
                    <a:pos x="80" y="2"/>
                  </a:cxn>
                  <a:cxn ang="0">
                    <a:pos x="84" y="1"/>
                  </a:cxn>
                  <a:cxn ang="0">
                    <a:pos x="87" y="0"/>
                  </a:cxn>
                  <a:cxn ang="0">
                    <a:pos x="89" y="0"/>
                  </a:cxn>
                  <a:cxn ang="0">
                    <a:pos x="83" y="45"/>
                  </a:cxn>
                  <a:cxn ang="0">
                    <a:pos x="79" y="91"/>
                  </a:cxn>
                  <a:cxn ang="0">
                    <a:pos x="75" y="137"/>
                  </a:cxn>
                  <a:cxn ang="0">
                    <a:pos x="73" y="183"/>
                  </a:cxn>
                  <a:cxn ang="0">
                    <a:pos x="51" y="193"/>
                  </a:cxn>
                  <a:cxn ang="0">
                    <a:pos x="34" y="198"/>
                  </a:cxn>
                  <a:cxn ang="0">
                    <a:pos x="22" y="203"/>
                  </a:cxn>
                  <a:cxn ang="0">
                    <a:pos x="14" y="206"/>
                  </a:cxn>
                  <a:cxn ang="0">
                    <a:pos x="8" y="209"/>
                  </a:cxn>
                  <a:cxn ang="0">
                    <a:pos x="5" y="210"/>
                  </a:cxn>
                  <a:cxn ang="0">
                    <a:pos x="3" y="211"/>
                  </a:cxn>
                  <a:cxn ang="0">
                    <a:pos x="0" y="211"/>
                  </a:cxn>
                </a:cxnLst>
                <a:rect l="0" t="0" r="r" b="b"/>
                <a:pathLst>
                  <a:path w="89" h="211">
                    <a:moveTo>
                      <a:pt x="0" y="211"/>
                    </a:moveTo>
                    <a:lnTo>
                      <a:pt x="3" y="165"/>
                    </a:lnTo>
                    <a:lnTo>
                      <a:pt x="6" y="118"/>
                    </a:lnTo>
                    <a:lnTo>
                      <a:pt x="10" y="72"/>
                    </a:lnTo>
                    <a:lnTo>
                      <a:pt x="15" y="28"/>
                    </a:lnTo>
                    <a:lnTo>
                      <a:pt x="37" y="19"/>
                    </a:lnTo>
                    <a:lnTo>
                      <a:pt x="55" y="13"/>
                    </a:lnTo>
                    <a:lnTo>
                      <a:pt x="66" y="8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3" y="45"/>
                    </a:lnTo>
                    <a:lnTo>
                      <a:pt x="79" y="91"/>
                    </a:lnTo>
                    <a:lnTo>
                      <a:pt x="75" y="137"/>
                    </a:lnTo>
                    <a:lnTo>
                      <a:pt x="73" y="183"/>
                    </a:lnTo>
                    <a:lnTo>
                      <a:pt x="51" y="193"/>
                    </a:lnTo>
                    <a:lnTo>
                      <a:pt x="34" y="198"/>
                    </a:lnTo>
                    <a:lnTo>
                      <a:pt x="22" y="203"/>
                    </a:lnTo>
                    <a:lnTo>
                      <a:pt x="14" y="206"/>
                    </a:lnTo>
                    <a:lnTo>
                      <a:pt x="8" y="209"/>
                    </a:lnTo>
                    <a:lnTo>
                      <a:pt x="5" y="210"/>
                    </a:lnTo>
                    <a:lnTo>
                      <a:pt x="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6" name="Freeform 120"/>
              <p:cNvSpPr>
                <a:spLocks/>
              </p:cNvSpPr>
              <p:nvPr/>
            </p:nvSpPr>
            <p:spPr bwMode="auto">
              <a:xfrm>
                <a:off x="1388" y="3282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3" y="210"/>
                  </a:cxn>
                  <a:cxn ang="0">
                    <a:pos x="49" y="197"/>
                  </a:cxn>
                  <a:cxn ang="0">
                    <a:pos x="84" y="182"/>
                  </a:cxn>
                  <a:cxn ang="0">
                    <a:pos x="95" y="174"/>
                  </a:cxn>
                  <a:cxn ang="0">
                    <a:pos x="84" y="173"/>
                  </a:cxn>
                  <a:cxn ang="0">
                    <a:pos x="47" y="188"/>
                  </a:cxn>
                  <a:cxn ang="0">
                    <a:pos x="12" y="205"/>
                  </a:cxn>
                  <a:cxn ang="0">
                    <a:pos x="4" y="158"/>
                  </a:cxn>
                  <a:cxn ang="0">
                    <a:pos x="13" y="109"/>
                  </a:cxn>
                  <a:cxn ang="0">
                    <a:pos x="28" y="104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3" y="98"/>
                  </a:cxn>
                  <a:cxn ang="0">
                    <a:pos x="9" y="101"/>
                  </a:cxn>
                  <a:cxn ang="0">
                    <a:pos x="15" y="66"/>
                  </a:cxn>
                  <a:cxn ang="0">
                    <a:pos x="49" y="40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2"/>
                  </a:cxn>
                  <a:cxn ang="0">
                    <a:pos x="135" y="26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7"/>
                  </a:cxn>
                  <a:cxn ang="0">
                    <a:pos x="93" y="52"/>
                  </a:cxn>
                  <a:cxn ang="0">
                    <a:pos x="125" y="40"/>
                  </a:cxn>
                  <a:cxn ang="0">
                    <a:pos x="157" y="27"/>
                  </a:cxn>
                  <a:cxn ang="0">
                    <a:pos x="152" y="65"/>
                  </a:cxn>
                  <a:cxn ang="0">
                    <a:pos x="137" y="82"/>
                  </a:cxn>
                  <a:cxn ang="0">
                    <a:pos x="99" y="105"/>
                  </a:cxn>
                  <a:cxn ang="0">
                    <a:pos x="89" y="112"/>
                  </a:cxn>
                  <a:cxn ang="0">
                    <a:pos x="105" y="111"/>
                  </a:cxn>
                  <a:cxn ang="0">
                    <a:pos x="125" y="113"/>
                  </a:cxn>
                  <a:cxn ang="0">
                    <a:pos x="137" y="117"/>
                  </a:cxn>
                  <a:cxn ang="0">
                    <a:pos x="137" y="122"/>
                  </a:cxn>
                  <a:cxn ang="0">
                    <a:pos x="101" y="139"/>
                  </a:cxn>
                  <a:cxn ang="0">
                    <a:pos x="67" y="154"/>
                  </a:cxn>
                  <a:cxn ang="0">
                    <a:pos x="45" y="164"/>
                  </a:cxn>
                  <a:cxn ang="0">
                    <a:pos x="45" y="166"/>
                  </a:cxn>
                  <a:cxn ang="0">
                    <a:pos x="61" y="163"/>
                  </a:cxn>
                  <a:cxn ang="0">
                    <a:pos x="80" y="155"/>
                  </a:cxn>
                  <a:cxn ang="0">
                    <a:pos x="96" y="147"/>
                  </a:cxn>
                  <a:cxn ang="0">
                    <a:pos x="112" y="141"/>
                  </a:cxn>
                  <a:cxn ang="0">
                    <a:pos x="128" y="135"/>
                  </a:cxn>
                  <a:cxn ang="0">
                    <a:pos x="137" y="158"/>
                  </a:cxn>
                  <a:cxn ang="0">
                    <a:pos x="138" y="186"/>
                  </a:cxn>
                  <a:cxn ang="0">
                    <a:pos x="133" y="190"/>
                  </a:cxn>
                  <a:cxn ang="0">
                    <a:pos x="82" y="210"/>
                  </a:cxn>
                  <a:cxn ang="0">
                    <a:pos x="32" y="230"/>
                  </a:cxn>
                </a:cxnLst>
                <a:rect l="0" t="0" r="r" b="b"/>
                <a:pathLst>
                  <a:path w="157" h="240">
                    <a:moveTo>
                      <a:pt x="0" y="240"/>
                    </a:moveTo>
                    <a:lnTo>
                      <a:pt x="0" y="233"/>
                    </a:lnTo>
                    <a:lnTo>
                      <a:pt x="0" y="227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3" y="210"/>
                    </a:lnTo>
                    <a:lnTo>
                      <a:pt x="24" y="207"/>
                    </a:lnTo>
                    <a:lnTo>
                      <a:pt x="36" y="202"/>
                    </a:lnTo>
                    <a:lnTo>
                      <a:pt x="49" y="197"/>
                    </a:lnTo>
                    <a:lnTo>
                      <a:pt x="60" y="193"/>
                    </a:lnTo>
                    <a:lnTo>
                      <a:pt x="73" y="188"/>
                    </a:lnTo>
                    <a:lnTo>
                      <a:pt x="84" y="182"/>
                    </a:lnTo>
                    <a:lnTo>
                      <a:pt x="95" y="177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84" y="173"/>
                    </a:lnTo>
                    <a:lnTo>
                      <a:pt x="73" y="177"/>
                    </a:lnTo>
                    <a:lnTo>
                      <a:pt x="60" y="182"/>
                    </a:lnTo>
                    <a:lnTo>
                      <a:pt x="47" y="188"/>
                    </a:lnTo>
                    <a:lnTo>
                      <a:pt x="36" y="194"/>
                    </a:lnTo>
                    <a:lnTo>
                      <a:pt x="23" y="200"/>
                    </a:lnTo>
                    <a:lnTo>
                      <a:pt x="12" y="205"/>
                    </a:lnTo>
                    <a:lnTo>
                      <a:pt x="0" y="208"/>
                    </a:lnTo>
                    <a:lnTo>
                      <a:pt x="2" y="182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9"/>
                    </a:lnTo>
                    <a:lnTo>
                      <a:pt x="13" y="109"/>
                    </a:lnTo>
                    <a:lnTo>
                      <a:pt x="19" y="108"/>
                    </a:lnTo>
                    <a:lnTo>
                      <a:pt x="23" y="106"/>
                    </a:lnTo>
                    <a:lnTo>
                      <a:pt x="28" y="104"/>
                    </a:lnTo>
                    <a:lnTo>
                      <a:pt x="32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8"/>
                    </a:lnTo>
                    <a:lnTo>
                      <a:pt x="19" y="99"/>
                    </a:lnTo>
                    <a:lnTo>
                      <a:pt x="14" y="99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4" y="78"/>
                    </a:lnTo>
                    <a:lnTo>
                      <a:pt x="15" y="66"/>
                    </a:lnTo>
                    <a:lnTo>
                      <a:pt x="17" y="55"/>
                    </a:lnTo>
                    <a:lnTo>
                      <a:pt x="31" y="48"/>
                    </a:lnTo>
                    <a:lnTo>
                      <a:pt x="49" y="40"/>
                    </a:lnTo>
                    <a:lnTo>
                      <a:pt x="67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10"/>
                    </a:lnTo>
                    <a:lnTo>
                      <a:pt x="142" y="4"/>
                    </a:lnTo>
                    <a:lnTo>
                      <a:pt x="157" y="0"/>
                    </a:lnTo>
                    <a:lnTo>
                      <a:pt x="156" y="4"/>
                    </a:lnTo>
                    <a:lnTo>
                      <a:pt x="156" y="8"/>
                    </a:lnTo>
                    <a:lnTo>
                      <a:pt x="156" y="12"/>
                    </a:lnTo>
                    <a:lnTo>
                      <a:pt x="156" y="16"/>
                    </a:lnTo>
                    <a:lnTo>
                      <a:pt x="145" y="21"/>
                    </a:lnTo>
                    <a:lnTo>
                      <a:pt x="135" y="26"/>
                    </a:lnTo>
                    <a:lnTo>
                      <a:pt x="125" y="29"/>
                    </a:lnTo>
                    <a:lnTo>
                      <a:pt x="114" y="34"/>
                    </a:lnTo>
                    <a:lnTo>
                      <a:pt x="104" y="38"/>
                    </a:lnTo>
                    <a:lnTo>
                      <a:pt x="93" y="43"/>
                    </a:lnTo>
                    <a:lnTo>
                      <a:pt x="83" y="48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3" y="52"/>
                    </a:lnTo>
                    <a:lnTo>
                      <a:pt x="104" y="49"/>
                    </a:lnTo>
                    <a:lnTo>
                      <a:pt x="114" y="44"/>
                    </a:lnTo>
                    <a:lnTo>
                      <a:pt x="125" y="40"/>
                    </a:lnTo>
                    <a:lnTo>
                      <a:pt x="135" y="35"/>
                    </a:lnTo>
                    <a:lnTo>
                      <a:pt x="145" y="30"/>
                    </a:lnTo>
                    <a:lnTo>
                      <a:pt x="157" y="27"/>
                    </a:lnTo>
                    <a:lnTo>
                      <a:pt x="154" y="43"/>
                    </a:lnTo>
                    <a:lnTo>
                      <a:pt x="153" y="56"/>
                    </a:lnTo>
                    <a:lnTo>
                      <a:pt x="152" y="65"/>
                    </a:lnTo>
                    <a:lnTo>
                      <a:pt x="149" y="71"/>
                    </a:lnTo>
                    <a:lnTo>
                      <a:pt x="144" y="76"/>
                    </a:lnTo>
                    <a:lnTo>
                      <a:pt x="137" y="82"/>
                    </a:lnTo>
                    <a:lnTo>
                      <a:pt x="127" y="89"/>
                    </a:lnTo>
                    <a:lnTo>
                      <a:pt x="113" y="98"/>
                    </a:lnTo>
                    <a:lnTo>
                      <a:pt x="99" y="105"/>
                    </a:lnTo>
                    <a:lnTo>
                      <a:pt x="92" y="110"/>
                    </a:lnTo>
                    <a:lnTo>
                      <a:pt x="90" y="111"/>
                    </a:lnTo>
                    <a:lnTo>
                      <a:pt x="89" y="112"/>
                    </a:lnTo>
                    <a:lnTo>
                      <a:pt x="93" y="112"/>
                    </a:lnTo>
                    <a:lnTo>
                      <a:pt x="98" y="112"/>
                    </a:lnTo>
                    <a:lnTo>
                      <a:pt x="105" y="111"/>
                    </a:lnTo>
                    <a:lnTo>
                      <a:pt x="112" y="110"/>
                    </a:lnTo>
                    <a:lnTo>
                      <a:pt x="120" y="112"/>
                    </a:lnTo>
                    <a:lnTo>
                      <a:pt x="125" y="113"/>
                    </a:lnTo>
                    <a:lnTo>
                      <a:pt x="130" y="114"/>
                    </a:lnTo>
                    <a:lnTo>
                      <a:pt x="138" y="116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7" y="120"/>
                    </a:lnTo>
                    <a:lnTo>
                      <a:pt x="137" y="122"/>
                    </a:lnTo>
                    <a:lnTo>
                      <a:pt x="126" y="128"/>
                    </a:lnTo>
                    <a:lnTo>
                      <a:pt x="114" y="133"/>
                    </a:lnTo>
                    <a:lnTo>
                      <a:pt x="101" y="139"/>
                    </a:lnTo>
                    <a:lnTo>
                      <a:pt x="90" y="143"/>
                    </a:lnTo>
                    <a:lnTo>
                      <a:pt x="78" y="149"/>
                    </a:lnTo>
                    <a:lnTo>
                      <a:pt x="67" y="154"/>
                    </a:lnTo>
                    <a:lnTo>
                      <a:pt x="57" y="158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50" y="166"/>
                    </a:lnTo>
                    <a:lnTo>
                      <a:pt x="55" y="165"/>
                    </a:lnTo>
                    <a:lnTo>
                      <a:pt x="61" y="163"/>
                    </a:lnTo>
                    <a:lnTo>
                      <a:pt x="68" y="161"/>
                    </a:lnTo>
                    <a:lnTo>
                      <a:pt x="74" y="158"/>
                    </a:lnTo>
                    <a:lnTo>
                      <a:pt x="80" y="155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6" y="147"/>
                    </a:lnTo>
                    <a:lnTo>
                      <a:pt x="101" y="144"/>
                    </a:lnTo>
                    <a:lnTo>
                      <a:pt x="106" y="142"/>
                    </a:lnTo>
                    <a:lnTo>
                      <a:pt x="112" y="141"/>
                    </a:lnTo>
                    <a:lnTo>
                      <a:pt x="118" y="139"/>
                    </a:lnTo>
                    <a:lnTo>
                      <a:pt x="122" y="136"/>
                    </a:lnTo>
                    <a:lnTo>
                      <a:pt x="128" y="135"/>
                    </a:lnTo>
                    <a:lnTo>
                      <a:pt x="134" y="133"/>
                    </a:lnTo>
                    <a:lnTo>
                      <a:pt x="136" y="146"/>
                    </a:lnTo>
                    <a:lnTo>
                      <a:pt x="137" y="158"/>
                    </a:lnTo>
                    <a:lnTo>
                      <a:pt x="139" y="171"/>
                    </a:lnTo>
                    <a:lnTo>
                      <a:pt x="141" y="185"/>
                    </a:lnTo>
                    <a:lnTo>
                      <a:pt x="138" y="186"/>
                    </a:lnTo>
                    <a:lnTo>
                      <a:pt x="136" y="187"/>
                    </a:lnTo>
                    <a:lnTo>
                      <a:pt x="135" y="189"/>
                    </a:lnTo>
                    <a:lnTo>
                      <a:pt x="133" y="190"/>
                    </a:lnTo>
                    <a:lnTo>
                      <a:pt x="115" y="196"/>
                    </a:lnTo>
                    <a:lnTo>
                      <a:pt x="99" y="203"/>
                    </a:lnTo>
                    <a:lnTo>
                      <a:pt x="82" y="210"/>
                    </a:lnTo>
                    <a:lnTo>
                      <a:pt x="66" y="217"/>
                    </a:lnTo>
                    <a:lnTo>
                      <a:pt x="49" y="224"/>
                    </a:lnTo>
                    <a:lnTo>
                      <a:pt x="32" y="230"/>
                    </a:lnTo>
                    <a:lnTo>
                      <a:pt x="16" y="235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7" name="Freeform 121"/>
              <p:cNvSpPr>
                <a:spLocks/>
              </p:cNvSpPr>
              <p:nvPr/>
            </p:nvSpPr>
            <p:spPr bwMode="auto">
              <a:xfrm>
                <a:off x="1461" y="3370"/>
                <a:ext cx="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7" y="6"/>
                  </a:cxn>
                  <a:cxn ang="0">
                    <a:pos x="4" y="6"/>
                  </a:cxn>
                </a:cxnLst>
                <a:rect l="0" t="0" r="r" b="b"/>
                <a:pathLst>
                  <a:path w="18" h="6">
                    <a:moveTo>
                      <a:pt x="4" y="6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8" name="Freeform 122"/>
              <p:cNvSpPr>
                <a:spLocks/>
              </p:cNvSpPr>
              <p:nvPr/>
            </p:nvSpPr>
            <p:spPr bwMode="auto">
              <a:xfrm>
                <a:off x="1191" y="3292"/>
                <a:ext cx="93" cy="59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8"/>
                  </a:cxn>
                  <a:cxn ang="0">
                    <a:pos x="79" y="64"/>
                  </a:cxn>
                  <a:cxn ang="0">
                    <a:pos x="59" y="52"/>
                  </a:cxn>
                  <a:cxn ang="0">
                    <a:pos x="39" y="39"/>
                  </a:cxn>
                  <a:cxn ang="0">
                    <a:pos x="20" y="26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42" y="13"/>
                  </a:cxn>
                  <a:cxn ang="0">
                    <a:pos x="62" y="25"/>
                  </a:cxn>
                  <a:cxn ang="0">
                    <a:pos x="82" y="37"/>
                  </a:cxn>
                  <a:cxn ang="0">
                    <a:pos x="103" y="49"/>
                  </a:cxn>
                  <a:cxn ang="0">
                    <a:pos x="124" y="62"/>
                  </a:cxn>
                  <a:cxn ang="0">
                    <a:pos x="143" y="76"/>
                  </a:cxn>
                  <a:cxn ang="0">
                    <a:pos x="164" y="91"/>
                  </a:cxn>
                  <a:cxn ang="0">
                    <a:pos x="183" y="107"/>
                  </a:cxn>
                  <a:cxn ang="0">
                    <a:pos x="185" y="108"/>
                  </a:cxn>
                  <a:cxn ang="0">
                    <a:pos x="185" y="109"/>
                  </a:cxn>
                  <a:cxn ang="0">
                    <a:pos x="185" y="111"/>
                  </a:cxn>
                  <a:cxn ang="0">
                    <a:pos x="186" y="112"/>
                  </a:cxn>
                  <a:cxn ang="0">
                    <a:pos x="180" y="115"/>
                  </a:cxn>
                  <a:cxn ang="0">
                    <a:pos x="172" y="116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8"/>
                    </a:lnTo>
                    <a:lnTo>
                      <a:pt x="79" y="64"/>
                    </a:lnTo>
                    <a:lnTo>
                      <a:pt x="59" y="52"/>
                    </a:lnTo>
                    <a:lnTo>
                      <a:pt x="39" y="39"/>
                    </a:lnTo>
                    <a:lnTo>
                      <a:pt x="20" y="2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42" y="13"/>
                    </a:lnTo>
                    <a:lnTo>
                      <a:pt x="62" y="25"/>
                    </a:lnTo>
                    <a:lnTo>
                      <a:pt x="82" y="37"/>
                    </a:lnTo>
                    <a:lnTo>
                      <a:pt x="103" y="49"/>
                    </a:lnTo>
                    <a:lnTo>
                      <a:pt x="124" y="62"/>
                    </a:lnTo>
                    <a:lnTo>
                      <a:pt x="143" y="76"/>
                    </a:lnTo>
                    <a:lnTo>
                      <a:pt x="164" y="91"/>
                    </a:lnTo>
                    <a:lnTo>
                      <a:pt x="183" y="107"/>
                    </a:lnTo>
                    <a:lnTo>
                      <a:pt x="185" y="108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6" y="112"/>
                    </a:lnTo>
                    <a:lnTo>
                      <a:pt x="180" y="115"/>
                    </a:lnTo>
                    <a:lnTo>
                      <a:pt x="172" y="116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39" name="Freeform 123"/>
              <p:cNvSpPr>
                <a:spLocks/>
              </p:cNvSpPr>
              <p:nvPr/>
            </p:nvSpPr>
            <p:spPr bwMode="auto">
              <a:xfrm>
                <a:off x="1292" y="3245"/>
                <a:ext cx="81" cy="99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5"/>
                  </a:cxn>
                  <a:cxn ang="0">
                    <a:pos x="43" y="79"/>
                  </a:cxn>
                  <a:cxn ang="0">
                    <a:pos x="53" y="74"/>
                  </a:cxn>
                  <a:cxn ang="0">
                    <a:pos x="55" y="70"/>
                  </a:cxn>
                  <a:cxn ang="0">
                    <a:pos x="48" y="69"/>
                  </a:cxn>
                  <a:cxn ang="0">
                    <a:pos x="36" y="72"/>
                  </a:cxn>
                  <a:cxn ang="0">
                    <a:pos x="24" y="77"/>
                  </a:cxn>
                  <a:cxn ang="0">
                    <a:pos x="12" y="80"/>
                  </a:cxn>
                  <a:cxn ang="0">
                    <a:pos x="7" y="71"/>
                  </a:cxn>
                  <a:cxn ang="0">
                    <a:pos x="9" y="53"/>
                  </a:cxn>
                  <a:cxn ang="0">
                    <a:pos x="25" y="35"/>
                  </a:cxn>
                  <a:cxn ang="0">
                    <a:pos x="62" y="23"/>
                  </a:cxn>
                  <a:cxn ang="0">
                    <a:pos x="101" y="12"/>
                  </a:cxn>
                  <a:cxn ang="0">
                    <a:pos x="140" y="4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9" y="15"/>
                  </a:cxn>
                  <a:cxn ang="0">
                    <a:pos x="129" y="23"/>
                  </a:cxn>
                  <a:cxn ang="0">
                    <a:pos x="109" y="30"/>
                  </a:cxn>
                  <a:cxn ang="0">
                    <a:pos x="90" y="36"/>
                  </a:cxn>
                  <a:cxn ang="0">
                    <a:pos x="79" y="41"/>
                  </a:cxn>
                  <a:cxn ang="0">
                    <a:pos x="78" y="45"/>
                  </a:cxn>
                  <a:cxn ang="0">
                    <a:pos x="92" y="42"/>
                  </a:cxn>
                  <a:cxn ang="0">
                    <a:pos x="119" y="33"/>
                  </a:cxn>
                  <a:cxn ang="0">
                    <a:pos x="140" y="26"/>
                  </a:cxn>
                  <a:cxn ang="0">
                    <a:pos x="157" y="21"/>
                  </a:cxn>
                  <a:cxn ang="0">
                    <a:pos x="159" y="28"/>
                  </a:cxn>
                  <a:cxn ang="0">
                    <a:pos x="157" y="45"/>
                  </a:cxn>
                  <a:cxn ang="0">
                    <a:pos x="149" y="55"/>
                  </a:cxn>
                  <a:cxn ang="0">
                    <a:pos x="128" y="62"/>
                  </a:cxn>
                  <a:cxn ang="0">
                    <a:pos x="107" y="70"/>
                  </a:cxn>
                  <a:cxn ang="0">
                    <a:pos x="94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2" y="72"/>
                  </a:cxn>
                  <a:cxn ang="0">
                    <a:pos x="149" y="65"/>
                  </a:cxn>
                  <a:cxn ang="0">
                    <a:pos x="157" y="69"/>
                  </a:cxn>
                  <a:cxn ang="0">
                    <a:pos x="157" y="81"/>
                  </a:cxn>
                  <a:cxn ang="0">
                    <a:pos x="145" y="91"/>
                  </a:cxn>
                  <a:cxn ang="0">
                    <a:pos x="126" y="100"/>
                  </a:cxn>
                  <a:cxn ang="0">
                    <a:pos x="105" y="107"/>
                  </a:cxn>
                  <a:cxn ang="0">
                    <a:pos x="84" y="114"/>
                  </a:cxn>
                  <a:cxn ang="0">
                    <a:pos x="70" y="118"/>
                  </a:cxn>
                  <a:cxn ang="0">
                    <a:pos x="67" y="123"/>
                  </a:cxn>
                  <a:cxn ang="0">
                    <a:pos x="69" y="125"/>
                  </a:cxn>
                  <a:cxn ang="0">
                    <a:pos x="91" y="118"/>
                  </a:cxn>
                  <a:cxn ang="0">
                    <a:pos x="121" y="108"/>
                  </a:cxn>
                  <a:cxn ang="0">
                    <a:pos x="147" y="100"/>
                  </a:cxn>
                  <a:cxn ang="0">
                    <a:pos x="154" y="109"/>
                  </a:cxn>
                  <a:cxn ang="0">
                    <a:pos x="152" y="130"/>
                  </a:cxn>
                  <a:cxn ang="0">
                    <a:pos x="132" y="147"/>
                  </a:cxn>
                  <a:cxn ang="0">
                    <a:pos x="94" y="163"/>
                  </a:cxn>
                  <a:cxn ang="0">
                    <a:pos x="56" y="177"/>
                  </a:cxn>
                  <a:cxn ang="0">
                    <a:pos x="18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2"/>
                    </a:lnTo>
                    <a:lnTo>
                      <a:pt x="5" y="116"/>
                    </a:lnTo>
                    <a:lnTo>
                      <a:pt x="7" y="89"/>
                    </a:lnTo>
                    <a:lnTo>
                      <a:pt x="22" y="85"/>
                    </a:lnTo>
                    <a:lnTo>
                      <a:pt x="33" y="81"/>
                    </a:lnTo>
                    <a:lnTo>
                      <a:pt x="43" y="79"/>
                    </a:lnTo>
                    <a:lnTo>
                      <a:pt x="48" y="77"/>
                    </a:lnTo>
                    <a:lnTo>
                      <a:pt x="53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48" y="69"/>
                    </a:lnTo>
                    <a:lnTo>
                      <a:pt x="43" y="71"/>
                    </a:lnTo>
                    <a:lnTo>
                      <a:pt x="36" y="72"/>
                    </a:lnTo>
                    <a:lnTo>
                      <a:pt x="30" y="74"/>
                    </a:lnTo>
                    <a:lnTo>
                      <a:pt x="24" y="77"/>
                    </a:lnTo>
                    <a:lnTo>
                      <a:pt x="17" y="79"/>
                    </a:lnTo>
                    <a:lnTo>
                      <a:pt x="12" y="80"/>
                    </a:lnTo>
                    <a:lnTo>
                      <a:pt x="6" y="81"/>
                    </a:lnTo>
                    <a:lnTo>
                      <a:pt x="7" y="71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25" y="35"/>
                    </a:lnTo>
                    <a:lnTo>
                      <a:pt x="43" y="28"/>
                    </a:lnTo>
                    <a:lnTo>
                      <a:pt x="62" y="23"/>
                    </a:lnTo>
                    <a:lnTo>
                      <a:pt x="82" y="18"/>
                    </a:lnTo>
                    <a:lnTo>
                      <a:pt x="101" y="12"/>
                    </a:lnTo>
                    <a:lnTo>
                      <a:pt x="121" y="8"/>
                    </a:lnTo>
                    <a:lnTo>
                      <a:pt x="140" y="4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9" y="15"/>
                    </a:lnTo>
                    <a:lnTo>
                      <a:pt x="138" y="18"/>
                    </a:lnTo>
                    <a:lnTo>
                      <a:pt x="129" y="23"/>
                    </a:lnTo>
                    <a:lnTo>
                      <a:pt x="119" y="26"/>
                    </a:lnTo>
                    <a:lnTo>
                      <a:pt x="109" y="30"/>
                    </a:lnTo>
                    <a:lnTo>
                      <a:pt x="99" y="33"/>
                    </a:lnTo>
                    <a:lnTo>
                      <a:pt x="90" y="36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2"/>
                    </a:lnTo>
                    <a:lnTo>
                      <a:pt x="106" y="38"/>
                    </a:lnTo>
                    <a:lnTo>
                      <a:pt x="119" y="33"/>
                    </a:lnTo>
                    <a:lnTo>
                      <a:pt x="130" y="30"/>
                    </a:lnTo>
                    <a:lnTo>
                      <a:pt x="140" y="26"/>
                    </a:lnTo>
                    <a:lnTo>
                      <a:pt x="150" y="24"/>
                    </a:lnTo>
                    <a:lnTo>
                      <a:pt x="157" y="21"/>
                    </a:lnTo>
                    <a:lnTo>
                      <a:pt x="160" y="20"/>
                    </a:lnTo>
                    <a:lnTo>
                      <a:pt x="159" y="28"/>
                    </a:lnTo>
                    <a:lnTo>
                      <a:pt x="158" y="36"/>
                    </a:lnTo>
                    <a:lnTo>
                      <a:pt x="157" y="45"/>
                    </a:lnTo>
                    <a:lnTo>
                      <a:pt x="155" y="53"/>
                    </a:lnTo>
                    <a:lnTo>
                      <a:pt x="149" y="55"/>
                    </a:lnTo>
                    <a:lnTo>
                      <a:pt x="139" y="58"/>
                    </a:lnTo>
                    <a:lnTo>
                      <a:pt x="128" y="62"/>
                    </a:lnTo>
                    <a:lnTo>
                      <a:pt x="117" y="66"/>
                    </a:lnTo>
                    <a:lnTo>
                      <a:pt x="107" y="70"/>
                    </a:lnTo>
                    <a:lnTo>
                      <a:pt x="99" y="74"/>
                    </a:lnTo>
                    <a:lnTo>
                      <a:pt x="94" y="79"/>
                    </a:lnTo>
                    <a:lnTo>
                      <a:pt x="94" y="84"/>
                    </a:lnTo>
                    <a:lnTo>
                      <a:pt x="100" y="83"/>
                    </a:lnTo>
                    <a:lnTo>
                      <a:pt x="108" y="81"/>
                    </a:lnTo>
                    <a:lnTo>
                      <a:pt x="115" y="79"/>
                    </a:lnTo>
                    <a:lnTo>
                      <a:pt x="124" y="76"/>
                    </a:lnTo>
                    <a:lnTo>
                      <a:pt x="132" y="72"/>
                    </a:lnTo>
                    <a:lnTo>
                      <a:pt x="140" y="69"/>
                    </a:lnTo>
                    <a:lnTo>
                      <a:pt x="149" y="65"/>
                    </a:lnTo>
                    <a:lnTo>
                      <a:pt x="157" y="63"/>
                    </a:lnTo>
                    <a:lnTo>
                      <a:pt x="157" y="69"/>
                    </a:lnTo>
                    <a:lnTo>
                      <a:pt x="157" y="74"/>
                    </a:lnTo>
                    <a:lnTo>
                      <a:pt x="157" y="81"/>
                    </a:lnTo>
                    <a:lnTo>
                      <a:pt x="155" y="87"/>
                    </a:lnTo>
                    <a:lnTo>
                      <a:pt x="145" y="91"/>
                    </a:lnTo>
                    <a:lnTo>
                      <a:pt x="136" y="95"/>
                    </a:lnTo>
                    <a:lnTo>
                      <a:pt x="126" y="100"/>
                    </a:lnTo>
                    <a:lnTo>
                      <a:pt x="115" y="103"/>
                    </a:lnTo>
                    <a:lnTo>
                      <a:pt x="105" y="107"/>
                    </a:lnTo>
                    <a:lnTo>
                      <a:pt x="94" y="110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8"/>
                    </a:lnTo>
                    <a:lnTo>
                      <a:pt x="68" y="121"/>
                    </a:lnTo>
                    <a:lnTo>
                      <a:pt x="67" y="123"/>
                    </a:lnTo>
                    <a:lnTo>
                      <a:pt x="66" y="126"/>
                    </a:lnTo>
                    <a:lnTo>
                      <a:pt x="69" y="125"/>
                    </a:lnTo>
                    <a:lnTo>
                      <a:pt x="78" y="123"/>
                    </a:lnTo>
                    <a:lnTo>
                      <a:pt x="91" y="118"/>
                    </a:lnTo>
                    <a:lnTo>
                      <a:pt x="106" y="114"/>
                    </a:lnTo>
                    <a:lnTo>
                      <a:pt x="121" y="108"/>
                    </a:lnTo>
                    <a:lnTo>
                      <a:pt x="136" y="103"/>
                    </a:lnTo>
                    <a:lnTo>
                      <a:pt x="147" y="100"/>
                    </a:lnTo>
                    <a:lnTo>
                      <a:pt x="155" y="99"/>
                    </a:lnTo>
                    <a:lnTo>
                      <a:pt x="154" y="109"/>
                    </a:lnTo>
                    <a:lnTo>
                      <a:pt x="153" y="119"/>
                    </a:lnTo>
                    <a:lnTo>
                      <a:pt x="152" y="130"/>
                    </a:lnTo>
                    <a:lnTo>
                      <a:pt x="151" y="140"/>
                    </a:lnTo>
                    <a:lnTo>
                      <a:pt x="132" y="147"/>
                    </a:lnTo>
                    <a:lnTo>
                      <a:pt x="113" y="155"/>
                    </a:lnTo>
                    <a:lnTo>
                      <a:pt x="94" y="163"/>
                    </a:lnTo>
                    <a:lnTo>
                      <a:pt x="76" y="170"/>
                    </a:lnTo>
                    <a:lnTo>
                      <a:pt x="56" y="177"/>
                    </a:lnTo>
                    <a:lnTo>
                      <a:pt x="38" y="184"/>
                    </a:lnTo>
                    <a:lnTo>
                      <a:pt x="18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0" name="Freeform 124"/>
              <p:cNvSpPr>
                <a:spLocks/>
              </p:cNvSpPr>
              <p:nvPr/>
            </p:nvSpPr>
            <p:spPr bwMode="auto">
              <a:xfrm>
                <a:off x="1205" y="3215"/>
                <a:ext cx="89" cy="128"/>
              </a:xfrm>
              <a:custGeom>
                <a:avLst/>
                <a:gdLst/>
                <a:ahLst/>
                <a:cxnLst>
                  <a:cxn ang="0">
                    <a:pos x="122" y="225"/>
                  </a:cxn>
                  <a:cxn ang="0">
                    <a:pos x="63" y="186"/>
                  </a:cxn>
                  <a:cxn ang="0">
                    <a:pos x="3" y="150"/>
                  </a:cxn>
                  <a:cxn ang="0">
                    <a:pos x="8" y="132"/>
                  </a:cxn>
                  <a:cxn ang="0">
                    <a:pos x="40" y="140"/>
                  </a:cxn>
                  <a:cxn ang="0">
                    <a:pos x="60" y="150"/>
                  </a:cxn>
                  <a:cxn ang="0">
                    <a:pos x="78" y="160"/>
                  </a:cxn>
                  <a:cxn ang="0">
                    <a:pos x="79" y="157"/>
                  </a:cxn>
                  <a:cxn ang="0">
                    <a:pos x="63" y="144"/>
                  </a:cxn>
                  <a:cxn ang="0">
                    <a:pos x="37" y="129"/>
                  </a:cxn>
                  <a:cxn ang="0">
                    <a:pos x="16" y="110"/>
                  </a:cxn>
                  <a:cxn ang="0">
                    <a:pos x="2" y="85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2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5" y="65"/>
                  </a:cxn>
                  <a:cxn ang="0">
                    <a:pos x="6" y="49"/>
                  </a:cxn>
                  <a:cxn ang="0">
                    <a:pos x="16" y="48"/>
                  </a:cxn>
                  <a:cxn ang="0">
                    <a:pos x="39" y="59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8" y="23"/>
                  </a:cxn>
                  <a:cxn ang="0">
                    <a:pos x="117" y="61"/>
                  </a:cxn>
                  <a:cxn ang="0">
                    <a:pos x="177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1" y="139"/>
                  </a:cxn>
                  <a:cxn ang="0">
                    <a:pos x="151" y="142"/>
                  </a:cxn>
                  <a:cxn ang="0">
                    <a:pos x="166" y="148"/>
                  </a:cxn>
                  <a:cxn ang="0">
                    <a:pos x="173" y="159"/>
                  </a:cxn>
                  <a:cxn ang="0">
                    <a:pos x="172" y="171"/>
                  </a:cxn>
                  <a:cxn ang="0">
                    <a:pos x="170" y="172"/>
                  </a:cxn>
                  <a:cxn ang="0">
                    <a:pos x="137" y="154"/>
                  </a:cxn>
                  <a:cxn ang="0">
                    <a:pos x="104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6" y="168"/>
                  </a:cxn>
                  <a:cxn ang="0">
                    <a:pos x="169" y="203"/>
                  </a:cxn>
                  <a:cxn ang="0">
                    <a:pos x="167" y="225"/>
                  </a:cxn>
                  <a:cxn ang="0">
                    <a:pos x="142" y="216"/>
                  </a:cxn>
                  <a:cxn ang="0">
                    <a:pos x="119" y="201"/>
                  </a:cxn>
                  <a:cxn ang="0">
                    <a:pos x="106" y="199"/>
                  </a:cxn>
                  <a:cxn ang="0">
                    <a:pos x="130" y="215"/>
                  </a:cxn>
                  <a:cxn ang="0">
                    <a:pos x="159" y="232"/>
                  </a:cxn>
                  <a:cxn ang="0">
                    <a:pos x="166" y="245"/>
                  </a:cxn>
                  <a:cxn ang="0">
                    <a:pos x="163" y="255"/>
                  </a:cxn>
                  <a:cxn ang="0">
                    <a:pos x="161" y="254"/>
                  </a:cxn>
                </a:cxnLst>
                <a:rect l="0" t="0" r="r" b="b"/>
                <a:pathLst>
                  <a:path w="177" h="255">
                    <a:moveTo>
                      <a:pt x="161" y="254"/>
                    </a:moveTo>
                    <a:lnTo>
                      <a:pt x="142" y="239"/>
                    </a:lnTo>
                    <a:lnTo>
                      <a:pt x="122" y="225"/>
                    </a:lnTo>
                    <a:lnTo>
                      <a:pt x="102" y="212"/>
                    </a:lnTo>
                    <a:lnTo>
                      <a:pt x="83" y="199"/>
                    </a:lnTo>
                    <a:lnTo>
                      <a:pt x="63" y="186"/>
                    </a:lnTo>
                    <a:lnTo>
                      <a:pt x="43" y="175"/>
                    </a:lnTo>
                    <a:lnTo>
                      <a:pt x="23" y="162"/>
                    </a:lnTo>
                    <a:lnTo>
                      <a:pt x="3" y="150"/>
                    </a:lnTo>
                    <a:lnTo>
                      <a:pt x="0" y="140"/>
                    </a:lnTo>
                    <a:lnTo>
                      <a:pt x="2" y="134"/>
                    </a:lnTo>
                    <a:lnTo>
                      <a:pt x="8" y="132"/>
                    </a:lnTo>
                    <a:lnTo>
                      <a:pt x="18" y="133"/>
                    </a:lnTo>
                    <a:lnTo>
                      <a:pt x="30" y="137"/>
                    </a:lnTo>
                    <a:lnTo>
                      <a:pt x="40" y="140"/>
                    </a:lnTo>
                    <a:lnTo>
                      <a:pt x="49" y="145"/>
                    </a:lnTo>
                    <a:lnTo>
                      <a:pt x="56" y="147"/>
                    </a:lnTo>
                    <a:lnTo>
                      <a:pt x="60" y="150"/>
                    </a:lnTo>
                    <a:lnTo>
                      <a:pt x="64" y="154"/>
                    </a:lnTo>
                    <a:lnTo>
                      <a:pt x="71" y="159"/>
                    </a:lnTo>
                    <a:lnTo>
                      <a:pt x="78" y="160"/>
                    </a:lnTo>
                    <a:lnTo>
                      <a:pt x="79" y="159"/>
                    </a:lnTo>
                    <a:lnTo>
                      <a:pt x="79" y="157"/>
                    </a:lnTo>
                    <a:lnTo>
                      <a:pt x="79" y="157"/>
                    </a:lnTo>
                    <a:lnTo>
                      <a:pt x="81" y="156"/>
                    </a:lnTo>
                    <a:lnTo>
                      <a:pt x="72" y="149"/>
                    </a:lnTo>
                    <a:lnTo>
                      <a:pt x="63" y="144"/>
                    </a:lnTo>
                    <a:lnTo>
                      <a:pt x="55" y="138"/>
                    </a:lnTo>
                    <a:lnTo>
                      <a:pt x="46" y="133"/>
                    </a:lnTo>
                    <a:lnTo>
                      <a:pt x="37" y="129"/>
                    </a:lnTo>
                    <a:lnTo>
                      <a:pt x="29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2" y="85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2"/>
                    </a:lnTo>
                    <a:lnTo>
                      <a:pt x="24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38" y="85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7" y="66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6" y="54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0" y="44"/>
                    </a:lnTo>
                    <a:lnTo>
                      <a:pt x="16" y="48"/>
                    </a:lnTo>
                    <a:lnTo>
                      <a:pt x="23" y="51"/>
                    </a:lnTo>
                    <a:lnTo>
                      <a:pt x="31" y="56"/>
                    </a:lnTo>
                    <a:lnTo>
                      <a:pt x="39" y="59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8" y="57"/>
                    </a:lnTo>
                    <a:lnTo>
                      <a:pt x="44" y="53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2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5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8" y="23"/>
                    </a:lnTo>
                    <a:lnTo>
                      <a:pt x="78" y="35"/>
                    </a:lnTo>
                    <a:lnTo>
                      <a:pt x="98" y="47"/>
                    </a:lnTo>
                    <a:lnTo>
                      <a:pt x="117" y="61"/>
                    </a:lnTo>
                    <a:lnTo>
                      <a:pt x="138" y="73"/>
                    </a:lnTo>
                    <a:lnTo>
                      <a:pt x="158" y="87"/>
                    </a:lnTo>
                    <a:lnTo>
                      <a:pt x="177" y="102"/>
                    </a:lnTo>
                    <a:lnTo>
                      <a:pt x="176" y="111"/>
                    </a:lnTo>
                    <a:lnTo>
                      <a:pt x="176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7" y="138"/>
                    </a:lnTo>
                    <a:lnTo>
                      <a:pt x="152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1" y="141"/>
                    </a:lnTo>
                    <a:lnTo>
                      <a:pt x="151" y="142"/>
                    </a:lnTo>
                    <a:lnTo>
                      <a:pt x="154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0"/>
                    </a:lnTo>
                    <a:lnTo>
                      <a:pt x="173" y="154"/>
                    </a:lnTo>
                    <a:lnTo>
                      <a:pt x="173" y="159"/>
                    </a:lnTo>
                    <a:lnTo>
                      <a:pt x="173" y="165"/>
                    </a:lnTo>
                    <a:lnTo>
                      <a:pt x="173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2" y="171"/>
                    </a:lnTo>
                    <a:lnTo>
                      <a:pt x="170" y="172"/>
                    </a:lnTo>
                    <a:lnTo>
                      <a:pt x="160" y="167"/>
                    </a:lnTo>
                    <a:lnTo>
                      <a:pt x="148" y="160"/>
                    </a:lnTo>
                    <a:lnTo>
                      <a:pt x="137" y="154"/>
                    </a:lnTo>
                    <a:lnTo>
                      <a:pt x="125" y="147"/>
                    </a:lnTo>
                    <a:lnTo>
                      <a:pt x="115" y="141"/>
                    </a:lnTo>
                    <a:lnTo>
                      <a:pt x="104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3" y="137"/>
                    </a:lnTo>
                    <a:lnTo>
                      <a:pt x="93" y="141"/>
                    </a:lnTo>
                    <a:lnTo>
                      <a:pt x="104" y="146"/>
                    </a:lnTo>
                    <a:lnTo>
                      <a:pt x="115" y="152"/>
                    </a:lnTo>
                    <a:lnTo>
                      <a:pt x="125" y="156"/>
                    </a:lnTo>
                    <a:lnTo>
                      <a:pt x="136" y="161"/>
                    </a:lnTo>
                    <a:lnTo>
                      <a:pt x="146" y="168"/>
                    </a:lnTo>
                    <a:lnTo>
                      <a:pt x="158" y="174"/>
                    </a:lnTo>
                    <a:lnTo>
                      <a:pt x="169" y="182"/>
                    </a:lnTo>
                    <a:lnTo>
                      <a:pt x="169" y="203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5"/>
                    </a:lnTo>
                    <a:lnTo>
                      <a:pt x="158" y="223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4" y="212"/>
                    </a:lnTo>
                    <a:lnTo>
                      <a:pt x="127" y="206"/>
                    </a:lnTo>
                    <a:lnTo>
                      <a:pt x="119" y="201"/>
                    </a:lnTo>
                    <a:lnTo>
                      <a:pt x="112" y="198"/>
                    </a:lnTo>
                    <a:lnTo>
                      <a:pt x="104" y="194"/>
                    </a:lnTo>
                    <a:lnTo>
                      <a:pt x="106" y="199"/>
                    </a:lnTo>
                    <a:lnTo>
                      <a:pt x="113" y="203"/>
                    </a:lnTo>
                    <a:lnTo>
                      <a:pt x="121" y="209"/>
                    </a:lnTo>
                    <a:lnTo>
                      <a:pt x="130" y="215"/>
                    </a:lnTo>
                    <a:lnTo>
                      <a:pt x="140" y="222"/>
                    </a:lnTo>
                    <a:lnTo>
                      <a:pt x="151" y="228"/>
                    </a:lnTo>
                    <a:lnTo>
                      <a:pt x="159" y="232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5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5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1" name="Freeform 125"/>
              <p:cNvSpPr>
                <a:spLocks/>
              </p:cNvSpPr>
              <p:nvPr/>
            </p:nvSpPr>
            <p:spPr bwMode="auto">
              <a:xfrm>
                <a:off x="1374" y="3234"/>
                <a:ext cx="34" cy="79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0" y="139"/>
                  </a:cxn>
                  <a:cxn ang="0">
                    <a:pos x="3" y="102"/>
                  </a:cxn>
                  <a:cxn ang="0">
                    <a:pos x="5" y="5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20" y="12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4" y="5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7" y="65"/>
                  </a:cxn>
                  <a:cxn ang="0">
                    <a:pos x="65" y="108"/>
                  </a:cxn>
                  <a:cxn ang="0">
                    <a:pos x="63" y="133"/>
                  </a:cxn>
                  <a:cxn ang="0">
                    <a:pos x="54" y="137"/>
                  </a:cxn>
                  <a:cxn ang="0">
                    <a:pos x="48" y="140"/>
                  </a:cxn>
                  <a:cxn ang="0">
                    <a:pos x="40" y="144"/>
                  </a:cxn>
                  <a:cxn ang="0">
                    <a:pos x="31" y="147"/>
                  </a:cxn>
                  <a:cxn ang="0">
                    <a:pos x="23" y="151"/>
                  </a:cxn>
                  <a:cxn ang="0">
                    <a:pos x="15" y="154"/>
                  </a:cxn>
                  <a:cxn ang="0">
                    <a:pos x="7" y="156"/>
                  </a:cxn>
                  <a:cxn ang="0">
                    <a:pos x="0" y="157"/>
                  </a:cxn>
                </a:cxnLst>
                <a:rect l="0" t="0" r="r" b="b"/>
                <a:pathLst>
                  <a:path w="69" h="157">
                    <a:moveTo>
                      <a:pt x="0" y="157"/>
                    </a:moveTo>
                    <a:lnTo>
                      <a:pt x="0" y="139"/>
                    </a:lnTo>
                    <a:lnTo>
                      <a:pt x="3" y="102"/>
                    </a:lnTo>
                    <a:lnTo>
                      <a:pt x="5" y="58"/>
                    </a:lnTo>
                    <a:lnTo>
                      <a:pt x="7" y="19"/>
                    </a:lnTo>
                    <a:lnTo>
                      <a:pt x="13" y="16"/>
                    </a:lnTo>
                    <a:lnTo>
                      <a:pt x="20" y="12"/>
                    </a:lnTo>
                    <a:lnTo>
                      <a:pt x="28" y="10"/>
                    </a:lnTo>
                    <a:lnTo>
                      <a:pt x="36" y="8"/>
                    </a:lnTo>
                    <a:lnTo>
                      <a:pt x="44" y="5"/>
                    </a:lnTo>
                    <a:lnTo>
                      <a:pt x="53" y="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7" y="65"/>
                    </a:lnTo>
                    <a:lnTo>
                      <a:pt x="65" y="108"/>
                    </a:lnTo>
                    <a:lnTo>
                      <a:pt x="63" y="133"/>
                    </a:lnTo>
                    <a:lnTo>
                      <a:pt x="54" y="137"/>
                    </a:lnTo>
                    <a:lnTo>
                      <a:pt x="48" y="140"/>
                    </a:lnTo>
                    <a:lnTo>
                      <a:pt x="40" y="144"/>
                    </a:lnTo>
                    <a:lnTo>
                      <a:pt x="31" y="147"/>
                    </a:lnTo>
                    <a:lnTo>
                      <a:pt x="23" y="151"/>
                    </a:lnTo>
                    <a:lnTo>
                      <a:pt x="15" y="154"/>
                    </a:lnTo>
                    <a:lnTo>
                      <a:pt x="7" y="156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2" name="Freeform 126"/>
              <p:cNvSpPr>
                <a:spLocks/>
              </p:cNvSpPr>
              <p:nvPr/>
            </p:nvSpPr>
            <p:spPr bwMode="auto">
              <a:xfrm>
                <a:off x="1410" y="3204"/>
                <a:ext cx="74" cy="93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10" y="162"/>
                  </a:cxn>
                  <a:cxn ang="0">
                    <a:pos x="29" y="153"/>
                  </a:cxn>
                  <a:cxn ang="0">
                    <a:pos x="48" y="145"/>
                  </a:cxn>
                  <a:cxn ang="0">
                    <a:pos x="56" y="138"/>
                  </a:cxn>
                  <a:cxn ang="0">
                    <a:pos x="49" y="137"/>
                  </a:cxn>
                  <a:cxn ang="0">
                    <a:pos x="28" y="145"/>
                  </a:cxn>
                  <a:cxn ang="0">
                    <a:pos x="8" y="154"/>
                  </a:cxn>
                  <a:cxn ang="0">
                    <a:pos x="3" y="133"/>
                  </a:cxn>
                  <a:cxn ang="0">
                    <a:pos x="15" y="108"/>
                  </a:cxn>
                  <a:cxn ang="0">
                    <a:pos x="46" y="98"/>
                  </a:cxn>
                  <a:cxn ang="0">
                    <a:pos x="81" y="87"/>
                  </a:cxn>
                  <a:cxn ang="0">
                    <a:pos x="69" y="84"/>
                  </a:cxn>
                  <a:cxn ang="0">
                    <a:pos x="36" y="92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8"/>
                  </a:cxn>
                  <a:cxn ang="0">
                    <a:pos x="48" y="38"/>
                  </a:cxn>
                  <a:cxn ang="0">
                    <a:pos x="75" y="29"/>
                  </a:cxn>
                  <a:cxn ang="0">
                    <a:pos x="100" y="16"/>
                  </a:cxn>
                  <a:cxn ang="0">
                    <a:pos x="131" y="2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5" y="29"/>
                  </a:cxn>
                  <a:cxn ang="0">
                    <a:pos x="99" y="38"/>
                  </a:cxn>
                  <a:cxn ang="0">
                    <a:pos x="86" y="45"/>
                  </a:cxn>
                  <a:cxn ang="0">
                    <a:pos x="90" y="49"/>
                  </a:cxn>
                  <a:cxn ang="0">
                    <a:pos x="110" y="41"/>
                  </a:cxn>
                  <a:cxn ang="0">
                    <a:pos x="132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7"/>
                  </a:cxn>
                  <a:cxn ang="0">
                    <a:pos x="86" y="108"/>
                  </a:cxn>
                  <a:cxn ang="0">
                    <a:pos x="70" y="113"/>
                  </a:cxn>
                  <a:cxn ang="0">
                    <a:pos x="64" y="115"/>
                  </a:cxn>
                  <a:cxn ang="0">
                    <a:pos x="64" y="120"/>
                  </a:cxn>
                  <a:cxn ang="0">
                    <a:pos x="77" y="120"/>
                  </a:cxn>
                  <a:cxn ang="0">
                    <a:pos x="94" y="115"/>
                  </a:cxn>
                  <a:cxn ang="0">
                    <a:pos x="114" y="113"/>
                  </a:cxn>
                  <a:cxn ang="0">
                    <a:pos x="133" y="120"/>
                  </a:cxn>
                  <a:cxn ang="0">
                    <a:pos x="148" y="128"/>
                  </a:cxn>
                  <a:cxn ang="0">
                    <a:pos x="137" y="137"/>
                  </a:cxn>
                  <a:cxn ang="0">
                    <a:pos x="113" y="144"/>
                  </a:cxn>
                  <a:cxn ang="0">
                    <a:pos x="78" y="158"/>
                  </a:cxn>
                  <a:cxn ang="0">
                    <a:pos x="46" y="170"/>
                  </a:cxn>
                  <a:cxn ang="0">
                    <a:pos x="22" y="181"/>
                  </a:cxn>
                  <a:cxn ang="0">
                    <a:pos x="1" y="184"/>
                  </a:cxn>
                </a:cxnLst>
                <a:rect l="0" t="0" r="r" b="b"/>
                <a:pathLst>
                  <a:path w="148" h="184">
                    <a:moveTo>
                      <a:pt x="1" y="184"/>
                    </a:moveTo>
                    <a:lnTo>
                      <a:pt x="0" y="181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3" y="166"/>
                    </a:lnTo>
                    <a:lnTo>
                      <a:pt x="10" y="162"/>
                    </a:lnTo>
                    <a:lnTo>
                      <a:pt x="16" y="159"/>
                    </a:lnTo>
                    <a:lnTo>
                      <a:pt x="22" y="156"/>
                    </a:lnTo>
                    <a:lnTo>
                      <a:pt x="29" y="153"/>
                    </a:lnTo>
                    <a:lnTo>
                      <a:pt x="34" y="151"/>
                    </a:lnTo>
                    <a:lnTo>
                      <a:pt x="41" y="147"/>
                    </a:lnTo>
                    <a:lnTo>
                      <a:pt x="48" y="145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7"/>
                    </a:lnTo>
                    <a:lnTo>
                      <a:pt x="56" y="136"/>
                    </a:lnTo>
                    <a:lnTo>
                      <a:pt x="49" y="137"/>
                    </a:lnTo>
                    <a:lnTo>
                      <a:pt x="41" y="138"/>
                    </a:lnTo>
                    <a:lnTo>
                      <a:pt x="34" y="142"/>
                    </a:lnTo>
                    <a:lnTo>
                      <a:pt x="28" y="145"/>
                    </a:lnTo>
                    <a:lnTo>
                      <a:pt x="22" y="148"/>
                    </a:lnTo>
                    <a:lnTo>
                      <a:pt x="15" y="151"/>
                    </a:lnTo>
                    <a:lnTo>
                      <a:pt x="8" y="154"/>
                    </a:lnTo>
                    <a:lnTo>
                      <a:pt x="2" y="155"/>
                    </a:lnTo>
                    <a:lnTo>
                      <a:pt x="3" y="144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5" y="113"/>
                    </a:lnTo>
                    <a:lnTo>
                      <a:pt x="15" y="108"/>
                    </a:lnTo>
                    <a:lnTo>
                      <a:pt x="24" y="103"/>
                    </a:lnTo>
                    <a:lnTo>
                      <a:pt x="36" y="100"/>
                    </a:lnTo>
                    <a:lnTo>
                      <a:pt x="46" y="98"/>
                    </a:lnTo>
                    <a:lnTo>
                      <a:pt x="57" y="94"/>
                    </a:lnTo>
                    <a:lnTo>
                      <a:pt x="69" y="91"/>
                    </a:lnTo>
                    <a:lnTo>
                      <a:pt x="81" y="87"/>
                    </a:lnTo>
                    <a:lnTo>
                      <a:pt x="91" y="82"/>
                    </a:lnTo>
                    <a:lnTo>
                      <a:pt x="79" y="83"/>
                    </a:lnTo>
                    <a:lnTo>
                      <a:pt x="69" y="84"/>
                    </a:lnTo>
                    <a:lnTo>
                      <a:pt x="57" y="86"/>
                    </a:lnTo>
                    <a:lnTo>
                      <a:pt x="47" y="89"/>
                    </a:lnTo>
                    <a:lnTo>
                      <a:pt x="36" y="92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2"/>
                    </a:lnTo>
                    <a:lnTo>
                      <a:pt x="22" y="48"/>
                    </a:lnTo>
                    <a:lnTo>
                      <a:pt x="30" y="44"/>
                    </a:lnTo>
                    <a:lnTo>
                      <a:pt x="39" y="40"/>
                    </a:lnTo>
                    <a:lnTo>
                      <a:pt x="48" y="38"/>
                    </a:lnTo>
                    <a:lnTo>
                      <a:pt x="57" y="34"/>
                    </a:lnTo>
                    <a:lnTo>
                      <a:pt x="67" y="32"/>
                    </a:lnTo>
                    <a:lnTo>
                      <a:pt x="75" y="29"/>
                    </a:lnTo>
                    <a:lnTo>
                      <a:pt x="82" y="25"/>
                    </a:lnTo>
                    <a:lnTo>
                      <a:pt x="90" y="22"/>
                    </a:lnTo>
                    <a:lnTo>
                      <a:pt x="100" y="16"/>
                    </a:lnTo>
                    <a:lnTo>
                      <a:pt x="110" y="10"/>
                    </a:lnTo>
                    <a:lnTo>
                      <a:pt x="121" y="6"/>
                    </a:lnTo>
                    <a:lnTo>
                      <a:pt x="131" y="2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9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0" y="22"/>
                    </a:lnTo>
                    <a:lnTo>
                      <a:pt x="133" y="25"/>
                    </a:lnTo>
                    <a:lnTo>
                      <a:pt x="125" y="29"/>
                    </a:lnTo>
                    <a:lnTo>
                      <a:pt x="116" y="32"/>
                    </a:lnTo>
                    <a:lnTo>
                      <a:pt x="107" y="36"/>
                    </a:lnTo>
                    <a:lnTo>
                      <a:pt x="99" y="38"/>
                    </a:lnTo>
                    <a:lnTo>
                      <a:pt x="91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8"/>
                    </a:lnTo>
                    <a:lnTo>
                      <a:pt x="90" y="49"/>
                    </a:lnTo>
                    <a:lnTo>
                      <a:pt x="97" y="47"/>
                    </a:lnTo>
                    <a:lnTo>
                      <a:pt x="104" y="44"/>
                    </a:lnTo>
                    <a:lnTo>
                      <a:pt x="110" y="41"/>
                    </a:lnTo>
                    <a:lnTo>
                      <a:pt x="117" y="38"/>
                    </a:lnTo>
                    <a:lnTo>
                      <a:pt x="124" y="36"/>
                    </a:lnTo>
                    <a:lnTo>
                      <a:pt x="132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9"/>
                    </a:lnTo>
                    <a:lnTo>
                      <a:pt x="145" y="72"/>
                    </a:lnTo>
                    <a:lnTo>
                      <a:pt x="144" y="87"/>
                    </a:lnTo>
                    <a:lnTo>
                      <a:pt x="137" y="90"/>
                    </a:lnTo>
                    <a:lnTo>
                      <a:pt x="131" y="93"/>
                    </a:lnTo>
                    <a:lnTo>
                      <a:pt x="123" y="97"/>
                    </a:lnTo>
                    <a:lnTo>
                      <a:pt x="110" y="102"/>
                    </a:lnTo>
                    <a:lnTo>
                      <a:pt x="97" y="106"/>
                    </a:lnTo>
                    <a:lnTo>
                      <a:pt x="86" y="108"/>
                    </a:lnTo>
                    <a:lnTo>
                      <a:pt x="79" y="110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4" y="120"/>
                    </a:lnTo>
                    <a:lnTo>
                      <a:pt x="64" y="121"/>
                    </a:lnTo>
                    <a:lnTo>
                      <a:pt x="70" y="121"/>
                    </a:lnTo>
                    <a:lnTo>
                      <a:pt x="77" y="120"/>
                    </a:lnTo>
                    <a:lnTo>
                      <a:pt x="83" y="118"/>
                    </a:lnTo>
                    <a:lnTo>
                      <a:pt x="89" y="116"/>
                    </a:lnTo>
                    <a:lnTo>
                      <a:pt x="94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0" y="115"/>
                    </a:lnTo>
                    <a:lnTo>
                      <a:pt x="125" y="117"/>
                    </a:lnTo>
                    <a:lnTo>
                      <a:pt x="133" y="120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8" y="128"/>
                    </a:lnTo>
                    <a:lnTo>
                      <a:pt x="148" y="131"/>
                    </a:lnTo>
                    <a:lnTo>
                      <a:pt x="148" y="133"/>
                    </a:lnTo>
                    <a:lnTo>
                      <a:pt x="137" y="137"/>
                    </a:lnTo>
                    <a:lnTo>
                      <a:pt x="128" y="139"/>
                    </a:lnTo>
                    <a:lnTo>
                      <a:pt x="121" y="142"/>
                    </a:lnTo>
                    <a:lnTo>
                      <a:pt x="113" y="144"/>
                    </a:lnTo>
                    <a:lnTo>
                      <a:pt x="104" y="147"/>
                    </a:lnTo>
                    <a:lnTo>
                      <a:pt x="92" y="152"/>
                    </a:lnTo>
                    <a:lnTo>
                      <a:pt x="78" y="158"/>
                    </a:lnTo>
                    <a:lnTo>
                      <a:pt x="60" y="165"/>
                    </a:lnTo>
                    <a:lnTo>
                      <a:pt x="54" y="168"/>
                    </a:lnTo>
                    <a:lnTo>
                      <a:pt x="46" y="170"/>
                    </a:lnTo>
                    <a:lnTo>
                      <a:pt x="39" y="175"/>
                    </a:lnTo>
                    <a:lnTo>
                      <a:pt x="31" y="177"/>
                    </a:lnTo>
                    <a:lnTo>
                      <a:pt x="22" y="181"/>
                    </a:lnTo>
                    <a:lnTo>
                      <a:pt x="15" y="183"/>
                    </a:lnTo>
                    <a:lnTo>
                      <a:pt x="7" y="184"/>
                    </a:lnTo>
                    <a:lnTo>
                      <a:pt x="1" y="184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3" name="Freeform 127"/>
              <p:cNvSpPr>
                <a:spLocks/>
              </p:cNvSpPr>
              <p:nvPr/>
            </p:nvSpPr>
            <p:spPr bwMode="auto">
              <a:xfrm>
                <a:off x="1217" y="3193"/>
                <a:ext cx="153" cy="69"/>
              </a:xfrm>
              <a:custGeom>
                <a:avLst/>
                <a:gdLst/>
                <a:ahLst/>
                <a:cxnLst>
                  <a:cxn ang="0">
                    <a:pos x="138" y="124"/>
                  </a:cxn>
                  <a:cxn ang="0">
                    <a:pos x="101" y="101"/>
                  </a:cxn>
                  <a:cxn ang="0">
                    <a:pos x="65" y="79"/>
                  </a:cxn>
                  <a:cxn ang="0">
                    <a:pos x="30" y="58"/>
                  </a:cxn>
                  <a:cxn ang="0">
                    <a:pos x="7" y="41"/>
                  </a:cxn>
                  <a:cxn ang="0">
                    <a:pos x="1" y="34"/>
                  </a:cxn>
                  <a:cxn ang="0">
                    <a:pos x="16" y="26"/>
                  </a:cxn>
                  <a:cxn ang="0">
                    <a:pos x="47" y="18"/>
                  </a:cxn>
                  <a:cxn ang="0">
                    <a:pos x="80" y="10"/>
                  </a:cxn>
                  <a:cxn ang="0">
                    <a:pos x="112" y="3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3"/>
                  </a:cxn>
                  <a:cxn ang="0">
                    <a:pos x="124" y="19"/>
                  </a:cxn>
                  <a:cxn ang="0">
                    <a:pos x="106" y="24"/>
                  </a:cxn>
                  <a:cxn ang="0">
                    <a:pos x="89" y="26"/>
                  </a:cxn>
                  <a:cxn ang="0">
                    <a:pos x="80" y="36"/>
                  </a:cxn>
                  <a:cxn ang="0">
                    <a:pos x="75" y="52"/>
                  </a:cxn>
                  <a:cxn ang="0">
                    <a:pos x="95" y="76"/>
                  </a:cxn>
                  <a:cxn ang="0">
                    <a:pos x="123" y="98"/>
                  </a:cxn>
                  <a:cxn ang="0">
                    <a:pos x="136" y="107"/>
                  </a:cxn>
                  <a:cxn ang="0">
                    <a:pos x="142" y="111"/>
                  </a:cxn>
                  <a:cxn ang="0">
                    <a:pos x="152" y="107"/>
                  </a:cxn>
                  <a:cxn ang="0">
                    <a:pos x="165" y="102"/>
                  </a:cxn>
                  <a:cxn ang="0">
                    <a:pos x="175" y="102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8"/>
                  </a:cxn>
                  <a:cxn ang="0">
                    <a:pos x="258" y="91"/>
                  </a:cxn>
                  <a:cxn ang="0">
                    <a:pos x="282" y="86"/>
                  </a:cxn>
                  <a:cxn ang="0">
                    <a:pos x="297" y="86"/>
                  </a:cxn>
                  <a:cxn ang="0">
                    <a:pos x="302" y="90"/>
                  </a:cxn>
                  <a:cxn ang="0">
                    <a:pos x="297" y="97"/>
                  </a:cxn>
                  <a:cxn ang="0">
                    <a:pos x="262" y="109"/>
                  </a:cxn>
                  <a:cxn ang="0">
                    <a:pos x="218" y="120"/>
                  </a:cxn>
                  <a:cxn ang="0">
                    <a:pos x="184" y="128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8" y="124"/>
                    </a:lnTo>
                    <a:lnTo>
                      <a:pt x="120" y="113"/>
                    </a:lnTo>
                    <a:lnTo>
                      <a:pt x="101" y="101"/>
                    </a:lnTo>
                    <a:lnTo>
                      <a:pt x="83" y="91"/>
                    </a:lnTo>
                    <a:lnTo>
                      <a:pt x="65" y="79"/>
                    </a:lnTo>
                    <a:lnTo>
                      <a:pt x="47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1"/>
                    </a:lnTo>
                    <a:lnTo>
                      <a:pt x="4" y="38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6" y="26"/>
                    </a:lnTo>
                    <a:lnTo>
                      <a:pt x="31" y="22"/>
                    </a:lnTo>
                    <a:lnTo>
                      <a:pt x="47" y="18"/>
                    </a:lnTo>
                    <a:lnTo>
                      <a:pt x="63" y="14"/>
                    </a:lnTo>
                    <a:lnTo>
                      <a:pt x="80" y="10"/>
                    </a:lnTo>
                    <a:lnTo>
                      <a:pt x="96" y="7"/>
                    </a:lnTo>
                    <a:lnTo>
                      <a:pt x="112" y="3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3"/>
                    </a:lnTo>
                    <a:lnTo>
                      <a:pt x="144" y="6"/>
                    </a:lnTo>
                    <a:lnTo>
                      <a:pt x="149" y="8"/>
                    </a:lnTo>
                    <a:lnTo>
                      <a:pt x="142" y="13"/>
                    </a:lnTo>
                    <a:lnTo>
                      <a:pt x="134" y="16"/>
                    </a:lnTo>
                    <a:lnTo>
                      <a:pt x="124" y="19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5"/>
                    </a:lnTo>
                    <a:lnTo>
                      <a:pt x="89" y="26"/>
                    </a:lnTo>
                    <a:lnTo>
                      <a:pt x="81" y="28"/>
                    </a:lnTo>
                    <a:lnTo>
                      <a:pt x="80" y="36"/>
                    </a:lnTo>
                    <a:lnTo>
                      <a:pt x="77" y="44"/>
                    </a:lnTo>
                    <a:lnTo>
                      <a:pt x="75" y="52"/>
                    </a:lnTo>
                    <a:lnTo>
                      <a:pt x="74" y="60"/>
                    </a:lnTo>
                    <a:lnTo>
                      <a:pt x="95" y="76"/>
                    </a:lnTo>
                    <a:lnTo>
                      <a:pt x="111" y="89"/>
                    </a:lnTo>
                    <a:lnTo>
                      <a:pt x="123" y="98"/>
                    </a:lnTo>
                    <a:lnTo>
                      <a:pt x="131" y="104"/>
                    </a:lnTo>
                    <a:lnTo>
                      <a:pt x="136" y="107"/>
                    </a:lnTo>
                    <a:lnTo>
                      <a:pt x="139" y="109"/>
                    </a:lnTo>
                    <a:lnTo>
                      <a:pt x="142" y="111"/>
                    </a:lnTo>
                    <a:lnTo>
                      <a:pt x="143" y="112"/>
                    </a:lnTo>
                    <a:lnTo>
                      <a:pt x="152" y="107"/>
                    </a:lnTo>
                    <a:lnTo>
                      <a:pt x="159" y="104"/>
                    </a:lnTo>
                    <a:lnTo>
                      <a:pt x="165" y="102"/>
                    </a:lnTo>
                    <a:lnTo>
                      <a:pt x="169" y="102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199" y="108"/>
                    </a:lnTo>
                    <a:lnTo>
                      <a:pt x="211" y="105"/>
                    </a:lnTo>
                    <a:lnTo>
                      <a:pt x="222" y="101"/>
                    </a:lnTo>
                    <a:lnTo>
                      <a:pt x="234" y="98"/>
                    </a:lnTo>
                    <a:lnTo>
                      <a:pt x="245" y="94"/>
                    </a:lnTo>
                    <a:lnTo>
                      <a:pt x="258" y="91"/>
                    </a:lnTo>
                    <a:lnTo>
                      <a:pt x="270" y="89"/>
                    </a:lnTo>
                    <a:lnTo>
                      <a:pt x="282" y="86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300" y="87"/>
                    </a:lnTo>
                    <a:lnTo>
                      <a:pt x="302" y="90"/>
                    </a:lnTo>
                    <a:lnTo>
                      <a:pt x="305" y="92"/>
                    </a:lnTo>
                    <a:lnTo>
                      <a:pt x="297" y="97"/>
                    </a:lnTo>
                    <a:lnTo>
                      <a:pt x="281" y="102"/>
                    </a:lnTo>
                    <a:lnTo>
                      <a:pt x="262" y="109"/>
                    </a:lnTo>
                    <a:lnTo>
                      <a:pt x="240" y="115"/>
                    </a:lnTo>
                    <a:lnTo>
                      <a:pt x="218" y="120"/>
                    </a:lnTo>
                    <a:lnTo>
                      <a:pt x="198" y="124"/>
                    </a:lnTo>
                    <a:lnTo>
                      <a:pt x="184" y="128"/>
                    </a:lnTo>
                    <a:lnTo>
                      <a:pt x="177" y="129"/>
                    </a:lnTo>
                    <a:lnTo>
                      <a:pt x="167" y="134"/>
                    </a:lnTo>
                    <a:lnTo>
                      <a:pt x="161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4" name="Freeform 128"/>
              <p:cNvSpPr>
                <a:spLocks/>
              </p:cNvSpPr>
              <p:nvPr/>
            </p:nvSpPr>
            <p:spPr bwMode="auto">
              <a:xfrm>
                <a:off x="1295" y="3248"/>
                <a:ext cx="11" cy="6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6" y="3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4"/>
                  </a:cxn>
                  <a:cxn ang="0">
                    <a:pos x="21" y="5"/>
                  </a:cxn>
                  <a:cxn ang="0">
                    <a:pos x="17" y="8"/>
                  </a:cxn>
                  <a:cxn ang="0">
                    <a:pos x="11" y="11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7"/>
                    </a:lnTo>
                    <a:lnTo>
                      <a:pt x="10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5" name="Freeform 129"/>
              <p:cNvSpPr>
                <a:spLocks/>
              </p:cNvSpPr>
              <p:nvPr/>
            </p:nvSpPr>
            <p:spPr bwMode="auto">
              <a:xfrm>
                <a:off x="1259" y="3201"/>
                <a:ext cx="97" cy="43"/>
              </a:xfrm>
              <a:custGeom>
                <a:avLst/>
                <a:gdLst/>
                <a:ahLst/>
                <a:cxnLst>
                  <a:cxn ang="0">
                    <a:pos x="48" y="81"/>
                  </a:cxn>
                  <a:cxn ang="0">
                    <a:pos x="35" y="70"/>
                  </a:cxn>
                  <a:cxn ang="0">
                    <a:pos x="21" y="60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8"/>
                  </a:cxn>
                  <a:cxn ang="0">
                    <a:pos x="12" y="18"/>
                  </a:cxn>
                  <a:cxn ang="0">
                    <a:pos x="29" y="11"/>
                  </a:cxn>
                  <a:cxn ang="0">
                    <a:pos x="51" y="6"/>
                  </a:cxn>
                  <a:cxn ang="0">
                    <a:pos x="71" y="2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2" y="13"/>
                  </a:cxn>
                  <a:cxn ang="0">
                    <a:pos x="48" y="17"/>
                  </a:cxn>
                  <a:cxn ang="0">
                    <a:pos x="35" y="22"/>
                  </a:cxn>
                  <a:cxn ang="0">
                    <a:pos x="29" y="25"/>
                  </a:cxn>
                  <a:cxn ang="0">
                    <a:pos x="28" y="29"/>
                  </a:cxn>
                  <a:cxn ang="0">
                    <a:pos x="39" y="28"/>
                  </a:cxn>
                  <a:cxn ang="0">
                    <a:pos x="63" y="16"/>
                  </a:cxn>
                  <a:cxn ang="0">
                    <a:pos x="89" y="8"/>
                  </a:cxn>
                  <a:cxn ang="0">
                    <a:pos x="108" y="15"/>
                  </a:cxn>
                  <a:cxn ang="0">
                    <a:pos x="121" y="36"/>
                  </a:cxn>
                  <a:cxn ang="0">
                    <a:pos x="135" y="47"/>
                  </a:cxn>
                  <a:cxn ang="0">
                    <a:pos x="147" y="53"/>
                  </a:cxn>
                  <a:cxn ang="0">
                    <a:pos x="161" y="53"/>
                  </a:cxn>
                  <a:cxn ang="0">
                    <a:pos x="176" y="54"/>
                  </a:cxn>
                  <a:cxn ang="0">
                    <a:pos x="190" y="59"/>
                  </a:cxn>
                  <a:cxn ang="0">
                    <a:pos x="190" y="64"/>
                  </a:cxn>
                  <a:cxn ang="0">
                    <a:pos x="165" y="72"/>
                  </a:cxn>
                  <a:cxn ang="0">
                    <a:pos x="134" y="79"/>
                  </a:cxn>
                  <a:cxn ang="0">
                    <a:pos x="109" y="83"/>
                  </a:cxn>
                  <a:cxn ang="0">
                    <a:pos x="98" y="79"/>
                  </a:cxn>
                  <a:cxn ang="0">
                    <a:pos x="86" y="78"/>
                  </a:cxn>
                  <a:cxn ang="0">
                    <a:pos x="77" y="79"/>
                  </a:cxn>
                  <a:cxn ang="0">
                    <a:pos x="67" y="83"/>
                  </a:cxn>
                  <a:cxn ang="0">
                    <a:pos x="60" y="86"/>
                  </a:cxn>
                  <a:cxn ang="0">
                    <a:pos x="56" y="86"/>
                  </a:cxn>
                </a:cxnLst>
                <a:rect l="0" t="0" r="r" b="b"/>
                <a:pathLst>
                  <a:path w="196" h="86">
                    <a:moveTo>
                      <a:pt x="55" y="86"/>
                    </a:moveTo>
                    <a:lnTo>
                      <a:pt x="48" y="81"/>
                    </a:lnTo>
                    <a:lnTo>
                      <a:pt x="41" y="75"/>
                    </a:lnTo>
                    <a:lnTo>
                      <a:pt x="35" y="70"/>
                    </a:lnTo>
                    <a:lnTo>
                      <a:pt x="28" y="64"/>
                    </a:lnTo>
                    <a:lnTo>
                      <a:pt x="21" y="60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51" y="6"/>
                    </a:lnTo>
                    <a:lnTo>
                      <a:pt x="61" y="3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75" y="6"/>
                    </a:lnTo>
                    <a:lnTo>
                      <a:pt x="68" y="9"/>
                    </a:lnTo>
                    <a:lnTo>
                      <a:pt x="62" y="13"/>
                    </a:lnTo>
                    <a:lnTo>
                      <a:pt x="55" y="15"/>
                    </a:lnTo>
                    <a:lnTo>
                      <a:pt x="48" y="17"/>
                    </a:lnTo>
                    <a:lnTo>
                      <a:pt x="41" y="19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9" y="28"/>
                    </a:lnTo>
                    <a:lnTo>
                      <a:pt x="51" y="23"/>
                    </a:lnTo>
                    <a:lnTo>
                      <a:pt x="63" y="16"/>
                    </a:lnTo>
                    <a:lnTo>
                      <a:pt x="77" y="10"/>
                    </a:lnTo>
                    <a:lnTo>
                      <a:pt x="89" y="8"/>
                    </a:lnTo>
                    <a:lnTo>
                      <a:pt x="99" y="8"/>
                    </a:lnTo>
                    <a:lnTo>
                      <a:pt x="108" y="15"/>
                    </a:lnTo>
                    <a:lnTo>
                      <a:pt x="115" y="30"/>
                    </a:lnTo>
                    <a:lnTo>
                      <a:pt x="121" y="36"/>
                    </a:lnTo>
                    <a:lnTo>
                      <a:pt x="128" y="41"/>
                    </a:lnTo>
                    <a:lnTo>
                      <a:pt x="135" y="47"/>
                    </a:lnTo>
                    <a:lnTo>
                      <a:pt x="143" y="53"/>
                    </a:lnTo>
                    <a:lnTo>
                      <a:pt x="147" y="53"/>
                    </a:lnTo>
                    <a:lnTo>
                      <a:pt x="153" y="53"/>
                    </a:lnTo>
                    <a:lnTo>
                      <a:pt x="161" y="53"/>
                    </a:lnTo>
                    <a:lnTo>
                      <a:pt x="168" y="53"/>
                    </a:lnTo>
                    <a:lnTo>
                      <a:pt x="176" y="54"/>
                    </a:lnTo>
                    <a:lnTo>
                      <a:pt x="183" y="56"/>
                    </a:lnTo>
                    <a:lnTo>
                      <a:pt x="190" y="59"/>
                    </a:lnTo>
                    <a:lnTo>
                      <a:pt x="196" y="62"/>
                    </a:lnTo>
                    <a:lnTo>
                      <a:pt x="190" y="64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79"/>
                    </a:lnTo>
                    <a:lnTo>
                      <a:pt x="120" y="82"/>
                    </a:lnTo>
                    <a:lnTo>
                      <a:pt x="109" y="83"/>
                    </a:lnTo>
                    <a:lnTo>
                      <a:pt x="105" y="82"/>
                    </a:lnTo>
                    <a:lnTo>
                      <a:pt x="98" y="79"/>
                    </a:lnTo>
                    <a:lnTo>
                      <a:pt x="91" y="78"/>
                    </a:lnTo>
                    <a:lnTo>
                      <a:pt x="86" y="78"/>
                    </a:lnTo>
                    <a:lnTo>
                      <a:pt x="82" y="78"/>
                    </a:lnTo>
                    <a:lnTo>
                      <a:pt x="77" y="79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1" y="86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6" y="86"/>
                    </a:lnTo>
                    <a:lnTo>
                      <a:pt x="55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6" name="Freeform 130"/>
              <p:cNvSpPr>
                <a:spLocks/>
              </p:cNvSpPr>
              <p:nvPr/>
            </p:nvSpPr>
            <p:spPr bwMode="auto">
              <a:xfrm>
                <a:off x="1291" y="3182"/>
                <a:ext cx="120" cy="56"/>
              </a:xfrm>
              <a:custGeom>
                <a:avLst/>
                <a:gdLst/>
                <a:ahLst/>
                <a:cxnLst>
                  <a:cxn ang="0">
                    <a:pos x="171" y="111"/>
                  </a:cxn>
                  <a:cxn ang="0">
                    <a:pos x="130" y="89"/>
                  </a:cxn>
                  <a:cxn ang="0">
                    <a:pos x="99" y="71"/>
                  </a:cxn>
                  <a:cxn ang="0">
                    <a:pos x="74" y="59"/>
                  </a:cxn>
                  <a:cxn ang="0">
                    <a:pos x="56" y="50"/>
                  </a:cxn>
                  <a:cxn ang="0">
                    <a:pos x="42" y="41"/>
                  </a:cxn>
                  <a:cxn ang="0">
                    <a:pos x="28" y="35"/>
                  </a:cxn>
                  <a:cxn ang="0">
                    <a:pos x="16" y="29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18" y="9"/>
                  </a:cxn>
                  <a:cxn ang="0">
                    <a:pos x="32" y="5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62" y="2"/>
                  </a:cxn>
                  <a:cxn ang="0">
                    <a:pos x="72" y="6"/>
                  </a:cxn>
                  <a:cxn ang="0">
                    <a:pos x="86" y="13"/>
                  </a:cxn>
                  <a:cxn ang="0">
                    <a:pos x="103" y="23"/>
                  </a:cxn>
                  <a:cxn ang="0">
                    <a:pos x="112" y="26"/>
                  </a:cxn>
                  <a:cxn ang="0">
                    <a:pos x="122" y="31"/>
                  </a:cxn>
                  <a:cxn ang="0">
                    <a:pos x="131" y="36"/>
                  </a:cxn>
                  <a:cxn ang="0">
                    <a:pos x="141" y="41"/>
                  </a:cxn>
                  <a:cxn ang="0">
                    <a:pos x="150" y="47"/>
                  </a:cxn>
                  <a:cxn ang="0">
                    <a:pos x="161" y="53"/>
                  </a:cxn>
                  <a:cxn ang="0">
                    <a:pos x="171" y="58"/>
                  </a:cxn>
                  <a:cxn ang="0">
                    <a:pos x="183" y="62"/>
                  </a:cxn>
                  <a:cxn ang="0">
                    <a:pos x="198" y="69"/>
                  </a:cxn>
                  <a:cxn ang="0">
                    <a:pos x="208" y="75"/>
                  </a:cxn>
                  <a:cxn ang="0">
                    <a:pos x="216" y="80"/>
                  </a:cxn>
                  <a:cxn ang="0">
                    <a:pos x="223" y="82"/>
                  </a:cxn>
                  <a:cxn ang="0">
                    <a:pos x="228" y="84"/>
                  </a:cxn>
                  <a:cxn ang="0">
                    <a:pos x="231" y="85"/>
                  </a:cxn>
                  <a:cxn ang="0">
                    <a:pos x="234" y="88"/>
                  </a:cxn>
                  <a:cxn ang="0">
                    <a:pos x="239" y="89"/>
                  </a:cxn>
                  <a:cxn ang="0">
                    <a:pos x="234" y="92"/>
                  </a:cxn>
                  <a:cxn ang="0">
                    <a:pos x="228" y="96"/>
                  </a:cxn>
                  <a:cxn ang="0">
                    <a:pos x="218" y="99"/>
                  </a:cxn>
                  <a:cxn ang="0">
                    <a:pos x="207" y="103"/>
                  </a:cxn>
                  <a:cxn ang="0">
                    <a:pos x="195" y="106"/>
                  </a:cxn>
                  <a:cxn ang="0">
                    <a:pos x="185" y="108"/>
                  </a:cxn>
                  <a:cxn ang="0">
                    <a:pos x="177" y="109"/>
                  </a:cxn>
                  <a:cxn ang="0">
                    <a:pos x="171" y="111"/>
                  </a:cxn>
                </a:cxnLst>
                <a:rect l="0" t="0" r="r" b="b"/>
                <a:pathLst>
                  <a:path w="239" h="111">
                    <a:moveTo>
                      <a:pt x="171" y="111"/>
                    </a:moveTo>
                    <a:lnTo>
                      <a:pt x="130" y="89"/>
                    </a:lnTo>
                    <a:lnTo>
                      <a:pt x="99" y="71"/>
                    </a:lnTo>
                    <a:lnTo>
                      <a:pt x="74" y="59"/>
                    </a:lnTo>
                    <a:lnTo>
                      <a:pt x="56" y="50"/>
                    </a:lnTo>
                    <a:lnTo>
                      <a:pt x="42" y="41"/>
                    </a:lnTo>
                    <a:lnTo>
                      <a:pt x="28" y="35"/>
                    </a:lnTo>
                    <a:lnTo>
                      <a:pt x="16" y="29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2" y="6"/>
                    </a:lnTo>
                    <a:lnTo>
                      <a:pt x="86" y="13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22" y="31"/>
                    </a:lnTo>
                    <a:lnTo>
                      <a:pt x="131" y="36"/>
                    </a:lnTo>
                    <a:lnTo>
                      <a:pt x="141" y="41"/>
                    </a:lnTo>
                    <a:lnTo>
                      <a:pt x="150" y="47"/>
                    </a:lnTo>
                    <a:lnTo>
                      <a:pt x="161" y="53"/>
                    </a:lnTo>
                    <a:lnTo>
                      <a:pt x="171" y="58"/>
                    </a:lnTo>
                    <a:lnTo>
                      <a:pt x="183" y="62"/>
                    </a:lnTo>
                    <a:lnTo>
                      <a:pt x="198" y="69"/>
                    </a:lnTo>
                    <a:lnTo>
                      <a:pt x="208" y="75"/>
                    </a:lnTo>
                    <a:lnTo>
                      <a:pt x="216" y="80"/>
                    </a:lnTo>
                    <a:lnTo>
                      <a:pt x="223" y="82"/>
                    </a:lnTo>
                    <a:lnTo>
                      <a:pt x="228" y="84"/>
                    </a:lnTo>
                    <a:lnTo>
                      <a:pt x="231" y="85"/>
                    </a:lnTo>
                    <a:lnTo>
                      <a:pt x="234" y="88"/>
                    </a:lnTo>
                    <a:lnTo>
                      <a:pt x="239" y="89"/>
                    </a:lnTo>
                    <a:lnTo>
                      <a:pt x="234" y="92"/>
                    </a:lnTo>
                    <a:lnTo>
                      <a:pt x="228" y="96"/>
                    </a:lnTo>
                    <a:lnTo>
                      <a:pt x="218" y="99"/>
                    </a:lnTo>
                    <a:lnTo>
                      <a:pt x="207" y="103"/>
                    </a:lnTo>
                    <a:lnTo>
                      <a:pt x="195" y="106"/>
                    </a:lnTo>
                    <a:lnTo>
                      <a:pt x="185" y="108"/>
                    </a:lnTo>
                    <a:lnTo>
                      <a:pt x="177" y="109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7" name="Freeform 131"/>
              <p:cNvSpPr>
                <a:spLocks/>
              </p:cNvSpPr>
              <p:nvPr/>
            </p:nvSpPr>
            <p:spPr bwMode="auto">
              <a:xfrm>
                <a:off x="1290" y="3215"/>
                <a:ext cx="21" cy="17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7" y="4"/>
                  </a:cxn>
                  <a:cxn ang="0">
                    <a:pos x="42" y="11"/>
                  </a:cxn>
                  <a:cxn ang="0">
                    <a:pos x="43" y="20"/>
                  </a:cxn>
                  <a:cxn ang="0">
                    <a:pos x="39" y="24"/>
                  </a:cxn>
                  <a:cxn ang="0">
                    <a:pos x="35" y="27"/>
                  </a:cxn>
                  <a:cxn ang="0">
                    <a:pos x="30" y="28"/>
                  </a:cxn>
                  <a:cxn ang="0">
                    <a:pos x="27" y="31"/>
                  </a:cxn>
                  <a:cxn ang="0">
                    <a:pos x="22" y="32"/>
                  </a:cxn>
                  <a:cxn ang="0">
                    <a:pos x="18" y="33"/>
                  </a:cxn>
                  <a:cxn ang="0">
                    <a:pos x="13" y="33"/>
                  </a:cxn>
                  <a:cxn ang="0">
                    <a:pos x="8" y="33"/>
                  </a:cxn>
                </a:cxnLst>
                <a:rect l="0" t="0" r="r" b="b"/>
                <a:pathLst>
                  <a:path w="43" h="33">
                    <a:moveTo>
                      <a:pt x="8" y="33"/>
                    </a:moveTo>
                    <a:lnTo>
                      <a:pt x="6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4"/>
                    </a:lnTo>
                    <a:lnTo>
                      <a:pt x="42" y="11"/>
                    </a:lnTo>
                    <a:lnTo>
                      <a:pt x="43" y="20"/>
                    </a:lnTo>
                    <a:lnTo>
                      <a:pt x="39" y="24"/>
                    </a:lnTo>
                    <a:lnTo>
                      <a:pt x="35" y="27"/>
                    </a:lnTo>
                    <a:lnTo>
                      <a:pt x="30" y="28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8" y="33"/>
                    </a:lnTo>
                    <a:lnTo>
                      <a:pt x="13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8" name="Freeform 132"/>
              <p:cNvSpPr>
                <a:spLocks/>
              </p:cNvSpPr>
              <p:nvPr/>
            </p:nvSpPr>
            <p:spPr bwMode="auto">
              <a:xfrm>
                <a:off x="1291" y="3219"/>
                <a:ext cx="16" cy="10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" y="18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31" y="4"/>
                  </a:cxn>
                  <a:cxn ang="0">
                    <a:pos x="32" y="5"/>
                  </a:cxn>
                  <a:cxn ang="0">
                    <a:pos x="27" y="15"/>
                  </a:cxn>
                  <a:cxn ang="0">
                    <a:pos x="22" y="18"/>
                  </a:cxn>
                  <a:cxn ang="0">
                    <a:pos x="14" y="20"/>
                  </a:cxn>
                  <a:cxn ang="0">
                    <a:pos x="5" y="20"/>
                  </a:cxn>
                </a:cxnLst>
                <a:rect l="0" t="0" r="r" b="b"/>
                <a:pathLst>
                  <a:path w="32" h="20">
                    <a:moveTo>
                      <a:pt x="5" y="20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27" y="15"/>
                    </a:lnTo>
                    <a:lnTo>
                      <a:pt x="22" y="18"/>
                    </a:lnTo>
                    <a:lnTo>
                      <a:pt x="14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49" name="Freeform 133"/>
              <p:cNvSpPr>
                <a:spLocks/>
              </p:cNvSpPr>
              <p:nvPr/>
            </p:nvSpPr>
            <p:spPr bwMode="auto">
              <a:xfrm>
                <a:off x="1324" y="3155"/>
                <a:ext cx="156" cy="70"/>
              </a:xfrm>
              <a:custGeom>
                <a:avLst/>
                <a:gdLst/>
                <a:ahLst/>
                <a:cxnLst>
                  <a:cxn ang="0">
                    <a:pos x="181" y="135"/>
                  </a:cxn>
                  <a:cxn ang="0">
                    <a:pos x="169" y="131"/>
                  </a:cxn>
                  <a:cxn ang="0">
                    <a:pos x="165" y="129"/>
                  </a:cxn>
                  <a:cxn ang="0">
                    <a:pos x="165" y="127"/>
                  </a:cxn>
                  <a:cxn ang="0">
                    <a:pos x="175" y="122"/>
                  </a:cxn>
                  <a:cxn ang="0">
                    <a:pos x="195" y="116"/>
                  </a:cxn>
                  <a:cxn ang="0">
                    <a:pos x="214" y="110"/>
                  </a:cxn>
                  <a:cxn ang="0">
                    <a:pos x="233" y="104"/>
                  </a:cxn>
                  <a:cxn ang="0">
                    <a:pos x="242" y="89"/>
                  </a:cxn>
                  <a:cxn ang="0">
                    <a:pos x="245" y="70"/>
                  </a:cxn>
                  <a:cxn ang="0">
                    <a:pos x="234" y="56"/>
                  </a:cxn>
                  <a:cxn ang="0">
                    <a:pos x="206" y="41"/>
                  </a:cxn>
                  <a:cxn ang="0">
                    <a:pos x="178" y="27"/>
                  </a:cxn>
                  <a:cxn ang="0">
                    <a:pos x="152" y="18"/>
                  </a:cxn>
                  <a:cxn ang="0">
                    <a:pos x="138" y="21"/>
                  </a:cxn>
                  <a:cxn ang="0">
                    <a:pos x="126" y="24"/>
                  </a:cxn>
                  <a:cxn ang="0">
                    <a:pos x="113" y="23"/>
                  </a:cxn>
                  <a:cxn ang="0">
                    <a:pos x="100" y="21"/>
                  </a:cxn>
                  <a:cxn ang="0">
                    <a:pos x="90" y="23"/>
                  </a:cxn>
                  <a:cxn ang="0">
                    <a:pos x="69" y="33"/>
                  </a:cxn>
                  <a:cxn ang="0">
                    <a:pos x="43" y="46"/>
                  </a:cxn>
                  <a:cxn ang="0">
                    <a:pos x="20" y="55"/>
                  </a:cxn>
                  <a:cxn ang="0">
                    <a:pos x="6" y="53"/>
                  </a:cxn>
                  <a:cxn ang="0">
                    <a:pos x="1" y="49"/>
                  </a:cxn>
                  <a:cxn ang="0">
                    <a:pos x="12" y="40"/>
                  </a:cxn>
                  <a:cxn ang="0">
                    <a:pos x="45" y="24"/>
                  </a:cxn>
                  <a:cxn ang="0">
                    <a:pos x="85" y="9"/>
                  </a:cxn>
                  <a:cxn ang="0">
                    <a:pos x="122" y="0"/>
                  </a:cxn>
                  <a:cxn ang="0">
                    <a:pos x="128" y="3"/>
                  </a:cxn>
                  <a:cxn ang="0">
                    <a:pos x="118" y="13"/>
                  </a:cxn>
                  <a:cxn ang="0">
                    <a:pos x="121" y="15"/>
                  </a:cxn>
                  <a:cxn ang="0">
                    <a:pos x="131" y="8"/>
                  </a:cxn>
                  <a:cxn ang="0">
                    <a:pos x="159" y="10"/>
                  </a:cxn>
                  <a:cxn ang="0">
                    <a:pos x="204" y="29"/>
                  </a:cxn>
                  <a:cxn ang="0">
                    <a:pos x="249" y="51"/>
                  </a:cxn>
                  <a:cxn ang="0">
                    <a:pos x="293" y="75"/>
                  </a:cxn>
                  <a:cxn ang="0">
                    <a:pos x="302" y="93"/>
                  </a:cxn>
                  <a:cxn ang="0">
                    <a:pos x="268" y="110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3" h="139">
                    <a:moveTo>
                      <a:pt x="187" y="139"/>
                    </a:moveTo>
                    <a:lnTo>
                      <a:pt x="181" y="135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4" y="130"/>
                    </a:lnTo>
                    <a:lnTo>
                      <a:pt x="165" y="129"/>
                    </a:lnTo>
                    <a:lnTo>
                      <a:pt x="165" y="128"/>
                    </a:lnTo>
                    <a:lnTo>
                      <a:pt x="165" y="127"/>
                    </a:lnTo>
                    <a:lnTo>
                      <a:pt x="165" y="125"/>
                    </a:lnTo>
                    <a:lnTo>
                      <a:pt x="175" y="122"/>
                    </a:lnTo>
                    <a:lnTo>
                      <a:pt x="184" y="120"/>
                    </a:lnTo>
                    <a:lnTo>
                      <a:pt x="195" y="116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8"/>
                    </a:lnTo>
                    <a:lnTo>
                      <a:pt x="233" y="104"/>
                    </a:lnTo>
                    <a:lnTo>
                      <a:pt x="242" y="99"/>
                    </a:lnTo>
                    <a:lnTo>
                      <a:pt x="242" y="89"/>
                    </a:lnTo>
                    <a:lnTo>
                      <a:pt x="244" y="79"/>
                    </a:lnTo>
                    <a:lnTo>
                      <a:pt x="245" y="70"/>
                    </a:lnTo>
                    <a:lnTo>
                      <a:pt x="245" y="62"/>
                    </a:lnTo>
                    <a:lnTo>
                      <a:pt x="234" y="56"/>
                    </a:lnTo>
                    <a:lnTo>
                      <a:pt x="221" y="48"/>
                    </a:lnTo>
                    <a:lnTo>
                      <a:pt x="206" y="41"/>
                    </a:lnTo>
                    <a:lnTo>
                      <a:pt x="191" y="34"/>
                    </a:lnTo>
                    <a:lnTo>
                      <a:pt x="178" y="27"/>
                    </a:lnTo>
                    <a:lnTo>
                      <a:pt x="164" y="22"/>
                    </a:lnTo>
                    <a:lnTo>
                      <a:pt x="152" y="18"/>
                    </a:lnTo>
                    <a:lnTo>
                      <a:pt x="143" y="17"/>
                    </a:lnTo>
                    <a:lnTo>
                      <a:pt x="138" y="21"/>
                    </a:lnTo>
                    <a:lnTo>
                      <a:pt x="133" y="23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3" y="23"/>
                    </a:lnTo>
                    <a:lnTo>
                      <a:pt x="106" y="22"/>
                    </a:lnTo>
                    <a:lnTo>
                      <a:pt x="100" y="21"/>
                    </a:lnTo>
                    <a:lnTo>
                      <a:pt x="96" y="19"/>
                    </a:lnTo>
                    <a:lnTo>
                      <a:pt x="90" y="23"/>
                    </a:lnTo>
                    <a:lnTo>
                      <a:pt x="81" y="27"/>
                    </a:lnTo>
                    <a:lnTo>
                      <a:pt x="69" y="33"/>
                    </a:lnTo>
                    <a:lnTo>
                      <a:pt x="57" y="39"/>
                    </a:lnTo>
                    <a:lnTo>
                      <a:pt x="43" y="46"/>
                    </a:lnTo>
                    <a:lnTo>
                      <a:pt x="30" y="52"/>
                    </a:lnTo>
                    <a:lnTo>
                      <a:pt x="20" y="55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1" y="49"/>
                    </a:lnTo>
                    <a:lnTo>
                      <a:pt x="0" y="47"/>
                    </a:lnTo>
                    <a:lnTo>
                      <a:pt x="12" y="40"/>
                    </a:lnTo>
                    <a:lnTo>
                      <a:pt x="27" y="32"/>
                    </a:lnTo>
                    <a:lnTo>
                      <a:pt x="45" y="24"/>
                    </a:lnTo>
                    <a:lnTo>
                      <a:pt x="66" y="16"/>
                    </a:lnTo>
                    <a:lnTo>
                      <a:pt x="85" y="9"/>
                    </a:lnTo>
                    <a:lnTo>
                      <a:pt x="105" y="3"/>
                    </a:lnTo>
                    <a:lnTo>
                      <a:pt x="122" y="0"/>
                    </a:lnTo>
                    <a:lnTo>
                      <a:pt x="135" y="0"/>
                    </a:lnTo>
                    <a:lnTo>
                      <a:pt x="128" y="3"/>
                    </a:lnTo>
                    <a:lnTo>
                      <a:pt x="122" y="8"/>
                    </a:lnTo>
                    <a:lnTo>
                      <a:pt x="118" y="13"/>
                    </a:lnTo>
                    <a:lnTo>
                      <a:pt x="114" y="18"/>
                    </a:lnTo>
                    <a:lnTo>
                      <a:pt x="121" y="15"/>
                    </a:lnTo>
                    <a:lnTo>
                      <a:pt x="127" y="11"/>
                    </a:lnTo>
                    <a:lnTo>
                      <a:pt x="131" y="8"/>
                    </a:lnTo>
                    <a:lnTo>
                      <a:pt x="137" y="3"/>
                    </a:lnTo>
                    <a:lnTo>
                      <a:pt x="159" y="10"/>
                    </a:lnTo>
                    <a:lnTo>
                      <a:pt x="181" y="18"/>
                    </a:lnTo>
                    <a:lnTo>
                      <a:pt x="204" y="29"/>
                    </a:lnTo>
                    <a:lnTo>
                      <a:pt x="227" y="39"/>
                    </a:lnTo>
                    <a:lnTo>
                      <a:pt x="249" y="51"/>
                    </a:lnTo>
                    <a:lnTo>
                      <a:pt x="272" y="63"/>
                    </a:lnTo>
                    <a:lnTo>
                      <a:pt x="293" y="75"/>
                    </a:lnTo>
                    <a:lnTo>
                      <a:pt x="313" y="86"/>
                    </a:lnTo>
                    <a:lnTo>
                      <a:pt x="302" y="93"/>
                    </a:lnTo>
                    <a:lnTo>
                      <a:pt x="287" y="102"/>
                    </a:lnTo>
                    <a:lnTo>
                      <a:pt x="268" y="110"/>
                    </a:lnTo>
                    <a:lnTo>
                      <a:pt x="250" y="120"/>
                    </a:lnTo>
                    <a:lnTo>
                      <a:pt x="232" y="127"/>
                    </a:lnTo>
                    <a:lnTo>
                      <a:pt x="213" y="134"/>
                    </a:lnTo>
                    <a:lnTo>
                      <a:pt x="198" y="138"/>
                    </a:lnTo>
                    <a:lnTo>
                      <a:pt x="187" y="13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0" name="Freeform 134"/>
              <p:cNvSpPr>
                <a:spLocks/>
              </p:cNvSpPr>
              <p:nvPr/>
            </p:nvSpPr>
            <p:spPr bwMode="auto">
              <a:xfrm>
                <a:off x="1320" y="3213"/>
                <a:ext cx="23" cy="12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5" y="21"/>
                  </a:cxn>
                  <a:cxn ang="0">
                    <a:pos x="19" y="19"/>
                  </a:cxn>
                  <a:cxn ang="0">
                    <a:pos x="14" y="16"/>
                  </a:cxn>
                  <a:cxn ang="0">
                    <a:pos x="9" y="14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22" y="8"/>
                  </a:cxn>
                  <a:cxn ang="0">
                    <a:pos x="28" y="12"/>
                  </a:cxn>
                  <a:cxn ang="0">
                    <a:pos x="34" y="15"/>
                  </a:cxn>
                  <a:cxn ang="0">
                    <a:pos x="39" y="19"/>
                  </a:cxn>
                  <a:cxn ang="0">
                    <a:pos x="46" y="21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6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5" y="21"/>
                    </a:lnTo>
                    <a:lnTo>
                      <a:pt x="19" y="19"/>
                    </a:lnTo>
                    <a:lnTo>
                      <a:pt x="14" y="16"/>
                    </a:lnTo>
                    <a:lnTo>
                      <a:pt x="9" y="14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6" y="5"/>
                    </a:lnTo>
                    <a:lnTo>
                      <a:pt x="22" y="8"/>
                    </a:lnTo>
                    <a:lnTo>
                      <a:pt x="28" y="12"/>
                    </a:lnTo>
                    <a:lnTo>
                      <a:pt x="34" y="15"/>
                    </a:lnTo>
                    <a:lnTo>
                      <a:pt x="39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1" name="Freeform 135"/>
              <p:cNvSpPr>
                <a:spLocks/>
              </p:cNvSpPr>
              <p:nvPr/>
            </p:nvSpPr>
            <p:spPr bwMode="auto">
              <a:xfrm>
                <a:off x="1239" y="3211"/>
                <a:ext cx="11" cy="1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6" y="10"/>
                  </a:cxn>
                  <a:cxn ang="0">
                    <a:pos x="11" y="6"/>
                  </a:cxn>
                  <a:cxn ang="0">
                    <a:pos x="16" y="4"/>
                  </a:cxn>
                  <a:cxn ang="0">
                    <a:pos x="21" y="0"/>
                  </a:cxn>
                  <a:cxn ang="0">
                    <a:pos x="22" y="4"/>
                  </a:cxn>
                  <a:cxn ang="0">
                    <a:pos x="22" y="12"/>
                  </a:cxn>
                  <a:cxn ang="0">
                    <a:pos x="18" y="1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11" y="19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10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12"/>
                    </a:lnTo>
                    <a:lnTo>
                      <a:pt x="18" y="18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2" name="Freeform 136"/>
              <p:cNvSpPr>
                <a:spLocks/>
              </p:cNvSpPr>
              <p:nvPr/>
            </p:nvSpPr>
            <p:spPr bwMode="auto">
              <a:xfrm>
                <a:off x="1339" y="3169"/>
                <a:ext cx="102" cy="47"/>
              </a:xfrm>
              <a:custGeom>
                <a:avLst/>
                <a:gdLst/>
                <a:ahLst/>
                <a:cxnLst>
                  <a:cxn ang="0">
                    <a:pos x="113" y="93"/>
                  </a:cxn>
                  <a:cxn ang="0">
                    <a:pos x="104" y="89"/>
                  </a:cxn>
                  <a:cxn ang="0">
                    <a:pos x="95" y="86"/>
                  </a:cxn>
                  <a:cxn ang="0">
                    <a:pos x="86" y="82"/>
                  </a:cxn>
                  <a:cxn ang="0">
                    <a:pos x="74" y="68"/>
                  </a:cxn>
                  <a:cxn ang="0">
                    <a:pos x="59" y="52"/>
                  </a:cxn>
                  <a:cxn ang="0">
                    <a:pos x="42" y="43"/>
                  </a:cxn>
                  <a:cxn ang="0">
                    <a:pos x="20" y="41"/>
                  </a:cxn>
                  <a:cxn ang="0">
                    <a:pos x="6" y="40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5" y="19"/>
                  </a:cxn>
                  <a:cxn ang="0">
                    <a:pos x="45" y="10"/>
                  </a:cxn>
                  <a:cxn ang="0">
                    <a:pos x="65" y="4"/>
                  </a:cxn>
                  <a:cxn ang="0">
                    <a:pos x="80" y="4"/>
                  </a:cxn>
                  <a:cxn ang="0">
                    <a:pos x="92" y="4"/>
                  </a:cxn>
                  <a:cxn ang="0">
                    <a:pos x="104" y="3"/>
                  </a:cxn>
                  <a:cxn ang="0">
                    <a:pos x="116" y="0"/>
                  </a:cxn>
                  <a:cxn ang="0">
                    <a:pos x="130" y="4"/>
                  </a:cxn>
                  <a:cxn ang="0">
                    <a:pos x="146" y="12"/>
                  </a:cxn>
                  <a:cxn ang="0">
                    <a:pos x="164" y="20"/>
                  </a:cxn>
                  <a:cxn ang="0">
                    <a:pos x="180" y="28"/>
                  </a:cxn>
                  <a:cxn ang="0">
                    <a:pos x="197" y="36"/>
                  </a:cxn>
                  <a:cxn ang="0">
                    <a:pos x="204" y="40"/>
                  </a:cxn>
                  <a:cxn ang="0">
                    <a:pos x="204" y="46"/>
                  </a:cxn>
                  <a:cxn ang="0">
                    <a:pos x="204" y="58"/>
                  </a:cxn>
                  <a:cxn ang="0">
                    <a:pos x="195" y="73"/>
                  </a:cxn>
                  <a:cxn ang="0">
                    <a:pos x="172" y="82"/>
                  </a:cxn>
                  <a:cxn ang="0">
                    <a:pos x="149" y="90"/>
                  </a:cxn>
                  <a:cxn ang="0">
                    <a:pos x="127" y="94"/>
                  </a:cxn>
                </a:cxnLst>
                <a:rect l="0" t="0" r="r" b="b"/>
                <a:pathLst>
                  <a:path w="205" h="95">
                    <a:moveTo>
                      <a:pt x="118" y="95"/>
                    </a:moveTo>
                    <a:lnTo>
                      <a:pt x="113" y="93"/>
                    </a:lnTo>
                    <a:lnTo>
                      <a:pt x="108" y="91"/>
                    </a:lnTo>
                    <a:lnTo>
                      <a:pt x="104" y="89"/>
                    </a:lnTo>
                    <a:lnTo>
                      <a:pt x="99" y="87"/>
                    </a:lnTo>
                    <a:lnTo>
                      <a:pt x="95" y="86"/>
                    </a:lnTo>
                    <a:lnTo>
                      <a:pt x="91" y="83"/>
                    </a:lnTo>
                    <a:lnTo>
                      <a:pt x="86" y="82"/>
                    </a:lnTo>
                    <a:lnTo>
                      <a:pt x="82" y="80"/>
                    </a:lnTo>
                    <a:lnTo>
                      <a:pt x="74" y="68"/>
                    </a:lnTo>
                    <a:lnTo>
                      <a:pt x="66" y="59"/>
                    </a:lnTo>
                    <a:lnTo>
                      <a:pt x="59" y="52"/>
                    </a:lnTo>
                    <a:lnTo>
                      <a:pt x="51" y="46"/>
                    </a:lnTo>
                    <a:lnTo>
                      <a:pt x="42" y="43"/>
                    </a:lnTo>
                    <a:lnTo>
                      <a:pt x="31" y="41"/>
                    </a:lnTo>
                    <a:lnTo>
                      <a:pt x="20" y="41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3"/>
                    </a:lnTo>
                    <a:lnTo>
                      <a:pt x="25" y="19"/>
                    </a:lnTo>
                    <a:lnTo>
                      <a:pt x="36" y="14"/>
                    </a:lnTo>
                    <a:lnTo>
                      <a:pt x="45" y="10"/>
                    </a:lnTo>
                    <a:lnTo>
                      <a:pt x="55" y="6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0" y="4"/>
                    </a:lnTo>
                    <a:lnTo>
                      <a:pt x="86" y="4"/>
                    </a:lnTo>
                    <a:lnTo>
                      <a:pt x="92" y="4"/>
                    </a:lnTo>
                    <a:lnTo>
                      <a:pt x="98" y="4"/>
                    </a:lnTo>
                    <a:lnTo>
                      <a:pt x="104" y="3"/>
                    </a:lnTo>
                    <a:lnTo>
                      <a:pt x="111" y="1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30" y="4"/>
                    </a:lnTo>
                    <a:lnTo>
                      <a:pt x="138" y="8"/>
                    </a:lnTo>
                    <a:lnTo>
                      <a:pt x="146" y="12"/>
                    </a:lnTo>
                    <a:lnTo>
                      <a:pt x="156" y="16"/>
                    </a:lnTo>
                    <a:lnTo>
                      <a:pt x="164" y="20"/>
                    </a:lnTo>
                    <a:lnTo>
                      <a:pt x="172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5" y="41"/>
                    </a:lnTo>
                    <a:lnTo>
                      <a:pt x="204" y="46"/>
                    </a:lnTo>
                    <a:lnTo>
                      <a:pt x="204" y="51"/>
                    </a:lnTo>
                    <a:lnTo>
                      <a:pt x="204" y="58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4" y="78"/>
                    </a:lnTo>
                    <a:lnTo>
                      <a:pt x="172" y="82"/>
                    </a:lnTo>
                    <a:lnTo>
                      <a:pt x="160" y="87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7" y="94"/>
                    </a:lnTo>
                    <a:lnTo>
                      <a:pt x="118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3" name="Freeform 137"/>
              <p:cNvSpPr>
                <a:spLocks/>
              </p:cNvSpPr>
              <p:nvPr/>
            </p:nvSpPr>
            <p:spPr bwMode="auto">
              <a:xfrm>
                <a:off x="1235" y="3207"/>
                <a:ext cx="13" cy="8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14" y="11"/>
                  </a:cxn>
                  <a:cxn ang="0">
                    <a:pos x="7" y="14"/>
                  </a:cxn>
                  <a:cxn ang="0">
                    <a:pos x="3" y="15"/>
                  </a:cxn>
                  <a:cxn ang="0">
                    <a:pos x="1" y="17"/>
                  </a:cxn>
                </a:cxnLst>
                <a:rect l="0" t="0" r="r" b="b"/>
                <a:pathLst>
                  <a:path w="25" h="17">
                    <a:moveTo>
                      <a:pt x="1" y="17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14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4" name="Freeform 138"/>
              <p:cNvSpPr>
                <a:spLocks/>
              </p:cNvSpPr>
              <p:nvPr/>
            </p:nvSpPr>
            <p:spPr bwMode="auto">
              <a:xfrm>
                <a:off x="1399" y="3195"/>
                <a:ext cx="27" cy="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5" y="15"/>
                  </a:cxn>
                  <a:cxn ang="0">
                    <a:pos x="10" y="12"/>
                  </a:cxn>
                  <a:cxn ang="0">
                    <a:pos x="17" y="9"/>
                  </a:cxn>
                  <a:cxn ang="0">
                    <a:pos x="24" y="6"/>
                  </a:cxn>
                  <a:cxn ang="0">
                    <a:pos x="31" y="5"/>
                  </a:cxn>
                  <a:cxn ang="0">
                    <a:pos x="39" y="2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52" y="4"/>
                  </a:cxn>
                  <a:cxn ang="0">
                    <a:pos x="46" y="8"/>
                  </a:cxn>
                  <a:cxn ang="0">
                    <a:pos x="39" y="12"/>
                  </a:cxn>
                  <a:cxn ang="0">
                    <a:pos x="30" y="15"/>
                  </a:cxn>
                  <a:cxn ang="0">
                    <a:pos x="21" y="19"/>
                  </a:cxn>
                  <a:cxn ang="0">
                    <a:pos x="12" y="21"/>
                  </a:cxn>
                  <a:cxn ang="0">
                    <a:pos x="5" y="23"/>
                  </a:cxn>
                  <a:cxn ang="0">
                    <a:pos x="0" y="24"/>
                  </a:cxn>
                </a:cxnLst>
                <a:rect l="0" t="0" r="r" b="b"/>
                <a:pathLst>
                  <a:path w="53" h="24">
                    <a:moveTo>
                      <a:pt x="0" y="24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10" y="12"/>
                    </a:lnTo>
                    <a:lnTo>
                      <a:pt x="17" y="9"/>
                    </a:lnTo>
                    <a:lnTo>
                      <a:pt x="24" y="6"/>
                    </a:lnTo>
                    <a:lnTo>
                      <a:pt x="31" y="5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39" y="12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5" name="Freeform 139"/>
              <p:cNvSpPr>
                <a:spLocks/>
              </p:cNvSpPr>
              <p:nvPr/>
            </p:nvSpPr>
            <p:spPr bwMode="auto">
              <a:xfrm>
                <a:off x="1447" y="3191"/>
                <a:ext cx="16" cy="15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29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9" y="25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9" y="27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7" y="16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2" y="13"/>
                  </a:cxn>
                  <a:cxn ang="0">
                    <a:pos x="8" y="7"/>
                  </a:cxn>
                  <a:cxn ang="0">
                    <a:pos x="16" y="2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31" y="8"/>
                  </a:cxn>
                  <a:cxn ang="0">
                    <a:pos x="31" y="9"/>
                  </a:cxn>
                  <a:cxn ang="0">
                    <a:pos x="31" y="10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30" y="23"/>
                  </a:cxn>
                  <a:cxn ang="0">
                    <a:pos x="30" y="28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5" y="29"/>
                  </a:cxn>
                  <a:cxn ang="0">
                    <a:pos x="23" y="30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7"/>
                    </a:lnTo>
                    <a:lnTo>
                      <a:pt x="29" y="20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6" name="Freeform 140"/>
              <p:cNvSpPr>
                <a:spLocks/>
              </p:cNvSpPr>
              <p:nvPr/>
            </p:nvSpPr>
            <p:spPr bwMode="auto">
              <a:xfrm>
                <a:off x="1354" y="3193"/>
                <a:ext cx="17" cy="10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3" y="15"/>
                  </a:cxn>
                  <a:cxn ang="0">
                    <a:pos x="16" y="11"/>
                  </a:cxn>
                  <a:cxn ang="0">
                    <a:pos x="8" y="8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1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30" y="14"/>
                  </a:cxn>
                  <a:cxn ang="0">
                    <a:pos x="35" y="18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18"/>
                  </a:cxn>
                  <a:cxn ang="0">
                    <a:pos x="31" y="19"/>
                  </a:cxn>
                </a:cxnLst>
                <a:rect l="0" t="0" r="r" b="b"/>
                <a:pathLst>
                  <a:path w="35" h="19">
                    <a:moveTo>
                      <a:pt x="31" y="19"/>
                    </a:moveTo>
                    <a:lnTo>
                      <a:pt x="23" y="15"/>
                    </a:lnTo>
                    <a:lnTo>
                      <a:pt x="16" y="11"/>
                    </a:lnTo>
                    <a:lnTo>
                      <a:pt x="8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30" y="14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7" name="Freeform 141"/>
              <p:cNvSpPr>
                <a:spLocks/>
              </p:cNvSpPr>
              <p:nvPr/>
            </p:nvSpPr>
            <p:spPr bwMode="auto">
              <a:xfrm>
                <a:off x="1378" y="3179"/>
                <a:ext cx="23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4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1"/>
                  </a:cxn>
                  <a:cxn ang="0">
                    <a:pos x="40" y="0"/>
                  </a:cxn>
                  <a:cxn ang="0">
                    <a:pos x="44" y="8"/>
                  </a:cxn>
                  <a:cxn ang="0">
                    <a:pos x="46" y="16"/>
                  </a:cxn>
                  <a:cxn ang="0">
                    <a:pos x="45" y="23"/>
                  </a:cxn>
                  <a:cxn ang="0">
                    <a:pos x="42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3" y="38"/>
                  </a:cxn>
                </a:cxnLst>
                <a:rect l="0" t="0" r="r" b="b"/>
                <a:pathLst>
                  <a:path w="46" h="38">
                    <a:moveTo>
                      <a:pt x="13" y="38"/>
                    </a:moveTo>
                    <a:lnTo>
                      <a:pt x="4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4" y="8"/>
                    </a:lnTo>
                    <a:lnTo>
                      <a:pt x="46" y="16"/>
                    </a:lnTo>
                    <a:lnTo>
                      <a:pt x="45" y="23"/>
                    </a:lnTo>
                    <a:lnTo>
                      <a:pt x="42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8" name="Freeform 142"/>
              <p:cNvSpPr>
                <a:spLocks/>
              </p:cNvSpPr>
              <p:nvPr/>
            </p:nvSpPr>
            <p:spPr bwMode="auto">
              <a:xfrm>
                <a:off x="1454" y="3195"/>
                <a:ext cx="5" cy="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7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59" name="Freeform 143"/>
              <p:cNvSpPr>
                <a:spLocks/>
              </p:cNvSpPr>
              <p:nvPr/>
            </p:nvSpPr>
            <p:spPr bwMode="auto">
              <a:xfrm>
                <a:off x="1382" y="3182"/>
                <a:ext cx="14" cy="13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2" y="2"/>
                  </a:cxn>
                  <a:cxn ang="0">
                    <a:pos x="18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28" y="13"/>
                  </a:cxn>
                  <a:cxn ang="0">
                    <a:pos x="24" y="21"/>
                  </a:cxn>
                  <a:cxn ang="0">
                    <a:pos x="15" y="23"/>
                  </a:cxn>
                  <a:cxn ang="0">
                    <a:pos x="5" y="24"/>
                  </a:cxn>
                </a:cxnLst>
                <a:rect l="0" t="0" r="r" b="b"/>
                <a:pathLst>
                  <a:path w="29" h="24">
                    <a:moveTo>
                      <a:pt x="5" y="24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8" y="13"/>
                    </a:lnTo>
                    <a:lnTo>
                      <a:pt x="24" y="21"/>
                    </a:lnTo>
                    <a:lnTo>
                      <a:pt x="15" y="23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0" name="Freeform 144"/>
              <p:cNvSpPr>
                <a:spLocks/>
              </p:cNvSpPr>
              <p:nvPr/>
            </p:nvSpPr>
            <p:spPr bwMode="auto">
              <a:xfrm>
                <a:off x="1152" y="2880"/>
                <a:ext cx="317" cy="394"/>
              </a:xfrm>
              <a:custGeom>
                <a:avLst/>
                <a:gdLst/>
                <a:ahLst/>
                <a:cxnLst>
                  <a:cxn ang="0">
                    <a:pos x="134" y="751"/>
                  </a:cxn>
                  <a:cxn ang="0">
                    <a:pos x="56" y="698"/>
                  </a:cxn>
                  <a:cxn ang="0">
                    <a:pos x="24" y="678"/>
                  </a:cxn>
                  <a:cxn ang="0">
                    <a:pos x="26" y="615"/>
                  </a:cxn>
                  <a:cxn ang="0">
                    <a:pos x="40" y="599"/>
                  </a:cxn>
                  <a:cxn ang="0">
                    <a:pos x="43" y="597"/>
                  </a:cxn>
                  <a:cxn ang="0">
                    <a:pos x="35" y="531"/>
                  </a:cxn>
                  <a:cxn ang="0">
                    <a:pos x="23" y="493"/>
                  </a:cxn>
                  <a:cxn ang="0">
                    <a:pos x="6" y="396"/>
                  </a:cxn>
                  <a:cxn ang="0">
                    <a:pos x="18" y="376"/>
                  </a:cxn>
                  <a:cxn ang="0">
                    <a:pos x="5" y="360"/>
                  </a:cxn>
                  <a:cxn ang="0">
                    <a:pos x="0" y="302"/>
                  </a:cxn>
                  <a:cxn ang="0">
                    <a:pos x="18" y="287"/>
                  </a:cxn>
                  <a:cxn ang="0">
                    <a:pos x="33" y="272"/>
                  </a:cxn>
                  <a:cxn ang="0">
                    <a:pos x="56" y="258"/>
                  </a:cxn>
                  <a:cxn ang="0">
                    <a:pos x="43" y="250"/>
                  </a:cxn>
                  <a:cxn ang="0">
                    <a:pos x="46" y="157"/>
                  </a:cxn>
                  <a:cxn ang="0">
                    <a:pos x="52" y="116"/>
                  </a:cxn>
                  <a:cxn ang="0">
                    <a:pos x="89" y="105"/>
                  </a:cxn>
                  <a:cxn ang="0">
                    <a:pos x="136" y="92"/>
                  </a:cxn>
                  <a:cxn ang="0">
                    <a:pos x="182" y="81"/>
                  </a:cxn>
                  <a:cxn ang="0">
                    <a:pos x="230" y="68"/>
                  </a:cxn>
                  <a:cxn ang="0">
                    <a:pos x="274" y="51"/>
                  </a:cxn>
                  <a:cxn ang="0">
                    <a:pos x="320" y="29"/>
                  </a:cxn>
                  <a:cxn ang="0">
                    <a:pos x="370" y="10"/>
                  </a:cxn>
                  <a:cxn ang="0">
                    <a:pos x="418" y="0"/>
                  </a:cxn>
                  <a:cxn ang="0">
                    <a:pos x="494" y="33"/>
                  </a:cxn>
                  <a:cxn ang="0">
                    <a:pos x="585" y="78"/>
                  </a:cxn>
                  <a:cxn ang="0">
                    <a:pos x="622" y="101"/>
                  </a:cxn>
                  <a:cxn ang="0">
                    <a:pos x="623" y="186"/>
                  </a:cxn>
                  <a:cxn ang="0">
                    <a:pos x="615" y="217"/>
                  </a:cxn>
                  <a:cxn ang="0">
                    <a:pos x="609" y="222"/>
                  </a:cxn>
                  <a:cxn ang="0">
                    <a:pos x="626" y="226"/>
                  </a:cxn>
                  <a:cxn ang="0">
                    <a:pos x="631" y="259"/>
                  </a:cxn>
                  <a:cxn ang="0">
                    <a:pos x="598" y="272"/>
                  </a:cxn>
                  <a:cxn ang="0">
                    <a:pos x="590" y="327"/>
                  </a:cxn>
                  <a:cxn ang="0">
                    <a:pos x="572" y="361"/>
                  </a:cxn>
                  <a:cxn ang="0">
                    <a:pos x="565" y="368"/>
                  </a:cxn>
                  <a:cxn ang="0">
                    <a:pos x="576" y="371"/>
                  </a:cxn>
                  <a:cxn ang="0">
                    <a:pos x="575" y="413"/>
                  </a:cxn>
                  <a:cxn ang="0">
                    <a:pos x="586" y="431"/>
                  </a:cxn>
                  <a:cxn ang="0">
                    <a:pos x="606" y="439"/>
                  </a:cxn>
                  <a:cxn ang="0">
                    <a:pos x="614" y="476"/>
                  </a:cxn>
                  <a:cxn ang="0">
                    <a:pos x="607" y="500"/>
                  </a:cxn>
                  <a:cxn ang="0">
                    <a:pos x="613" y="529"/>
                  </a:cxn>
                  <a:cxn ang="0">
                    <a:pos x="611" y="600"/>
                  </a:cxn>
                  <a:cxn ang="0">
                    <a:pos x="527" y="649"/>
                  </a:cxn>
                  <a:cxn ang="0">
                    <a:pos x="428" y="691"/>
                  </a:cxn>
                  <a:cxn ang="0">
                    <a:pos x="329" y="735"/>
                  </a:cxn>
                  <a:cxn ang="0">
                    <a:pos x="231" y="778"/>
                  </a:cxn>
                  <a:cxn ang="0">
                    <a:pos x="198" y="788"/>
                  </a:cxn>
                </a:cxnLst>
                <a:rect l="0" t="0" r="r" b="b"/>
                <a:pathLst>
                  <a:path w="633" h="788">
                    <a:moveTo>
                      <a:pt x="196" y="788"/>
                    </a:moveTo>
                    <a:lnTo>
                      <a:pt x="175" y="777"/>
                    </a:lnTo>
                    <a:lnTo>
                      <a:pt x="154" y="764"/>
                    </a:lnTo>
                    <a:lnTo>
                      <a:pt x="134" y="751"/>
                    </a:lnTo>
                    <a:lnTo>
                      <a:pt x="114" y="739"/>
                    </a:lnTo>
                    <a:lnTo>
                      <a:pt x="96" y="725"/>
                    </a:lnTo>
                    <a:lnTo>
                      <a:pt x="76" y="711"/>
                    </a:lnTo>
                    <a:lnTo>
                      <a:pt x="56" y="698"/>
                    </a:lnTo>
                    <a:lnTo>
                      <a:pt x="38" y="686"/>
                    </a:lnTo>
                    <a:lnTo>
                      <a:pt x="31" y="682"/>
                    </a:lnTo>
                    <a:lnTo>
                      <a:pt x="28" y="680"/>
                    </a:lnTo>
                    <a:lnTo>
                      <a:pt x="24" y="678"/>
                    </a:lnTo>
                    <a:lnTo>
                      <a:pt x="22" y="675"/>
                    </a:lnTo>
                    <a:lnTo>
                      <a:pt x="22" y="657"/>
                    </a:lnTo>
                    <a:lnTo>
                      <a:pt x="23" y="636"/>
                    </a:lnTo>
                    <a:lnTo>
                      <a:pt x="26" y="615"/>
                    </a:lnTo>
                    <a:lnTo>
                      <a:pt x="32" y="599"/>
                    </a:lnTo>
                    <a:lnTo>
                      <a:pt x="35" y="599"/>
                    </a:lnTo>
                    <a:lnTo>
                      <a:pt x="38" y="599"/>
                    </a:lnTo>
                    <a:lnTo>
                      <a:pt x="40" y="599"/>
                    </a:lnTo>
                    <a:lnTo>
                      <a:pt x="43" y="599"/>
                    </a:lnTo>
                    <a:lnTo>
                      <a:pt x="43" y="598"/>
                    </a:lnTo>
                    <a:lnTo>
                      <a:pt x="43" y="598"/>
                    </a:lnTo>
                    <a:lnTo>
                      <a:pt x="43" y="597"/>
                    </a:lnTo>
                    <a:lnTo>
                      <a:pt x="44" y="597"/>
                    </a:lnTo>
                    <a:lnTo>
                      <a:pt x="35" y="580"/>
                    </a:lnTo>
                    <a:lnTo>
                      <a:pt x="33" y="555"/>
                    </a:lnTo>
                    <a:lnTo>
                      <a:pt x="35" y="531"/>
                    </a:lnTo>
                    <a:lnTo>
                      <a:pt x="36" y="513"/>
                    </a:lnTo>
                    <a:lnTo>
                      <a:pt x="33" y="501"/>
                    </a:lnTo>
                    <a:lnTo>
                      <a:pt x="29" y="496"/>
                    </a:lnTo>
                    <a:lnTo>
                      <a:pt x="23" y="493"/>
                    </a:lnTo>
                    <a:lnTo>
                      <a:pt x="15" y="490"/>
                    </a:lnTo>
                    <a:lnTo>
                      <a:pt x="10" y="469"/>
                    </a:lnTo>
                    <a:lnTo>
                      <a:pt x="7" y="432"/>
                    </a:lnTo>
                    <a:lnTo>
                      <a:pt x="6" y="396"/>
                    </a:lnTo>
                    <a:lnTo>
                      <a:pt x="7" y="378"/>
                    </a:lnTo>
                    <a:lnTo>
                      <a:pt x="14" y="377"/>
                    </a:lnTo>
                    <a:lnTo>
                      <a:pt x="17" y="377"/>
                    </a:lnTo>
                    <a:lnTo>
                      <a:pt x="18" y="376"/>
                    </a:lnTo>
                    <a:lnTo>
                      <a:pt x="20" y="375"/>
                    </a:lnTo>
                    <a:lnTo>
                      <a:pt x="14" y="368"/>
                    </a:lnTo>
                    <a:lnTo>
                      <a:pt x="9" y="363"/>
                    </a:lnTo>
                    <a:lnTo>
                      <a:pt x="5" y="360"/>
                    </a:lnTo>
                    <a:lnTo>
                      <a:pt x="0" y="355"/>
                    </a:lnTo>
                    <a:lnTo>
                      <a:pt x="0" y="325"/>
                    </a:lnTo>
                    <a:lnTo>
                      <a:pt x="0" y="310"/>
                    </a:lnTo>
                    <a:lnTo>
                      <a:pt x="0" y="302"/>
                    </a:lnTo>
                    <a:lnTo>
                      <a:pt x="1" y="296"/>
                    </a:lnTo>
                    <a:lnTo>
                      <a:pt x="7" y="293"/>
                    </a:lnTo>
                    <a:lnTo>
                      <a:pt x="13" y="290"/>
                    </a:lnTo>
                    <a:lnTo>
                      <a:pt x="18" y="287"/>
                    </a:lnTo>
                    <a:lnTo>
                      <a:pt x="23" y="285"/>
                    </a:lnTo>
                    <a:lnTo>
                      <a:pt x="28" y="281"/>
                    </a:lnTo>
                    <a:lnTo>
                      <a:pt x="31" y="278"/>
                    </a:lnTo>
                    <a:lnTo>
                      <a:pt x="33" y="272"/>
                    </a:lnTo>
                    <a:lnTo>
                      <a:pt x="36" y="266"/>
                    </a:lnTo>
                    <a:lnTo>
                      <a:pt x="47" y="262"/>
                    </a:lnTo>
                    <a:lnTo>
                      <a:pt x="54" y="259"/>
                    </a:lnTo>
                    <a:lnTo>
                      <a:pt x="56" y="258"/>
                    </a:lnTo>
                    <a:lnTo>
                      <a:pt x="58" y="257"/>
                    </a:lnTo>
                    <a:lnTo>
                      <a:pt x="53" y="255"/>
                    </a:lnTo>
                    <a:lnTo>
                      <a:pt x="48" y="252"/>
                    </a:lnTo>
                    <a:lnTo>
                      <a:pt x="43" y="250"/>
                    </a:lnTo>
                    <a:lnTo>
                      <a:pt x="39" y="248"/>
                    </a:lnTo>
                    <a:lnTo>
                      <a:pt x="40" y="217"/>
                    </a:lnTo>
                    <a:lnTo>
                      <a:pt x="43" y="187"/>
                    </a:lnTo>
                    <a:lnTo>
                      <a:pt x="46" y="157"/>
                    </a:lnTo>
                    <a:lnTo>
                      <a:pt x="47" y="128"/>
                    </a:lnTo>
                    <a:lnTo>
                      <a:pt x="48" y="122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66" y="111"/>
                    </a:lnTo>
                    <a:lnTo>
                      <a:pt x="77" y="108"/>
                    </a:lnTo>
                    <a:lnTo>
                      <a:pt x="89" y="105"/>
                    </a:lnTo>
                    <a:lnTo>
                      <a:pt x="100" y="101"/>
                    </a:lnTo>
                    <a:lnTo>
                      <a:pt x="112" y="99"/>
                    </a:lnTo>
                    <a:lnTo>
                      <a:pt x="124" y="96"/>
                    </a:lnTo>
                    <a:lnTo>
                      <a:pt x="136" y="92"/>
                    </a:lnTo>
                    <a:lnTo>
                      <a:pt x="147" y="90"/>
                    </a:lnTo>
                    <a:lnTo>
                      <a:pt x="159" y="86"/>
                    </a:lnTo>
                    <a:lnTo>
                      <a:pt x="170" y="84"/>
                    </a:lnTo>
                    <a:lnTo>
                      <a:pt x="182" y="81"/>
                    </a:lnTo>
                    <a:lnTo>
                      <a:pt x="195" y="77"/>
                    </a:lnTo>
                    <a:lnTo>
                      <a:pt x="206" y="75"/>
                    </a:lnTo>
                    <a:lnTo>
                      <a:pt x="218" y="71"/>
                    </a:lnTo>
                    <a:lnTo>
                      <a:pt x="230" y="68"/>
                    </a:lnTo>
                    <a:lnTo>
                      <a:pt x="242" y="65"/>
                    </a:lnTo>
                    <a:lnTo>
                      <a:pt x="252" y="60"/>
                    </a:lnTo>
                    <a:lnTo>
                      <a:pt x="263" y="55"/>
                    </a:lnTo>
                    <a:lnTo>
                      <a:pt x="274" y="51"/>
                    </a:lnTo>
                    <a:lnTo>
                      <a:pt x="286" y="45"/>
                    </a:lnTo>
                    <a:lnTo>
                      <a:pt x="297" y="40"/>
                    </a:lnTo>
                    <a:lnTo>
                      <a:pt x="309" y="35"/>
                    </a:lnTo>
                    <a:lnTo>
                      <a:pt x="320" y="29"/>
                    </a:lnTo>
                    <a:lnTo>
                      <a:pt x="333" y="24"/>
                    </a:lnTo>
                    <a:lnTo>
                      <a:pt x="344" y="20"/>
                    </a:lnTo>
                    <a:lnTo>
                      <a:pt x="357" y="15"/>
                    </a:lnTo>
                    <a:lnTo>
                      <a:pt x="370" y="10"/>
                    </a:lnTo>
                    <a:lnTo>
                      <a:pt x="381" y="7"/>
                    </a:lnTo>
                    <a:lnTo>
                      <a:pt x="394" y="5"/>
                    </a:lnTo>
                    <a:lnTo>
                      <a:pt x="405" y="2"/>
                    </a:lnTo>
                    <a:lnTo>
                      <a:pt x="418" y="0"/>
                    </a:lnTo>
                    <a:lnTo>
                      <a:pt x="430" y="0"/>
                    </a:lnTo>
                    <a:lnTo>
                      <a:pt x="450" y="10"/>
                    </a:lnTo>
                    <a:lnTo>
                      <a:pt x="472" y="22"/>
                    </a:lnTo>
                    <a:lnTo>
                      <a:pt x="494" y="33"/>
                    </a:lnTo>
                    <a:lnTo>
                      <a:pt x="516" y="44"/>
                    </a:lnTo>
                    <a:lnTo>
                      <a:pt x="539" y="55"/>
                    </a:lnTo>
                    <a:lnTo>
                      <a:pt x="562" y="67"/>
                    </a:lnTo>
                    <a:lnTo>
                      <a:pt x="585" y="78"/>
                    </a:lnTo>
                    <a:lnTo>
                      <a:pt x="609" y="89"/>
                    </a:lnTo>
                    <a:lnTo>
                      <a:pt x="617" y="91"/>
                    </a:lnTo>
                    <a:lnTo>
                      <a:pt x="621" y="94"/>
                    </a:lnTo>
                    <a:lnTo>
                      <a:pt x="622" y="101"/>
                    </a:lnTo>
                    <a:lnTo>
                      <a:pt x="624" y="112"/>
                    </a:lnTo>
                    <a:lnTo>
                      <a:pt x="623" y="137"/>
                    </a:lnTo>
                    <a:lnTo>
                      <a:pt x="623" y="161"/>
                    </a:lnTo>
                    <a:lnTo>
                      <a:pt x="623" y="186"/>
                    </a:lnTo>
                    <a:lnTo>
                      <a:pt x="622" y="210"/>
                    </a:lnTo>
                    <a:lnTo>
                      <a:pt x="621" y="212"/>
                    </a:lnTo>
                    <a:lnTo>
                      <a:pt x="618" y="214"/>
                    </a:lnTo>
                    <a:lnTo>
                      <a:pt x="615" y="217"/>
                    </a:lnTo>
                    <a:lnTo>
                      <a:pt x="609" y="219"/>
                    </a:lnTo>
                    <a:lnTo>
                      <a:pt x="609" y="220"/>
                    </a:lnTo>
                    <a:lnTo>
                      <a:pt x="609" y="221"/>
                    </a:lnTo>
                    <a:lnTo>
                      <a:pt x="609" y="222"/>
                    </a:lnTo>
                    <a:lnTo>
                      <a:pt x="609" y="224"/>
                    </a:lnTo>
                    <a:lnTo>
                      <a:pt x="615" y="224"/>
                    </a:lnTo>
                    <a:lnTo>
                      <a:pt x="621" y="225"/>
                    </a:lnTo>
                    <a:lnTo>
                      <a:pt x="626" y="226"/>
                    </a:lnTo>
                    <a:lnTo>
                      <a:pt x="633" y="229"/>
                    </a:lnTo>
                    <a:lnTo>
                      <a:pt x="633" y="241"/>
                    </a:lnTo>
                    <a:lnTo>
                      <a:pt x="633" y="251"/>
                    </a:lnTo>
                    <a:lnTo>
                      <a:pt x="631" y="259"/>
                    </a:lnTo>
                    <a:lnTo>
                      <a:pt x="623" y="266"/>
                    </a:lnTo>
                    <a:lnTo>
                      <a:pt x="609" y="268"/>
                    </a:lnTo>
                    <a:lnTo>
                      <a:pt x="601" y="271"/>
                    </a:lnTo>
                    <a:lnTo>
                      <a:pt x="598" y="272"/>
                    </a:lnTo>
                    <a:lnTo>
                      <a:pt x="595" y="274"/>
                    </a:lnTo>
                    <a:lnTo>
                      <a:pt x="593" y="292"/>
                    </a:lnTo>
                    <a:lnTo>
                      <a:pt x="591" y="309"/>
                    </a:lnTo>
                    <a:lnTo>
                      <a:pt x="590" y="327"/>
                    </a:lnTo>
                    <a:lnTo>
                      <a:pt x="587" y="345"/>
                    </a:lnTo>
                    <a:lnTo>
                      <a:pt x="584" y="350"/>
                    </a:lnTo>
                    <a:lnTo>
                      <a:pt x="578" y="356"/>
                    </a:lnTo>
                    <a:lnTo>
                      <a:pt x="572" y="361"/>
                    </a:lnTo>
                    <a:lnTo>
                      <a:pt x="565" y="365"/>
                    </a:lnTo>
                    <a:lnTo>
                      <a:pt x="565" y="366"/>
                    </a:lnTo>
                    <a:lnTo>
                      <a:pt x="565" y="366"/>
                    </a:lnTo>
                    <a:lnTo>
                      <a:pt x="565" y="368"/>
                    </a:lnTo>
                    <a:lnTo>
                      <a:pt x="565" y="369"/>
                    </a:lnTo>
                    <a:lnTo>
                      <a:pt x="569" y="369"/>
                    </a:lnTo>
                    <a:lnTo>
                      <a:pt x="572" y="369"/>
                    </a:lnTo>
                    <a:lnTo>
                      <a:pt x="576" y="371"/>
                    </a:lnTo>
                    <a:lnTo>
                      <a:pt x="580" y="375"/>
                    </a:lnTo>
                    <a:lnTo>
                      <a:pt x="579" y="386"/>
                    </a:lnTo>
                    <a:lnTo>
                      <a:pt x="576" y="399"/>
                    </a:lnTo>
                    <a:lnTo>
                      <a:pt x="575" y="413"/>
                    </a:lnTo>
                    <a:lnTo>
                      <a:pt x="575" y="428"/>
                    </a:lnTo>
                    <a:lnTo>
                      <a:pt x="577" y="429"/>
                    </a:lnTo>
                    <a:lnTo>
                      <a:pt x="582" y="430"/>
                    </a:lnTo>
                    <a:lnTo>
                      <a:pt x="586" y="431"/>
                    </a:lnTo>
                    <a:lnTo>
                      <a:pt x="592" y="433"/>
                    </a:lnTo>
                    <a:lnTo>
                      <a:pt x="597" y="436"/>
                    </a:lnTo>
                    <a:lnTo>
                      <a:pt x="602" y="438"/>
                    </a:lnTo>
                    <a:lnTo>
                      <a:pt x="606" y="439"/>
                    </a:lnTo>
                    <a:lnTo>
                      <a:pt x="609" y="441"/>
                    </a:lnTo>
                    <a:lnTo>
                      <a:pt x="610" y="453"/>
                    </a:lnTo>
                    <a:lnTo>
                      <a:pt x="613" y="464"/>
                    </a:lnTo>
                    <a:lnTo>
                      <a:pt x="614" y="476"/>
                    </a:lnTo>
                    <a:lnTo>
                      <a:pt x="615" y="487"/>
                    </a:lnTo>
                    <a:lnTo>
                      <a:pt x="610" y="493"/>
                    </a:lnTo>
                    <a:lnTo>
                      <a:pt x="606" y="497"/>
                    </a:lnTo>
                    <a:lnTo>
                      <a:pt x="607" y="500"/>
                    </a:lnTo>
                    <a:lnTo>
                      <a:pt x="615" y="506"/>
                    </a:lnTo>
                    <a:lnTo>
                      <a:pt x="614" y="514"/>
                    </a:lnTo>
                    <a:lnTo>
                      <a:pt x="614" y="522"/>
                    </a:lnTo>
                    <a:lnTo>
                      <a:pt x="613" y="529"/>
                    </a:lnTo>
                    <a:lnTo>
                      <a:pt x="613" y="536"/>
                    </a:lnTo>
                    <a:lnTo>
                      <a:pt x="609" y="553"/>
                    </a:lnTo>
                    <a:lnTo>
                      <a:pt x="611" y="576"/>
                    </a:lnTo>
                    <a:lnTo>
                      <a:pt x="611" y="600"/>
                    </a:lnTo>
                    <a:lnTo>
                      <a:pt x="603" y="620"/>
                    </a:lnTo>
                    <a:lnTo>
                      <a:pt x="578" y="629"/>
                    </a:lnTo>
                    <a:lnTo>
                      <a:pt x="553" y="638"/>
                    </a:lnTo>
                    <a:lnTo>
                      <a:pt x="527" y="649"/>
                    </a:lnTo>
                    <a:lnTo>
                      <a:pt x="503" y="659"/>
                    </a:lnTo>
                    <a:lnTo>
                      <a:pt x="478" y="670"/>
                    </a:lnTo>
                    <a:lnTo>
                      <a:pt x="454" y="680"/>
                    </a:lnTo>
                    <a:lnTo>
                      <a:pt x="428" y="691"/>
                    </a:lnTo>
                    <a:lnTo>
                      <a:pt x="404" y="702"/>
                    </a:lnTo>
                    <a:lnTo>
                      <a:pt x="379" y="713"/>
                    </a:lnTo>
                    <a:lnTo>
                      <a:pt x="355" y="724"/>
                    </a:lnTo>
                    <a:lnTo>
                      <a:pt x="329" y="735"/>
                    </a:lnTo>
                    <a:lnTo>
                      <a:pt x="305" y="746"/>
                    </a:lnTo>
                    <a:lnTo>
                      <a:pt x="281" y="757"/>
                    </a:lnTo>
                    <a:lnTo>
                      <a:pt x="256" y="767"/>
                    </a:lnTo>
                    <a:lnTo>
                      <a:pt x="231" y="778"/>
                    </a:lnTo>
                    <a:lnTo>
                      <a:pt x="207" y="788"/>
                    </a:lnTo>
                    <a:lnTo>
                      <a:pt x="204" y="788"/>
                    </a:lnTo>
                    <a:lnTo>
                      <a:pt x="202" y="788"/>
                    </a:lnTo>
                    <a:lnTo>
                      <a:pt x="198" y="788"/>
                    </a:lnTo>
                    <a:lnTo>
                      <a:pt x="196" y="7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1" name="Freeform 145"/>
              <p:cNvSpPr>
                <a:spLocks/>
              </p:cNvSpPr>
              <p:nvPr/>
            </p:nvSpPr>
            <p:spPr bwMode="auto">
              <a:xfrm>
                <a:off x="1172" y="3134"/>
                <a:ext cx="85" cy="130"/>
              </a:xfrm>
              <a:custGeom>
                <a:avLst/>
                <a:gdLst/>
                <a:ahLst/>
                <a:cxnLst>
                  <a:cxn ang="0">
                    <a:pos x="138" y="249"/>
                  </a:cxn>
                  <a:cxn ang="0">
                    <a:pos x="111" y="233"/>
                  </a:cxn>
                  <a:cxn ang="0">
                    <a:pos x="85" y="217"/>
                  </a:cxn>
                  <a:cxn ang="0">
                    <a:pos x="53" y="194"/>
                  </a:cxn>
                  <a:cxn ang="0">
                    <a:pos x="20" y="171"/>
                  </a:cxn>
                  <a:cxn ang="0">
                    <a:pos x="0" y="156"/>
                  </a:cxn>
                  <a:cxn ang="0">
                    <a:pos x="0" y="144"/>
                  </a:cxn>
                  <a:cxn ang="0">
                    <a:pos x="28" y="158"/>
                  </a:cxn>
                  <a:cxn ang="0">
                    <a:pos x="60" y="178"/>
                  </a:cxn>
                  <a:cxn ang="0">
                    <a:pos x="76" y="180"/>
                  </a:cxn>
                  <a:cxn ang="0">
                    <a:pos x="76" y="177"/>
                  </a:cxn>
                  <a:cxn ang="0">
                    <a:pos x="49" y="162"/>
                  </a:cxn>
                  <a:cxn ang="0">
                    <a:pos x="21" y="147"/>
                  </a:cxn>
                  <a:cxn ang="0">
                    <a:pos x="2" y="130"/>
                  </a:cxn>
                  <a:cxn ang="0">
                    <a:pos x="4" y="110"/>
                  </a:cxn>
                  <a:cxn ang="0">
                    <a:pos x="34" y="118"/>
                  </a:cxn>
                  <a:cxn ang="0">
                    <a:pos x="69" y="135"/>
                  </a:cxn>
                  <a:cxn ang="0">
                    <a:pos x="88" y="145"/>
                  </a:cxn>
                  <a:cxn ang="0">
                    <a:pos x="90" y="145"/>
                  </a:cxn>
                  <a:cxn ang="0">
                    <a:pos x="55" y="118"/>
                  </a:cxn>
                  <a:cxn ang="0">
                    <a:pos x="19" y="83"/>
                  </a:cxn>
                  <a:cxn ang="0">
                    <a:pos x="11" y="57"/>
                  </a:cxn>
                  <a:cxn ang="0">
                    <a:pos x="13" y="32"/>
                  </a:cxn>
                  <a:cxn ang="0">
                    <a:pos x="28" y="37"/>
                  </a:cxn>
                  <a:cxn ang="0">
                    <a:pos x="44" y="46"/>
                  </a:cxn>
                  <a:cxn ang="0">
                    <a:pos x="55" y="52"/>
                  </a:cxn>
                  <a:cxn ang="0">
                    <a:pos x="55" y="49"/>
                  </a:cxn>
                  <a:cxn ang="0">
                    <a:pos x="39" y="38"/>
                  </a:cxn>
                  <a:cxn ang="0">
                    <a:pos x="23" y="28"/>
                  </a:cxn>
                  <a:cxn ang="0">
                    <a:pos x="14" y="16"/>
                  </a:cxn>
                  <a:cxn ang="0">
                    <a:pos x="13" y="0"/>
                  </a:cxn>
                  <a:cxn ang="0">
                    <a:pos x="54" y="19"/>
                  </a:cxn>
                  <a:cxn ang="0">
                    <a:pos x="107" y="56"/>
                  </a:cxn>
                  <a:cxn ang="0">
                    <a:pos x="136" y="77"/>
                  </a:cxn>
                  <a:cxn ang="0">
                    <a:pos x="144" y="87"/>
                  </a:cxn>
                  <a:cxn ang="0">
                    <a:pos x="164" y="85"/>
                  </a:cxn>
                  <a:cxn ang="0">
                    <a:pos x="169" y="110"/>
                  </a:cxn>
                  <a:cxn ang="0">
                    <a:pos x="160" y="133"/>
                  </a:cxn>
                  <a:cxn ang="0">
                    <a:pos x="137" y="121"/>
                  </a:cxn>
                  <a:cxn ang="0">
                    <a:pos x="115" y="109"/>
                  </a:cxn>
                  <a:cxn ang="0">
                    <a:pos x="107" y="107"/>
                  </a:cxn>
                  <a:cxn ang="0">
                    <a:pos x="113" y="113"/>
                  </a:cxn>
                  <a:cxn ang="0">
                    <a:pos x="137" y="126"/>
                  </a:cxn>
                  <a:cxn ang="0">
                    <a:pos x="161" y="142"/>
                  </a:cxn>
                  <a:cxn ang="0">
                    <a:pos x="166" y="175"/>
                  </a:cxn>
                  <a:cxn ang="0">
                    <a:pos x="157" y="202"/>
                  </a:cxn>
                  <a:cxn ang="0">
                    <a:pos x="133" y="191"/>
                  </a:cxn>
                  <a:cxn ang="0">
                    <a:pos x="133" y="195"/>
                  </a:cxn>
                  <a:cxn ang="0">
                    <a:pos x="146" y="204"/>
                  </a:cxn>
                  <a:cxn ang="0">
                    <a:pos x="161" y="218"/>
                  </a:cxn>
                  <a:cxn ang="0">
                    <a:pos x="159" y="259"/>
                  </a:cxn>
                  <a:cxn ang="0">
                    <a:pos x="157" y="261"/>
                  </a:cxn>
                </a:cxnLst>
                <a:rect l="0" t="0" r="r" b="b"/>
                <a:pathLst>
                  <a:path w="171" h="261">
                    <a:moveTo>
                      <a:pt x="156" y="261"/>
                    </a:moveTo>
                    <a:lnTo>
                      <a:pt x="146" y="255"/>
                    </a:lnTo>
                    <a:lnTo>
                      <a:pt x="138" y="249"/>
                    </a:lnTo>
                    <a:lnTo>
                      <a:pt x="129" y="243"/>
                    </a:lnTo>
                    <a:lnTo>
                      <a:pt x="120" y="239"/>
                    </a:lnTo>
                    <a:lnTo>
                      <a:pt x="111" y="233"/>
                    </a:lnTo>
                    <a:lnTo>
                      <a:pt x="103" y="227"/>
                    </a:lnTo>
                    <a:lnTo>
                      <a:pt x="93" y="223"/>
                    </a:lnTo>
                    <a:lnTo>
                      <a:pt x="85" y="217"/>
                    </a:lnTo>
                    <a:lnTo>
                      <a:pt x="75" y="210"/>
                    </a:lnTo>
                    <a:lnTo>
                      <a:pt x="65" y="202"/>
                    </a:lnTo>
                    <a:lnTo>
                      <a:pt x="53" y="194"/>
                    </a:lnTo>
                    <a:lnTo>
                      <a:pt x="43" y="186"/>
                    </a:lnTo>
                    <a:lnTo>
                      <a:pt x="31" y="178"/>
                    </a:lnTo>
                    <a:lnTo>
                      <a:pt x="20" y="171"/>
                    </a:lnTo>
                    <a:lnTo>
                      <a:pt x="9" y="165"/>
                    </a:lnTo>
                    <a:lnTo>
                      <a:pt x="0" y="160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" y="147"/>
                    </a:lnTo>
                    <a:lnTo>
                      <a:pt x="16" y="151"/>
                    </a:lnTo>
                    <a:lnTo>
                      <a:pt x="28" y="158"/>
                    </a:lnTo>
                    <a:lnTo>
                      <a:pt x="38" y="165"/>
                    </a:lnTo>
                    <a:lnTo>
                      <a:pt x="50" y="172"/>
                    </a:lnTo>
                    <a:lnTo>
                      <a:pt x="60" y="178"/>
                    </a:lnTo>
                    <a:lnTo>
                      <a:pt x="69" y="181"/>
                    </a:lnTo>
                    <a:lnTo>
                      <a:pt x="76" y="181"/>
                    </a:lnTo>
                    <a:lnTo>
                      <a:pt x="76" y="180"/>
                    </a:lnTo>
                    <a:lnTo>
                      <a:pt x="76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9" y="162"/>
                    </a:lnTo>
                    <a:lnTo>
                      <a:pt x="39" y="157"/>
                    </a:lnTo>
                    <a:lnTo>
                      <a:pt x="30" y="151"/>
                    </a:lnTo>
                    <a:lnTo>
                      <a:pt x="21" y="147"/>
                    </a:lnTo>
                    <a:lnTo>
                      <a:pt x="12" y="141"/>
                    </a:lnTo>
                    <a:lnTo>
                      <a:pt x="2" y="136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7"/>
                    </a:lnTo>
                    <a:lnTo>
                      <a:pt x="4" y="110"/>
                    </a:lnTo>
                    <a:lnTo>
                      <a:pt x="13" y="111"/>
                    </a:lnTo>
                    <a:lnTo>
                      <a:pt x="22" y="113"/>
                    </a:lnTo>
                    <a:lnTo>
                      <a:pt x="34" y="118"/>
                    </a:lnTo>
                    <a:lnTo>
                      <a:pt x="46" y="122"/>
                    </a:lnTo>
                    <a:lnTo>
                      <a:pt x="58" y="128"/>
                    </a:lnTo>
                    <a:lnTo>
                      <a:pt x="69" y="135"/>
                    </a:lnTo>
                    <a:lnTo>
                      <a:pt x="78" y="141"/>
                    </a:lnTo>
                    <a:lnTo>
                      <a:pt x="88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0" y="145"/>
                    </a:lnTo>
                    <a:lnTo>
                      <a:pt x="81" y="138"/>
                    </a:lnTo>
                    <a:lnTo>
                      <a:pt x="69" y="129"/>
                    </a:lnTo>
                    <a:lnTo>
                      <a:pt x="55" y="118"/>
                    </a:lnTo>
                    <a:lnTo>
                      <a:pt x="43" y="106"/>
                    </a:lnTo>
                    <a:lnTo>
                      <a:pt x="30" y="95"/>
                    </a:lnTo>
                    <a:lnTo>
                      <a:pt x="19" y="83"/>
                    </a:lnTo>
                    <a:lnTo>
                      <a:pt x="12" y="73"/>
                    </a:lnTo>
                    <a:lnTo>
                      <a:pt x="8" y="65"/>
                    </a:lnTo>
                    <a:lnTo>
                      <a:pt x="11" y="57"/>
                    </a:lnTo>
                    <a:lnTo>
                      <a:pt x="13" y="49"/>
                    </a:lnTo>
                    <a:lnTo>
                      <a:pt x="13" y="41"/>
                    </a:lnTo>
                    <a:lnTo>
                      <a:pt x="13" y="32"/>
                    </a:lnTo>
                    <a:lnTo>
                      <a:pt x="17" y="32"/>
                    </a:lnTo>
                    <a:lnTo>
                      <a:pt x="22" y="35"/>
                    </a:lnTo>
                    <a:lnTo>
                      <a:pt x="28" y="37"/>
                    </a:lnTo>
                    <a:lnTo>
                      <a:pt x="32" y="39"/>
                    </a:lnTo>
                    <a:lnTo>
                      <a:pt x="38" y="43"/>
                    </a:lnTo>
                    <a:lnTo>
                      <a:pt x="44" y="46"/>
                    </a:lnTo>
                    <a:lnTo>
                      <a:pt x="50" y="50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0" y="45"/>
                    </a:lnTo>
                    <a:lnTo>
                      <a:pt x="44" y="42"/>
                    </a:lnTo>
                    <a:lnTo>
                      <a:pt x="39" y="38"/>
                    </a:lnTo>
                    <a:lnTo>
                      <a:pt x="34" y="35"/>
                    </a:lnTo>
                    <a:lnTo>
                      <a:pt x="29" y="31"/>
                    </a:lnTo>
                    <a:lnTo>
                      <a:pt x="23" y="28"/>
                    </a:lnTo>
                    <a:lnTo>
                      <a:pt x="19" y="26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4" y="11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37" y="9"/>
                    </a:lnTo>
                    <a:lnTo>
                      <a:pt x="54" y="19"/>
                    </a:lnTo>
                    <a:lnTo>
                      <a:pt x="72" y="30"/>
                    </a:lnTo>
                    <a:lnTo>
                      <a:pt x="90" y="43"/>
                    </a:lnTo>
                    <a:lnTo>
                      <a:pt x="107" y="56"/>
                    </a:lnTo>
                    <a:lnTo>
                      <a:pt x="122" y="66"/>
                    </a:lnTo>
                    <a:lnTo>
                      <a:pt x="134" y="74"/>
                    </a:lnTo>
                    <a:lnTo>
                      <a:pt x="136" y="77"/>
                    </a:lnTo>
                    <a:lnTo>
                      <a:pt x="138" y="80"/>
                    </a:lnTo>
                    <a:lnTo>
                      <a:pt x="142" y="83"/>
                    </a:lnTo>
                    <a:lnTo>
                      <a:pt x="144" y="87"/>
                    </a:lnTo>
                    <a:lnTo>
                      <a:pt x="152" y="87"/>
                    </a:lnTo>
                    <a:lnTo>
                      <a:pt x="158" y="85"/>
                    </a:lnTo>
                    <a:lnTo>
                      <a:pt x="164" y="85"/>
                    </a:lnTo>
                    <a:lnTo>
                      <a:pt x="171" y="85"/>
                    </a:lnTo>
                    <a:lnTo>
                      <a:pt x="171" y="98"/>
                    </a:lnTo>
                    <a:lnTo>
                      <a:pt x="169" y="110"/>
                    </a:lnTo>
                    <a:lnTo>
                      <a:pt x="169" y="122"/>
                    </a:lnTo>
                    <a:lnTo>
                      <a:pt x="168" y="134"/>
                    </a:lnTo>
                    <a:lnTo>
                      <a:pt x="160" y="133"/>
                    </a:lnTo>
                    <a:lnTo>
                      <a:pt x="152" y="130"/>
                    </a:lnTo>
                    <a:lnTo>
                      <a:pt x="145" y="126"/>
                    </a:lnTo>
                    <a:lnTo>
                      <a:pt x="137" y="121"/>
                    </a:lnTo>
                    <a:lnTo>
                      <a:pt x="130" y="117"/>
                    </a:lnTo>
                    <a:lnTo>
                      <a:pt x="122" y="112"/>
                    </a:lnTo>
                    <a:lnTo>
                      <a:pt x="115" y="109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13" y="113"/>
                    </a:lnTo>
                    <a:lnTo>
                      <a:pt x="121" y="118"/>
                    </a:lnTo>
                    <a:lnTo>
                      <a:pt x="129" y="121"/>
                    </a:lnTo>
                    <a:lnTo>
                      <a:pt x="137" y="126"/>
                    </a:lnTo>
                    <a:lnTo>
                      <a:pt x="145" y="132"/>
                    </a:lnTo>
                    <a:lnTo>
                      <a:pt x="153" y="136"/>
                    </a:lnTo>
                    <a:lnTo>
                      <a:pt x="161" y="142"/>
                    </a:lnTo>
                    <a:lnTo>
                      <a:pt x="169" y="148"/>
                    </a:lnTo>
                    <a:lnTo>
                      <a:pt x="168" y="162"/>
                    </a:lnTo>
                    <a:lnTo>
                      <a:pt x="166" y="175"/>
                    </a:lnTo>
                    <a:lnTo>
                      <a:pt x="165" y="189"/>
                    </a:lnTo>
                    <a:lnTo>
                      <a:pt x="163" y="203"/>
                    </a:lnTo>
                    <a:lnTo>
                      <a:pt x="157" y="202"/>
                    </a:lnTo>
                    <a:lnTo>
                      <a:pt x="148" y="198"/>
                    </a:lnTo>
                    <a:lnTo>
                      <a:pt x="138" y="194"/>
                    </a:lnTo>
                    <a:lnTo>
                      <a:pt x="133" y="191"/>
                    </a:lnTo>
                    <a:lnTo>
                      <a:pt x="133" y="193"/>
                    </a:lnTo>
                    <a:lnTo>
                      <a:pt x="133" y="194"/>
                    </a:lnTo>
                    <a:lnTo>
                      <a:pt x="133" y="195"/>
                    </a:lnTo>
                    <a:lnTo>
                      <a:pt x="133" y="196"/>
                    </a:lnTo>
                    <a:lnTo>
                      <a:pt x="139" y="200"/>
                    </a:lnTo>
                    <a:lnTo>
                      <a:pt x="146" y="204"/>
                    </a:lnTo>
                    <a:lnTo>
                      <a:pt x="153" y="208"/>
                    </a:lnTo>
                    <a:lnTo>
                      <a:pt x="160" y="212"/>
                    </a:lnTo>
                    <a:lnTo>
                      <a:pt x="161" y="218"/>
                    </a:lnTo>
                    <a:lnTo>
                      <a:pt x="161" y="224"/>
                    </a:lnTo>
                    <a:lnTo>
                      <a:pt x="160" y="236"/>
                    </a:lnTo>
                    <a:lnTo>
                      <a:pt x="159" y="259"/>
                    </a:lnTo>
                    <a:lnTo>
                      <a:pt x="158" y="261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6" y="261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2" name="Freeform 146"/>
              <p:cNvSpPr>
                <a:spLocks/>
              </p:cNvSpPr>
              <p:nvPr/>
            </p:nvSpPr>
            <p:spPr bwMode="auto">
              <a:xfrm>
                <a:off x="1256" y="3149"/>
                <a:ext cx="83" cy="114"/>
              </a:xfrm>
              <a:custGeom>
                <a:avLst/>
                <a:gdLst/>
                <a:ahLst/>
                <a:cxnLst>
                  <a:cxn ang="0">
                    <a:pos x="1" y="218"/>
                  </a:cxn>
                  <a:cxn ang="0">
                    <a:pos x="6" y="176"/>
                  </a:cxn>
                  <a:cxn ang="0">
                    <a:pos x="12" y="172"/>
                  </a:cxn>
                  <a:cxn ang="0">
                    <a:pos x="12" y="170"/>
                  </a:cxn>
                  <a:cxn ang="0">
                    <a:pos x="8" y="170"/>
                  </a:cxn>
                  <a:cxn ang="0">
                    <a:pos x="6" y="156"/>
                  </a:cxn>
                  <a:cxn ang="0">
                    <a:pos x="9" y="111"/>
                  </a:cxn>
                  <a:cxn ang="0">
                    <a:pos x="27" y="103"/>
                  </a:cxn>
                  <a:cxn ang="0">
                    <a:pos x="20" y="102"/>
                  </a:cxn>
                  <a:cxn ang="0">
                    <a:pos x="11" y="92"/>
                  </a:cxn>
                  <a:cxn ang="0">
                    <a:pos x="13" y="51"/>
                  </a:cxn>
                  <a:cxn ang="0">
                    <a:pos x="36" y="43"/>
                  </a:cxn>
                  <a:cxn ang="0">
                    <a:pos x="64" y="34"/>
                  </a:cxn>
                  <a:cxn ang="0">
                    <a:pos x="89" y="26"/>
                  </a:cxn>
                  <a:cxn ang="0">
                    <a:pos x="122" y="14"/>
                  </a:cxn>
                  <a:cxn ang="0">
                    <a:pos x="156" y="4"/>
                  </a:cxn>
                  <a:cxn ang="0">
                    <a:pos x="166" y="7"/>
                  </a:cxn>
                  <a:cxn ang="0">
                    <a:pos x="162" y="17"/>
                  </a:cxn>
                  <a:cxn ang="0">
                    <a:pos x="145" y="27"/>
                  </a:cxn>
                  <a:cxn ang="0">
                    <a:pos x="129" y="34"/>
                  </a:cxn>
                  <a:cxn ang="0">
                    <a:pos x="135" y="35"/>
                  </a:cxn>
                  <a:cxn ang="0">
                    <a:pos x="150" y="29"/>
                  </a:cxn>
                  <a:cxn ang="0">
                    <a:pos x="166" y="26"/>
                  </a:cxn>
                  <a:cxn ang="0">
                    <a:pos x="164" y="43"/>
                  </a:cxn>
                  <a:cxn ang="0">
                    <a:pos x="137" y="59"/>
                  </a:cxn>
                  <a:cxn ang="0">
                    <a:pos x="106" y="72"/>
                  </a:cxn>
                  <a:cxn ang="0">
                    <a:pos x="76" y="85"/>
                  </a:cxn>
                  <a:cxn ang="0">
                    <a:pos x="76" y="91"/>
                  </a:cxn>
                  <a:cxn ang="0">
                    <a:pos x="99" y="83"/>
                  </a:cxn>
                  <a:cxn ang="0">
                    <a:pos x="133" y="68"/>
                  </a:cxn>
                  <a:cxn ang="0">
                    <a:pos x="165" y="58"/>
                  </a:cxn>
                  <a:cxn ang="0">
                    <a:pos x="164" y="93"/>
                  </a:cxn>
                  <a:cxn ang="0">
                    <a:pos x="153" y="103"/>
                  </a:cxn>
                  <a:cxn ang="0">
                    <a:pos x="137" y="110"/>
                  </a:cxn>
                  <a:cxn ang="0">
                    <a:pos x="122" y="118"/>
                  </a:cxn>
                  <a:cxn ang="0">
                    <a:pos x="137" y="115"/>
                  </a:cxn>
                  <a:cxn ang="0">
                    <a:pos x="153" y="111"/>
                  </a:cxn>
                  <a:cxn ang="0">
                    <a:pos x="163" y="113"/>
                  </a:cxn>
                  <a:cxn ang="0">
                    <a:pos x="162" y="129"/>
                  </a:cxn>
                  <a:cxn ang="0">
                    <a:pos x="147" y="136"/>
                  </a:cxn>
                  <a:cxn ang="0">
                    <a:pos x="130" y="144"/>
                  </a:cxn>
                  <a:cxn ang="0">
                    <a:pos x="100" y="157"/>
                  </a:cxn>
                  <a:cxn ang="0">
                    <a:pos x="64" y="171"/>
                  </a:cxn>
                  <a:cxn ang="0">
                    <a:pos x="50" y="176"/>
                  </a:cxn>
                  <a:cxn ang="0">
                    <a:pos x="50" y="178"/>
                  </a:cxn>
                  <a:cxn ang="0">
                    <a:pos x="65" y="178"/>
                  </a:cxn>
                  <a:cxn ang="0">
                    <a:pos x="105" y="163"/>
                  </a:cxn>
                  <a:cxn ang="0">
                    <a:pos x="145" y="145"/>
                  </a:cxn>
                  <a:cxn ang="0">
                    <a:pos x="158" y="152"/>
                  </a:cxn>
                  <a:cxn ang="0">
                    <a:pos x="153" y="166"/>
                  </a:cxn>
                  <a:cxn ang="0">
                    <a:pos x="128" y="178"/>
                  </a:cxn>
                  <a:cxn ang="0">
                    <a:pos x="75" y="201"/>
                  </a:cxn>
                  <a:cxn ang="0">
                    <a:pos x="23" y="221"/>
                  </a:cxn>
                  <a:cxn ang="0">
                    <a:pos x="6" y="226"/>
                  </a:cxn>
                  <a:cxn ang="0">
                    <a:pos x="1" y="227"/>
                  </a:cxn>
                </a:cxnLst>
                <a:rect l="0" t="0" r="r" b="b"/>
                <a:pathLst>
                  <a:path w="167" h="227">
                    <a:moveTo>
                      <a:pt x="1" y="227"/>
                    </a:moveTo>
                    <a:lnTo>
                      <a:pt x="0" y="224"/>
                    </a:lnTo>
                    <a:lnTo>
                      <a:pt x="1" y="218"/>
                    </a:lnTo>
                    <a:lnTo>
                      <a:pt x="1" y="204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7" y="174"/>
                    </a:lnTo>
                    <a:lnTo>
                      <a:pt x="9" y="173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1" y="170"/>
                    </a:lnTo>
                    <a:lnTo>
                      <a:pt x="8" y="170"/>
                    </a:lnTo>
                    <a:lnTo>
                      <a:pt x="7" y="171"/>
                    </a:lnTo>
                    <a:lnTo>
                      <a:pt x="6" y="172"/>
                    </a:lnTo>
                    <a:lnTo>
                      <a:pt x="6" y="156"/>
                    </a:lnTo>
                    <a:lnTo>
                      <a:pt x="7" y="141"/>
                    </a:lnTo>
                    <a:lnTo>
                      <a:pt x="8" y="126"/>
                    </a:lnTo>
                    <a:lnTo>
                      <a:pt x="9" y="111"/>
                    </a:lnTo>
                    <a:lnTo>
                      <a:pt x="20" y="106"/>
                    </a:lnTo>
                    <a:lnTo>
                      <a:pt x="24" y="104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3" y="102"/>
                    </a:lnTo>
                    <a:lnTo>
                      <a:pt x="20" y="102"/>
                    </a:lnTo>
                    <a:lnTo>
                      <a:pt x="15" y="103"/>
                    </a:lnTo>
                    <a:lnTo>
                      <a:pt x="11" y="103"/>
                    </a:lnTo>
                    <a:lnTo>
                      <a:pt x="11" y="92"/>
                    </a:lnTo>
                    <a:lnTo>
                      <a:pt x="11" y="77"/>
                    </a:lnTo>
                    <a:lnTo>
                      <a:pt x="12" y="62"/>
                    </a:lnTo>
                    <a:lnTo>
                      <a:pt x="13" y="51"/>
                    </a:lnTo>
                    <a:lnTo>
                      <a:pt x="19" y="49"/>
                    </a:lnTo>
                    <a:lnTo>
                      <a:pt x="27" y="45"/>
                    </a:lnTo>
                    <a:lnTo>
                      <a:pt x="36" y="43"/>
                    </a:lnTo>
                    <a:lnTo>
                      <a:pt x="45" y="39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2" y="31"/>
                    </a:lnTo>
                    <a:lnTo>
                      <a:pt x="77" y="29"/>
                    </a:lnTo>
                    <a:lnTo>
                      <a:pt x="89" y="26"/>
                    </a:lnTo>
                    <a:lnTo>
                      <a:pt x="100" y="22"/>
                    </a:lnTo>
                    <a:lnTo>
                      <a:pt x="112" y="19"/>
                    </a:lnTo>
                    <a:lnTo>
                      <a:pt x="122" y="14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6" y="4"/>
                    </a:lnTo>
                    <a:lnTo>
                      <a:pt x="166" y="0"/>
                    </a:lnTo>
                    <a:lnTo>
                      <a:pt x="166" y="4"/>
                    </a:lnTo>
                    <a:lnTo>
                      <a:pt x="166" y="7"/>
                    </a:lnTo>
                    <a:lnTo>
                      <a:pt x="166" y="11"/>
                    </a:lnTo>
                    <a:lnTo>
                      <a:pt x="167" y="14"/>
                    </a:lnTo>
                    <a:lnTo>
                      <a:pt x="162" y="17"/>
                    </a:lnTo>
                    <a:lnTo>
                      <a:pt x="156" y="21"/>
                    </a:lnTo>
                    <a:lnTo>
                      <a:pt x="150" y="23"/>
                    </a:lnTo>
                    <a:lnTo>
                      <a:pt x="145" y="27"/>
                    </a:lnTo>
                    <a:lnTo>
                      <a:pt x="140" y="29"/>
                    </a:lnTo>
                    <a:lnTo>
                      <a:pt x="135" y="31"/>
                    </a:lnTo>
                    <a:lnTo>
                      <a:pt x="129" y="34"/>
                    </a:lnTo>
                    <a:lnTo>
                      <a:pt x="125" y="36"/>
                    </a:lnTo>
                    <a:lnTo>
                      <a:pt x="129" y="36"/>
                    </a:lnTo>
                    <a:lnTo>
                      <a:pt x="135" y="35"/>
                    </a:lnTo>
                    <a:lnTo>
                      <a:pt x="140" y="32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6" y="28"/>
                    </a:lnTo>
                    <a:lnTo>
                      <a:pt x="160" y="27"/>
                    </a:lnTo>
                    <a:lnTo>
                      <a:pt x="166" y="26"/>
                    </a:lnTo>
                    <a:lnTo>
                      <a:pt x="166" y="31"/>
                    </a:lnTo>
                    <a:lnTo>
                      <a:pt x="166" y="37"/>
                    </a:lnTo>
                    <a:lnTo>
                      <a:pt x="164" y="43"/>
                    </a:lnTo>
                    <a:lnTo>
                      <a:pt x="159" y="50"/>
                    </a:lnTo>
                    <a:lnTo>
                      <a:pt x="149" y="54"/>
                    </a:lnTo>
                    <a:lnTo>
                      <a:pt x="137" y="59"/>
                    </a:lnTo>
                    <a:lnTo>
                      <a:pt x="127" y="62"/>
                    </a:lnTo>
                    <a:lnTo>
                      <a:pt x="117" y="67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7" y="81"/>
                    </a:lnTo>
                    <a:lnTo>
                      <a:pt x="76" y="85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1"/>
                    </a:lnTo>
                    <a:lnTo>
                      <a:pt x="77" y="92"/>
                    </a:lnTo>
                    <a:lnTo>
                      <a:pt x="88" y="88"/>
                    </a:lnTo>
                    <a:lnTo>
                      <a:pt x="99" y="83"/>
                    </a:lnTo>
                    <a:lnTo>
                      <a:pt x="110" y="77"/>
                    </a:lnTo>
                    <a:lnTo>
                      <a:pt x="121" y="73"/>
                    </a:lnTo>
                    <a:lnTo>
                      <a:pt x="133" y="68"/>
                    </a:lnTo>
                    <a:lnTo>
                      <a:pt x="143" y="64"/>
                    </a:lnTo>
                    <a:lnTo>
                      <a:pt x="155" y="60"/>
                    </a:lnTo>
                    <a:lnTo>
                      <a:pt x="165" y="58"/>
                    </a:lnTo>
                    <a:lnTo>
                      <a:pt x="165" y="76"/>
                    </a:lnTo>
                    <a:lnTo>
                      <a:pt x="165" y="87"/>
                    </a:lnTo>
                    <a:lnTo>
                      <a:pt x="164" y="93"/>
                    </a:lnTo>
                    <a:lnTo>
                      <a:pt x="163" y="98"/>
                    </a:lnTo>
                    <a:lnTo>
                      <a:pt x="158" y="100"/>
                    </a:lnTo>
                    <a:lnTo>
                      <a:pt x="153" y="103"/>
                    </a:lnTo>
                    <a:lnTo>
                      <a:pt x="148" y="105"/>
                    </a:lnTo>
                    <a:lnTo>
                      <a:pt x="143" y="107"/>
                    </a:lnTo>
                    <a:lnTo>
                      <a:pt x="137" y="110"/>
                    </a:lnTo>
                    <a:lnTo>
                      <a:pt x="133" y="113"/>
                    </a:lnTo>
                    <a:lnTo>
                      <a:pt x="127" y="115"/>
                    </a:lnTo>
                    <a:lnTo>
                      <a:pt x="122" y="118"/>
                    </a:lnTo>
                    <a:lnTo>
                      <a:pt x="127" y="118"/>
                    </a:lnTo>
                    <a:lnTo>
                      <a:pt x="132" y="117"/>
                    </a:lnTo>
                    <a:lnTo>
                      <a:pt x="137" y="115"/>
                    </a:lnTo>
                    <a:lnTo>
                      <a:pt x="143" y="114"/>
                    </a:lnTo>
                    <a:lnTo>
                      <a:pt x="148" y="112"/>
                    </a:lnTo>
                    <a:lnTo>
                      <a:pt x="153" y="111"/>
                    </a:lnTo>
                    <a:lnTo>
                      <a:pt x="159" y="108"/>
                    </a:lnTo>
                    <a:lnTo>
                      <a:pt x="164" y="107"/>
                    </a:lnTo>
                    <a:lnTo>
                      <a:pt x="163" y="113"/>
                    </a:lnTo>
                    <a:lnTo>
                      <a:pt x="163" y="118"/>
                    </a:lnTo>
                    <a:lnTo>
                      <a:pt x="162" y="123"/>
                    </a:lnTo>
                    <a:lnTo>
                      <a:pt x="162" y="129"/>
                    </a:lnTo>
                    <a:lnTo>
                      <a:pt x="157" y="132"/>
                    </a:lnTo>
                    <a:lnTo>
                      <a:pt x="151" y="134"/>
                    </a:lnTo>
                    <a:lnTo>
                      <a:pt x="147" y="136"/>
                    </a:lnTo>
                    <a:lnTo>
                      <a:pt x="141" y="140"/>
                    </a:lnTo>
                    <a:lnTo>
                      <a:pt x="136" y="142"/>
                    </a:lnTo>
                    <a:lnTo>
                      <a:pt x="130" y="144"/>
                    </a:lnTo>
                    <a:lnTo>
                      <a:pt x="126" y="147"/>
                    </a:lnTo>
                    <a:lnTo>
                      <a:pt x="120" y="150"/>
                    </a:lnTo>
                    <a:lnTo>
                      <a:pt x="100" y="157"/>
                    </a:lnTo>
                    <a:lnTo>
                      <a:pt x="86" y="163"/>
                    </a:lnTo>
                    <a:lnTo>
                      <a:pt x="73" y="167"/>
                    </a:lnTo>
                    <a:lnTo>
                      <a:pt x="64" y="171"/>
                    </a:lnTo>
                    <a:lnTo>
                      <a:pt x="57" y="173"/>
                    </a:lnTo>
                    <a:lnTo>
                      <a:pt x="52" y="175"/>
                    </a:lnTo>
                    <a:lnTo>
                      <a:pt x="50" y="176"/>
                    </a:lnTo>
                    <a:lnTo>
                      <a:pt x="47" y="176"/>
                    </a:lnTo>
                    <a:lnTo>
                      <a:pt x="49" y="178"/>
                    </a:lnTo>
                    <a:lnTo>
                      <a:pt x="50" y="178"/>
                    </a:lnTo>
                    <a:lnTo>
                      <a:pt x="50" y="179"/>
                    </a:lnTo>
                    <a:lnTo>
                      <a:pt x="51" y="180"/>
                    </a:lnTo>
                    <a:lnTo>
                      <a:pt x="65" y="178"/>
                    </a:lnTo>
                    <a:lnTo>
                      <a:pt x="79" y="173"/>
                    </a:lnTo>
                    <a:lnTo>
                      <a:pt x="92" y="168"/>
                    </a:lnTo>
                    <a:lnTo>
                      <a:pt x="105" y="163"/>
                    </a:lnTo>
                    <a:lnTo>
                      <a:pt x="119" y="157"/>
                    </a:lnTo>
                    <a:lnTo>
                      <a:pt x="133" y="151"/>
                    </a:lnTo>
                    <a:lnTo>
                      <a:pt x="145" y="145"/>
                    </a:lnTo>
                    <a:lnTo>
                      <a:pt x="159" y="141"/>
                    </a:lnTo>
                    <a:lnTo>
                      <a:pt x="158" y="147"/>
                    </a:lnTo>
                    <a:lnTo>
                      <a:pt x="158" y="152"/>
                    </a:lnTo>
                    <a:lnTo>
                      <a:pt x="158" y="158"/>
                    </a:lnTo>
                    <a:lnTo>
                      <a:pt x="157" y="164"/>
                    </a:lnTo>
                    <a:lnTo>
                      <a:pt x="153" y="166"/>
                    </a:lnTo>
                    <a:lnTo>
                      <a:pt x="148" y="168"/>
                    </a:lnTo>
                    <a:lnTo>
                      <a:pt x="140" y="172"/>
                    </a:lnTo>
                    <a:lnTo>
                      <a:pt x="128" y="178"/>
                    </a:lnTo>
                    <a:lnTo>
                      <a:pt x="113" y="183"/>
                    </a:lnTo>
                    <a:lnTo>
                      <a:pt x="96" y="191"/>
                    </a:lnTo>
                    <a:lnTo>
                      <a:pt x="75" y="201"/>
                    </a:lnTo>
                    <a:lnTo>
                      <a:pt x="50" y="212"/>
                    </a:lnTo>
                    <a:lnTo>
                      <a:pt x="35" y="217"/>
                    </a:lnTo>
                    <a:lnTo>
                      <a:pt x="23" y="221"/>
                    </a:lnTo>
                    <a:lnTo>
                      <a:pt x="15" y="224"/>
                    </a:lnTo>
                    <a:lnTo>
                      <a:pt x="9" y="225"/>
                    </a:lnTo>
                    <a:lnTo>
                      <a:pt x="6" y="226"/>
                    </a:lnTo>
                    <a:lnTo>
                      <a:pt x="4" y="227"/>
                    </a:lnTo>
                    <a:lnTo>
                      <a:pt x="3" y="227"/>
                    </a:lnTo>
                    <a:lnTo>
                      <a:pt x="1" y="22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3" name="Freeform 147"/>
              <p:cNvSpPr>
                <a:spLocks/>
              </p:cNvSpPr>
              <p:nvPr/>
            </p:nvSpPr>
            <p:spPr bwMode="auto">
              <a:xfrm>
                <a:off x="1339" y="3136"/>
                <a:ext cx="36" cy="93"/>
              </a:xfrm>
              <a:custGeom>
                <a:avLst/>
                <a:gdLst/>
                <a:ahLst/>
                <a:cxnLst>
                  <a:cxn ang="0">
                    <a:pos x="0" y="185"/>
                  </a:cxn>
                  <a:cxn ang="0">
                    <a:pos x="5" y="143"/>
                  </a:cxn>
                  <a:cxn ang="0">
                    <a:pos x="7" y="101"/>
                  </a:cxn>
                  <a:cxn ang="0">
                    <a:pos x="8" y="60"/>
                  </a:cxn>
                  <a:cxn ang="0">
                    <a:pos x="8" y="19"/>
                  </a:cxn>
                  <a:cxn ang="0">
                    <a:pos x="20" y="16"/>
                  </a:cxn>
                  <a:cxn ang="0">
                    <a:pos x="31" y="12"/>
                  </a:cxn>
                  <a:cxn ang="0">
                    <a:pos x="41" y="9"/>
                  </a:cxn>
                  <a:cxn ang="0">
                    <a:pos x="50" y="7"/>
                  </a:cxn>
                  <a:cxn ang="0">
                    <a:pos x="58" y="4"/>
                  </a:cxn>
                  <a:cxn ang="0">
                    <a:pos x="65" y="2"/>
                  </a:cxn>
                  <a:cxn ang="0">
                    <a:pos x="69" y="1"/>
                  </a:cxn>
                  <a:cxn ang="0">
                    <a:pos x="73" y="0"/>
                  </a:cxn>
                  <a:cxn ang="0">
                    <a:pos x="67" y="80"/>
                  </a:cxn>
                  <a:cxn ang="0">
                    <a:pos x="64" y="123"/>
                  </a:cxn>
                  <a:cxn ang="0">
                    <a:pos x="61" y="145"/>
                  </a:cxn>
                  <a:cxn ang="0">
                    <a:pos x="60" y="160"/>
                  </a:cxn>
                  <a:cxn ang="0">
                    <a:pos x="58" y="161"/>
                  </a:cxn>
                  <a:cxn ang="0">
                    <a:pos x="56" y="163"/>
                  </a:cxn>
                  <a:cxn ang="0">
                    <a:pos x="52" y="164"/>
                  </a:cxn>
                  <a:cxn ang="0">
                    <a:pos x="47" y="167"/>
                  </a:cxn>
                  <a:cxn ang="0">
                    <a:pos x="41" y="169"/>
                  </a:cxn>
                  <a:cxn ang="0">
                    <a:pos x="31" y="174"/>
                  </a:cxn>
                  <a:cxn ang="0">
                    <a:pos x="18" y="178"/>
                  </a:cxn>
                  <a:cxn ang="0">
                    <a:pos x="0" y="185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5" y="143"/>
                    </a:lnTo>
                    <a:lnTo>
                      <a:pt x="7" y="101"/>
                    </a:lnTo>
                    <a:lnTo>
                      <a:pt x="8" y="60"/>
                    </a:lnTo>
                    <a:lnTo>
                      <a:pt x="8" y="19"/>
                    </a:lnTo>
                    <a:lnTo>
                      <a:pt x="20" y="16"/>
                    </a:lnTo>
                    <a:lnTo>
                      <a:pt x="31" y="12"/>
                    </a:lnTo>
                    <a:lnTo>
                      <a:pt x="41" y="9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0"/>
                    </a:lnTo>
                    <a:lnTo>
                      <a:pt x="67" y="80"/>
                    </a:lnTo>
                    <a:lnTo>
                      <a:pt x="64" y="123"/>
                    </a:lnTo>
                    <a:lnTo>
                      <a:pt x="61" y="145"/>
                    </a:lnTo>
                    <a:lnTo>
                      <a:pt x="60" y="160"/>
                    </a:lnTo>
                    <a:lnTo>
                      <a:pt x="58" y="161"/>
                    </a:lnTo>
                    <a:lnTo>
                      <a:pt x="56" y="163"/>
                    </a:lnTo>
                    <a:lnTo>
                      <a:pt x="52" y="164"/>
                    </a:lnTo>
                    <a:lnTo>
                      <a:pt x="47" y="167"/>
                    </a:lnTo>
                    <a:lnTo>
                      <a:pt x="41" y="169"/>
                    </a:lnTo>
                    <a:lnTo>
                      <a:pt x="31" y="174"/>
                    </a:lnTo>
                    <a:lnTo>
                      <a:pt x="18" y="178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4" name="Freeform 148"/>
              <p:cNvSpPr>
                <a:spLocks/>
              </p:cNvSpPr>
              <p:nvPr/>
            </p:nvSpPr>
            <p:spPr bwMode="auto">
              <a:xfrm>
                <a:off x="1374" y="3108"/>
                <a:ext cx="77" cy="105"/>
              </a:xfrm>
              <a:custGeom>
                <a:avLst/>
                <a:gdLst/>
                <a:ahLst/>
                <a:cxnLst>
                  <a:cxn ang="0">
                    <a:pos x="1" y="186"/>
                  </a:cxn>
                  <a:cxn ang="0">
                    <a:pos x="9" y="156"/>
                  </a:cxn>
                  <a:cxn ang="0">
                    <a:pos x="33" y="147"/>
                  </a:cxn>
                  <a:cxn ang="0">
                    <a:pos x="20" y="148"/>
                  </a:cxn>
                  <a:cxn ang="0">
                    <a:pos x="6" y="133"/>
                  </a:cxn>
                  <a:cxn ang="0">
                    <a:pos x="23" y="111"/>
                  </a:cxn>
                  <a:cxn ang="0">
                    <a:pos x="47" y="102"/>
                  </a:cxn>
                  <a:cxn ang="0">
                    <a:pos x="54" y="99"/>
                  </a:cxn>
                  <a:cxn ang="0">
                    <a:pos x="51" y="98"/>
                  </a:cxn>
                  <a:cxn ang="0">
                    <a:pos x="40" y="99"/>
                  </a:cxn>
                  <a:cxn ang="0">
                    <a:pos x="6" y="109"/>
                  </a:cxn>
                  <a:cxn ang="0">
                    <a:pos x="8" y="83"/>
                  </a:cxn>
                  <a:cxn ang="0">
                    <a:pos x="23" y="72"/>
                  </a:cxn>
                  <a:cxn ang="0">
                    <a:pos x="46" y="65"/>
                  </a:cxn>
                  <a:cxn ang="0">
                    <a:pos x="69" y="57"/>
                  </a:cxn>
                  <a:cxn ang="0">
                    <a:pos x="62" y="57"/>
                  </a:cxn>
                  <a:cxn ang="0">
                    <a:pos x="41" y="61"/>
                  </a:cxn>
                  <a:cxn ang="0">
                    <a:pos x="10" y="64"/>
                  </a:cxn>
                  <a:cxn ang="0">
                    <a:pos x="10" y="53"/>
                  </a:cxn>
                  <a:cxn ang="0">
                    <a:pos x="44" y="38"/>
                  </a:cxn>
                  <a:cxn ang="0">
                    <a:pos x="97" y="16"/>
                  </a:cxn>
                  <a:cxn ang="0">
                    <a:pos x="127" y="5"/>
                  </a:cxn>
                  <a:cxn ang="0">
                    <a:pos x="149" y="0"/>
                  </a:cxn>
                  <a:cxn ang="0">
                    <a:pos x="153" y="15"/>
                  </a:cxn>
                  <a:cxn ang="0">
                    <a:pos x="138" y="41"/>
                  </a:cxn>
                  <a:cxn ang="0">
                    <a:pos x="97" y="65"/>
                  </a:cxn>
                  <a:cxn ang="0">
                    <a:pos x="61" y="80"/>
                  </a:cxn>
                  <a:cxn ang="0">
                    <a:pos x="79" y="75"/>
                  </a:cxn>
                  <a:cxn ang="0">
                    <a:pos x="102" y="68"/>
                  </a:cxn>
                  <a:cxn ang="0">
                    <a:pos x="128" y="62"/>
                  </a:cxn>
                  <a:cxn ang="0">
                    <a:pos x="154" y="57"/>
                  </a:cxn>
                  <a:cxn ang="0">
                    <a:pos x="135" y="91"/>
                  </a:cxn>
                  <a:cxn ang="0">
                    <a:pos x="99" y="111"/>
                  </a:cxn>
                  <a:cxn ang="0">
                    <a:pos x="73" y="121"/>
                  </a:cxn>
                  <a:cxn ang="0">
                    <a:pos x="74" y="122"/>
                  </a:cxn>
                  <a:cxn ang="0">
                    <a:pos x="102" y="114"/>
                  </a:cxn>
                  <a:cxn ang="0">
                    <a:pos x="131" y="107"/>
                  </a:cxn>
                  <a:cxn ang="0">
                    <a:pos x="152" y="109"/>
                  </a:cxn>
                  <a:cxn ang="0">
                    <a:pos x="150" y="121"/>
                  </a:cxn>
                  <a:cxn ang="0">
                    <a:pos x="115" y="137"/>
                  </a:cxn>
                  <a:cxn ang="0">
                    <a:pos x="79" y="151"/>
                  </a:cxn>
                  <a:cxn ang="0">
                    <a:pos x="55" y="158"/>
                  </a:cxn>
                  <a:cxn ang="0">
                    <a:pos x="54" y="160"/>
                  </a:cxn>
                  <a:cxn ang="0">
                    <a:pos x="88" y="152"/>
                  </a:cxn>
                  <a:cxn ang="0">
                    <a:pos x="123" y="138"/>
                  </a:cxn>
                  <a:cxn ang="0">
                    <a:pos x="147" y="136"/>
                  </a:cxn>
                  <a:cxn ang="0">
                    <a:pos x="147" y="149"/>
                  </a:cxn>
                  <a:cxn ang="0">
                    <a:pos x="128" y="159"/>
                  </a:cxn>
                  <a:cxn ang="0">
                    <a:pos x="85" y="174"/>
                  </a:cxn>
                  <a:cxn ang="0">
                    <a:pos x="41" y="196"/>
                  </a:cxn>
                  <a:cxn ang="0">
                    <a:pos x="0" y="211"/>
                  </a:cxn>
                </a:cxnLst>
                <a:rect l="0" t="0" r="r" b="b"/>
                <a:pathLst>
                  <a:path w="154" h="211">
                    <a:moveTo>
                      <a:pt x="0" y="211"/>
                    </a:moveTo>
                    <a:lnTo>
                      <a:pt x="0" y="198"/>
                    </a:lnTo>
                    <a:lnTo>
                      <a:pt x="1" y="186"/>
                    </a:lnTo>
                    <a:lnTo>
                      <a:pt x="1" y="174"/>
                    </a:lnTo>
                    <a:lnTo>
                      <a:pt x="2" y="162"/>
                    </a:lnTo>
                    <a:lnTo>
                      <a:pt x="9" y="156"/>
                    </a:lnTo>
                    <a:lnTo>
                      <a:pt x="17" y="153"/>
                    </a:lnTo>
                    <a:lnTo>
                      <a:pt x="25" y="151"/>
                    </a:lnTo>
                    <a:lnTo>
                      <a:pt x="33" y="147"/>
                    </a:lnTo>
                    <a:lnTo>
                      <a:pt x="32" y="147"/>
                    </a:lnTo>
                    <a:lnTo>
                      <a:pt x="28" y="147"/>
                    </a:lnTo>
                    <a:lnTo>
                      <a:pt x="20" y="148"/>
                    </a:lnTo>
                    <a:lnTo>
                      <a:pt x="5" y="150"/>
                    </a:lnTo>
                    <a:lnTo>
                      <a:pt x="5" y="142"/>
                    </a:lnTo>
                    <a:lnTo>
                      <a:pt x="6" y="133"/>
                    </a:lnTo>
                    <a:lnTo>
                      <a:pt x="6" y="125"/>
                    </a:lnTo>
                    <a:lnTo>
                      <a:pt x="8" y="115"/>
                    </a:lnTo>
                    <a:lnTo>
                      <a:pt x="23" y="111"/>
                    </a:lnTo>
                    <a:lnTo>
                      <a:pt x="34" y="106"/>
                    </a:lnTo>
                    <a:lnTo>
                      <a:pt x="42" y="104"/>
                    </a:lnTo>
                    <a:lnTo>
                      <a:pt x="47" y="102"/>
                    </a:lnTo>
                    <a:lnTo>
                      <a:pt x="50" y="100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6" y="98"/>
                    </a:lnTo>
                    <a:lnTo>
                      <a:pt x="40" y="99"/>
                    </a:lnTo>
                    <a:lnTo>
                      <a:pt x="32" y="102"/>
                    </a:lnTo>
                    <a:lnTo>
                      <a:pt x="21" y="105"/>
                    </a:lnTo>
                    <a:lnTo>
                      <a:pt x="6" y="109"/>
                    </a:lnTo>
                    <a:lnTo>
                      <a:pt x="6" y="100"/>
                    </a:lnTo>
                    <a:lnTo>
                      <a:pt x="8" y="91"/>
                    </a:lnTo>
                    <a:lnTo>
                      <a:pt x="8" y="83"/>
                    </a:lnTo>
                    <a:lnTo>
                      <a:pt x="9" y="75"/>
                    </a:lnTo>
                    <a:lnTo>
                      <a:pt x="16" y="73"/>
                    </a:lnTo>
                    <a:lnTo>
                      <a:pt x="23" y="72"/>
                    </a:lnTo>
                    <a:lnTo>
                      <a:pt x="31" y="69"/>
                    </a:lnTo>
                    <a:lnTo>
                      <a:pt x="38" y="67"/>
                    </a:lnTo>
                    <a:lnTo>
                      <a:pt x="46" y="65"/>
                    </a:lnTo>
                    <a:lnTo>
                      <a:pt x="54" y="62"/>
                    </a:lnTo>
                    <a:lnTo>
                      <a:pt x="61" y="60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58" y="58"/>
                    </a:lnTo>
                    <a:lnTo>
                      <a:pt x="51" y="59"/>
                    </a:lnTo>
                    <a:lnTo>
                      <a:pt x="41" y="61"/>
                    </a:lnTo>
                    <a:lnTo>
                      <a:pt x="28" y="64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0"/>
                    </a:lnTo>
                    <a:lnTo>
                      <a:pt x="10" y="57"/>
                    </a:lnTo>
                    <a:lnTo>
                      <a:pt x="10" y="53"/>
                    </a:lnTo>
                    <a:lnTo>
                      <a:pt x="17" y="50"/>
                    </a:lnTo>
                    <a:lnTo>
                      <a:pt x="28" y="45"/>
                    </a:lnTo>
                    <a:lnTo>
                      <a:pt x="44" y="38"/>
                    </a:lnTo>
                    <a:lnTo>
                      <a:pt x="63" y="31"/>
                    </a:lnTo>
                    <a:lnTo>
                      <a:pt x="80" y="23"/>
                    </a:lnTo>
                    <a:lnTo>
                      <a:pt x="97" y="16"/>
                    </a:lnTo>
                    <a:lnTo>
                      <a:pt x="112" y="12"/>
                    </a:lnTo>
                    <a:lnTo>
                      <a:pt x="122" y="7"/>
                    </a:lnTo>
                    <a:lnTo>
                      <a:pt x="127" y="5"/>
                    </a:lnTo>
                    <a:lnTo>
                      <a:pt x="134" y="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0" y="5"/>
                    </a:lnTo>
                    <a:lnTo>
                      <a:pt x="152" y="11"/>
                    </a:lnTo>
                    <a:lnTo>
                      <a:pt x="153" y="15"/>
                    </a:lnTo>
                    <a:lnTo>
                      <a:pt x="154" y="21"/>
                    </a:lnTo>
                    <a:lnTo>
                      <a:pt x="147" y="31"/>
                    </a:lnTo>
                    <a:lnTo>
                      <a:pt x="138" y="41"/>
                    </a:lnTo>
                    <a:lnTo>
                      <a:pt x="125" y="50"/>
                    </a:lnTo>
                    <a:lnTo>
                      <a:pt x="111" y="57"/>
                    </a:lnTo>
                    <a:lnTo>
                      <a:pt x="97" y="65"/>
                    </a:lnTo>
                    <a:lnTo>
                      <a:pt x="84" y="70"/>
                    </a:lnTo>
                    <a:lnTo>
                      <a:pt x="71" y="75"/>
                    </a:lnTo>
                    <a:lnTo>
                      <a:pt x="61" y="80"/>
                    </a:lnTo>
                    <a:lnTo>
                      <a:pt x="66" y="79"/>
                    </a:lnTo>
                    <a:lnTo>
                      <a:pt x="72" y="77"/>
                    </a:lnTo>
                    <a:lnTo>
                      <a:pt x="79" y="75"/>
                    </a:lnTo>
                    <a:lnTo>
                      <a:pt x="85" y="73"/>
                    </a:lnTo>
                    <a:lnTo>
                      <a:pt x="94" y="70"/>
                    </a:lnTo>
                    <a:lnTo>
                      <a:pt x="102" y="68"/>
                    </a:lnTo>
                    <a:lnTo>
                      <a:pt x="111" y="67"/>
                    </a:lnTo>
                    <a:lnTo>
                      <a:pt x="119" y="65"/>
                    </a:lnTo>
                    <a:lnTo>
                      <a:pt x="128" y="62"/>
                    </a:lnTo>
                    <a:lnTo>
                      <a:pt x="137" y="61"/>
                    </a:lnTo>
                    <a:lnTo>
                      <a:pt x="146" y="59"/>
                    </a:lnTo>
                    <a:lnTo>
                      <a:pt x="154" y="57"/>
                    </a:lnTo>
                    <a:lnTo>
                      <a:pt x="150" y="70"/>
                    </a:lnTo>
                    <a:lnTo>
                      <a:pt x="143" y="82"/>
                    </a:lnTo>
                    <a:lnTo>
                      <a:pt x="135" y="91"/>
                    </a:lnTo>
                    <a:lnTo>
                      <a:pt x="124" y="99"/>
                    </a:lnTo>
                    <a:lnTo>
                      <a:pt x="112" y="105"/>
                    </a:lnTo>
                    <a:lnTo>
                      <a:pt x="99" y="111"/>
                    </a:lnTo>
                    <a:lnTo>
                      <a:pt x="86" y="117"/>
                    </a:lnTo>
                    <a:lnTo>
                      <a:pt x="72" y="121"/>
                    </a:lnTo>
                    <a:lnTo>
                      <a:pt x="73" y="121"/>
                    </a:lnTo>
                    <a:lnTo>
                      <a:pt x="73" y="121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84" y="120"/>
                    </a:lnTo>
                    <a:lnTo>
                      <a:pt x="94" y="117"/>
                    </a:lnTo>
                    <a:lnTo>
                      <a:pt x="102" y="114"/>
                    </a:lnTo>
                    <a:lnTo>
                      <a:pt x="111" y="112"/>
                    </a:lnTo>
                    <a:lnTo>
                      <a:pt x="120" y="110"/>
                    </a:lnTo>
                    <a:lnTo>
                      <a:pt x="131" y="107"/>
                    </a:lnTo>
                    <a:lnTo>
                      <a:pt x="141" y="106"/>
                    </a:lnTo>
                    <a:lnTo>
                      <a:pt x="152" y="105"/>
                    </a:lnTo>
                    <a:lnTo>
                      <a:pt x="152" y="109"/>
                    </a:lnTo>
                    <a:lnTo>
                      <a:pt x="152" y="113"/>
                    </a:lnTo>
                    <a:lnTo>
                      <a:pt x="150" y="117"/>
                    </a:lnTo>
                    <a:lnTo>
                      <a:pt x="150" y="121"/>
                    </a:lnTo>
                    <a:lnTo>
                      <a:pt x="139" y="127"/>
                    </a:lnTo>
                    <a:lnTo>
                      <a:pt x="127" y="133"/>
                    </a:lnTo>
                    <a:lnTo>
                      <a:pt x="115" y="137"/>
                    </a:lnTo>
                    <a:lnTo>
                      <a:pt x="103" y="143"/>
                    </a:lnTo>
                    <a:lnTo>
                      <a:pt x="92" y="148"/>
                    </a:lnTo>
                    <a:lnTo>
                      <a:pt x="79" y="151"/>
                    </a:lnTo>
                    <a:lnTo>
                      <a:pt x="67" y="155"/>
                    </a:lnTo>
                    <a:lnTo>
                      <a:pt x="56" y="158"/>
                    </a:lnTo>
                    <a:lnTo>
                      <a:pt x="55" y="158"/>
                    </a:lnTo>
                    <a:lnTo>
                      <a:pt x="55" y="159"/>
                    </a:lnTo>
                    <a:lnTo>
                      <a:pt x="55" y="159"/>
                    </a:lnTo>
                    <a:lnTo>
                      <a:pt x="54" y="160"/>
                    </a:lnTo>
                    <a:lnTo>
                      <a:pt x="65" y="159"/>
                    </a:lnTo>
                    <a:lnTo>
                      <a:pt x="77" y="156"/>
                    </a:lnTo>
                    <a:lnTo>
                      <a:pt x="88" y="152"/>
                    </a:lnTo>
                    <a:lnTo>
                      <a:pt x="100" y="147"/>
                    </a:lnTo>
                    <a:lnTo>
                      <a:pt x="111" y="142"/>
                    </a:lnTo>
                    <a:lnTo>
                      <a:pt x="123" y="138"/>
                    </a:lnTo>
                    <a:lnTo>
                      <a:pt x="134" y="135"/>
                    </a:lnTo>
                    <a:lnTo>
                      <a:pt x="146" y="134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4"/>
                    </a:lnTo>
                    <a:lnTo>
                      <a:pt x="147" y="149"/>
                    </a:lnTo>
                    <a:lnTo>
                      <a:pt x="142" y="152"/>
                    </a:lnTo>
                    <a:lnTo>
                      <a:pt x="137" y="155"/>
                    </a:lnTo>
                    <a:lnTo>
                      <a:pt x="128" y="159"/>
                    </a:lnTo>
                    <a:lnTo>
                      <a:pt x="115" y="165"/>
                    </a:lnTo>
                    <a:lnTo>
                      <a:pt x="100" y="168"/>
                    </a:lnTo>
                    <a:lnTo>
                      <a:pt x="85" y="174"/>
                    </a:lnTo>
                    <a:lnTo>
                      <a:pt x="70" y="181"/>
                    </a:lnTo>
                    <a:lnTo>
                      <a:pt x="56" y="188"/>
                    </a:lnTo>
                    <a:lnTo>
                      <a:pt x="41" y="196"/>
                    </a:lnTo>
                    <a:lnTo>
                      <a:pt x="27" y="202"/>
                    </a:lnTo>
                    <a:lnTo>
                      <a:pt x="13" y="208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5" name="Freeform 149"/>
              <p:cNvSpPr>
                <a:spLocks/>
              </p:cNvSpPr>
              <p:nvPr/>
            </p:nvSpPr>
            <p:spPr bwMode="auto">
              <a:xfrm>
                <a:off x="1245" y="3061"/>
                <a:ext cx="79" cy="112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11" y="195"/>
                  </a:cxn>
                  <a:cxn ang="0">
                    <a:pos x="45" y="187"/>
                  </a:cxn>
                  <a:cxn ang="0">
                    <a:pos x="79" y="175"/>
                  </a:cxn>
                  <a:cxn ang="0">
                    <a:pos x="80" y="169"/>
                  </a:cxn>
                  <a:cxn ang="0">
                    <a:pos x="60" y="173"/>
                  </a:cxn>
                  <a:cxn ang="0">
                    <a:pos x="23" y="183"/>
                  </a:cxn>
                  <a:cxn ang="0">
                    <a:pos x="5" y="142"/>
                  </a:cxn>
                  <a:cxn ang="0">
                    <a:pos x="18" y="91"/>
                  </a:cxn>
                  <a:cxn ang="0">
                    <a:pos x="38" y="85"/>
                  </a:cxn>
                  <a:cxn ang="0">
                    <a:pos x="45" y="83"/>
                  </a:cxn>
                  <a:cxn ang="0">
                    <a:pos x="48" y="79"/>
                  </a:cxn>
                  <a:cxn ang="0">
                    <a:pos x="42" y="77"/>
                  </a:cxn>
                  <a:cxn ang="0">
                    <a:pos x="25" y="81"/>
                  </a:cxn>
                  <a:cxn ang="0">
                    <a:pos x="10" y="85"/>
                  </a:cxn>
                  <a:cxn ang="0">
                    <a:pos x="5" y="69"/>
                  </a:cxn>
                  <a:cxn ang="0">
                    <a:pos x="28" y="48"/>
                  </a:cxn>
                  <a:cxn ang="0">
                    <a:pos x="84" y="24"/>
                  </a:cxn>
                  <a:cxn ang="0">
                    <a:pos x="141" y="3"/>
                  </a:cxn>
                  <a:cxn ang="0">
                    <a:pos x="157" y="26"/>
                  </a:cxn>
                  <a:cxn ang="0">
                    <a:pos x="149" y="61"/>
                  </a:cxn>
                  <a:cxn ang="0">
                    <a:pos x="128" y="70"/>
                  </a:cxn>
                  <a:cxn ang="0">
                    <a:pos x="106" y="76"/>
                  </a:cxn>
                  <a:cxn ang="0">
                    <a:pos x="102" y="82"/>
                  </a:cxn>
                  <a:cxn ang="0">
                    <a:pos x="109" y="81"/>
                  </a:cxn>
                  <a:cxn ang="0">
                    <a:pos x="127" y="75"/>
                  </a:cxn>
                  <a:cxn ang="0">
                    <a:pos x="146" y="70"/>
                  </a:cxn>
                  <a:cxn ang="0">
                    <a:pos x="154" y="76"/>
                  </a:cxn>
                  <a:cxn ang="0">
                    <a:pos x="136" y="110"/>
                  </a:cxn>
                  <a:cxn ang="0">
                    <a:pos x="95" y="127"/>
                  </a:cxn>
                  <a:cxn ang="0">
                    <a:pos x="53" y="140"/>
                  </a:cxn>
                  <a:cxn ang="0">
                    <a:pos x="42" y="148"/>
                  </a:cxn>
                  <a:cxn ang="0">
                    <a:pos x="56" y="146"/>
                  </a:cxn>
                  <a:cxn ang="0">
                    <a:pos x="95" y="130"/>
                  </a:cxn>
                  <a:cxn ang="0">
                    <a:pos x="135" y="117"/>
                  </a:cxn>
                  <a:cxn ang="0">
                    <a:pos x="148" y="140"/>
                  </a:cxn>
                  <a:cxn ang="0">
                    <a:pos x="133" y="155"/>
                  </a:cxn>
                  <a:cxn ang="0">
                    <a:pos x="133" y="158"/>
                  </a:cxn>
                  <a:cxn ang="0">
                    <a:pos x="143" y="158"/>
                  </a:cxn>
                  <a:cxn ang="0">
                    <a:pos x="144" y="170"/>
                  </a:cxn>
                  <a:cxn ang="0">
                    <a:pos x="124" y="189"/>
                  </a:cxn>
                  <a:cxn ang="0">
                    <a:pos x="71" y="206"/>
                  </a:cxn>
                  <a:cxn ang="0">
                    <a:pos x="18" y="220"/>
                  </a:cxn>
                </a:cxnLst>
                <a:rect l="0" t="0" r="r" b="b"/>
                <a:pathLst>
                  <a:path w="159" h="223">
                    <a:moveTo>
                      <a:pt x="0" y="223"/>
                    </a:moveTo>
                    <a:lnTo>
                      <a:pt x="0" y="216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2" y="198"/>
                    </a:lnTo>
                    <a:lnTo>
                      <a:pt x="11" y="195"/>
                    </a:lnTo>
                    <a:lnTo>
                      <a:pt x="22" y="191"/>
                    </a:lnTo>
                    <a:lnTo>
                      <a:pt x="34" y="189"/>
                    </a:lnTo>
                    <a:lnTo>
                      <a:pt x="45" y="187"/>
                    </a:lnTo>
                    <a:lnTo>
                      <a:pt x="57" y="183"/>
                    </a:lnTo>
                    <a:lnTo>
                      <a:pt x="68" y="180"/>
                    </a:lnTo>
                    <a:lnTo>
                      <a:pt x="79" y="175"/>
                    </a:lnTo>
                    <a:lnTo>
                      <a:pt x="88" y="169"/>
                    </a:lnTo>
                    <a:lnTo>
                      <a:pt x="87" y="168"/>
                    </a:lnTo>
                    <a:lnTo>
                      <a:pt x="80" y="169"/>
                    </a:lnTo>
                    <a:lnTo>
                      <a:pt x="73" y="170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1" y="176"/>
                    </a:lnTo>
                    <a:lnTo>
                      <a:pt x="40" y="178"/>
                    </a:lnTo>
                    <a:lnTo>
                      <a:pt x="23" y="183"/>
                    </a:lnTo>
                    <a:lnTo>
                      <a:pt x="3" y="189"/>
                    </a:lnTo>
                    <a:lnTo>
                      <a:pt x="4" y="166"/>
                    </a:lnTo>
                    <a:lnTo>
                      <a:pt x="5" y="142"/>
                    </a:lnTo>
                    <a:lnTo>
                      <a:pt x="5" y="119"/>
                    </a:lnTo>
                    <a:lnTo>
                      <a:pt x="6" y="94"/>
                    </a:lnTo>
                    <a:lnTo>
                      <a:pt x="18" y="91"/>
                    </a:lnTo>
                    <a:lnTo>
                      <a:pt x="27" y="89"/>
                    </a:lnTo>
                    <a:lnTo>
                      <a:pt x="34" y="86"/>
                    </a:lnTo>
                    <a:lnTo>
                      <a:pt x="38" y="85"/>
                    </a:lnTo>
                    <a:lnTo>
                      <a:pt x="42" y="84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8" y="77"/>
                    </a:lnTo>
                    <a:lnTo>
                      <a:pt x="42" y="77"/>
                    </a:lnTo>
                    <a:lnTo>
                      <a:pt x="36" y="78"/>
                    </a:lnTo>
                    <a:lnTo>
                      <a:pt x="30" y="79"/>
                    </a:lnTo>
                    <a:lnTo>
                      <a:pt x="25" y="81"/>
                    </a:lnTo>
                    <a:lnTo>
                      <a:pt x="20" y="82"/>
                    </a:lnTo>
                    <a:lnTo>
                      <a:pt x="14" y="83"/>
                    </a:lnTo>
                    <a:lnTo>
                      <a:pt x="10" y="85"/>
                    </a:lnTo>
                    <a:lnTo>
                      <a:pt x="5" y="86"/>
                    </a:lnTo>
                    <a:lnTo>
                      <a:pt x="5" y="77"/>
                    </a:lnTo>
                    <a:lnTo>
                      <a:pt x="5" y="69"/>
                    </a:lnTo>
                    <a:lnTo>
                      <a:pt x="6" y="61"/>
                    </a:lnTo>
                    <a:lnTo>
                      <a:pt x="10" y="55"/>
                    </a:lnTo>
                    <a:lnTo>
                      <a:pt x="28" y="48"/>
                    </a:lnTo>
                    <a:lnTo>
                      <a:pt x="46" y="41"/>
                    </a:lnTo>
                    <a:lnTo>
                      <a:pt x="65" y="32"/>
                    </a:lnTo>
                    <a:lnTo>
                      <a:pt x="84" y="24"/>
                    </a:lnTo>
                    <a:lnTo>
                      <a:pt x="103" y="16"/>
                    </a:lnTo>
                    <a:lnTo>
                      <a:pt x="122" y="9"/>
                    </a:lnTo>
                    <a:lnTo>
                      <a:pt x="141" y="3"/>
                    </a:lnTo>
                    <a:lnTo>
                      <a:pt x="159" y="0"/>
                    </a:lnTo>
                    <a:lnTo>
                      <a:pt x="158" y="13"/>
                    </a:lnTo>
                    <a:lnTo>
                      <a:pt x="157" y="26"/>
                    </a:lnTo>
                    <a:lnTo>
                      <a:pt x="155" y="40"/>
                    </a:lnTo>
                    <a:lnTo>
                      <a:pt x="154" y="54"/>
                    </a:lnTo>
                    <a:lnTo>
                      <a:pt x="149" y="61"/>
                    </a:lnTo>
                    <a:lnTo>
                      <a:pt x="143" y="64"/>
                    </a:lnTo>
                    <a:lnTo>
                      <a:pt x="136" y="68"/>
                    </a:lnTo>
                    <a:lnTo>
                      <a:pt x="128" y="70"/>
                    </a:lnTo>
                    <a:lnTo>
                      <a:pt x="119" y="71"/>
                    </a:lnTo>
                    <a:lnTo>
                      <a:pt x="112" y="74"/>
                    </a:lnTo>
                    <a:lnTo>
                      <a:pt x="106" y="76"/>
                    </a:lnTo>
                    <a:lnTo>
                      <a:pt x="102" y="8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3" y="83"/>
                    </a:lnTo>
                    <a:lnTo>
                      <a:pt x="109" y="81"/>
                    </a:lnTo>
                    <a:lnTo>
                      <a:pt x="116" y="79"/>
                    </a:lnTo>
                    <a:lnTo>
                      <a:pt x="121" y="77"/>
                    </a:lnTo>
                    <a:lnTo>
                      <a:pt x="127" y="75"/>
                    </a:lnTo>
                    <a:lnTo>
                      <a:pt x="133" y="72"/>
                    </a:lnTo>
                    <a:lnTo>
                      <a:pt x="140" y="71"/>
                    </a:lnTo>
                    <a:lnTo>
                      <a:pt x="146" y="70"/>
                    </a:lnTo>
                    <a:lnTo>
                      <a:pt x="152" y="70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2" y="85"/>
                    </a:lnTo>
                    <a:lnTo>
                      <a:pt x="150" y="104"/>
                    </a:lnTo>
                    <a:lnTo>
                      <a:pt x="136" y="110"/>
                    </a:lnTo>
                    <a:lnTo>
                      <a:pt x="122" y="117"/>
                    </a:lnTo>
                    <a:lnTo>
                      <a:pt x="109" y="122"/>
                    </a:lnTo>
                    <a:lnTo>
                      <a:pt x="95" y="127"/>
                    </a:lnTo>
                    <a:lnTo>
                      <a:pt x="80" y="131"/>
                    </a:lnTo>
                    <a:lnTo>
                      <a:pt x="66" y="136"/>
                    </a:lnTo>
                    <a:lnTo>
                      <a:pt x="53" y="140"/>
                    </a:lnTo>
                    <a:lnTo>
                      <a:pt x="41" y="147"/>
                    </a:lnTo>
                    <a:lnTo>
                      <a:pt x="42" y="147"/>
                    </a:lnTo>
                    <a:lnTo>
                      <a:pt x="42" y="148"/>
                    </a:lnTo>
                    <a:lnTo>
                      <a:pt x="42" y="150"/>
                    </a:lnTo>
                    <a:lnTo>
                      <a:pt x="43" y="151"/>
                    </a:lnTo>
                    <a:lnTo>
                      <a:pt x="56" y="146"/>
                    </a:lnTo>
                    <a:lnTo>
                      <a:pt x="68" y="140"/>
                    </a:lnTo>
                    <a:lnTo>
                      <a:pt x="82" y="135"/>
                    </a:lnTo>
                    <a:lnTo>
                      <a:pt x="95" y="130"/>
                    </a:lnTo>
                    <a:lnTo>
                      <a:pt x="109" y="124"/>
                    </a:lnTo>
                    <a:lnTo>
                      <a:pt x="122" y="121"/>
                    </a:lnTo>
                    <a:lnTo>
                      <a:pt x="135" y="117"/>
                    </a:lnTo>
                    <a:lnTo>
                      <a:pt x="149" y="116"/>
                    </a:lnTo>
                    <a:lnTo>
                      <a:pt x="149" y="131"/>
                    </a:lnTo>
                    <a:lnTo>
                      <a:pt x="148" y="140"/>
                    </a:lnTo>
                    <a:lnTo>
                      <a:pt x="143" y="148"/>
                    </a:lnTo>
                    <a:lnTo>
                      <a:pt x="132" y="155"/>
                    </a:lnTo>
                    <a:lnTo>
                      <a:pt x="133" y="155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6" y="158"/>
                    </a:lnTo>
                    <a:lnTo>
                      <a:pt x="140" y="158"/>
                    </a:lnTo>
                    <a:lnTo>
                      <a:pt x="143" y="158"/>
                    </a:lnTo>
                    <a:lnTo>
                      <a:pt x="147" y="159"/>
                    </a:lnTo>
                    <a:lnTo>
                      <a:pt x="146" y="165"/>
                    </a:lnTo>
                    <a:lnTo>
                      <a:pt x="144" y="170"/>
                    </a:lnTo>
                    <a:lnTo>
                      <a:pt x="142" y="176"/>
                    </a:lnTo>
                    <a:lnTo>
                      <a:pt x="141" y="183"/>
                    </a:lnTo>
                    <a:lnTo>
                      <a:pt x="124" y="189"/>
                    </a:lnTo>
                    <a:lnTo>
                      <a:pt x="106" y="195"/>
                    </a:lnTo>
                    <a:lnTo>
                      <a:pt x="89" y="200"/>
                    </a:lnTo>
                    <a:lnTo>
                      <a:pt x="71" y="206"/>
                    </a:lnTo>
                    <a:lnTo>
                      <a:pt x="53" y="212"/>
                    </a:lnTo>
                    <a:lnTo>
                      <a:pt x="36" y="216"/>
                    </a:lnTo>
                    <a:lnTo>
                      <a:pt x="18" y="22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6" name="Freeform 150"/>
              <p:cNvSpPr>
                <a:spLocks/>
              </p:cNvSpPr>
              <p:nvPr/>
            </p:nvSpPr>
            <p:spPr bwMode="auto">
              <a:xfrm>
                <a:off x="1161" y="3035"/>
                <a:ext cx="81" cy="131"/>
              </a:xfrm>
              <a:custGeom>
                <a:avLst/>
                <a:gdLst/>
                <a:ahLst/>
                <a:cxnLst>
                  <a:cxn ang="0">
                    <a:pos x="147" y="257"/>
                  </a:cxn>
                  <a:cxn ang="0">
                    <a:pos x="130" y="245"/>
                  </a:cxn>
                  <a:cxn ang="0">
                    <a:pos x="119" y="236"/>
                  </a:cxn>
                  <a:cxn ang="0">
                    <a:pos x="76" y="207"/>
                  </a:cxn>
                  <a:cxn ang="0">
                    <a:pos x="30" y="176"/>
                  </a:cxn>
                  <a:cxn ang="0">
                    <a:pos x="8" y="158"/>
                  </a:cxn>
                  <a:cxn ang="0">
                    <a:pos x="9" y="121"/>
                  </a:cxn>
                  <a:cxn ang="0">
                    <a:pos x="30" y="129"/>
                  </a:cxn>
                  <a:cxn ang="0">
                    <a:pos x="59" y="146"/>
                  </a:cxn>
                  <a:cxn ang="0">
                    <a:pos x="76" y="154"/>
                  </a:cxn>
                  <a:cxn ang="0">
                    <a:pos x="80" y="152"/>
                  </a:cxn>
                  <a:cxn ang="0">
                    <a:pos x="72" y="145"/>
                  </a:cxn>
                  <a:cxn ang="0">
                    <a:pos x="45" y="130"/>
                  </a:cxn>
                  <a:cxn ang="0">
                    <a:pos x="7" y="101"/>
                  </a:cxn>
                  <a:cxn ang="0">
                    <a:pos x="4" y="79"/>
                  </a:cxn>
                  <a:cxn ang="0">
                    <a:pos x="31" y="90"/>
                  </a:cxn>
                  <a:cxn ang="0">
                    <a:pos x="61" y="101"/>
                  </a:cxn>
                  <a:cxn ang="0">
                    <a:pos x="80" y="106"/>
                  </a:cxn>
                  <a:cxn ang="0">
                    <a:pos x="80" y="104"/>
                  </a:cxn>
                  <a:cxn ang="0">
                    <a:pos x="58" y="91"/>
                  </a:cxn>
                  <a:cxn ang="0">
                    <a:pos x="39" y="81"/>
                  </a:cxn>
                  <a:cxn ang="0">
                    <a:pos x="22" y="63"/>
                  </a:cxn>
                  <a:cxn ang="0">
                    <a:pos x="0" y="31"/>
                  </a:cxn>
                  <a:cxn ang="0">
                    <a:pos x="12" y="35"/>
                  </a:cxn>
                  <a:cxn ang="0">
                    <a:pos x="26" y="44"/>
                  </a:cxn>
                  <a:cxn ang="0">
                    <a:pos x="36" y="48"/>
                  </a:cxn>
                  <a:cxn ang="0">
                    <a:pos x="37" y="45"/>
                  </a:cxn>
                  <a:cxn ang="0">
                    <a:pos x="23" y="36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33" y="16"/>
                  </a:cxn>
                  <a:cxn ang="0">
                    <a:pos x="71" y="43"/>
                  </a:cxn>
                  <a:cxn ang="0">
                    <a:pos x="100" y="63"/>
                  </a:cxn>
                  <a:cxn ang="0">
                    <a:pos x="126" y="82"/>
                  </a:cxn>
                  <a:cxn ang="0">
                    <a:pos x="152" y="100"/>
                  </a:cxn>
                  <a:cxn ang="0">
                    <a:pos x="164" y="134"/>
                  </a:cxn>
                  <a:cxn ang="0">
                    <a:pos x="161" y="167"/>
                  </a:cxn>
                  <a:cxn ang="0">
                    <a:pos x="160" y="168"/>
                  </a:cxn>
                  <a:cxn ang="0">
                    <a:pos x="141" y="157"/>
                  </a:cxn>
                  <a:cxn ang="0">
                    <a:pos x="113" y="142"/>
                  </a:cxn>
                  <a:cxn ang="0">
                    <a:pos x="100" y="139"/>
                  </a:cxn>
                  <a:cxn ang="0">
                    <a:pos x="100" y="143"/>
                  </a:cxn>
                  <a:cxn ang="0">
                    <a:pos x="123" y="156"/>
                  </a:cxn>
                  <a:cxn ang="0">
                    <a:pos x="147" y="168"/>
                  </a:cxn>
                  <a:cxn ang="0">
                    <a:pos x="163" y="200"/>
                  </a:cxn>
                  <a:cxn ang="0">
                    <a:pos x="160" y="233"/>
                  </a:cxn>
                  <a:cxn ang="0">
                    <a:pos x="159" y="234"/>
                  </a:cxn>
                  <a:cxn ang="0">
                    <a:pos x="142" y="224"/>
                  </a:cxn>
                  <a:cxn ang="0">
                    <a:pos x="115" y="206"/>
                  </a:cxn>
                  <a:cxn ang="0">
                    <a:pos x="90" y="194"/>
                  </a:cxn>
                  <a:cxn ang="0">
                    <a:pos x="109" y="213"/>
                  </a:cxn>
                  <a:cxn ang="0">
                    <a:pos x="142" y="234"/>
                  </a:cxn>
                  <a:cxn ang="0">
                    <a:pos x="159" y="251"/>
                  </a:cxn>
                  <a:cxn ang="0">
                    <a:pos x="158" y="262"/>
                  </a:cxn>
                  <a:cxn ang="0">
                    <a:pos x="156" y="263"/>
                  </a:cxn>
                </a:cxnLst>
                <a:rect l="0" t="0" r="r" b="b"/>
                <a:pathLst>
                  <a:path w="164" h="263">
                    <a:moveTo>
                      <a:pt x="156" y="262"/>
                    </a:moveTo>
                    <a:lnTo>
                      <a:pt x="152" y="259"/>
                    </a:lnTo>
                    <a:lnTo>
                      <a:pt x="147" y="257"/>
                    </a:lnTo>
                    <a:lnTo>
                      <a:pt x="142" y="254"/>
                    </a:lnTo>
                    <a:lnTo>
                      <a:pt x="136" y="249"/>
                    </a:lnTo>
                    <a:lnTo>
                      <a:pt x="130" y="245"/>
                    </a:lnTo>
                    <a:lnTo>
                      <a:pt x="125" y="242"/>
                    </a:lnTo>
                    <a:lnTo>
                      <a:pt x="121" y="239"/>
                    </a:lnTo>
                    <a:lnTo>
                      <a:pt x="119" y="236"/>
                    </a:lnTo>
                    <a:lnTo>
                      <a:pt x="106" y="228"/>
                    </a:lnTo>
                    <a:lnTo>
                      <a:pt x="91" y="219"/>
                    </a:lnTo>
                    <a:lnTo>
                      <a:pt x="76" y="207"/>
                    </a:lnTo>
                    <a:lnTo>
                      <a:pt x="60" y="196"/>
                    </a:lnTo>
                    <a:lnTo>
                      <a:pt x="45" y="186"/>
                    </a:lnTo>
                    <a:lnTo>
                      <a:pt x="30" y="176"/>
                    </a:lnTo>
                    <a:lnTo>
                      <a:pt x="18" y="169"/>
                    </a:lnTo>
                    <a:lnTo>
                      <a:pt x="7" y="166"/>
                    </a:lnTo>
                    <a:lnTo>
                      <a:pt x="8" y="158"/>
                    </a:lnTo>
                    <a:lnTo>
                      <a:pt x="8" y="150"/>
                    </a:lnTo>
                    <a:lnTo>
                      <a:pt x="8" y="139"/>
                    </a:lnTo>
                    <a:lnTo>
                      <a:pt x="9" y="121"/>
                    </a:lnTo>
                    <a:lnTo>
                      <a:pt x="15" y="122"/>
                    </a:lnTo>
                    <a:lnTo>
                      <a:pt x="22" y="126"/>
                    </a:lnTo>
                    <a:lnTo>
                      <a:pt x="30" y="129"/>
                    </a:lnTo>
                    <a:lnTo>
                      <a:pt x="41" y="135"/>
                    </a:lnTo>
                    <a:lnTo>
                      <a:pt x="50" y="141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9" y="154"/>
                    </a:lnTo>
                    <a:lnTo>
                      <a:pt x="79" y="153"/>
                    </a:lnTo>
                    <a:lnTo>
                      <a:pt x="80" y="152"/>
                    </a:lnTo>
                    <a:lnTo>
                      <a:pt x="77" y="150"/>
                    </a:lnTo>
                    <a:lnTo>
                      <a:pt x="75" y="149"/>
                    </a:lnTo>
                    <a:lnTo>
                      <a:pt x="72" y="145"/>
                    </a:lnTo>
                    <a:lnTo>
                      <a:pt x="66" y="142"/>
                    </a:lnTo>
                    <a:lnTo>
                      <a:pt x="58" y="137"/>
                    </a:lnTo>
                    <a:lnTo>
                      <a:pt x="45" y="130"/>
                    </a:lnTo>
                    <a:lnTo>
                      <a:pt x="29" y="121"/>
                    </a:lnTo>
                    <a:lnTo>
                      <a:pt x="8" y="108"/>
                    </a:lnTo>
                    <a:lnTo>
                      <a:pt x="7" y="101"/>
                    </a:lnTo>
                    <a:lnTo>
                      <a:pt x="6" y="93"/>
                    </a:lnTo>
                    <a:lnTo>
                      <a:pt x="5" y="86"/>
                    </a:lnTo>
                    <a:lnTo>
                      <a:pt x="4" y="79"/>
                    </a:lnTo>
                    <a:lnTo>
                      <a:pt x="12" y="82"/>
                    </a:lnTo>
                    <a:lnTo>
                      <a:pt x="21" y="85"/>
                    </a:lnTo>
                    <a:lnTo>
                      <a:pt x="31" y="90"/>
                    </a:lnTo>
                    <a:lnTo>
                      <a:pt x="41" y="94"/>
                    </a:lnTo>
                    <a:lnTo>
                      <a:pt x="51" y="98"/>
                    </a:lnTo>
                    <a:lnTo>
                      <a:pt x="61" y="101"/>
                    </a:lnTo>
                    <a:lnTo>
                      <a:pt x="71" y="105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5"/>
                    </a:lnTo>
                    <a:lnTo>
                      <a:pt x="80" y="105"/>
                    </a:lnTo>
                    <a:lnTo>
                      <a:pt x="80" y="104"/>
                    </a:lnTo>
                    <a:lnTo>
                      <a:pt x="73" y="99"/>
                    </a:lnTo>
                    <a:lnTo>
                      <a:pt x="66" y="94"/>
                    </a:lnTo>
                    <a:lnTo>
                      <a:pt x="58" y="91"/>
                    </a:lnTo>
                    <a:lnTo>
                      <a:pt x="51" y="88"/>
                    </a:lnTo>
                    <a:lnTo>
                      <a:pt x="45" y="85"/>
                    </a:lnTo>
                    <a:lnTo>
                      <a:pt x="39" y="81"/>
                    </a:lnTo>
                    <a:lnTo>
                      <a:pt x="35" y="76"/>
                    </a:lnTo>
                    <a:lnTo>
                      <a:pt x="31" y="69"/>
                    </a:lnTo>
                    <a:lnTo>
                      <a:pt x="22" y="63"/>
                    </a:lnTo>
                    <a:lnTo>
                      <a:pt x="13" y="52"/>
                    </a:lnTo>
                    <a:lnTo>
                      <a:pt x="4" y="39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1" y="46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3" y="41"/>
                    </a:lnTo>
                    <a:lnTo>
                      <a:pt x="28" y="38"/>
                    </a:lnTo>
                    <a:lnTo>
                      <a:pt x="23" y="36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6" y="23"/>
                    </a:lnTo>
                    <a:lnTo>
                      <a:pt x="1" y="20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3"/>
                    </a:lnTo>
                    <a:lnTo>
                      <a:pt x="21" y="9"/>
                    </a:lnTo>
                    <a:lnTo>
                      <a:pt x="33" y="16"/>
                    </a:lnTo>
                    <a:lnTo>
                      <a:pt x="45" y="24"/>
                    </a:lnTo>
                    <a:lnTo>
                      <a:pt x="58" y="33"/>
                    </a:lnTo>
                    <a:lnTo>
                      <a:pt x="71" y="43"/>
                    </a:lnTo>
                    <a:lnTo>
                      <a:pt x="82" y="51"/>
                    </a:lnTo>
                    <a:lnTo>
                      <a:pt x="91" y="58"/>
                    </a:lnTo>
                    <a:lnTo>
                      <a:pt x="100" y="63"/>
                    </a:lnTo>
                    <a:lnTo>
                      <a:pt x="109" y="69"/>
                    </a:lnTo>
                    <a:lnTo>
                      <a:pt x="118" y="75"/>
                    </a:lnTo>
                    <a:lnTo>
                      <a:pt x="126" y="82"/>
                    </a:lnTo>
                    <a:lnTo>
                      <a:pt x="135" y="88"/>
                    </a:lnTo>
                    <a:lnTo>
                      <a:pt x="143" y="93"/>
                    </a:lnTo>
                    <a:lnTo>
                      <a:pt x="152" y="100"/>
                    </a:lnTo>
                    <a:lnTo>
                      <a:pt x="160" y="106"/>
                    </a:lnTo>
                    <a:lnTo>
                      <a:pt x="163" y="116"/>
                    </a:lnTo>
                    <a:lnTo>
                      <a:pt x="164" y="134"/>
                    </a:lnTo>
                    <a:lnTo>
                      <a:pt x="163" y="151"/>
                    </a:lnTo>
                    <a:lnTo>
                      <a:pt x="163" y="166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7" y="166"/>
                    </a:lnTo>
                    <a:lnTo>
                      <a:pt x="150" y="161"/>
                    </a:lnTo>
                    <a:lnTo>
                      <a:pt x="141" y="157"/>
                    </a:lnTo>
                    <a:lnTo>
                      <a:pt x="132" y="151"/>
                    </a:lnTo>
                    <a:lnTo>
                      <a:pt x="122" y="146"/>
                    </a:lnTo>
                    <a:lnTo>
                      <a:pt x="113" y="142"/>
                    </a:lnTo>
                    <a:lnTo>
                      <a:pt x="105" y="138"/>
                    </a:lnTo>
                    <a:lnTo>
                      <a:pt x="100" y="138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107" y="146"/>
                    </a:lnTo>
                    <a:lnTo>
                      <a:pt x="115" y="151"/>
                    </a:lnTo>
                    <a:lnTo>
                      <a:pt x="123" y="156"/>
                    </a:lnTo>
                    <a:lnTo>
                      <a:pt x="132" y="160"/>
                    </a:lnTo>
                    <a:lnTo>
                      <a:pt x="138" y="164"/>
                    </a:lnTo>
                    <a:lnTo>
                      <a:pt x="147" y="168"/>
                    </a:lnTo>
                    <a:lnTo>
                      <a:pt x="155" y="173"/>
                    </a:lnTo>
                    <a:lnTo>
                      <a:pt x="163" y="177"/>
                    </a:lnTo>
                    <a:lnTo>
                      <a:pt x="163" y="200"/>
                    </a:lnTo>
                    <a:lnTo>
                      <a:pt x="163" y="214"/>
                    </a:lnTo>
                    <a:lnTo>
                      <a:pt x="161" y="224"/>
                    </a:lnTo>
                    <a:lnTo>
                      <a:pt x="160" y="233"/>
                    </a:lnTo>
                    <a:lnTo>
                      <a:pt x="160" y="234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9" y="235"/>
                    </a:lnTo>
                    <a:lnTo>
                      <a:pt x="151" y="229"/>
                    </a:lnTo>
                    <a:lnTo>
                      <a:pt x="142" y="224"/>
                    </a:lnTo>
                    <a:lnTo>
                      <a:pt x="133" y="218"/>
                    </a:lnTo>
                    <a:lnTo>
                      <a:pt x="125" y="212"/>
                    </a:lnTo>
                    <a:lnTo>
                      <a:pt x="115" y="206"/>
                    </a:lnTo>
                    <a:lnTo>
                      <a:pt x="106" y="200"/>
                    </a:lnTo>
                    <a:lnTo>
                      <a:pt x="98" y="197"/>
                    </a:lnTo>
                    <a:lnTo>
                      <a:pt x="90" y="194"/>
                    </a:lnTo>
                    <a:lnTo>
                      <a:pt x="94" y="199"/>
                    </a:lnTo>
                    <a:lnTo>
                      <a:pt x="99" y="206"/>
                    </a:lnTo>
                    <a:lnTo>
                      <a:pt x="109" y="213"/>
                    </a:lnTo>
                    <a:lnTo>
                      <a:pt x="120" y="220"/>
                    </a:lnTo>
                    <a:lnTo>
                      <a:pt x="130" y="227"/>
                    </a:lnTo>
                    <a:lnTo>
                      <a:pt x="142" y="234"/>
                    </a:lnTo>
                    <a:lnTo>
                      <a:pt x="151" y="240"/>
                    </a:lnTo>
                    <a:lnTo>
                      <a:pt x="159" y="244"/>
                    </a:lnTo>
                    <a:lnTo>
                      <a:pt x="159" y="251"/>
                    </a:lnTo>
                    <a:lnTo>
                      <a:pt x="159" y="256"/>
                    </a:lnTo>
                    <a:lnTo>
                      <a:pt x="159" y="259"/>
                    </a:lnTo>
                    <a:lnTo>
                      <a:pt x="158" y="262"/>
                    </a:lnTo>
                    <a:lnTo>
                      <a:pt x="157" y="263"/>
                    </a:lnTo>
                    <a:lnTo>
                      <a:pt x="156" y="263"/>
                    </a:lnTo>
                    <a:lnTo>
                      <a:pt x="156" y="263"/>
                    </a:lnTo>
                    <a:lnTo>
                      <a:pt x="156" y="26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7" name="Freeform 151"/>
              <p:cNvSpPr>
                <a:spLocks/>
              </p:cNvSpPr>
              <p:nvPr/>
            </p:nvSpPr>
            <p:spPr bwMode="auto">
              <a:xfrm>
                <a:off x="1321" y="3045"/>
                <a:ext cx="45" cy="105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2" y="163"/>
                  </a:cxn>
                  <a:cxn ang="0">
                    <a:pos x="5" y="117"/>
                  </a:cxn>
                  <a:cxn ang="0">
                    <a:pos x="9" y="71"/>
                  </a:cxn>
                  <a:cxn ang="0">
                    <a:pos x="15" y="26"/>
                  </a:cxn>
                  <a:cxn ang="0">
                    <a:pos x="36" y="18"/>
                  </a:cxn>
                  <a:cxn ang="0">
                    <a:pos x="54" y="11"/>
                  </a:cxn>
                  <a:cxn ang="0">
                    <a:pos x="65" y="6"/>
                  </a:cxn>
                  <a:cxn ang="0">
                    <a:pos x="74" y="4"/>
                  </a:cxn>
                  <a:cxn ang="0">
                    <a:pos x="79" y="2"/>
                  </a:cxn>
                  <a:cxn ang="0">
                    <a:pos x="84" y="1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2" y="43"/>
                  </a:cxn>
                  <a:cxn ang="0">
                    <a:pos x="78" y="89"/>
                  </a:cxn>
                  <a:cxn ang="0">
                    <a:pos x="74" y="137"/>
                  </a:cxn>
                  <a:cxn ang="0">
                    <a:pos x="71" y="183"/>
                  </a:cxn>
                  <a:cxn ang="0">
                    <a:pos x="49" y="191"/>
                  </a:cxn>
                  <a:cxn ang="0">
                    <a:pos x="33" y="198"/>
                  </a:cxn>
                  <a:cxn ang="0">
                    <a:pos x="21" y="202"/>
                  </a:cxn>
                  <a:cxn ang="0">
                    <a:pos x="13" y="205"/>
                  </a:cxn>
                  <a:cxn ang="0">
                    <a:pos x="8" y="207"/>
                  </a:cxn>
                  <a:cxn ang="0">
                    <a:pos x="4" y="208"/>
                  </a:cxn>
                  <a:cxn ang="0">
                    <a:pos x="2" y="209"/>
                  </a:cxn>
                  <a:cxn ang="0">
                    <a:pos x="0" y="209"/>
                  </a:cxn>
                </a:cxnLst>
                <a:rect l="0" t="0" r="r" b="b"/>
                <a:pathLst>
                  <a:path w="88" h="209">
                    <a:moveTo>
                      <a:pt x="0" y="209"/>
                    </a:moveTo>
                    <a:lnTo>
                      <a:pt x="2" y="163"/>
                    </a:lnTo>
                    <a:lnTo>
                      <a:pt x="5" y="117"/>
                    </a:lnTo>
                    <a:lnTo>
                      <a:pt x="9" y="71"/>
                    </a:lnTo>
                    <a:lnTo>
                      <a:pt x="15" y="26"/>
                    </a:lnTo>
                    <a:lnTo>
                      <a:pt x="36" y="18"/>
                    </a:lnTo>
                    <a:lnTo>
                      <a:pt x="54" y="11"/>
                    </a:lnTo>
                    <a:lnTo>
                      <a:pt x="65" y="6"/>
                    </a:lnTo>
                    <a:lnTo>
                      <a:pt x="74" y="4"/>
                    </a:lnTo>
                    <a:lnTo>
                      <a:pt x="79" y="2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2" y="43"/>
                    </a:lnTo>
                    <a:lnTo>
                      <a:pt x="78" y="89"/>
                    </a:lnTo>
                    <a:lnTo>
                      <a:pt x="74" y="137"/>
                    </a:lnTo>
                    <a:lnTo>
                      <a:pt x="71" y="183"/>
                    </a:lnTo>
                    <a:lnTo>
                      <a:pt x="49" y="191"/>
                    </a:lnTo>
                    <a:lnTo>
                      <a:pt x="33" y="198"/>
                    </a:lnTo>
                    <a:lnTo>
                      <a:pt x="21" y="202"/>
                    </a:lnTo>
                    <a:lnTo>
                      <a:pt x="13" y="205"/>
                    </a:lnTo>
                    <a:lnTo>
                      <a:pt x="8" y="207"/>
                    </a:lnTo>
                    <a:lnTo>
                      <a:pt x="4" y="208"/>
                    </a:lnTo>
                    <a:lnTo>
                      <a:pt x="2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8" name="Freeform 152"/>
              <p:cNvSpPr>
                <a:spLocks/>
              </p:cNvSpPr>
              <p:nvPr/>
            </p:nvSpPr>
            <p:spPr bwMode="auto">
              <a:xfrm>
                <a:off x="1362" y="3015"/>
                <a:ext cx="78" cy="12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12" y="211"/>
                  </a:cxn>
                  <a:cxn ang="0">
                    <a:pos x="48" y="198"/>
                  </a:cxn>
                  <a:cxn ang="0">
                    <a:pos x="83" y="183"/>
                  </a:cxn>
                  <a:cxn ang="0">
                    <a:pos x="94" y="175"/>
                  </a:cxn>
                  <a:cxn ang="0">
                    <a:pos x="83" y="174"/>
                  </a:cxn>
                  <a:cxn ang="0">
                    <a:pos x="48" y="189"/>
                  </a:cxn>
                  <a:cxn ang="0">
                    <a:pos x="11" y="206"/>
                  </a:cxn>
                  <a:cxn ang="0">
                    <a:pos x="4" y="158"/>
                  </a:cxn>
                  <a:cxn ang="0">
                    <a:pos x="13" y="108"/>
                  </a:cxn>
                  <a:cxn ang="0">
                    <a:pos x="28" y="103"/>
                  </a:cxn>
                  <a:cxn ang="0">
                    <a:pos x="42" y="96"/>
                  </a:cxn>
                  <a:cxn ang="0">
                    <a:pos x="37" y="94"/>
                  </a:cxn>
                  <a:cxn ang="0">
                    <a:pos x="22" y="99"/>
                  </a:cxn>
                  <a:cxn ang="0">
                    <a:pos x="10" y="101"/>
                  </a:cxn>
                  <a:cxn ang="0">
                    <a:pos x="15" y="65"/>
                  </a:cxn>
                  <a:cxn ang="0">
                    <a:pos x="48" y="39"/>
                  </a:cxn>
                  <a:cxn ang="0">
                    <a:pos x="106" y="16"/>
                  </a:cxn>
                  <a:cxn ang="0">
                    <a:pos x="157" y="0"/>
                  </a:cxn>
                  <a:cxn ang="0">
                    <a:pos x="156" y="11"/>
                  </a:cxn>
                  <a:cxn ang="0">
                    <a:pos x="135" y="25"/>
                  </a:cxn>
                  <a:cxn ang="0">
                    <a:pos x="104" y="38"/>
                  </a:cxn>
                  <a:cxn ang="0">
                    <a:pos x="73" y="52"/>
                  </a:cxn>
                  <a:cxn ang="0">
                    <a:pos x="73" y="56"/>
                  </a:cxn>
                  <a:cxn ang="0">
                    <a:pos x="92" y="53"/>
                  </a:cxn>
                  <a:cxn ang="0">
                    <a:pos x="124" y="39"/>
                  </a:cxn>
                  <a:cxn ang="0">
                    <a:pos x="157" y="27"/>
                  </a:cxn>
                  <a:cxn ang="0">
                    <a:pos x="152" y="64"/>
                  </a:cxn>
                  <a:cxn ang="0">
                    <a:pos x="137" y="83"/>
                  </a:cxn>
                  <a:cxn ang="0">
                    <a:pos x="99" y="106"/>
                  </a:cxn>
                  <a:cxn ang="0">
                    <a:pos x="89" y="111"/>
                  </a:cxn>
                  <a:cxn ang="0">
                    <a:pos x="104" y="110"/>
                  </a:cxn>
                  <a:cxn ang="0">
                    <a:pos x="125" y="113"/>
                  </a:cxn>
                  <a:cxn ang="0">
                    <a:pos x="136" y="116"/>
                  </a:cxn>
                  <a:cxn ang="0">
                    <a:pos x="136" y="122"/>
                  </a:cxn>
                  <a:cxn ang="0">
                    <a:pos x="102" y="138"/>
                  </a:cxn>
                  <a:cxn ang="0">
                    <a:pos x="67" y="153"/>
                  </a:cxn>
                  <a:cxn ang="0">
                    <a:pos x="45" y="163"/>
                  </a:cxn>
                  <a:cxn ang="0">
                    <a:pos x="45" y="167"/>
                  </a:cxn>
                  <a:cxn ang="0">
                    <a:pos x="61" y="163"/>
                  </a:cxn>
                  <a:cxn ang="0">
                    <a:pos x="79" y="154"/>
                  </a:cxn>
                  <a:cxn ang="0">
                    <a:pos x="95" y="146"/>
                  </a:cxn>
                  <a:cxn ang="0">
                    <a:pos x="111" y="140"/>
                  </a:cxn>
                  <a:cxn ang="0">
                    <a:pos x="127" y="136"/>
                  </a:cxn>
                  <a:cxn ang="0">
                    <a:pos x="136" y="159"/>
                  </a:cxn>
                  <a:cxn ang="0">
                    <a:pos x="137" y="185"/>
                  </a:cxn>
                  <a:cxn ang="0">
                    <a:pos x="132" y="190"/>
                  </a:cxn>
                  <a:cxn ang="0">
                    <a:pos x="82" y="209"/>
                  </a:cxn>
                  <a:cxn ang="0">
                    <a:pos x="33" y="229"/>
                  </a:cxn>
                </a:cxnLst>
                <a:rect l="0" t="0" r="r" b="b"/>
                <a:pathLst>
                  <a:path w="157" h="239">
                    <a:moveTo>
                      <a:pt x="0" y="239"/>
                    </a:move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1" y="215"/>
                    </a:lnTo>
                    <a:lnTo>
                      <a:pt x="12" y="211"/>
                    </a:lnTo>
                    <a:lnTo>
                      <a:pt x="23" y="207"/>
                    </a:lnTo>
                    <a:lnTo>
                      <a:pt x="36" y="202"/>
                    </a:lnTo>
                    <a:lnTo>
                      <a:pt x="48" y="198"/>
                    </a:lnTo>
                    <a:lnTo>
                      <a:pt x="60" y="193"/>
                    </a:lnTo>
                    <a:lnTo>
                      <a:pt x="72" y="189"/>
                    </a:lnTo>
                    <a:lnTo>
                      <a:pt x="83" y="183"/>
                    </a:lnTo>
                    <a:lnTo>
                      <a:pt x="94" y="177"/>
                    </a:lnTo>
                    <a:lnTo>
                      <a:pt x="94" y="176"/>
                    </a:lnTo>
                    <a:lnTo>
                      <a:pt x="94" y="175"/>
                    </a:lnTo>
                    <a:lnTo>
                      <a:pt x="94" y="174"/>
                    </a:lnTo>
                    <a:lnTo>
                      <a:pt x="94" y="173"/>
                    </a:lnTo>
                    <a:lnTo>
                      <a:pt x="83" y="174"/>
                    </a:lnTo>
                    <a:lnTo>
                      <a:pt x="72" y="177"/>
                    </a:lnTo>
                    <a:lnTo>
                      <a:pt x="60" y="183"/>
                    </a:lnTo>
                    <a:lnTo>
                      <a:pt x="48" y="189"/>
                    </a:lnTo>
                    <a:lnTo>
                      <a:pt x="35" y="194"/>
                    </a:lnTo>
                    <a:lnTo>
                      <a:pt x="23" y="200"/>
                    </a:lnTo>
                    <a:lnTo>
                      <a:pt x="11" y="206"/>
                    </a:lnTo>
                    <a:lnTo>
                      <a:pt x="0" y="208"/>
                    </a:lnTo>
                    <a:lnTo>
                      <a:pt x="3" y="183"/>
                    </a:lnTo>
                    <a:lnTo>
                      <a:pt x="4" y="158"/>
                    </a:lnTo>
                    <a:lnTo>
                      <a:pt x="6" y="133"/>
                    </a:lnTo>
                    <a:lnTo>
                      <a:pt x="8" y="108"/>
                    </a:lnTo>
                    <a:lnTo>
                      <a:pt x="13" y="108"/>
                    </a:lnTo>
                    <a:lnTo>
                      <a:pt x="18" y="107"/>
                    </a:lnTo>
                    <a:lnTo>
                      <a:pt x="23" y="106"/>
                    </a:lnTo>
                    <a:lnTo>
                      <a:pt x="28" y="103"/>
                    </a:lnTo>
                    <a:lnTo>
                      <a:pt x="33" y="102"/>
                    </a:lnTo>
                    <a:lnTo>
                      <a:pt x="37" y="99"/>
                    </a:lnTo>
                    <a:lnTo>
                      <a:pt x="42" y="96"/>
                    </a:lnTo>
                    <a:lnTo>
                      <a:pt x="46" y="93"/>
                    </a:lnTo>
                    <a:lnTo>
                      <a:pt x="42" y="94"/>
                    </a:lnTo>
                    <a:lnTo>
                      <a:pt x="37" y="94"/>
                    </a:lnTo>
                    <a:lnTo>
                      <a:pt x="33" y="95"/>
                    </a:lnTo>
                    <a:lnTo>
                      <a:pt x="28" y="96"/>
                    </a:lnTo>
                    <a:lnTo>
                      <a:pt x="22" y="99"/>
                    </a:lnTo>
                    <a:lnTo>
                      <a:pt x="18" y="100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12" y="90"/>
                    </a:lnTo>
                    <a:lnTo>
                      <a:pt x="13" y="77"/>
                    </a:lnTo>
                    <a:lnTo>
                      <a:pt x="15" y="65"/>
                    </a:lnTo>
                    <a:lnTo>
                      <a:pt x="16" y="54"/>
                    </a:lnTo>
                    <a:lnTo>
                      <a:pt x="30" y="47"/>
                    </a:lnTo>
                    <a:lnTo>
                      <a:pt x="48" y="39"/>
                    </a:lnTo>
                    <a:lnTo>
                      <a:pt x="66" y="31"/>
                    </a:lnTo>
                    <a:lnTo>
                      <a:pt x="87" y="23"/>
                    </a:lnTo>
                    <a:lnTo>
                      <a:pt x="106" y="16"/>
                    </a:lnTo>
                    <a:lnTo>
                      <a:pt x="125" y="9"/>
                    </a:lnTo>
                    <a:lnTo>
                      <a:pt x="142" y="3"/>
                    </a:lnTo>
                    <a:lnTo>
                      <a:pt x="157" y="0"/>
                    </a:lnTo>
                    <a:lnTo>
                      <a:pt x="156" y="3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6"/>
                    </a:lnTo>
                    <a:lnTo>
                      <a:pt x="145" y="20"/>
                    </a:lnTo>
                    <a:lnTo>
                      <a:pt x="135" y="25"/>
                    </a:lnTo>
                    <a:lnTo>
                      <a:pt x="125" y="30"/>
                    </a:lnTo>
                    <a:lnTo>
                      <a:pt x="114" y="33"/>
                    </a:lnTo>
                    <a:lnTo>
                      <a:pt x="104" y="38"/>
                    </a:lnTo>
                    <a:lnTo>
                      <a:pt x="94" y="42"/>
                    </a:lnTo>
                    <a:lnTo>
                      <a:pt x="83" y="47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6"/>
                    </a:lnTo>
                    <a:lnTo>
                      <a:pt x="73" y="58"/>
                    </a:lnTo>
                    <a:lnTo>
                      <a:pt x="83" y="56"/>
                    </a:lnTo>
                    <a:lnTo>
                      <a:pt x="92" y="53"/>
                    </a:lnTo>
                    <a:lnTo>
                      <a:pt x="103" y="49"/>
                    </a:lnTo>
                    <a:lnTo>
                      <a:pt x="113" y="45"/>
                    </a:lnTo>
                    <a:lnTo>
                      <a:pt x="124" y="39"/>
                    </a:lnTo>
                    <a:lnTo>
                      <a:pt x="134" y="34"/>
                    </a:lnTo>
                    <a:lnTo>
                      <a:pt x="145" y="31"/>
                    </a:lnTo>
                    <a:lnTo>
                      <a:pt x="157" y="27"/>
                    </a:lnTo>
                    <a:lnTo>
                      <a:pt x="155" y="43"/>
                    </a:lnTo>
                    <a:lnTo>
                      <a:pt x="153" y="55"/>
                    </a:lnTo>
                    <a:lnTo>
                      <a:pt x="152" y="64"/>
                    </a:lnTo>
                    <a:lnTo>
                      <a:pt x="149" y="71"/>
                    </a:lnTo>
                    <a:lnTo>
                      <a:pt x="144" y="77"/>
                    </a:lnTo>
                    <a:lnTo>
                      <a:pt x="137" y="83"/>
                    </a:lnTo>
                    <a:lnTo>
                      <a:pt x="127" y="90"/>
                    </a:lnTo>
                    <a:lnTo>
                      <a:pt x="113" y="99"/>
                    </a:lnTo>
                    <a:lnTo>
                      <a:pt x="99" y="106"/>
                    </a:lnTo>
                    <a:lnTo>
                      <a:pt x="92" y="109"/>
                    </a:lnTo>
                    <a:lnTo>
                      <a:pt x="89" y="110"/>
                    </a:lnTo>
                    <a:lnTo>
                      <a:pt x="89" y="111"/>
                    </a:lnTo>
                    <a:lnTo>
                      <a:pt x="92" y="111"/>
                    </a:lnTo>
                    <a:lnTo>
                      <a:pt x="97" y="111"/>
                    </a:lnTo>
                    <a:lnTo>
                      <a:pt x="104" y="110"/>
                    </a:lnTo>
                    <a:lnTo>
                      <a:pt x="112" y="109"/>
                    </a:lnTo>
                    <a:lnTo>
                      <a:pt x="120" y="111"/>
                    </a:lnTo>
                    <a:lnTo>
                      <a:pt x="125" y="113"/>
                    </a:lnTo>
                    <a:lnTo>
                      <a:pt x="129" y="114"/>
                    </a:lnTo>
                    <a:lnTo>
                      <a:pt x="137" y="115"/>
                    </a:lnTo>
                    <a:lnTo>
                      <a:pt x="136" y="116"/>
                    </a:lnTo>
                    <a:lnTo>
                      <a:pt x="136" y="118"/>
                    </a:lnTo>
                    <a:lnTo>
                      <a:pt x="136" y="119"/>
                    </a:lnTo>
                    <a:lnTo>
                      <a:pt x="136" y="122"/>
                    </a:lnTo>
                    <a:lnTo>
                      <a:pt x="125" y="128"/>
                    </a:lnTo>
                    <a:lnTo>
                      <a:pt x="113" y="133"/>
                    </a:lnTo>
                    <a:lnTo>
                      <a:pt x="102" y="138"/>
                    </a:lnTo>
                    <a:lnTo>
                      <a:pt x="90" y="144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7" y="158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7"/>
                    </a:lnTo>
                    <a:lnTo>
                      <a:pt x="50" y="167"/>
                    </a:lnTo>
                    <a:lnTo>
                      <a:pt x="56" y="164"/>
                    </a:lnTo>
                    <a:lnTo>
                      <a:pt x="61" y="163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9" y="154"/>
                    </a:lnTo>
                    <a:lnTo>
                      <a:pt x="84" y="152"/>
                    </a:lnTo>
                    <a:lnTo>
                      <a:pt x="89" y="148"/>
                    </a:lnTo>
                    <a:lnTo>
                      <a:pt x="95" y="146"/>
                    </a:lnTo>
                    <a:lnTo>
                      <a:pt x="101" y="145"/>
                    </a:lnTo>
                    <a:lnTo>
                      <a:pt x="106" y="143"/>
                    </a:lnTo>
                    <a:lnTo>
                      <a:pt x="111" y="140"/>
                    </a:lnTo>
                    <a:lnTo>
                      <a:pt x="117" y="139"/>
                    </a:lnTo>
                    <a:lnTo>
                      <a:pt x="122" y="137"/>
                    </a:lnTo>
                    <a:lnTo>
                      <a:pt x="127" y="136"/>
                    </a:lnTo>
                    <a:lnTo>
                      <a:pt x="133" y="133"/>
                    </a:lnTo>
                    <a:lnTo>
                      <a:pt x="135" y="146"/>
                    </a:lnTo>
                    <a:lnTo>
                      <a:pt x="136" y="159"/>
                    </a:lnTo>
                    <a:lnTo>
                      <a:pt x="139" y="171"/>
                    </a:lnTo>
                    <a:lnTo>
                      <a:pt x="140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4" y="189"/>
                    </a:lnTo>
                    <a:lnTo>
                      <a:pt x="132" y="190"/>
                    </a:lnTo>
                    <a:lnTo>
                      <a:pt x="115" y="196"/>
                    </a:lnTo>
                    <a:lnTo>
                      <a:pt x="98" y="202"/>
                    </a:lnTo>
                    <a:lnTo>
                      <a:pt x="82" y="209"/>
                    </a:lnTo>
                    <a:lnTo>
                      <a:pt x="66" y="216"/>
                    </a:lnTo>
                    <a:lnTo>
                      <a:pt x="49" y="223"/>
                    </a:lnTo>
                    <a:lnTo>
                      <a:pt x="33" y="229"/>
                    </a:lnTo>
                    <a:lnTo>
                      <a:pt x="16" y="235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69" name="Freeform 153"/>
              <p:cNvSpPr>
                <a:spLocks/>
              </p:cNvSpPr>
              <p:nvPr/>
            </p:nvSpPr>
            <p:spPr bwMode="auto">
              <a:xfrm>
                <a:off x="1435" y="3103"/>
                <a:ext cx="8" cy="3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6" y="7"/>
                  </a:cxn>
                  <a:cxn ang="0">
                    <a:pos x="3" y="7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0" name="Freeform 154"/>
              <p:cNvSpPr>
                <a:spLocks/>
              </p:cNvSpPr>
              <p:nvPr/>
            </p:nvSpPr>
            <p:spPr bwMode="auto">
              <a:xfrm>
                <a:off x="1165" y="3025"/>
                <a:ext cx="92" cy="60"/>
              </a:xfrm>
              <a:custGeom>
                <a:avLst/>
                <a:gdLst/>
                <a:ahLst/>
                <a:cxnLst>
                  <a:cxn ang="0">
                    <a:pos x="157" y="119"/>
                  </a:cxn>
                  <a:cxn ang="0">
                    <a:pos x="137" y="105"/>
                  </a:cxn>
                  <a:cxn ang="0">
                    <a:pos x="118" y="91"/>
                  </a:cxn>
                  <a:cxn ang="0">
                    <a:pos x="98" y="79"/>
                  </a:cxn>
                  <a:cxn ang="0">
                    <a:pos x="79" y="65"/>
                  </a:cxn>
                  <a:cxn ang="0">
                    <a:pos x="59" y="52"/>
                  </a:cxn>
                  <a:cxn ang="0">
                    <a:pos x="39" y="40"/>
                  </a:cxn>
                  <a:cxn ang="0">
                    <a:pos x="20" y="27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43" y="13"/>
                  </a:cxn>
                  <a:cxn ang="0">
                    <a:pos x="63" y="26"/>
                  </a:cxn>
                  <a:cxn ang="0">
                    <a:pos x="83" y="37"/>
                  </a:cxn>
                  <a:cxn ang="0">
                    <a:pos x="104" y="50"/>
                  </a:cxn>
                  <a:cxn ang="0">
                    <a:pos x="124" y="63"/>
                  </a:cxn>
                  <a:cxn ang="0">
                    <a:pos x="144" y="75"/>
                  </a:cxn>
                  <a:cxn ang="0">
                    <a:pos x="165" y="90"/>
                  </a:cxn>
                  <a:cxn ang="0">
                    <a:pos x="185" y="106"/>
                  </a:cxn>
                  <a:cxn ang="0">
                    <a:pos x="186" y="108"/>
                  </a:cxn>
                  <a:cxn ang="0">
                    <a:pos x="186" y="109"/>
                  </a:cxn>
                  <a:cxn ang="0">
                    <a:pos x="186" y="111"/>
                  </a:cxn>
                  <a:cxn ang="0">
                    <a:pos x="186" y="112"/>
                  </a:cxn>
                  <a:cxn ang="0">
                    <a:pos x="180" y="116"/>
                  </a:cxn>
                  <a:cxn ang="0">
                    <a:pos x="172" y="117"/>
                  </a:cxn>
                  <a:cxn ang="0">
                    <a:pos x="163" y="119"/>
                  </a:cxn>
                  <a:cxn ang="0">
                    <a:pos x="157" y="119"/>
                  </a:cxn>
                </a:cxnLst>
                <a:rect l="0" t="0" r="r" b="b"/>
                <a:pathLst>
                  <a:path w="186" h="119">
                    <a:moveTo>
                      <a:pt x="157" y="119"/>
                    </a:moveTo>
                    <a:lnTo>
                      <a:pt x="137" y="105"/>
                    </a:lnTo>
                    <a:lnTo>
                      <a:pt x="118" y="91"/>
                    </a:lnTo>
                    <a:lnTo>
                      <a:pt x="98" y="79"/>
                    </a:lnTo>
                    <a:lnTo>
                      <a:pt x="79" y="65"/>
                    </a:lnTo>
                    <a:lnTo>
                      <a:pt x="59" y="52"/>
                    </a:lnTo>
                    <a:lnTo>
                      <a:pt x="39" y="40"/>
                    </a:lnTo>
                    <a:lnTo>
                      <a:pt x="20" y="2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43" y="13"/>
                    </a:lnTo>
                    <a:lnTo>
                      <a:pt x="63" y="26"/>
                    </a:lnTo>
                    <a:lnTo>
                      <a:pt x="83" y="37"/>
                    </a:lnTo>
                    <a:lnTo>
                      <a:pt x="104" y="50"/>
                    </a:lnTo>
                    <a:lnTo>
                      <a:pt x="124" y="63"/>
                    </a:lnTo>
                    <a:lnTo>
                      <a:pt x="144" y="75"/>
                    </a:lnTo>
                    <a:lnTo>
                      <a:pt x="165" y="90"/>
                    </a:lnTo>
                    <a:lnTo>
                      <a:pt x="185" y="106"/>
                    </a:lnTo>
                    <a:lnTo>
                      <a:pt x="186" y="108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2"/>
                    </a:lnTo>
                    <a:lnTo>
                      <a:pt x="180" y="116"/>
                    </a:lnTo>
                    <a:lnTo>
                      <a:pt x="172" y="117"/>
                    </a:lnTo>
                    <a:lnTo>
                      <a:pt x="163" y="119"/>
                    </a:lnTo>
                    <a:lnTo>
                      <a:pt x="157" y="11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1" name="Freeform 155"/>
              <p:cNvSpPr>
                <a:spLocks/>
              </p:cNvSpPr>
              <p:nvPr/>
            </p:nvSpPr>
            <p:spPr bwMode="auto">
              <a:xfrm>
                <a:off x="1267" y="2978"/>
                <a:ext cx="80" cy="98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5" y="116"/>
                  </a:cxn>
                  <a:cxn ang="0">
                    <a:pos x="22" y="86"/>
                  </a:cxn>
                  <a:cxn ang="0">
                    <a:pos x="42" y="79"/>
                  </a:cxn>
                  <a:cxn ang="0">
                    <a:pos x="52" y="75"/>
                  </a:cxn>
                  <a:cxn ang="0">
                    <a:pos x="55" y="71"/>
                  </a:cxn>
                  <a:cxn ang="0">
                    <a:pos x="49" y="70"/>
                  </a:cxn>
                  <a:cxn ang="0">
                    <a:pos x="36" y="74"/>
                  </a:cxn>
                  <a:cxn ang="0">
                    <a:pos x="23" y="77"/>
                  </a:cxn>
                  <a:cxn ang="0">
                    <a:pos x="12" y="81"/>
                  </a:cxn>
                  <a:cxn ang="0">
                    <a:pos x="7" y="72"/>
                  </a:cxn>
                  <a:cxn ang="0">
                    <a:pos x="9" y="53"/>
                  </a:cxn>
                  <a:cxn ang="0">
                    <a:pos x="25" y="37"/>
                  </a:cxn>
                  <a:cxn ang="0">
                    <a:pos x="62" y="24"/>
                  </a:cxn>
                  <a:cxn ang="0">
                    <a:pos x="102" y="14"/>
                  </a:cxn>
                  <a:cxn ang="0">
                    <a:pos x="141" y="5"/>
                  </a:cxn>
                  <a:cxn ang="0">
                    <a:pos x="158" y="2"/>
                  </a:cxn>
                  <a:cxn ang="0">
                    <a:pos x="158" y="8"/>
                  </a:cxn>
                  <a:cxn ang="0">
                    <a:pos x="148" y="15"/>
                  </a:cxn>
                  <a:cxn ang="0">
                    <a:pos x="128" y="23"/>
                  </a:cxn>
                  <a:cxn ang="0">
                    <a:pos x="108" y="31"/>
                  </a:cxn>
                  <a:cxn ang="0">
                    <a:pos x="89" y="38"/>
                  </a:cxn>
                  <a:cxn ang="0">
                    <a:pos x="80" y="41"/>
                  </a:cxn>
                  <a:cxn ang="0">
                    <a:pos x="78" y="45"/>
                  </a:cxn>
                  <a:cxn ang="0">
                    <a:pos x="92" y="43"/>
                  </a:cxn>
                  <a:cxn ang="0">
                    <a:pos x="119" y="34"/>
                  </a:cxn>
                  <a:cxn ang="0">
                    <a:pos x="141" y="28"/>
                  </a:cxn>
                  <a:cxn ang="0">
                    <a:pos x="157" y="23"/>
                  </a:cxn>
                  <a:cxn ang="0">
                    <a:pos x="159" y="30"/>
                  </a:cxn>
                  <a:cxn ang="0">
                    <a:pos x="157" y="46"/>
                  </a:cxn>
                  <a:cxn ang="0">
                    <a:pos x="148" y="56"/>
                  </a:cxn>
                  <a:cxn ang="0">
                    <a:pos x="128" y="63"/>
                  </a:cxn>
                  <a:cxn ang="0">
                    <a:pos x="107" y="71"/>
                  </a:cxn>
                  <a:cxn ang="0">
                    <a:pos x="95" y="79"/>
                  </a:cxn>
                  <a:cxn ang="0">
                    <a:pos x="100" y="83"/>
                  </a:cxn>
                  <a:cxn ang="0">
                    <a:pos x="115" y="79"/>
                  </a:cxn>
                  <a:cxn ang="0">
                    <a:pos x="131" y="74"/>
                  </a:cxn>
                  <a:cxn ang="0">
                    <a:pos x="149" y="67"/>
                  </a:cxn>
                  <a:cxn ang="0">
                    <a:pos x="157" y="70"/>
                  </a:cxn>
                  <a:cxn ang="0">
                    <a:pos x="157" y="82"/>
                  </a:cxn>
                  <a:cxn ang="0">
                    <a:pos x="145" y="92"/>
                  </a:cxn>
                  <a:cxn ang="0">
                    <a:pos x="125" y="100"/>
                  </a:cxn>
                  <a:cxn ang="0">
                    <a:pos x="105" y="108"/>
                  </a:cxn>
                  <a:cxn ang="0">
                    <a:pos x="84" y="114"/>
                  </a:cxn>
                  <a:cxn ang="0">
                    <a:pos x="70" y="119"/>
                  </a:cxn>
                  <a:cxn ang="0">
                    <a:pos x="66" y="123"/>
                  </a:cxn>
                  <a:cxn ang="0">
                    <a:pos x="68" y="126"/>
                  </a:cxn>
                  <a:cxn ang="0">
                    <a:pos x="90" y="119"/>
                  </a:cxn>
                  <a:cxn ang="0">
                    <a:pos x="121" y="109"/>
                  </a:cxn>
                  <a:cxn ang="0">
                    <a:pos x="148" y="101"/>
                  </a:cxn>
                  <a:cxn ang="0">
                    <a:pos x="154" y="111"/>
                  </a:cxn>
                  <a:cxn ang="0">
                    <a:pos x="152" y="131"/>
                  </a:cxn>
                  <a:cxn ang="0">
                    <a:pos x="133" y="149"/>
                  </a:cxn>
                  <a:cxn ang="0">
                    <a:pos x="95" y="164"/>
                  </a:cxn>
                  <a:cxn ang="0">
                    <a:pos x="57" y="177"/>
                  </a:cxn>
                  <a:cxn ang="0">
                    <a:pos x="19" y="191"/>
                  </a:cxn>
                </a:cxnLst>
                <a:rect l="0" t="0" r="r" b="b"/>
                <a:pathLst>
                  <a:path w="160" h="197">
                    <a:moveTo>
                      <a:pt x="0" y="197"/>
                    </a:moveTo>
                    <a:lnTo>
                      <a:pt x="1" y="169"/>
                    </a:lnTo>
                    <a:lnTo>
                      <a:pt x="2" y="143"/>
                    </a:lnTo>
                    <a:lnTo>
                      <a:pt x="5" y="116"/>
                    </a:lnTo>
                    <a:lnTo>
                      <a:pt x="7" y="91"/>
                    </a:lnTo>
                    <a:lnTo>
                      <a:pt x="22" y="86"/>
                    </a:lnTo>
                    <a:lnTo>
                      <a:pt x="34" y="82"/>
                    </a:lnTo>
                    <a:lnTo>
                      <a:pt x="42" y="79"/>
                    </a:lnTo>
                    <a:lnTo>
                      <a:pt x="49" y="77"/>
                    </a:lnTo>
                    <a:lnTo>
                      <a:pt x="52" y="75"/>
                    </a:lnTo>
                    <a:lnTo>
                      <a:pt x="54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49" y="70"/>
                    </a:lnTo>
                    <a:lnTo>
                      <a:pt x="42" y="71"/>
                    </a:lnTo>
                    <a:lnTo>
                      <a:pt x="36" y="74"/>
                    </a:lnTo>
                    <a:lnTo>
                      <a:pt x="29" y="75"/>
                    </a:lnTo>
                    <a:lnTo>
                      <a:pt x="23" y="77"/>
                    </a:lnTo>
                    <a:lnTo>
                      <a:pt x="17" y="79"/>
                    </a:lnTo>
                    <a:lnTo>
                      <a:pt x="12" y="81"/>
                    </a:lnTo>
                    <a:lnTo>
                      <a:pt x="6" y="82"/>
                    </a:lnTo>
                    <a:lnTo>
                      <a:pt x="7" y="72"/>
                    </a:lnTo>
                    <a:lnTo>
                      <a:pt x="8" y="62"/>
                    </a:lnTo>
                    <a:lnTo>
                      <a:pt x="9" y="53"/>
                    </a:lnTo>
                    <a:lnTo>
                      <a:pt x="11" y="44"/>
                    </a:lnTo>
                    <a:lnTo>
                      <a:pt x="25" y="37"/>
                    </a:lnTo>
                    <a:lnTo>
                      <a:pt x="43" y="30"/>
                    </a:lnTo>
                    <a:lnTo>
                      <a:pt x="62" y="24"/>
                    </a:lnTo>
                    <a:lnTo>
                      <a:pt x="82" y="18"/>
                    </a:lnTo>
                    <a:lnTo>
                      <a:pt x="102" y="14"/>
                    </a:lnTo>
                    <a:lnTo>
                      <a:pt x="121" y="9"/>
                    </a:lnTo>
                    <a:lnTo>
                      <a:pt x="141" y="5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8" y="11"/>
                    </a:lnTo>
                    <a:lnTo>
                      <a:pt x="148" y="15"/>
                    </a:lnTo>
                    <a:lnTo>
                      <a:pt x="138" y="19"/>
                    </a:lnTo>
                    <a:lnTo>
                      <a:pt x="128" y="23"/>
                    </a:lnTo>
                    <a:lnTo>
                      <a:pt x="119" y="28"/>
                    </a:lnTo>
                    <a:lnTo>
                      <a:pt x="108" y="31"/>
                    </a:lnTo>
                    <a:lnTo>
                      <a:pt x="99" y="34"/>
                    </a:lnTo>
                    <a:lnTo>
                      <a:pt x="89" y="38"/>
                    </a:lnTo>
                    <a:lnTo>
                      <a:pt x="80" y="40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92" y="43"/>
                    </a:lnTo>
                    <a:lnTo>
                      <a:pt x="106" y="38"/>
                    </a:lnTo>
                    <a:lnTo>
                      <a:pt x="119" y="34"/>
                    </a:lnTo>
                    <a:lnTo>
                      <a:pt x="130" y="30"/>
                    </a:lnTo>
                    <a:lnTo>
                      <a:pt x="141" y="28"/>
                    </a:lnTo>
                    <a:lnTo>
                      <a:pt x="150" y="24"/>
                    </a:lnTo>
                    <a:lnTo>
                      <a:pt x="157" y="23"/>
                    </a:lnTo>
                    <a:lnTo>
                      <a:pt x="160" y="22"/>
                    </a:lnTo>
                    <a:lnTo>
                      <a:pt x="159" y="30"/>
                    </a:lnTo>
                    <a:lnTo>
                      <a:pt x="158" y="38"/>
                    </a:lnTo>
                    <a:lnTo>
                      <a:pt x="157" y="46"/>
                    </a:lnTo>
                    <a:lnTo>
                      <a:pt x="156" y="54"/>
                    </a:lnTo>
                    <a:lnTo>
                      <a:pt x="148" y="56"/>
                    </a:lnTo>
                    <a:lnTo>
                      <a:pt x="138" y="60"/>
                    </a:lnTo>
                    <a:lnTo>
                      <a:pt x="128" y="63"/>
                    </a:lnTo>
                    <a:lnTo>
                      <a:pt x="116" y="67"/>
                    </a:lnTo>
                    <a:lnTo>
                      <a:pt x="107" y="71"/>
                    </a:lnTo>
                    <a:lnTo>
                      <a:pt x="99" y="75"/>
                    </a:lnTo>
                    <a:lnTo>
                      <a:pt x="95" y="79"/>
                    </a:lnTo>
                    <a:lnTo>
                      <a:pt x="93" y="84"/>
                    </a:lnTo>
                    <a:lnTo>
                      <a:pt x="100" y="83"/>
                    </a:lnTo>
                    <a:lnTo>
                      <a:pt x="107" y="82"/>
                    </a:lnTo>
                    <a:lnTo>
                      <a:pt x="115" y="79"/>
                    </a:lnTo>
                    <a:lnTo>
                      <a:pt x="123" y="76"/>
                    </a:lnTo>
                    <a:lnTo>
                      <a:pt x="131" y="74"/>
                    </a:lnTo>
                    <a:lnTo>
                      <a:pt x="141" y="70"/>
                    </a:lnTo>
                    <a:lnTo>
                      <a:pt x="149" y="67"/>
                    </a:lnTo>
                    <a:lnTo>
                      <a:pt x="157" y="64"/>
                    </a:lnTo>
                    <a:lnTo>
                      <a:pt x="157" y="70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6" y="87"/>
                    </a:lnTo>
                    <a:lnTo>
                      <a:pt x="145" y="92"/>
                    </a:lnTo>
                    <a:lnTo>
                      <a:pt x="135" y="96"/>
                    </a:lnTo>
                    <a:lnTo>
                      <a:pt x="125" y="100"/>
                    </a:lnTo>
                    <a:lnTo>
                      <a:pt x="115" y="104"/>
                    </a:lnTo>
                    <a:lnTo>
                      <a:pt x="105" y="108"/>
                    </a:lnTo>
                    <a:lnTo>
                      <a:pt x="95" y="111"/>
                    </a:lnTo>
                    <a:lnTo>
                      <a:pt x="84" y="114"/>
                    </a:lnTo>
                    <a:lnTo>
                      <a:pt x="74" y="116"/>
                    </a:lnTo>
                    <a:lnTo>
                      <a:pt x="70" y="119"/>
                    </a:lnTo>
                    <a:lnTo>
                      <a:pt x="68" y="121"/>
                    </a:lnTo>
                    <a:lnTo>
                      <a:pt x="66" y="123"/>
                    </a:lnTo>
                    <a:lnTo>
                      <a:pt x="65" y="127"/>
                    </a:lnTo>
                    <a:lnTo>
                      <a:pt x="68" y="126"/>
                    </a:lnTo>
                    <a:lnTo>
                      <a:pt x="77" y="123"/>
                    </a:lnTo>
                    <a:lnTo>
                      <a:pt x="90" y="119"/>
                    </a:lnTo>
                    <a:lnTo>
                      <a:pt x="105" y="114"/>
                    </a:lnTo>
                    <a:lnTo>
                      <a:pt x="121" y="109"/>
                    </a:lnTo>
                    <a:lnTo>
                      <a:pt x="135" y="105"/>
                    </a:lnTo>
                    <a:lnTo>
                      <a:pt x="148" y="101"/>
                    </a:lnTo>
                    <a:lnTo>
                      <a:pt x="156" y="100"/>
                    </a:lnTo>
                    <a:lnTo>
                      <a:pt x="154" y="111"/>
                    </a:lnTo>
                    <a:lnTo>
                      <a:pt x="153" y="121"/>
                    </a:lnTo>
                    <a:lnTo>
                      <a:pt x="152" y="131"/>
                    </a:lnTo>
                    <a:lnTo>
                      <a:pt x="151" y="142"/>
                    </a:lnTo>
                    <a:lnTo>
                      <a:pt x="133" y="149"/>
                    </a:lnTo>
                    <a:lnTo>
                      <a:pt x="113" y="155"/>
                    </a:lnTo>
                    <a:lnTo>
                      <a:pt x="95" y="164"/>
                    </a:lnTo>
                    <a:lnTo>
                      <a:pt x="75" y="170"/>
                    </a:lnTo>
                    <a:lnTo>
                      <a:pt x="57" y="177"/>
                    </a:lnTo>
                    <a:lnTo>
                      <a:pt x="37" y="184"/>
                    </a:lnTo>
                    <a:lnTo>
                      <a:pt x="19" y="191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2" name="Freeform 156"/>
              <p:cNvSpPr>
                <a:spLocks/>
              </p:cNvSpPr>
              <p:nvPr/>
            </p:nvSpPr>
            <p:spPr bwMode="auto">
              <a:xfrm>
                <a:off x="1178" y="2947"/>
                <a:ext cx="90" cy="128"/>
              </a:xfrm>
              <a:custGeom>
                <a:avLst/>
                <a:gdLst/>
                <a:ahLst/>
                <a:cxnLst>
                  <a:cxn ang="0">
                    <a:pos x="123" y="226"/>
                  </a:cxn>
                  <a:cxn ang="0">
                    <a:pos x="63" y="187"/>
                  </a:cxn>
                  <a:cxn ang="0">
                    <a:pos x="5" y="151"/>
                  </a:cxn>
                  <a:cxn ang="0">
                    <a:pos x="9" y="133"/>
                  </a:cxn>
                  <a:cxn ang="0">
                    <a:pos x="41" y="142"/>
                  </a:cxn>
                  <a:cxn ang="0">
                    <a:pos x="60" y="151"/>
                  </a:cxn>
                  <a:cxn ang="0">
                    <a:pos x="79" y="161"/>
                  </a:cxn>
                  <a:cxn ang="0">
                    <a:pos x="81" y="159"/>
                  </a:cxn>
                  <a:cxn ang="0">
                    <a:pos x="64" y="144"/>
                  </a:cxn>
                  <a:cxn ang="0">
                    <a:pos x="38" y="129"/>
                  </a:cxn>
                  <a:cxn ang="0">
                    <a:pos x="16" y="110"/>
                  </a:cxn>
                  <a:cxn ang="0">
                    <a:pos x="3" y="86"/>
                  </a:cxn>
                  <a:cxn ang="0">
                    <a:pos x="13" y="79"/>
                  </a:cxn>
                  <a:cxn ang="0">
                    <a:pos x="31" y="91"/>
                  </a:cxn>
                  <a:cxn ang="0">
                    <a:pos x="47" y="95"/>
                  </a:cxn>
                  <a:cxn ang="0">
                    <a:pos x="47" y="93"/>
                  </a:cxn>
                  <a:cxn ang="0">
                    <a:pos x="30" y="80"/>
                  </a:cxn>
                  <a:cxn ang="0">
                    <a:pos x="14" y="70"/>
                  </a:cxn>
                  <a:cxn ang="0">
                    <a:pos x="6" y="66"/>
                  </a:cxn>
                  <a:cxn ang="0">
                    <a:pos x="7" y="49"/>
                  </a:cxn>
                  <a:cxn ang="0">
                    <a:pos x="16" y="49"/>
                  </a:cxn>
                  <a:cxn ang="0">
                    <a:pos x="39" y="60"/>
                  </a:cxn>
                  <a:cxn ang="0">
                    <a:pos x="53" y="63"/>
                  </a:cxn>
                  <a:cxn ang="0">
                    <a:pos x="38" y="49"/>
                  </a:cxn>
                  <a:cxn ang="0">
                    <a:pos x="21" y="40"/>
                  </a:cxn>
                  <a:cxn ang="0">
                    <a:pos x="11" y="26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59" y="23"/>
                  </a:cxn>
                  <a:cxn ang="0">
                    <a:pos x="119" y="61"/>
                  </a:cxn>
                  <a:cxn ang="0">
                    <a:pos x="178" y="102"/>
                  </a:cxn>
                  <a:cxn ang="0">
                    <a:pos x="175" y="131"/>
                  </a:cxn>
                  <a:cxn ang="0">
                    <a:pos x="162" y="139"/>
                  </a:cxn>
                  <a:cxn ang="0">
                    <a:pos x="152" y="139"/>
                  </a:cxn>
                  <a:cxn ang="0">
                    <a:pos x="152" y="143"/>
                  </a:cxn>
                  <a:cxn ang="0">
                    <a:pos x="166" y="148"/>
                  </a:cxn>
                  <a:cxn ang="0">
                    <a:pos x="174" y="160"/>
                  </a:cxn>
                  <a:cxn ang="0">
                    <a:pos x="172" y="172"/>
                  </a:cxn>
                  <a:cxn ang="0">
                    <a:pos x="170" y="173"/>
                  </a:cxn>
                  <a:cxn ang="0">
                    <a:pos x="138" y="154"/>
                  </a:cxn>
                  <a:cxn ang="0">
                    <a:pos x="105" y="137"/>
                  </a:cxn>
                  <a:cxn ang="0">
                    <a:pos x="83" y="132"/>
                  </a:cxn>
                  <a:cxn ang="0">
                    <a:pos x="83" y="137"/>
                  </a:cxn>
                  <a:cxn ang="0">
                    <a:pos x="115" y="152"/>
                  </a:cxn>
                  <a:cxn ang="0">
                    <a:pos x="147" y="168"/>
                  </a:cxn>
                  <a:cxn ang="0">
                    <a:pos x="169" y="204"/>
                  </a:cxn>
                  <a:cxn ang="0">
                    <a:pos x="167" y="227"/>
                  </a:cxn>
                  <a:cxn ang="0">
                    <a:pos x="142" y="216"/>
                  </a:cxn>
                  <a:cxn ang="0">
                    <a:pos x="120" y="203"/>
                  </a:cxn>
                  <a:cxn ang="0">
                    <a:pos x="107" y="200"/>
                  </a:cxn>
                  <a:cxn ang="0">
                    <a:pos x="131" y="216"/>
                  </a:cxn>
                  <a:cxn ang="0">
                    <a:pos x="160" y="234"/>
                  </a:cxn>
                  <a:cxn ang="0">
                    <a:pos x="166" y="246"/>
                  </a:cxn>
                  <a:cxn ang="0">
                    <a:pos x="163" y="256"/>
                  </a:cxn>
                  <a:cxn ang="0">
                    <a:pos x="161" y="254"/>
                  </a:cxn>
                </a:cxnLst>
                <a:rect l="0" t="0" r="r" b="b"/>
                <a:pathLst>
                  <a:path w="178" h="256">
                    <a:moveTo>
                      <a:pt x="161" y="254"/>
                    </a:moveTo>
                    <a:lnTo>
                      <a:pt x="143" y="240"/>
                    </a:lnTo>
                    <a:lnTo>
                      <a:pt x="123" y="226"/>
                    </a:lnTo>
                    <a:lnTo>
                      <a:pt x="104" y="212"/>
                    </a:lnTo>
                    <a:lnTo>
                      <a:pt x="83" y="199"/>
                    </a:lnTo>
                    <a:lnTo>
                      <a:pt x="63" y="187"/>
                    </a:lnTo>
                    <a:lnTo>
                      <a:pt x="44" y="175"/>
                    </a:lnTo>
                    <a:lnTo>
                      <a:pt x="24" y="162"/>
                    </a:lnTo>
                    <a:lnTo>
                      <a:pt x="5" y="151"/>
                    </a:lnTo>
                    <a:lnTo>
                      <a:pt x="0" y="140"/>
                    </a:lnTo>
                    <a:lnTo>
                      <a:pt x="2" y="135"/>
                    </a:lnTo>
                    <a:lnTo>
                      <a:pt x="9" y="133"/>
                    </a:lnTo>
                    <a:lnTo>
                      <a:pt x="18" y="135"/>
                    </a:lnTo>
                    <a:lnTo>
                      <a:pt x="30" y="137"/>
                    </a:lnTo>
                    <a:lnTo>
                      <a:pt x="41" y="142"/>
                    </a:lnTo>
                    <a:lnTo>
                      <a:pt x="51" y="145"/>
                    </a:lnTo>
                    <a:lnTo>
                      <a:pt x="56" y="147"/>
                    </a:lnTo>
                    <a:lnTo>
                      <a:pt x="60" y="151"/>
                    </a:lnTo>
                    <a:lnTo>
                      <a:pt x="66" y="155"/>
                    </a:lnTo>
                    <a:lnTo>
                      <a:pt x="73" y="159"/>
                    </a:lnTo>
                    <a:lnTo>
                      <a:pt x="79" y="161"/>
                    </a:lnTo>
                    <a:lnTo>
                      <a:pt x="81" y="160"/>
                    </a:lnTo>
                    <a:lnTo>
                      <a:pt x="81" y="159"/>
                    </a:lnTo>
                    <a:lnTo>
                      <a:pt x="81" y="159"/>
                    </a:lnTo>
                    <a:lnTo>
                      <a:pt x="82" y="158"/>
                    </a:lnTo>
                    <a:lnTo>
                      <a:pt x="74" y="151"/>
                    </a:lnTo>
                    <a:lnTo>
                      <a:pt x="64" y="144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38" y="129"/>
                    </a:lnTo>
                    <a:lnTo>
                      <a:pt x="30" y="124"/>
                    </a:lnTo>
                    <a:lnTo>
                      <a:pt x="22" y="117"/>
                    </a:lnTo>
                    <a:lnTo>
                      <a:pt x="16" y="110"/>
                    </a:lnTo>
                    <a:lnTo>
                      <a:pt x="7" y="102"/>
                    </a:lnTo>
                    <a:lnTo>
                      <a:pt x="3" y="94"/>
                    </a:lnTo>
                    <a:lnTo>
                      <a:pt x="3" y="86"/>
                    </a:lnTo>
                    <a:lnTo>
                      <a:pt x="5" y="74"/>
                    </a:lnTo>
                    <a:lnTo>
                      <a:pt x="8" y="76"/>
                    </a:lnTo>
                    <a:lnTo>
                      <a:pt x="13" y="79"/>
                    </a:lnTo>
                    <a:lnTo>
                      <a:pt x="18" y="83"/>
                    </a:lnTo>
                    <a:lnTo>
                      <a:pt x="25" y="87"/>
                    </a:lnTo>
                    <a:lnTo>
                      <a:pt x="31" y="91"/>
                    </a:lnTo>
                    <a:lnTo>
                      <a:pt x="37" y="94"/>
                    </a:lnTo>
                    <a:lnTo>
                      <a:pt x="43" y="95"/>
                    </a:lnTo>
                    <a:lnTo>
                      <a:pt x="47" y="95"/>
                    </a:lnTo>
                    <a:lnTo>
                      <a:pt x="47" y="94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38" y="86"/>
                    </a:lnTo>
                    <a:lnTo>
                      <a:pt x="30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6" y="66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7" y="49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9" y="60"/>
                    </a:lnTo>
                    <a:lnTo>
                      <a:pt x="45" y="63"/>
                    </a:lnTo>
                    <a:lnTo>
                      <a:pt x="51" y="64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4" y="54"/>
                    </a:lnTo>
                    <a:lnTo>
                      <a:pt x="38" y="49"/>
                    </a:lnTo>
                    <a:lnTo>
                      <a:pt x="32" y="46"/>
                    </a:lnTo>
                    <a:lnTo>
                      <a:pt x="26" y="44"/>
                    </a:lnTo>
                    <a:lnTo>
                      <a:pt x="21" y="40"/>
                    </a:lnTo>
                    <a:lnTo>
                      <a:pt x="15" y="38"/>
                    </a:lnTo>
                    <a:lnTo>
                      <a:pt x="10" y="36"/>
                    </a:lnTo>
                    <a:lnTo>
                      <a:pt x="11" y="26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38" y="11"/>
                    </a:lnTo>
                    <a:lnTo>
                      <a:pt x="59" y="23"/>
                    </a:lnTo>
                    <a:lnTo>
                      <a:pt x="78" y="36"/>
                    </a:lnTo>
                    <a:lnTo>
                      <a:pt x="99" y="47"/>
                    </a:lnTo>
                    <a:lnTo>
                      <a:pt x="119" y="61"/>
                    </a:lnTo>
                    <a:lnTo>
                      <a:pt x="138" y="74"/>
                    </a:lnTo>
                    <a:lnTo>
                      <a:pt x="159" y="87"/>
                    </a:lnTo>
                    <a:lnTo>
                      <a:pt x="178" y="102"/>
                    </a:lnTo>
                    <a:lnTo>
                      <a:pt x="177" y="112"/>
                    </a:lnTo>
                    <a:lnTo>
                      <a:pt x="177" y="121"/>
                    </a:lnTo>
                    <a:lnTo>
                      <a:pt x="175" y="131"/>
                    </a:lnTo>
                    <a:lnTo>
                      <a:pt x="173" y="140"/>
                    </a:lnTo>
                    <a:lnTo>
                      <a:pt x="167" y="139"/>
                    </a:lnTo>
                    <a:lnTo>
                      <a:pt x="162" y="139"/>
                    </a:lnTo>
                    <a:lnTo>
                      <a:pt x="158" y="138"/>
                    </a:lnTo>
                    <a:lnTo>
                      <a:pt x="153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5" y="145"/>
                    </a:lnTo>
                    <a:lnTo>
                      <a:pt x="160" y="147"/>
                    </a:lnTo>
                    <a:lnTo>
                      <a:pt x="166" y="148"/>
                    </a:lnTo>
                    <a:lnTo>
                      <a:pt x="173" y="151"/>
                    </a:lnTo>
                    <a:lnTo>
                      <a:pt x="174" y="155"/>
                    </a:lnTo>
                    <a:lnTo>
                      <a:pt x="174" y="160"/>
                    </a:lnTo>
                    <a:lnTo>
                      <a:pt x="174" y="166"/>
                    </a:lnTo>
                    <a:lnTo>
                      <a:pt x="173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2" y="172"/>
                    </a:lnTo>
                    <a:lnTo>
                      <a:pt x="170" y="173"/>
                    </a:lnTo>
                    <a:lnTo>
                      <a:pt x="160" y="167"/>
                    </a:lnTo>
                    <a:lnTo>
                      <a:pt x="149" y="160"/>
                    </a:lnTo>
                    <a:lnTo>
                      <a:pt x="138" y="154"/>
                    </a:lnTo>
                    <a:lnTo>
                      <a:pt x="127" y="148"/>
                    </a:lnTo>
                    <a:lnTo>
                      <a:pt x="115" y="143"/>
                    </a:lnTo>
                    <a:lnTo>
                      <a:pt x="105" y="137"/>
                    </a:lnTo>
                    <a:lnTo>
                      <a:pt x="93" y="133"/>
                    </a:lnTo>
                    <a:lnTo>
                      <a:pt x="83" y="131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6"/>
                    </a:lnTo>
                    <a:lnTo>
                      <a:pt x="83" y="137"/>
                    </a:lnTo>
                    <a:lnTo>
                      <a:pt x="94" y="142"/>
                    </a:lnTo>
                    <a:lnTo>
                      <a:pt x="105" y="147"/>
                    </a:lnTo>
                    <a:lnTo>
                      <a:pt x="115" y="152"/>
                    </a:lnTo>
                    <a:lnTo>
                      <a:pt x="127" y="157"/>
                    </a:lnTo>
                    <a:lnTo>
                      <a:pt x="137" y="162"/>
                    </a:lnTo>
                    <a:lnTo>
                      <a:pt x="147" y="168"/>
                    </a:lnTo>
                    <a:lnTo>
                      <a:pt x="158" y="175"/>
                    </a:lnTo>
                    <a:lnTo>
                      <a:pt x="169" y="182"/>
                    </a:lnTo>
                    <a:lnTo>
                      <a:pt x="169" y="204"/>
                    </a:lnTo>
                    <a:lnTo>
                      <a:pt x="169" y="215"/>
                    </a:lnTo>
                    <a:lnTo>
                      <a:pt x="168" y="221"/>
                    </a:lnTo>
                    <a:lnTo>
                      <a:pt x="167" y="227"/>
                    </a:lnTo>
                    <a:lnTo>
                      <a:pt x="158" y="225"/>
                    </a:lnTo>
                    <a:lnTo>
                      <a:pt x="150" y="221"/>
                    </a:lnTo>
                    <a:lnTo>
                      <a:pt x="142" y="216"/>
                    </a:lnTo>
                    <a:lnTo>
                      <a:pt x="135" y="212"/>
                    </a:lnTo>
                    <a:lnTo>
                      <a:pt x="127" y="207"/>
                    </a:lnTo>
                    <a:lnTo>
                      <a:pt x="120" y="203"/>
                    </a:lnTo>
                    <a:lnTo>
                      <a:pt x="112" y="198"/>
                    </a:lnTo>
                    <a:lnTo>
                      <a:pt x="105" y="196"/>
                    </a:lnTo>
                    <a:lnTo>
                      <a:pt x="107" y="200"/>
                    </a:lnTo>
                    <a:lnTo>
                      <a:pt x="114" y="205"/>
                    </a:lnTo>
                    <a:lnTo>
                      <a:pt x="122" y="211"/>
                    </a:lnTo>
                    <a:lnTo>
                      <a:pt x="131" y="216"/>
                    </a:lnTo>
                    <a:lnTo>
                      <a:pt x="142" y="223"/>
                    </a:lnTo>
                    <a:lnTo>
                      <a:pt x="151" y="229"/>
                    </a:lnTo>
                    <a:lnTo>
                      <a:pt x="160" y="234"/>
                    </a:lnTo>
                    <a:lnTo>
                      <a:pt x="166" y="238"/>
                    </a:lnTo>
                    <a:lnTo>
                      <a:pt x="166" y="242"/>
                    </a:lnTo>
                    <a:lnTo>
                      <a:pt x="166" y="246"/>
                    </a:lnTo>
                    <a:lnTo>
                      <a:pt x="165" y="250"/>
                    </a:lnTo>
                    <a:lnTo>
                      <a:pt x="165" y="254"/>
                    </a:lnTo>
                    <a:lnTo>
                      <a:pt x="163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1" y="254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3" name="Freeform 157"/>
              <p:cNvSpPr>
                <a:spLocks/>
              </p:cNvSpPr>
              <p:nvPr/>
            </p:nvSpPr>
            <p:spPr bwMode="auto">
              <a:xfrm>
                <a:off x="1348" y="2966"/>
                <a:ext cx="34" cy="80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0" y="139"/>
                  </a:cxn>
                  <a:cxn ang="0">
                    <a:pos x="2" y="102"/>
                  </a:cxn>
                  <a:cxn ang="0">
                    <a:pos x="4" y="59"/>
                  </a:cxn>
                  <a:cxn ang="0">
                    <a:pos x="5" y="19"/>
                  </a:cxn>
                  <a:cxn ang="0">
                    <a:pos x="12" y="16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5" y="8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61" y="2"/>
                  </a:cxn>
                  <a:cxn ang="0">
                    <a:pos x="69" y="0"/>
                  </a:cxn>
                  <a:cxn ang="0">
                    <a:pos x="69" y="24"/>
                  </a:cxn>
                  <a:cxn ang="0">
                    <a:pos x="66" y="67"/>
                  </a:cxn>
                  <a:cxn ang="0">
                    <a:pos x="64" y="108"/>
                  </a:cxn>
                  <a:cxn ang="0">
                    <a:pos x="62" y="134"/>
                  </a:cxn>
                  <a:cxn ang="0">
                    <a:pos x="54" y="137"/>
                  </a:cxn>
                  <a:cxn ang="0">
                    <a:pos x="47" y="140"/>
                  </a:cxn>
                  <a:cxn ang="0">
                    <a:pos x="38" y="145"/>
                  </a:cxn>
                  <a:cxn ang="0">
                    <a:pos x="29" y="149"/>
                  </a:cxn>
                  <a:cxn ang="0">
                    <a:pos x="21" y="152"/>
                  </a:cxn>
                  <a:cxn ang="0">
                    <a:pos x="13" y="155"/>
                  </a:cxn>
                  <a:cxn ang="0">
                    <a:pos x="6" y="158"/>
                  </a:cxn>
                  <a:cxn ang="0">
                    <a:pos x="0" y="159"/>
                  </a:cxn>
                </a:cxnLst>
                <a:rect l="0" t="0" r="r" b="b"/>
                <a:pathLst>
                  <a:path w="69" h="159">
                    <a:moveTo>
                      <a:pt x="0" y="159"/>
                    </a:moveTo>
                    <a:lnTo>
                      <a:pt x="0" y="139"/>
                    </a:lnTo>
                    <a:lnTo>
                      <a:pt x="2" y="102"/>
                    </a:lnTo>
                    <a:lnTo>
                      <a:pt x="4" y="59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5" y="8"/>
                    </a:lnTo>
                    <a:lnTo>
                      <a:pt x="43" y="6"/>
                    </a:lnTo>
                    <a:lnTo>
                      <a:pt x="51" y="4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69" y="24"/>
                    </a:lnTo>
                    <a:lnTo>
                      <a:pt x="66" y="67"/>
                    </a:lnTo>
                    <a:lnTo>
                      <a:pt x="64" y="108"/>
                    </a:lnTo>
                    <a:lnTo>
                      <a:pt x="62" y="134"/>
                    </a:lnTo>
                    <a:lnTo>
                      <a:pt x="54" y="137"/>
                    </a:lnTo>
                    <a:lnTo>
                      <a:pt x="47" y="140"/>
                    </a:lnTo>
                    <a:lnTo>
                      <a:pt x="38" y="145"/>
                    </a:lnTo>
                    <a:lnTo>
                      <a:pt x="29" y="149"/>
                    </a:lnTo>
                    <a:lnTo>
                      <a:pt x="21" y="152"/>
                    </a:lnTo>
                    <a:lnTo>
                      <a:pt x="13" y="155"/>
                    </a:lnTo>
                    <a:lnTo>
                      <a:pt x="6" y="158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4" name="Freeform 158"/>
              <p:cNvSpPr>
                <a:spLocks/>
              </p:cNvSpPr>
              <p:nvPr/>
            </p:nvSpPr>
            <p:spPr bwMode="auto">
              <a:xfrm>
                <a:off x="1384" y="2938"/>
                <a:ext cx="74" cy="92"/>
              </a:xfrm>
              <a:custGeom>
                <a:avLst/>
                <a:gdLst/>
                <a:ahLst/>
                <a:cxnLst>
                  <a:cxn ang="0">
                    <a:pos x="1" y="179"/>
                  </a:cxn>
                  <a:cxn ang="0">
                    <a:pos x="9" y="162"/>
                  </a:cxn>
                  <a:cxn ang="0">
                    <a:pos x="28" y="153"/>
                  </a:cxn>
                  <a:cxn ang="0">
                    <a:pos x="47" y="145"/>
                  </a:cxn>
                  <a:cxn ang="0">
                    <a:pos x="55" y="139"/>
                  </a:cxn>
                  <a:cxn ang="0">
                    <a:pos x="48" y="137"/>
                  </a:cxn>
                  <a:cxn ang="0">
                    <a:pos x="28" y="144"/>
                  </a:cxn>
                  <a:cxn ang="0">
                    <a:pos x="8" y="153"/>
                  </a:cxn>
                  <a:cxn ang="0">
                    <a:pos x="4" y="134"/>
                  </a:cxn>
                  <a:cxn ang="0">
                    <a:pos x="15" y="109"/>
                  </a:cxn>
                  <a:cxn ang="0">
                    <a:pos x="46" y="97"/>
                  </a:cxn>
                  <a:cxn ang="0">
                    <a:pos x="80" y="87"/>
                  </a:cxn>
                  <a:cxn ang="0">
                    <a:pos x="68" y="83"/>
                  </a:cxn>
                  <a:cxn ang="0">
                    <a:pos x="36" y="91"/>
                  </a:cxn>
                  <a:cxn ang="0">
                    <a:pos x="5" y="100"/>
                  </a:cxn>
                  <a:cxn ang="0">
                    <a:pos x="7" y="67"/>
                  </a:cxn>
                  <a:cxn ang="0">
                    <a:pos x="22" y="47"/>
                  </a:cxn>
                  <a:cxn ang="0">
                    <a:pos x="47" y="37"/>
                  </a:cxn>
                  <a:cxn ang="0">
                    <a:pos x="75" y="29"/>
                  </a:cxn>
                  <a:cxn ang="0">
                    <a:pos x="99" y="16"/>
                  </a:cxn>
                  <a:cxn ang="0">
                    <a:pos x="130" y="3"/>
                  </a:cxn>
                  <a:cxn ang="0">
                    <a:pos x="145" y="4"/>
                  </a:cxn>
                  <a:cxn ang="0">
                    <a:pos x="145" y="18"/>
                  </a:cxn>
                  <a:cxn ang="0">
                    <a:pos x="124" y="29"/>
                  </a:cxn>
                  <a:cxn ang="0">
                    <a:pos x="98" y="37"/>
                  </a:cxn>
                  <a:cxn ang="0">
                    <a:pos x="85" y="44"/>
                  </a:cxn>
                  <a:cxn ang="0">
                    <a:pos x="89" y="49"/>
                  </a:cxn>
                  <a:cxn ang="0">
                    <a:pos x="109" y="41"/>
                  </a:cxn>
                  <a:cxn ang="0">
                    <a:pos x="131" y="33"/>
                  </a:cxn>
                  <a:cxn ang="0">
                    <a:pos x="145" y="44"/>
                  </a:cxn>
                  <a:cxn ang="0">
                    <a:pos x="144" y="87"/>
                  </a:cxn>
                  <a:cxn ang="0">
                    <a:pos x="123" y="96"/>
                  </a:cxn>
                  <a:cxn ang="0">
                    <a:pos x="86" y="109"/>
                  </a:cxn>
                  <a:cxn ang="0">
                    <a:pos x="70" y="113"/>
                  </a:cxn>
                  <a:cxn ang="0">
                    <a:pos x="65" y="114"/>
                  </a:cxn>
                  <a:cxn ang="0">
                    <a:pos x="65" y="119"/>
                  </a:cxn>
                  <a:cxn ang="0">
                    <a:pos x="76" y="119"/>
                  </a:cxn>
                  <a:cxn ang="0">
                    <a:pos x="95" y="115"/>
                  </a:cxn>
                  <a:cxn ang="0">
                    <a:pos x="114" y="113"/>
                  </a:cxn>
                  <a:cxn ang="0">
                    <a:pos x="133" y="119"/>
                  </a:cxn>
                  <a:cxn ang="0">
                    <a:pos x="149" y="127"/>
                  </a:cxn>
                  <a:cxn ang="0">
                    <a:pos x="137" y="136"/>
                  </a:cxn>
                  <a:cxn ang="0">
                    <a:pos x="113" y="144"/>
                  </a:cxn>
                  <a:cxn ang="0">
                    <a:pos x="77" y="157"/>
                  </a:cxn>
                  <a:cxn ang="0">
                    <a:pos x="46" y="171"/>
                  </a:cxn>
                  <a:cxn ang="0">
                    <a:pos x="22" y="181"/>
                  </a:cxn>
                  <a:cxn ang="0">
                    <a:pos x="1" y="185"/>
                  </a:cxn>
                </a:cxnLst>
                <a:rect l="0" t="0" r="r" b="b"/>
                <a:pathLst>
                  <a:path w="149" h="185">
                    <a:moveTo>
                      <a:pt x="1" y="185"/>
                    </a:moveTo>
                    <a:lnTo>
                      <a:pt x="0" y="181"/>
                    </a:lnTo>
                    <a:lnTo>
                      <a:pt x="1" y="179"/>
                    </a:lnTo>
                    <a:lnTo>
                      <a:pt x="1" y="174"/>
                    </a:lnTo>
                    <a:lnTo>
                      <a:pt x="4" y="165"/>
                    </a:lnTo>
                    <a:lnTo>
                      <a:pt x="9" y="162"/>
                    </a:lnTo>
                    <a:lnTo>
                      <a:pt x="15" y="158"/>
                    </a:lnTo>
                    <a:lnTo>
                      <a:pt x="22" y="156"/>
                    </a:lnTo>
                    <a:lnTo>
                      <a:pt x="28" y="153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45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48" y="137"/>
                    </a:lnTo>
                    <a:lnTo>
                      <a:pt x="42" y="139"/>
                    </a:lnTo>
                    <a:lnTo>
                      <a:pt x="35" y="142"/>
                    </a:lnTo>
                    <a:lnTo>
                      <a:pt x="28" y="144"/>
                    </a:lnTo>
                    <a:lnTo>
                      <a:pt x="21" y="148"/>
                    </a:lnTo>
                    <a:lnTo>
                      <a:pt x="14" y="151"/>
                    </a:lnTo>
                    <a:lnTo>
                      <a:pt x="8" y="153"/>
                    </a:lnTo>
                    <a:lnTo>
                      <a:pt x="2" y="155"/>
                    </a:lnTo>
                    <a:lnTo>
                      <a:pt x="4" y="144"/>
                    </a:lnTo>
                    <a:lnTo>
                      <a:pt x="4" y="134"/>
                    </a:lnTo>
                    <a:lnTo>
                      <a:pt x="4" y="124"/>
                    </a:lnTo>
                    <a:lnTo>
                      <a:pt x="5" y="113"/>
                    </a:lnTo>
                    <a:lnTo>
                      <a:pt x="15" y="109"/>
                    </a:lnTo>
                    <a:lnTo>
                      <a:pt x="24" y="104"/>
                    </a:lnTo>
                    <a:lnTo>
                      <a:pt x="36" y="100"/>
                    </a:lnTo>
                    <a:lnTo>
                      <a:pt x="46" y="97"/>
                    </a:lnTo>
                    <a:lnTo>
                      <a:pt x="58" y="95"/>
                    </a:lnTo>
                    <a:lnTo>
                      <a:pt x="68" y="90"/>
                    </a:lnTo>
                    <a:lnTo>
                      <a:pt x="80" y="87"/>
                    </a:lnTo>
                    <a:lnTo>
                      <a:pt x="90" y="81"/>
                    </a:lnTo>
                    <a:lnTo>
                      <a:pt x="80" y="82"/>
                    </a:lnTo>
                    <a:lnTo>
                      <a:pt x="68" y="83"/>
                    </a:lnTo>
                    <a:lnTo>
                      <a:pt x="58" y="86"/>
                    </a:lnTo>
                    <a:lnTo>
                      <a:pt x="47" y="89"/>
                    </a:lnTo>
                    <a:lnTo>
                      <a:pt x="36" y="91"/>
                    </a:lnTo>
                    <a:lnTo>
                      <a:pt x="25" y="95"/>
                    </a:lnTo>
                    <a:lnTo>
                      <a:pt x="15" y="98"/>
                    </a:lnTo>
                    <a:lnTo>
                      <a:pt x="5" y="100"/>
                    </a:lnTo>
                    <a:lnTo>
                      <a:pt x="6" y="89"/>
                    </a:lnTo>
                    <a:lnTo>
                      <a:pt x="6" y="77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4" y="51"/>
                    </a:lnTo>
                    <a:lnTo>
                      <a:pt x="22" y="47"/>
                    </a:lnTo>
                    <a:lnTo>
                      <a:pt x="30" y="44"/>
                    </a:lnTo>
                    <a:lnTo>
                      <a:pt x="39" y="41"/>
                    </a:lnTo>
                    <a:lnTo>
                      <a:pt x="47" y="37"/>
                    </a:lnTo>
                    <a:lnTo>
                      <a:pt x="57" y="35"/>
                    </a:lnTo>
                    <a:lnTo>
                      <a:pt x="66" y="33"/>
                    </a:lnTo>
                    <a:lnTo>
                      <a:pt x="75" y="29"/>
                    </a:lnTo>
                    <a:lnTo>
                      <a:pt x="81" y="26"/>
                    </a:lnTo>
                    <a:lnTo>
                      <a:pt x="89" y="21"/>
                    </a:lnTo>
                    <a:lnTo>
                      <a:pt x="99" y="16"/>
                    </a:lnTo>
                    <a:lnTo>
                      <a:pt x="109" y="11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4"/>
                    </a:lnTo>
                    <a:lnTo>
                      <a:pt x="145" y="8"/>
                    </a:lnTo>
                    <a:lnTo>
                      <a:pt x="145" y="13"/>
                    </a:lnTo>
                    <a:lnTo>
                      <a:pt x="145" y="18"/>
                    </a:lnTo>
                    <a:lnTo>
                      <a:pt x="139" y="22"/>
                    </a:lnTo>
                    <a:lnTo>
                      <a:pt x="133" y="26"/>
                    </a:lnTo>
                    <a:lnTo>
                      <a:pt x="124" y="29"/>
                    </a:lnTo>
                    <a:lnTo>
                      <a:pt x="116" y="33"/>
                    </a:lnTo>
                    <a:lnTo>
                      <a:pt x="107" y="35"/>
                    </a:lnTo>
                    <a:lnTo>
                      <a:pt x="98" y="37"/>
                    </a:lnTo>
                    <a:lnTo>
                      <a:pt x="91" y="39"/>
                    </a:lnTo>
                    <a:lnTo>
                      <a:pt x="84" y="42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6" y="47"/>
                    </a:lnTo>
                    <a:lnTo>
                      <a:pt x="89" y="49"/>
                    </a:lnTo>
                    <a:lnTo>
                      <a:pt x="96" y="46"/>
                    </a:lnTo>
                    <a:lnTo>
                      <a:pt x="103" y="43"/>
                    </a:lnTo>
                    <a:lnTo>
                      <a:pt x="109" y="41"/>
                    </a:lnTo>
                    <a:lnTo>
                      <a:pt x="118" y="37"/>
                    </a:lnTo>
                    <a:lnTo>
                      <a:pt x="124" y="35"/>
                    </a:lnTo>
                    <a:lnTo>
                      <a:pt x="131" y="33"/>
                    </a:lnTo>
                    <a:lnTo>
                      <a:pt x="139" y="31"/>
                    </a:lnTo>
                    <a:lnTo>
                      <a:pt x="146" y="30"/>
                    </a:lnTo>
                    <a:lnTo>
                      <a:pt x="145" y="44"/>
                    </a:lnTo>
                    <a:lnTo>
                      <a:pt x="145" y="58"/>
                    </a:lnTo>
                    <a:lnTo>
                      <a:pt x="145" y="73"/>
                    </a:lnTo>
                    <a:lnTo>
                      <a:pt x="144" y="87"/>
                    </a:lnTo>
                    <a:lnTo>
                      <a:pt x="136" y="89"/>
                    </a:lnTo>
                    <a:lnTo>
                      <a:pt x="130" y="92"/>
                    </a:lnTo>
                    <a:lnTo>
                      <a:pt x="123" y="96"/>
                    </a:lnTo>
                    <a:lnTo>
                      <a:pt x="111" y="103"/>
                    </a:lnTo>
                    <a:lnTo>
                      <a:pt x="97" y="106"/>
                    </a:lnTo>
                    <a:lnTo>
                      <a:pt x="86" y="109"/>
                    </a:lnTo>
                    <a:lnTo>
                      <a:pt x="80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8" y="113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5"/>
                    </a:lnTo>
                    <a:lnTo>
                      <a:pt x="65" y="117"/>
                    </a:lnTo>
                    <a:lnTo>
                      <a:pt x="65" y="119"/>
                    </a:lnTo>
                    <a:lnTo>
                      <a:pt x="65" y="120"/>
                    </a:lnTo>
                    <a:lnTo>
                      <a:pt x="70" y="120"/>
                    </a:lnTo>
                    <a:lnTo>
                      <a:pt x="76" y="119"/>
                    </a:lnTo>
                    <a:lnTo>
                      <a:pt x="83" y="118"/>
                    </a:lnTo>
                    <a:lnTo>
                      <a:pt x="89" y="117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19" y="115"/>
                    </a:lnTo>
                    <a:lnTo>
                      <a:pt x="124" y="117"/>
                    </a:lnTo>
                    <a:lnTo>
                      <a:pt x="133" y="119"/>
                    </a:lnTo>
                    <a:lnTo>
                      <a:pt x="147" y="122"/>
                    </a:lnTo>
                    <a:lnTo>
                      <a:pt x="147" y="125"/>
                    </a:lnTo>
                    <a:lnTo>
                      <a:pt x="149" y="127"/>
                    </a:lnTo>
                    <a:lnTo>
                      <a:pt x="149" y="130"/>
                    </a:lnTo>
                    <a:lnTo>
                      <a:pt x="149" y="133"/>
                    </a:lnTo>
                    <a:lnTo>
                      <a:pt x="137" y="136"/>
                    </a:lnTo>
                    <a:lnTo>
                      <a:pt x="128" y="139"/>
                    </a:lnTo>
                    <a:lnTo>
                      <a:pt x="120" y="142"/>
                    </a:lnTo>
                    <a:lnTo>
                      <a:pt x="113" y="144"/>
                    </a:lnTo>
                    <a:lnTo>
                      <a:pt x="104" y="148"/>
                    </a:lnTo>
                    <a:lnTo>
                      <a:pt x="92" y="151"/>
                    </a:lnTo>
                    <a:lnTo>
                      <a:pt x="77" y="157"/>
                    </a:lnTo>
                    <a:lnTo>
                      <a:pt x="59" y="164"/>
                    </a:lnTo>
                    <a:lnTo>
                      <a:pt x="53" y="167"/>
                    </a:lnTo>
                    <a:lnTo>
                      <a:pt x="46" y="171"/>
                    </a:lnTo>
                    <a:lnTo>
                      <a:pt x="38" y="174"/>
                    </a:lnTo>
                    <a:lnTo>
                      <a:pt x="30" y="178"/>
                    </a:lnTo>
                    <a:lnTo>
                      <a:pt x="22" y="181"/>
                    </a:lnTo>
                    <a:lnTo>
                      <a:pt x="14" y="183"/>
                    </a:lnTo>
                    <a:lnTo>
                      <a:pt x="7" y="185"/>
                    </a:lnTo>
                    <a:lnTo>
                      <a:pt x="1" y="185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5" name="Freeform 159"/>
              <p:cNvSpPr>
                <a:spLocks/>
              </p:cNvSpPr>
              <p:nvPr/>
            </p:nvSpPr>
            <p:spPr bwMode="auto">
              <a:xfrm>
                <a:off x="1191" y="2926"/>
                <a:ext cx="153" cy="69"/>
              </a:xfrm>
              <a:custGeom>
                <a:avLst/>
                <a:gdLst/>
                <a:ahLst/>
                <a:cxnLst>
                  <a:cxn ang="0">
                    <a:pos x="137" y="125"/>
                  </a:cxn>
                  <a:cxn ang="0">
                    <a:pos x="102" y="102"/>
                  </a:cxn>
                  <a:cxn ang="0">
                    <a:pos x="65" y="80"/>
                  </a:cxn>
                  <a:cxn ang="0">
                    <a:pos x="30" y="58"/>
                  </a:cxn>
                  <a:cxn ang="0">
                    <a:pos x="7" y="42"/>
                  </a:cxn>
                  <a:cxn ang="0">
                    <a:pos x="1" y="35"/>
                  </a:cxn>
                  <a:cxn ang="0">
                    <a:pos x="16" y="27"/>
                  </a:cxn>
                  <a:cxn ang="0">
                    <a:pos x="48" y="19"/>
                  </a:cxn>
                  <a:cxn ang="0">
                    <a:pos x="80" y="12"/>
                  </a:cxn>
                  <a:cxn ang="0">
                    <a:pos x="112" y="4"/>
                  </a:cxn>
                  <a:cxn ang="0">
                    <a:pos x="136" y="2"/>
                  </a:cxn>
                  <a:cxn ang="0">
                    <a:pos x="144" y="6"/>
                  </a:cxn>
                  <a:cxn ang="0">
                    <a:pos x="142" y="14"/>
                  </a:cxn>
                  <a:cxn ang="0">
                    <a:pos x="125" y="20"/>
                  </a:cxn>
                  <a:cxn ang="0">
                    <a:pos x="106" y="24"/>
                  </a:cxn>
                  <a:cxn ang="0">
                    <a:pos x="89" y="27"/>
                  </a:cxn>
                  <a:cxn ang="0">
                    <a:pos x="79" y="36"/>
                  </a:cxn>
                  <a:cxn ang="0">
                    <a:pos x="74" y="53"/>
                  </a:cxn>
                  <a:cxn ang="0">
                    <a:pos x="94" y="77"/>
                  </a:cxn>
                  <a:cxn ang="0">
                    <a:pos x="122" y="98"/>
                  </a:cxn>
                  <a:cxn ang="0">
                    <a:pos x="135" y="107"/>
                  </a:cxn>
                  <a:cxn ang="0">
                    <a:pos x="141" y="111"/>
                  </a:cxn>
                  <a:cxn ang="0">
                    <a:pos x="151" y="107"/>
                  </a:cxn>
                  <a:cxn ang="0">
                    <a:pos x="164" y="103"/>
                  </a:cxn>
                  <a:cxn ang="0">
                    <a:pos x="175" y="104"/>
                  </a:cxn>
                  <a:cxn ang="0">
                    <a:pos x="189" y="106"/>
                  </a:cxn>
                  <a:cxn ang="0">
                    <a:pos x="211" y="105"/>
                  </a:cxn>
                  <a:cxn ang="0">
                    <a:pos x="234" y="99"/>
                  </a:cxn>
                  <a:cxn ang="0">
                    <a:pos x="258" y="92"/>
                  </a:cxn>
                  <a:cxn ang="0">
                    <a:pos x="282" y="88"/>
                  </a:cxn>
                  <a:cxn ang="0">
                    <a:pos x="296" y="88"/>
                  </a:cxn>
                  <a:cxn ang="0">
                    <a:pos x="302" y="91"/>
                  </a:cxn>
                  <a:cxn ang="0">
                    <a:pos x="296" y="98"/>
                  </a:cxn>
                  <a:cxn ang="0">
                    <a:pos x="261" y="110"/>
                  </a:cxn>
                  <a:cxn ang="0">
                    <a:pos x="217" y="121"/>
                  </a:cxn>
                  <a:cxn ang="0">
                    <a:pos x="183" y="129"/>
                  </a:cxn>
                  <a:cxn ang="0">
                    <a:pos x="167" y="134"/>
                  </a:cxn>
                  <a:cxn ang="0">
                    <a:pos x="159" y="137"/>
                  </a:cxn>
                </a:cxnLst>
                <a:rect l="0" t="0" r="r" b="b"/>
                <a:pathLst>
                  <a:path w="305" h="137">
                    <a:moveTo>
                      <a:pt x="156" y="137"/>
                    </a:moveTo>
                    <a:lnTo>
                      <a:pt x="137" y="125"/>
                    </a:lnTo>
                    <a:lnTo>
                      <a:pt x="120" y="113"/>
                    </a:lnTo>
                    <a:lnTo>
                      <a:pt x="102" y="102"/>
                    </a:lnTo>
                    <a:lnTo>
                      <a:pt x="83" y="91"/>
                    </a:lnTo>
                    <a:lnTo>
                      <a:pt x="65" y="80"/>
                    </a:lnTo>
                    <a:lnTo>
                      <a:pt x="48" y="69"/>
                    </a:lnTo>
                    <a:lnTo>
                      <a:pt x="30" y="58"/>
                    </a:lnTo>
                    <a:lnTo>
                      <a:pt x="14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6" y="27"/>
                    </a:lnTo>
                    <a:lnTo>
                      <a:pt x="31" y="23"/>
                    </a:lnTo>
                    <a:lnTo>
                      <a:pt x="48" y="19"/>
                    </a:lnTo>
                    <a:lnTo>
                      <a:pt x="64" y="15"/>
                    </a:lnTo>
                    <a:lnTo>
                      <a:pt x="80" y="12"/>
                    </a:lnTo>
                    <a:lnTo>
                      <a:pt x="96" y="8"/>
                    </a:lnTo>
                    <a:lnTo>
                      <a:pt x="112" y="4"/>
                    </a:lnTo>
                    <a:lnTo>
                      <a:pt x="129" y="0"/>
                    </a:lnTo>
                    <a:lnTo>
                      <a:pt x="136" y="2"/>
                    </a:lnTo>
                    <a:lnTo>
                      <a:pt x="141" y="4"/>
                    </a:lnTo>
                    <a:lnTo>
                      <a:pt x="144" y="6"/>
                    </a:lnTo>
                    <a:lnTo>
                      <a:pt x="149" y="9"/>
                    </a:lnTo>
                    <a:lnTo>
                      <a:pt x="142" y="14"/>
                    </a:lnTo>
                    <a:lnTo>
                      <a:pt x="134" y="17"/>
                    </a:lnTo>
                    <a:lnTo>
                      <a:pt x="125" y="20"/>
                    </a:lnTo>
                    <a:lnTo>
                      <a:pt x="115" y="22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8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3"/>
                    </a:lnTo>
                    <a:lnTo>
                      <a:pt x="73" y="61"/>
                    </a:lnTo>
                    <a:lnTo>
                      <a:pt x="94" y="77"/>
                    </a:lnTo>
                    <a:lnTo>
                      <a:pt x="110" y="89"/>
                    </a:lnTo>
                    <a:lnTo>
                      <a:pt x="122" y="98"/>
                    </a:lnTo>
                    <a:lnTo>
                      <a:pt x="130" y="104"/>
                    </a:lnTo>
                    <a:lnTo>
                      <a:pt x="135" y="107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2" y="112"/>
                    </a:lnTo>
                    <a:lnTo>
                      <a:pt x="151" y="107"/>
                    </a:lnTo>
                    <a:lnTo>
                      <a:pt x="158" y="104"/>
                    </a:lnTo>
                    <a:lnTo>
                      <a:pt x="164" y="103"/>
                    </a:lnTo>
                    <a:lnTo>
                      <a:pt x="170" y="103"/>
                    </a:lnTo>
                    <a:lnTo>
                      <a:pt x="175" y="104"/>
                    </a:lnTo>
                    <a:lnTo>
                      <a:pt x="181" y="105"/>
                    </a:lnTo>
                    <a:lnTo>
                      <a:pt x="189" y="106"/>
                    </a:lnTo>
                    <a:lnTo>
                      <a:pt x="200" y="109"/>
                    </a:lnTo>
                    <a:lnTo>
                      <a:pt x="211" y="105"/>
                    </a:lnTo>
                    <a:lnTo>
                      <a:pt x="223" y="102"/>
                    </a:lnTo>
                    <a:lnTo>
                      <a:pt x="234" y="99"/>
                    </a:lnTo>
                    <a:lnTo>
                      <a:pt x="246" y="96"/>
                    </a:lnTo>
                    <a:lnTo>
                      <a:pt x="258" y="92"/>
                    </a:lnTo>
                    <a:lnTo>
                      <a:pt x="270" y="90"/>
                    </a:lnTo>
                    <a:lnTo>
                      <a:pt x="282" y="88"/>
                    </a:lnTo>
                    <a:lnTo>
                      <a:pt x="294" y="85"/>
                    </a:lnTo>
                    <a:lnTo>
                      <a:pt x="296" y="88"/>
                    </a:lnTo>
                    <a:lnTo>
                      <a:pt x="300" y="89"/>
                    </a:lnTo>
                    <a:lnTo>
                      <a:pt x="302" y="91"/>
                    </a:lnTo>
                    <a:lnTo>
                      <a:pt x="305" y="94"/>
                    </a:lnTo>
                    <a:lnTo>
                      <a:pt x="296" y="98"/>
                    </a:lnTo>
                    <a:lnTo>
                      <a:pt x="281" y="104"/>
                    </a:lnTo>
                    <a:lnTo>
                      <a:pt x="261" y="110"/>
                    </a:lnTo>
                    <a:lnTo>
                      <a:pt x="239" y="115"/>
                    </a:lnTo>
                    <a:lnTo>
                      <a:pt x="217" y="121"/>
                    </a:lnTo>
                    <a:lnTo>
                      <a:pt x="197" y="126"/>
                    </a:lnTo>
                    <a:lnTo>
                      <a:pt x="183" y="129"/>
                    </a:lnTo>
                    <a:lnTo>
                      <a:pt x="176" y="130"/>
                    </a:lnTo>
                    <a:lnTo>
                      <a:pt x="167" y="134"/>
                    </a:lnTo>
                    <a:lnTo>
                      <a:pt x="162" y="136"/>
                    </a:lnTo>
                    <a:lnTo>
                      <a:pt x="159" y="137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6" name="Freeform 160"/>
              <p:cNvSpPr>
                <a:spLocks/>
              </p:cNvSpPr>
              <p:nvPr/>
            </p:nvSpPr>
            <p:spPr bwMode="auto">
              <a:xfrm>
                <a:off x="1269" y="2980"/>
                <a:ext cx="10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7" y="12"/>
                  </a:cxn>
                  <a:cxn ang="0">
                    <a:pos x="1" y="13"/>
                  </a:cxn>
                </a:cxnLst>
                <a:rect l="0" t="0" r="r" b="b"/>
                <a:pathLst>
                  <a:path w="20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1" y="10"/>
                    </a:lnTo>
                    <a:lnTo>
                      <a:pt x="7" y="12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7" name="Freeform 161"/>
              <p:cNvSpPr>
                <a:spLocks/>
              </p:cNvSpPr>
              <p:nvPr/>
            </p:nvSpPr>
            <p:spPr bwMode="auto">
              <a:xfrm>
                <a:off x="1233" y="2934"/>
                <a:ext cx="97" cy="43"/>
              </a:xfrm>
              <a:custGeom>
                <a:avLst/>
                <a:gdLst/>
                <a:ahLst/>
                <a:cxnLst>
                  <a:cxn ang="0">
                    <a:pos x="47" y="80"/>
                  </a:cxn>
                  <a:cxn ang="0">
                    <a:pos x="34" y="69"/>
                  </a:cxn>
                  <a:cxn ang="0">
                    <a:pos x="21" y="59"/>
                  </a:cxn>
                  <a:cxn ang="0">
                    <a:pos x="7" y="49"/>
                  </a:cxn>
                  <a:cxn ang="0">
                    <a:pos x="1" y="38"/>
                  </a:cxn>
                  <a:cxn ang="0">
                    <a:pos x="5" y="27"/>
                  </a:cxn>
                  <a:cxn ang="0">
                    <a:pos x="12" y="18"/>
                  </a:cxn>
                  <a:cxn ang="0">
                    <a:pos x="28" y="11"/>
                  </a:cxn>
                  <a:cxn ang="0">
                    <a:pos x="50" y="6"/>
                  </a:cxn>
                  <a:cxn ang="0">
                    <a:pos x="70" y="3"/>
                  </a:cxn>
                  <a:cxn ang="0">
                    <a:pos x="80" y="1"/>
                  </a:cxn>
                  <a:cxn ang="0">
                    <a:pos x="81" y="1"/>
                  </a:cxn>
                  <a:cxn ang="0">
                    <a:pos x="75" y="6"/>
                  </a:cxn>
                  <a:cxn ang="0">
                    <a:pos x="61" y="12"/>
                  </a:cxn>
                  <a:cxn ang="0">
                    <a:pos x="47" y="16"/>
                  </a:cxn>
                  <a:cxn ang="0">
                    <a:pos x="35" y="21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38" y="27"/>
                  </a:cxn>
                  <a:cxn ang="0">
                    <a:pos x="62" y="15"/>
                  </a:cxn>
                  <a:cxn ang="0">
                    <a:pos x="88" y="7"/>
                  </a:cxn>
                  <a:cxn ang="0">
                    <a:pos x="108" y="14"/>
                  </a:cxn>
                  <a:cxn ang="0">
                    <a:pos x="121" y="36"/>
                  </a:cxn>
                  <a:cxn ang="0">
                    <a:pos x="134" y="46"/>
                  </a:cxn>
                  <a:cxn ang="0">
                    <a:pos x="148" y="52"/>
                  </a:cxn>
                  <a:cxn ang="0">
                    <a:pos x="161" y="52"/>
                  </a:cxn>
                  <a:cxn ang="0">
                    <a:pos x="176" y="53"/>
                  </a:cxn>
                  <a:cxn ang="0">
                    <a:pos x="190" y="58"/>
                  </a:cxn>
                  <a:cxn ang="0">
                    <a:pos x="190" y="65"/>
                  </a:cxn>
                  <a:cxn ang="0">
                    <a:pos x="165" y="72"/>
                  </a:cxn>
                  <a:cxn ang="0">
                    <a:pos x="134" y="80"/>
                  </a:cxn>
                  <a:cxn ang="0">
                    <a:pos x="110" y="83"/>
                  </a:cxn>
                  <a:cxn ang="0">
                    <a:pos x="98" y="80"/>
                  </a:cxn>
                  <a:cxn ang="0">
                    <a:pos x="87" y="79"/>
                  </a:cxn>
                  <a:cxn ang="0">
                    <a:pos x="77" y="80"/>
                  </a:cxn>
                  <a:cxn ang="0">
                    <a:pos x="67" y="83"/>
                  </a:cxn>
                  <a:cxn ang="0">
                    <a:pos x="59" y="86"/>
                  </a:cxn>
                  <a:cxn ang="0">
                    <a:pos x="55" y="86"/>
                  </a:cxn>
                </a:cxnLst>
                <a:rect l="0" t="0" r="r" b="b"/>
                <a:pathLst>
                  <a:path w="196" h="86">
                    <a:moveTo>
                      <a:pt x="54" y="86"/>
                    </a:moveTo>
                    <a:lnTo>
                      <a:pt x="47" y="80"/>
                    </a:lnTo>
                    <a:lnTo>
                      <a:pt x="41" y="75"/>
                    </a:lnTo>
                    <a:lnTo>
                      <a:pt x="34" y="69"/>
                    </a:lnTo>
                    <a:lnTo>
                      <a:pt x="28" y="65"/>
                    </a:lnTo>
                    <a:lnTo>
                      <a:pt x="21" y="59"/>
                    </a:lnTo>
                    <a:lnTo>
                      <a:pt x="14" y="54"/>
                    </a:lnTo>
                    <a:lnTo>
                      <a:pt x="7" y="49"/>
                    </a:lnTo>
                    <a:lnTo>
                      <a:pt x="0" y="44"/>
                    </a:lnTo>
                    <a:lnTo>
                      <a:pt x="1" y="38"/>
                    </a:lnTo>
                    <a:lnTo>
                      <a:pt x="3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12" y="18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9" y="8"/>
                    </a:lnTo>
                    <a:lnTo>
                      <a:pt x="50" y="6"/>
                    </a:lnTo>
                    <a:lnTo>
                      <a:pt x="61" y="4"/>
                    </a:lnTo>
                    <a:lnTo>
                      <a:pt x="70" y="3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75" y="6"/>
                    </a:lnTo>
                    <a:lnTo>
                      <a:pt x="68" y="8"/>
                    </a:lnTo>
                    <a:lnTo>
                      <a:pt x="61" y="12"/>
                    </a:lnTo>
                    <a:lnTo>
                      <a:pt x="54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38" y="27"/>
                    </a:lnTo>
                    <a:lnTo>
                      <a:pt x="50" y="22"/>
                    </a:lnTo>
                    <a:lnTo>
                      <a:pt x="62" y="15"/>
                    </a:lnTo>
                    <a:lnTo>
                      <a:pt x="76" y="10"/>
                    </a:lnTo>
                    <a:lnTo>
                      <a:pt x="88" y="7"/>
                    </a:lnTo>
                    <a:lnTo>
                      <a:pt x="99" y="7"/>
                    </a:lnTo>
                    <a:lnTo>
                      <a:pt x="108" y="14"/>
                    </a:lnTo>
                    <a:lnTo>
                      <a:pt x="115" y="29"/>
                    </a:lnTo>
                    <a:lnTo>
                      <a:pt x="121" y="36"/>
                    </a:lnTo>
                    <a:lnTo>
                      <a:pt x="127" y="42"/>
                    </a:lnTo>
                    <a:lnTo>
                      <a:pt x="134" y="46"/>
                    </a:lnTo>
                    <a:lnTo>
                      <a:pt x="143" y="52"/>
                    </a:lnTo>
                    <a:lnTo>
                      <a:pt x="148" y="52"/>
                    </a:lnTo>
                    <a:lnTo>
                      <a:pt x="153" y="52"/>
                    </a:lnTo>
                    <a:lnTo>
                      <a:pt x="161" y="52"/>
                    </a:lnTo>
                    <a:lnTo>
                      <a:pt x="168" y="52"/>
                    </a:lnTo>
                    <a:lnTo>
                      <a:pt x="176" y="53"/>
                    </a:lnTo>
                    <a:lnTo>
                      <a:pt x="183" y="56"/>
                    </a:lnTo>
                    <a:lnTo>
                      <a:pt x="190" y="58"/>
                    </a:lnTo>
                    <a:lnTo>
                      <a:pt x="196" y="61"/>
                    </a:lnTo>
                    <a:lnTo>
                      <a:pt x="190" y="65"/>
                    </a:lnTo>
                    <a:lnTo>
                      <a:pt x="179" y="68"/>
                    </a:lnTo>
                    <a:lnTo>
                      <a:pt x="165" y="72"/>
                    </a:lnTo>
                    <a:lnTo>
                      <a:pt x="149" y="76"/>
                    </a:lnTo>
                    <a:lnTo>
                      <a:pt x="134" y="80"/>
                    </a:lnTo>
                    <a:lnTo>
                      <a:pt x="120" y="82"/>
                    </a:lnTo>
                    <a:lnTo>
                      <a:pt x="110" y="83"/>
                    </a:lnTo>
                    <a:lnTo>
                      <a:pt x="105" y="82"/>
                    </a:lnTo>
                    <a:lnTo>
                      <a:pt x="98" y="80"/>
                    </a:lnTo>
                    <a:lnTo>
                      <a:pt x="91" y="79"/>
                    </a:lnTo>
                    <a:lnTo>
                      <a:pt x="87" y="79"/>
                    </a:lnTo>
                    <a:lnTo>
                      <a:pt x="82" y="79"/>
                    </a:lnTo>
                    <a:lnTo>
                      <a:pt x="77" y="80"/>
                    </a:lnTo>
                    <a:lnTo>
                      <a:pt x="73" y="81"/>
                    </a:lnTo>
                    <a:lnTo>
                      <a:pt x="67" y="83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5" y="86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8" name="Freeform 162"/>
              <p:cNvSpPr>
                <a:spLocks/>
              </p:cNvSpPr>
              <p:nvPr/>
            </p:nvSpPr>
            <p:spPr bwMode="auto">
              <a:xfrm>
                <a:off x="1264" y="2916"/>
                <a:ext cx="121" cy="55"/>
              </a:xfrm>
              <a:custGeom>
                <a:avLst/>
                <a:gdLst/>
                <a:ahLst/>
                <a:cxnLst>
                  <a:cxn ang="0">
                    <a:pos x="172" y="111"/>
                  </a:cxn>
                  <a:cxn ang="0">
                    <a:pos x="131" y="89"/>
                  </a:cxn>
                  <a:cxn ang="0">
                    <a:pos x="100" y="72"/>
                  </a:cxn>
                  <a:cxn ang="0">
                    <a:pos x="76" y="59"/>
                  </a:cxn>
                  <a:cxn ang="0">
                    <a:pos x="57" y="50"/>
                  </a:cxn>
                  <a:cxn ang="0">
                    <a:pos x="42" y="42"/>
                  </a:cxn>
                  <a:cxn ang="0">
                    <a:pos x="29" y="35"/>
                  </a:cxn>
                  <a:cxn ang="0">
                    <a:pos x="16" y="28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8" y="10"/>
                  </a:cxn>
                  <a:cxn ang="0">
                    <a:pos x="32" y="4"/>
                  </a:cxn>
                  <a:cxn ang="0">
                    <a:pos x="43" y="2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73" y="5"/>
                  </a:cxn>
                  <a:cxn ang="0">
                    <a:pos x="86" y="12"/>
                  </a:cxn>
                  <a:cxn ang="0">
                    <a:pos x="103" y="22"/>
                  </a:cxn>
                  <a:cxn ang="0">
                    <a:pos x="114" y="26"/>
                  </a:cxn>
                  <a:cxn ang="0">
                    <a:pos x="123" y="30"/>
                  </a:cxn>
                  <a:cxn ang="0">
                    <a:pos x="132" y="36"/>
                  </a:cxn>
                  <a:cxn ang="0">
                    <a:pos x="141" y="42"/>
                  </a:cxn>
                  <a:cxn ang="0">
                    <a:pos x="152" y="48"/>
                  </a:cxn>
                  <a:cxn ang="0">
                    <a:pos x="161" y="52"/>
                  </a:cxn>
                  <a:cxn ang="0">
                    <a:pos x="172" y="58"/>
                  </a:cxn>
                  <a:cxn ang="0">
                    <a:pos x="183" y="62"/>
                  </a:cxn>
                  <a:cxn ang="0">
                    <a:pos x="198" y="68"/>
                  </a:cxn>
                  <a:cxn ang="0">
                    <a:pos x="209" y="74"/>
                  </a:cxn>
                  <a:cxn ang="0">
                    <a:pos x="217" y="79"/>
                  </a:cxn>
                  <a:cxn ang="0">
                    <a:pos x="224" y="81"/>
                  </a:cxn>
                  <a:cxn ang="0">
                    <a:pos x="229" y="83"/>
                  </a:cxn>
                  <a:cxn ang="0">
                    <a:pos x="232" y="85"/>
                  </a:cxn>
                  <a:cxn ang="0">
                    <a:pos x="236" y="87"/>
                  </a:cxn>
                  <a:cxn ang="0">
                    <a:pos x="240" y="88"/>
                  </a:cxn>
                  <a:cxn ang="0">
                    <a:pos x="236" y="91"/>
                  </a:cxn>
                  <a:cxn ang="0">
                    <a:pos x="229" y="95"/>
                  </a:cxn>
                  <a:cxn ang="0">
                    <a:pos x="218" y="98"/>
                  </a:cxn>
                  <a:cxn ang="0">
                    <a:pos x="208" y="103"/>
                  </a:cxn>
                  <a:cxn ang="0">
                    <a:pos x="196" y="106"/>
                  </a:cxn>
                  <a:cxn ang="0">
                    <a:pos x="186" y="109"/>
                  </a:cxn>
                  <a:cxn ang="0">
                    <a:pos x="178" y="110"/>
                  </a:cxn>
                  <a:cxn ang="0">
                    <a:pos x="172" y="111"/>
                  </a:cxn>
                </a:cxnLst>
                <a:rect l="0" t="0" r="r" b="b"/>
                <a:pathLst>
                  <a:path w="240" h="111">
                    <a:moveTo>
                      <a:pt x="172" y="111"/>
                    </a:moveTo>
                    <a:lnTo>
                      <a:pt x="131" y="89"/>
                    </a:lnTo>
                    <a:lnTo>
                      <a:pt x="100" y="72"/>
                    </a:lnTo>
                    <a:lnTo>
                      <a:pt x="76" y="59"/>
                    </a:lnTo>
                    <a:lnTo>
                      <a:pt x="57" y="50"/>
                    </a:lnTo>
                    <a:lnTo>
                      <a:pt x="42" y="42"/>
                    </a:lnTo>
                    <a:lnTo>
                      <a:pt x="29" y="35"/>
                    </a:lnTo>
                    <a:lnTo>
                      <a:pt x="16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8" y="10"/>
                    </a:lnTo>
                    <a:lnTo>
                      <a:pt x="32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73" y="5"/>
                    </a:lnTo>
                    <a:lnTo>
                      <a:pt x="86" y="12"/>
                    </a:lnTo>
                    <a:lnTo>
                      <a:pt x="103" y="22"/>
                    </a:lnTo>
                    <a:lnTo>
                      <a:pt x="114" y="26"/>
                    </a:lnTo>
                    <a:lnTo>
                      <a:pt x="123" y="30"/>
                    </a:lnTo>
                    <a:lnTo>
                      <a:pt x="132" y="36"/>
                    </a:lnTo>
                    <a:lnTo>
                      <a:pt x="141" y="42"/>
                    </a:lnTo>
                    <a:lnTo>
                      <a:pt x="152" y="48"/>
                    </a:lnTo>
                    <a:lnTo>
                      <a:pt x="161" y="52"/>
                    </a:lnTo>
                    <a:lnTo>
                      <a:pt x="172" y="58"/>
                    </a:lnTo>
                    <a:lnTo>
                      <a:pt x="183" y="62"/>
                    </a:lnTo>
                    <a:lnTo>
                      <a:pt x="198" y="68"/>
                    </a:lnTo>
                    <a:lnTo>
                      <a:pt x="209" y="74"/>
                    </a:lnTo>
                    <a:lnTo>
                      <a:pt x="217" y="79"/>
                    </a:lnTo>
                    <a:lnTo>
                      <a:pt x="224" y="81"/>
                    </a:lnTo>
                    <a:lnTo>
                      <a:pt x="229" y="83"/>
                    </a:lnTo>
                    <a:lnTo>
                      <a:pt x="232" y="85"/>
                    </a:lnTo>
                    <a:lnTo>
                      <a:pt x="236" y="87"/>
                    </a:lnTo>
                    <a:lnTo>
                      <a:pt x="240" y="88"/>
                    </a:lnTo>
                    <a:lnTo>
                      <a:pt x="236" y="91"/>
                    </a:lnTo>
                    <a:lnTo>
                      <a:pt x="229" y="95"/>
                    </a:lnTo>
                    <a:lnTo>
                      <a:pt x="218" y="98"/>
                    </a:lnTo>
                    <a:lnTo>
                      <a:pt x="208" y="103"/>
                    </a:lnTo>
                    <a:lnTo>
                      <a:pt x="196" y="106"/>
                    </a:lnTo>
                    <a:lnTo>
                      <a:pt x="186" y="109"/>
                    </a:lnTo>
                    <a:lnTo>
                      <a:pt x="178" y="110"/>
                    </a:lnTo>
                    <a:lnTo>
                      <a:pt x="172" y="111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79" name="Freeform 163"/>
              <p:cNvSpPr>
                <a:spLocks/>
              </p:cNvSpPr>
              <p:nvPr/>
            </p:nvSpPr>
            <p:spPr bwMode="auto">
              <a:xfrm>
                <a:off x="1263" y="2948"/>
                <a:ext cx="22" cy="17"/>
              </a:xfrm>
              <a:custGeom>
                <a:avLst/>
                <a:gdLst/>
                <a:ahLst/>
                <a:cxnLst>
                  <a:cxn ang="0">
                    <a:pos x="9" y="33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3" y="29"/>
                  </a:cxn>
                  <a:cxn ang="0">
                    <a:pos x="0" y="28"/>
                  </a:cxn>
                  <a:cxn ang="0">
                    <a:pos x="1" y="15"/>
                  </a:cxn>
                  <a:cxn ang="0">
                    <a:pos x="6" y="7"/>
                  </a:cxn>
                  <a:cxn ang="0">
                    <a:pos x="13" y="1"/>
                  </a:cxn>
                  <a:cxn ang="0">
                    <a:pos x="22" y="0"/>
                  </a:cxn>
                  <a:cxn ang="0">
                    <a:pos x="31" y="1"/>
                  </a:cxn>
                  <a:cxn ang="0">
                    <a:pos x="38" y="5"/>
                  </a:cxn>
                  <a:cxn ang="0">
                    <a:pos x="43" y="12"/>
                  </a:cxn>
                  <a:cxn ang="0">
                    <a:pos x="44" y="21"/>
                  </a:cxn>
                  <a:cxn ang="0">
                    <a:pos x="39" y="24"/>
                  </a:cxn>
                  <a:cxn ang="0">
                    <a:pos x="36" y="28"/>
                  </a:cxn>
                  <a:cxn ang="0">
                    <a:pos x="31" y="29"/>
                  </a:cxn>
                  <a:cxn ang="0">
                    <a:pos x="27" y="31"/>
                  </a:cxn>
                  <a:cxn ang="0">
                    <a:pos x="23" y="32"/>
                  </a:cxn>
                  <a:cxn ang="0">
                    <a:pos x="19" y="33"/>
                  </a:cxn>
                  <a:cxn ang="0">
                    <a:pos x="14" y="33"/>
                  </a:cxn>
                  <a:cxn ang="0">
                    <a:pos x="9" y="33"/>
                  </a:cxn>
                </a:cxnLst>
                <a:rect l="0" t="0" r="r" b="b"/>
                <a:pathLst>
                  <a:path w="44" h="33">
                    <a:moveTo>
                      <a:pt x="9" y="33"/>
                    </a:moveTo>
                    <a:lnTo>
                      <a:pt x="7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0" y="28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4" y="21"/>
                    </a:lnTo>
                    <a:lnTo>
                      <a:pt x="39" y="24"/>
                    </a:lnTo>
                    <a:lnTo>
                      <a:pt x="36" y="28"/>
                    </a:lnTo>
                    <a:lnTo>
                      <a:pt x="31" y="29"/>
                    </a:lnTo>
                    <a:lnTo>
                      <a:pt x="27" y="31"/>
                    </a:lnTo>
                    <a:lnTo>
                      <a:pt x="23" y="32"/>
                    </a:lnTo>
                    <a:lnTo>
                      <a:pt x="19" y="33"/>
                    </a:lnTo>
                    <a:lnTo>
                      <a:pt x="14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0" name="Freeform 164"/>
              <p:cNvSpPr>
                <a:spLocks/>
              </p:cNvSpPr>
              <p:nvPr/>
            </p:nvSpPr>
            <p:spPr bwMode="auto">
              <a:xfrm>
                <a:off x="1265" y="2952"/>
                <a:ext cx="16" cy="1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9" y="4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7" y="14"/>
                  </a:cxn>
                  <a:cxn ang="0">
                    <a:pos x="21" y="17"/>
                  </a:cxn>
                  <a:cxn ang="0">
                    <a:pos x="14" y="20"/>
                  </a:cxn>
                  <a:cxn ang="0">
                    <a:pos x="6" y="20"/>
                  </a:cxn>
                </a:cxnLst>
                <a:rect l="0" t="0" r="r" b="b"/>
                <a:pathLst>
                  <a:path w="31" h="20">
                    <a:moveTo>
                      <a:pt x="6" y="20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4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1" name="Freeform 165"/>
              <p:cNvSpPr>
                <a:spLocks/>
              </p:cNvSpPr>
              <p:nvPr/>
            </p:nvSpPr>
            <p:spPr bwMode="auto">
              <a:xfrm>
                <a:off x="1297" y="2888"/>
                <a:ext cx="157" cy="70"/>
              </a:xfrm>
              <a:custGeom>
                <a:avLst/>
                <a:gdLst/>
                <a:ahLst/>
                <a:cxnLst>
                  <a:cxn ang="0">
                    <a:pos x="182" y="136"/>
                  </a:cxn>
                  <a:cxn ang="0">
                    <a:pos x="171" y="133"/>
                  </a:cxn>
                  <a:cxn ang="0">
                    <a:pos x="166" y="130"/>
                  </a:cxn>
                  <a:cxn ang="0">
                    <a:pos x="166" y="128"/>
                  </a:cxn>
                  <a:cxn ang="0">
                    <a:pos x="175" y="123"/>
                  </a:cxn>
                  <a:cxn ang="0">
                    <a:pos x="195" y="118"/>
                  </a:cxn>
                  <a:cxn ang="0">
                    <a:pos x="214" y="112"/>
                  </a:cxn>
                  <a:cxn ang="0">
                    <a:pos x="234" y="105"/>
                  </a:cxn>
                  <a:cxn ang="0">
                    <a:pos x="243" y="90"/>
                  </a:cxn>
                  <a:cxn ang="0">
                    <a:pos x="247" y="70"/>
                  </a:cxn>
                  <a:cxn ang="0">
                    <a:pos x="235" y="58"/>
                  </a:cxn>
                  <a:cxn ang="0">
                    <a:pos x="207" y="43"/>
                  </a:cxn>
                  <a:cxn ang="0">
                    <a:pos x="178" y="29"/>
                  </a:cxn>
                  <a:cxn ang="0">
                    <a:pos x="153" y="20"/>
                  </a:cxn>
                  <a:cxn ang="0">
                    <a:pos x="140" y="22"/>
                  </a:cxn>
                  <a:cxn ang="0">
                    <a:pos x="127" y="24"/>
                  </a:cxn>
                  <a:cxn ang="0">
                    <a:pos x="114" y="24"/>
                  </a:cxn>
                  <a:cxn ang="0">
                    <a:pos x="102" y="22"/>
                  </a:cxn>
                  <a:cxn ang="0">
                    <a:pos x="91" y="24"/>
                  </a:cxn>
                  <a:cxn ang="0">
                    <a:pos x="70" y="35"/>
                  </a:cxn>
                  <a:cxn ang="0">
                    <a:pos x="44" y="47"/>
                  </a:cxn>
                  <a:cxn ang="0">
                    <a:pos x="21" y="57"/>
                  </a:cxn>
                  <a:cxn ang="0">
                    <a:pos x="7" y="54"/>
                  </a:cxn>
                  <a:cxn ang="0">
                    <a:pos x="1" y="51"/>
                  </a:cxn>
                  <a:cxn ang="0">
                    <a:pos x="12" y="42"/>
                  </a:cxn>
                  <a:cxn ang="0">
                    <a:pos x="46" y="24"/>
                  </a:cxn>
                  <a:cxn ang="0">
                    <a:pos x="87" y="9"/>
                  </a:cxn>
                  <a:cxn ang="0">
                    <a:pos x="123" y="0"/>
                  </a:cxn>
                  <a:cxn ang="0">
                    <a:pos x="129" y="5"/>
                  </a:cxn>
                  <a:cxn ang="0">
                    <a:pos x="118" y="14"/>
                  </a:cxn>
                  <a:cxn ang="0">
                    <a:pos x="121" y="16"/>
                  </a:cxn>
                  <a:cxn ang="0">
                    <a:pos x="133" y="9"/>
                  </a:cxn>
                  <a:cxn ang="0">
                    <a:pos x="159" y="11"/>
                  </a:cxn>
                  <a:cxn ang="0">
                    <a:pos x="204" y="30"/>
                  </a:cxn>
                  <a:cxn ang="0">
                    <a:pos x="250" y="52"/>
                  </a:cxn>
                  <a:cxn ang="0">
                    <a:pos x="294" y="76"/>
                  </a:cxn>
                  <a:cxn ang="0">
                    <a:pos x="303" y="95"/>
                  </a:cxn>
                  <a:cxn ang="0">
                    <a:pos x="270" y="111"/>
                  </a:cxn>
                  <a:cxn ang="0">
                    <a:pos x="232" y="127"/>
                  </a:cxn>
                  <a:cxn ang="0">
                    <a:pos x="198" y="138"/>
                  </a:cxn>
                </a:cxnLst>
                <a:rect l="0" t="0" r="r" b="b"/>
                <a:pathLst>
                  <a:path w="315" h="140">
                    <a:moveTo>
                      <a:pt x="187" y="140"/>
                    </a:moveTo>
                    <a:lnTo>
                      <a:pt x="182" y="136"/>
                    </a:lnTo>
                    <a:lnTo>
                      <a:pt x="176" y="134"/>
                    </a:lnTo>
                    <a:lnTo>
                      <a:pt x="171" y="133"/>
                    </a:lnTo>
                    <a:lnTo>
                      <a:pt x="165" y="132"/>
                    </a:lnTo>
                    <a:lnTo>
                      <a:pt x="166" y="130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75" y="123"/>
                    </a:lnTo>
                    <a:lnTo>
                      <a:pt x="186" y="120"/>
                    </a:lnTo>
                    <a:lnTo>
                      <a:pt x="195" y="118"/>
                    </a:lnTo>
                    <a:lnTo>
                      <a:pt x="205" y="114"/>
                    </a:lnTo>
                    <a:lnTo>
                      <a:pt x="214" y="112"/>
                    </a:lnTo>
                    <a:lnTo>
                      <a:pt x="225" y="108"/>
                    </a:lnTo>
                    <a:lnTo>
                      <a:pt x="234" y="105"/>
                    </a:lnTo>
                    <a:lnTo>
                      <a:pt x="243" y="100"/>
                    </a:lnTo>
                    <a:lnTo>
                      <a:pt x="243" y="90"/>
                    </a:lnTo>
                    <a:lnTo>
                      <a:pt x="245" y="80"/>
                    </a:lnTo>
                    <a:lnTo>
                      <a:pt x="247" y="70"/>
                    </a:lnTo>
                    <a:lnTo>
                      <a:pt x="247" y="64"/>
                    </a:lnTo>
                    <a:lnTo>
                      <a:pt x="235" y="58"/>
                    </a:lnTo>
                    <a:lnTo>
                      <a:pt x="221" y="50"/>
                    </a:lnTo>
                    <a:lnTo>
                      <a:pt x="207" y="43"/>
                    </a:lnTo>
                    <a:lnTo>
                      <a:pt x="193" y="36"/>
                    </a:lnTo>
                    <a:lnTo>
                      <a:pt x="178" y="29"/>
                    </a:lnTo>
                    <a:lnTo>
                      <a:pt x="165" y="23"/>
                    </a:lnTo>
                    <a:lnTo>
                      <a:pt x="153" y="20"/>
                    </a:lnTo>
                    <a:lnTo>
                      <a:pt x="144" y="19"/>
                    </a:lnTo>
                    <a:lnTo>
                      <a:pt x="140" y="22"/>
                    </a:lnTo>
                    <a:lnTo>
                      <a:pt x="134" y="24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14" y="24"/>
                    </a:lnTo>
                    <a:lnTo>
                      <a:pt x="107" y="23"/>
                    </a:lnTo>
                    <a:lnTo>
                      <a:pt x="102" y="22"/>
                    </a:lnTo>
                    <a:lnTo>
                      <a:pt x="97" y="21"/>
                    </a:lnTo>
                    <a:lnTo>
                      <a:pt x="91" y="24"/>
                    </a:lnTo>
                    <a:lnTo>
                      <a:pt x="82" y="29"/>
                    </a:lnTo>
                    <a:lnTo>
                      <a:pt x="70" y="35"/>
                    </a:lnTo>
                    <a:lnTo>
                      <a:pt x="58" y="40"/>
                    </a:lnTo>
                    <a:lnTo>
                      <a:pt x="44" y="47"/>
                    </a:lnTo>
                    <a:lnTo>
                      <a:pt x="31" y="53"/>
                    </a:lnTo>
                    <a:lnTo>
                      <a:pt x="21" y="57"/>
                    </a:lnTo>
                    <a:lnTo>
                      <a:pt x="13" y="58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12" y="42"/>
                    </a:lnTo>
                    <a:lnTo>
                      <a:pt x="28" y="34"/>
                    </a:lnTo>
                    <a:lnTo>
                      <a:pt x="46" y="24"/>
                    </a:lnTo>
                    <a:lnTo>
                      <a:pt x="67" y="16"/>
                    </a:lnTo>
                    <a:lnTo>
                      <a:pt x="87" y="9"/>
                    </a:lnTo>
                    <a:lnTo>
                      <a:pt x="106" y="4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29" y="5"/>
                    </a:lnTo>
                    <a:lnTo>
                      <a:pt x="122" y="8"/>
                    </a:lnTo>
                    <a:lnTo>
                      <a:pt x="118" y="14"/>
                    </a:lnTo>
                    <a:lnTo>
                      <a:pt x="114" y="20"/>
                    </a:lnTo>
                    <a:lnTo>
                      <a:pt x="121" y="16"/>
                    </a:lnTo>
                    <a:lnTo>
                      <a:pt x="128" y="13"/>
                    </a:lnTo>
                    <a:lnTo>
                      <a:pt x="133" y="9"/>
                    </a:lnTo>
                    <a:lnTo>
                      <a:pt x="138" y="4"/>
                    </a:lnTo>
                    <a:lnTo>
                      <a:pt x="159" y="11"/>
                    </a:lnTo>
                    <a:lnTo>
                      <a:pt x="182" y="20"/>
                    </a:lnTo>
                    <a:lnTo>
                      <a:pt x="204" y="30"/>
                    </a:lnTo>
                    <a:lnTo>
                      <a:pt x="227" y="40"/>
                    </a:lnTo>
                    <a:lnTo>
                      <a:pt x="250" y="52"/>
                    </a:lnTo>
                    <a:lnTo>
                      <a:pt x="272" y="65"/>
                    </a:lnTo>
                    <a:lnTo>
                      <a:pt x="294" y="76"/>
                    </a:lnTo>
                    <a:lnTo>
                      <a:pt x="315" y="88"/>
                    </a:lnTo>
                    <a:lnTo>
                      <a:pt x="303" y="95"/>
                    </a:lnTo>
                    <a:lnTo>
                      <a:pt x="288" y="103"/>
                    </a:lnTo>
                    <a:lnTo>
                      <a:pt x="270" y="111"/>
                    </a:lnTo>
                    <a:lnTo>
                      <a:pt x="251" y="120"/>
                    </a:lnTo>
                    <a:lnTo>
                      <a:pt x="232" y="127"/>
                    </a:lnTo>
                    <a:lnTo>
                      <a:pt x="214" y="134"/>
                    </a:lnTo>
                    <a:lnTo>
                      <a:pt x="198" y="138"/>
                    </a:lnTo>
                    <a:lnTo>
                      <a:pt x="187" y="14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2" name="Freeform 166"/>
              <p:cNvSpPr>
                <a:spLocks/>
              </p:cNvSpPr>
              <p:nvPr/>
            </p:nvSpPr>
            <p:spPr bwMode="auto">
              <a:xfrm>
                <a:off x="1294" y="2946"/>
                <a:ext cx="22" cy="11"/>
              </a:xfrm>
              <a:custGeom>
                <a:avLst/>
                <a:gdLst/>
                <a:ahLst/>
                <a:cxnLst>
                  <a:cxn ang="0">
                    <a:pos x="38" y="23"/>
                  </a:cxn>
                  <a:cxn ang="0">
                    <a:pos x="31" y="22"/>
                  </a:cxn>
                  <a:cxn ang="0">
                    <a:pos x="24" y="21"/>
                  </a:cxn>
                  <a:cxn ang="0">
                    <a:pos x="19" y="20"/>
                  </a:cxn>
                  <a:cxn ang="0">
                    <a:pos x="13" y="18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1" y="6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9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23"/>
                  </a:cxn>
                  <a:cxn ang="0">
                    <a:pos x="38" y="23"/>
                  </a:cxn>
                </a:cxnLst>
                <a:rect l="0" t="0" r="r" b="b"/>
                <a:pathLst>
                  <a:path w="45" h="23">
                    <a:moveTo>
                      <a:pt x="38" y="23"/>
                    </a:moveTo>
                    <a:lnTo>
                      <a:pt x="31" y="22"/>
                    </a:lnTo>
                    <a:lnTo>
                      <a:pt x="24" y="21"/>
                    </a:lnTo>
                    <a:lnTo>
                      <a:pt x="19" y="20"/>
                    </a:lnTo>
                    <a:lnTo>
                      <a:pt x="13" y="18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5"/>
                    </a:lnTo>
                    <a:lnTo>
                      <a:pt x="21" y="8"/>
                    </a:lnTo>
                    <a:lnTo>
                      <a:pt x="27" y="12"/>
                    </a:lnTo>
                    <a:lnTo>
                      <a:pt x="33" y="15"/>
                    </a:lnTo>
                    <a:lnTo>
                      <a:pt x="39" y="19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3" name="Freeform 167"/>
              <p:cNvSpPr>
                <a:spLocks/>
              </p:cNvSpPr>
              <p:nvPr/>
            </p:nvSpPr>
            <p:spPr bwMode="auto">
              <a:xfrm>
                <a:off x="1213" y="2943"/>
                <a:ext cx="10" cy="11"/>
              </a:xfrm>
              <a:custGeom>
                <a:avLst/>
                <a:gdLst/>
                <a:ahLst/>
                <a:cxnLst>
                  <a:cxn ang="0">
                    <a:pos x="12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1" y="4"/>
                  </a:cxn>
                  <a:cxn ang="0">
                    <a:pos x="21" y="11"/>
                  </a:cxn>
                  <a:cxn ang="0">
                    <a:pos x="17" y="18"/>
                  </a:cxn>
                  <a:cxn ang="0">
                    <a:pos x="12" y="21"/>
                  </a:cxn>
                </a:cxnLst>
                <a:rect l="0" t="0" r="r" b="b"/>
                <a:pathLst>
                  <a:path w="21" h="21">
                    <a:moveTo>
                      <a:pt x="12" y="21"/>
                    </a:moveTo>
                    <a:lnTo>
                      <a:pt x="12" y="19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6" y="9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4" name="Freeform 168"/>
              <p:cNvSpPr>
                <a:spLocks/>
              </p:cNvSpPr>
              <p:nvPr/>
            </p:nvSpPr>
            <p:spPr bwMode="auto">
              <a:xfrm>
                <a:off x="1313" y="2901"/>
                <a:ext cx="102" cy="48"/>
              </a:xfrm>
              <a:custGeom>
                <a:avLst/>
                <a:gdLst/>
                <a:ahLst/>
                <a:cxnLst>
                  <a:cxn ang="0">
                    <a:pos x="112" y="93"/>
                  </a:cxn>
                  <a:cxn ang="0">
                    <a:pos x="104" y="88"/>
                  </a:cxn>
                  <a:cxn ang="0">
                    <a:pos x="95" y="85"/>
                  </a:cxn>
                  <a:cxn ang="0">
                    <a:pos x="86" y="81"/>
                  </a:cxn>
                  <a:cxn ang="0">
                    <a:pos x="73" y="68"/>
                  </a:cxn>
                  <a:cxn ang="0">
                    <a:pos x="58" y="51"/>
                  </a:cxn>
                  <a:cxn ang="0">
                    <a:pos x="41" y="42"/>
                  </a:cxn>
                  <a:cxn ang="0">
                    <a:pos x="20" y="40"/>
                  </a:cxn>
                  <a:cxn ang="0">
                    <a:pos x="5" y="39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26" y="19"/>
                  </a:cxn>
                  <a:cxn ang="0">
                    <a:pos x="45" y="10"/>
                  </a:cxn>
                  <a:cxn ang="0">
                    <a:pos x="65" y="3"/>
                  </a:cxn>
                  <a:cxn ang="0">
                    <a:pos x="80" y="3"/>
                  </a:cxn>
                  <a:cxn ang="0">
                    <a:pos x="91" y="3"/>
                  </a:cxn>
                  <a:cxn ang="0">
                    <a:pos x="104" y="2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47" y="11"/>
                  </a:cxn>
                  <a:cxn ang="0">
                    <a:pos x="163" y="20"/>
                  </a:cxn>
                  <a:cxn ang="0">
                    <a:pos x="180" y="28"/>
                  </a:cxn>
                  <a:cxn ang="0">
                    <a:pos x="197" y="35"/>
                  </a:cxn>
                  <a:cxn ang="0">
                    <a:pos x="204" y="39"/>
                  </a:cxn>
                  <a:cxn ang="0">
                    <a:pos x="204" y="46"/>
                  </a:cxn>
                  <a:cxn ang="0">
                    <a:pos x="204" y="57"/>
                  </a:cxn>
                  <a:cxn ang="0">
                    <a:pos x="195" y="73"/>
                  </a:cxn>
                  <a:cxn ang="0">
                    <a:pos x="172" y="83"/>
                  </a:cxn>
                  <a:cxn ang="0">
                    <a:pos x="149" y="90"/>
                  </a:cxn>
                  <a:cxn ang="0">
                    <a:pos x="126" y="94"/>
                  </a:cxn>
                </a:cxnLst>
                <a:rect l="0" t="0" r="r" b="b"/>
                <a:pathLst>
                  <a:path w="205" h="95">
                    <a:moveTo>
                      <a:pt x="117" y="95"/>
                    </a:moveTo>
                    <a:lnTo>
                      <a:pt x="112" y="93"/>
                    </a:lnTo>
                    <a:lnTo>
                      <a:pt x="107" y="91"/>
                    </a:lnTo>
                    <a:lnTo>
                      <a:pt x="104" y="88"/>
                    </a:lnTo>
                    <a:lnTo>
                      <a:pt x="99" y="87"/>
                    </a:lnTo>
                    <a:lnTo>
                      <a:pt x="95" y="85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1" y="79"/>
                    </a:lnTo>
                    <a:lnTo>
                      <a:pt x="73" y="68"/>
                    </a:lnTo>
                    <a:lnTo>
                      <a:pt x="66" y="58"/>
                    </a:lnTo>
                    <a:lnTo>
                      <a:pt x="58" y="51"/>
                    </a:lnTo>
                    <a:lnTo>
                      <a:pt x="50" y="46"/>
                    </a:lnTo>
                    <a:lnTo>
                      <a:pt x="41" y="42"/>
                    </a:lnTo>
                    <a:lnTo>
                      <a:pt x="31" y="40"/>
                    </a:lnTo>
                    <a:lnTo>
                      <a:pt x="20" y="40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7" y="28"/>
                    </a:lnTo>
                    <a:lnTo>
                      <a:pt x="16" y="24"/>
                    </a:lnTo>
                    <a:lnTo>
                      <a:pt x="26" y="19"/>
                    </a:lnTo>
                    <a:lnTo>
                      <a:pt x="35" y="13"/>
                    </a:lnTo>
                    <a:lnTo>
                      <a:pt x="45" y="10"/>
                    </a:lnTo>
                    <a:lnTo>
                      <a:pt x="56" y="5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0" y="3"/>
                    </a:lnTo>
                    <a:lnTo>
                      <a:pt x="86" y="3"/>
                    </a:lnTo>
                    <a:lnTo>
                      <a:pt x="91" y="3"/>
                    </a:lnTo>
                    <a:lnTo>
                      <a:pt x="98" y="3"/>
                    </a:lnTo>
                    <a:lnTo>
                      <a:pt x="104" y="2"/>
                    </a:lnTo>
                    <a:lnTo>
                      <a:pt x="110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3"/>
                    </a:lnTo>
                    <a:lnTo>
                      <a:pt x="138" y="8"/>
                    </a:lnTo>
                    <a:lnTo>
                      <a:pt x="147" y="11"/>
                    </a:lnTo>
                    <a:lnTo>
                      <a:pt x="155" y="16"/>
                    </a:lnTo>
                    <a:lnTo>
                      <a:pt x="163" y="20"/>
                    </a:lnTo>
                    <a:lnTo>
                      <a:pt x="171" y="25"/>
                    </a:lnTo>
                    <a:lnTo>
                      <a:pt x="180" y="28"/>
                    </a:lnTo>
                    <a:lnTo>
                      <a:pt x="188" y="33"/>
                    </a:lnTo>
                    <a:lnTo>
                      <a:pt x="197" y="35"/>
                    </a:lnTo>
                    <a:lnTo>
                      <a:pt x="202" y="38"/>
                    </a:lnTo>
                    <a:lnTo>
                      <a:pt x="204" y="39"/>
                    </a:lnTo>
                    <a:lnTo>
                      <a:pt x="205" y="40"/>
                    </a:lnTo>
                    <a:lnTo>
                      <a:pt x="204" y="46"/>
                    </a:lnTo>
                    <a:lnTo>
                      <a:pt x="204" y="50"/>
                    </a:lnTo>
                    <a:lnTo>
                      <a:pt x="204" y="57"/>
                    </a:lnTo>
                    <a:lnTo>
                      <a:pt x="204" y="69"/>
                    </a:lnTo>
                    <a:lnTo>
                      <a:pt x="195" y="73"/>
                    </a:lnTo>
                    <a:lnTo>
                      <a:pt x="185" y="78"/>
                    </a:lnTo>
                    <a:lnTo>
                      <a:pt x="172" y="83"/>
                    </a:lnTo>
                    <a:lnTo>
                      <a:pt x="160" y="86"/>
                    </a:lnTo>
                    <a:lnTo>
                      <a:pt x="149" y="90"/>
                    </a:lnTo>
                    <a:lnTo>
                      <a:pt x="137" y="93"/>
                    </a:lnTo>
                    <a:lnTo>
                      <a:pt x="126" y="94"/>
                    </a:ln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5" name="Freeform 169"/>
              <p:cNvSpPr>
                <a:spLocks/>
              </p:cNvSpPr>
              <p:nvPr/>
            </p:nvSpPr>
            <p:spPr bwMode="auto">
              <a:xfrm>
                <a:off x="1208" y="2939"/>
                <a:ext cx="13" cy="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15" y="10"/>
                  </a:cxn>
                  <a:cxn ang="0">
                    <a:pos x="8" y="14"/>
                  </a:cxn>
                  <a:cxn ang="0">
                    <a:pos x="4" y="15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6" name="Freeform 170"/>
              <p:cNvSpPr>
                <a:spLocks/>
              </p:cNvSpPr>
              <p:nvPr/>
            </p:nvSpPr>
            <p:spPr bwMode="auto">
              <a:xfrm>
                <a:off x="1373" y="2927"/>
                <a:ext cx="27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6" y="17"/>
                  </a:cxn>
                  <a:cxn ang="0">
                    <a:pos x="12" y="13"/>
                  </a:cxn>
                  <a:cxn ang="0">
                    <a:pos x="17" y="10"/>
                  </a:cxn>
                  <a:cxn ang="0">
                    <a:pos x="25" y="7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47" y="2"/>
                  </a:cxn>
                  <a:cxn ang="0">
                    <a:pos x="54" y="0"/>
                  </a:cxn>
                  <a:cxn ang="0">
                    <a:pos x="53" y="4"/>
                  </a:cxn>
                  <a:cxn ang="0">
                    <a:pos x="47" y="9"/>
                  </a:cxn>
                  <a:cxn ang="0">
                    <a:pos x="39" y="12"/>
                  </a:cxn>
                  <a:cxn ang="0">
                    <a:pos x="31" y="15"/>
                  </a:cxn>
                  <a:cxn ang="0">
                    <a:pos x="21" y="19"/>
                  </a:cxn>
                  <a:cxn ang="0">
                    <a:pos x="12" y="22"/>
                  </a:cxn>
                  <a:cxn ang="0">
                    <a:pos x="5" y="24"/>
                  </a:cxn>
                  <a:cxn ang="0">
                    <a:pos x="0" y="25"/>
                  </a:cxn>
                </a:cxnLst>
                <a:rect l="0" t="0" r="r" b="b"/>
                <a:pathLst>
                  <a:path w="54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17"/>
                    </a:lnTo>
                    <a:lnTo>
                      <a:pt x="12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47" y="2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47" y="9"/>
                    </a:lnTo>
                    <a:lnTo>
                      <a:pt x="39" y="12"/>
                    </a:lnTo>
                    <a:lnTo>
                      <a:pt x="31" y="15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5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7" name="Freeform 171"/>
              <p:cNvSpPr>
                <a:spLocks/>
              </p:cNvSpPr>
              <p:nvPr/>
            </p:nvSpPr>
            <p:spPr bwMode="auto">
              <a:xfrm>
                <a:off x="1421" y="2923"/>
                <a:ext cx="16" cy="16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0"/>
                  </a:cxn>
                  <a:cxn ang="0">
                    <a:pos x="22" y="29"/>
                  </a:cxn>
                  <a:cxn ang="0">
                    <a:pos x="22" y="28"/>
                  </a:cxn>
                  <a:cxn ang="0">
                    <a:pos x="21" y="27"/>
                  </a:cxn>
                  <a:cxn ang="0">
                    <a:pos x="18" y="27"/>
                  </a:cxn>
                  <a:cxn ang="0">
                    <a:pos x="15" y="27"/>
                  </a:cxn>
                  <a:cxn ang="0">
                    <a:pos x="11" y="27"/>
                  </a:cxn>
                  <a:cxn ang="0">
                    <a:pos x="8" y="28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8" y="19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3" y="19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8" y="7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24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1" y="13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8" y="15"/>
                  </a:cxn>
                  <a:cxn ang="0">
                    <a:pos x="26" y="17"/>
                  </a:cxn>
                  <a:cxn ang="0">
                    <a:pos x="28" y="19"/>
                  </a:cxn>
                  <a:cxn ang="0">
                    <a:pos x="29" y="21"/>
                  </a:cxn>
                  <a:cxn ang="0">
                    <a:pos x="30" y="25"/>
                  </a:cxn>
                  <a:cxn ang="0">
                    <a:pos x="30" y="29"/>
                  </a:cxn>
                  <a:cxn ang="0">
                    <a:pos x="28" y="30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2" y="32"/>
                  </a:cxn>
                </a:cxnLst>
                <a:rect l="0" t="0" r="r" b="b"/>
                <a:pathLst>
                  <a:path w="31" h="32">
                    <a:moveTo>
                      <a:pt x="22" y="32"/>
                    </a:move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8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8" name="Freeform 172"/>
              <p:cNvSpPr>
                <a:spLocks/>
              </p:cNvSpPr>
              <p:nvPr/>
            </p:nvSpPr>
            <p:spPr bwMode="auto">
              <a:xfrm>
                <a:off x="1328" y="2926"/>
                <a:ext cx="17" cy="10"/>
              </a:xfrm>
              <a:custGeom>
                <a:avLst/>
                <a:gdLst/>
                <a:ahLst/>
                <a:cxnLst>
                  <a:cxn ang="0">
                    <a:pos x="31" y="21"/>
                  </a:cxn>
                  <a:cxn ang="0">
                    <a:pos x="23" y="16"/>
                  </a:cxn>
                  <a:cxn ang="0">
                    <a:pos x="15" y="13"/>
                  </a:cxn>
                  <a:cxn ang="0">
                    <a:pos x="7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6" y="12"/>
                  </a:cxn>
                  <a:cxn ang="0">
                    <a:pos x="30" y="15"/>
                  </a:cxn>
                  <a:cxn ang="0">
                    <a:pos x="35" y="20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2" y="20"/>
                  </a:cxn>
                  <a:cxn ang="0">
                    <a:pos x="31" y="21"/>
                  </a:cxn>
                </a:cxnLst>
                <a:rect l="0" t="0" r="r" b="b"/>
                <a:pathLst>
                  <a:path w="35" h="21">
                    <a:moveTo>
                      <a:pt x="31" y="21"/>
                    </a:moveTo>
                    <a:lnTo>
                      <a:pt x="23" y="16"/>
                    </a:lnTo>
                    <a:lnTo>
                      <a:pt x="15" y="13"/>
                    </a:lnTo>
                    <a:lnTo>
                      <a:pt x="7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21" y="8"/>
                    </a:lnTo>
                    <a:lnTo>
                      <a:pt x="26" y="12"/>
                    </a:lnTo>
                    <a:lnTo>
                      <a:pt x="30" y="15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89" name="Freeform 173"/>
              <p:cNvSpPr>
                <a:spLocks/>
              </p:cNvSpPr>
              <p:nvPr/>
            </p:nvSpPr>
            <p:spPr bwMode="auto">
              <a:xfrm>
                <a:off x="1351" y="2912"/>
                <a:ext cx="23" cy="19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4" y="31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5" y="12"/>
                  </a:cxn>
                  <a:cxn ang="0">
                    <a:pos x="12" y="7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40" y="0"/>
                  </a:cxn>
                  <a:cxn ang="0">
                    <a:pos x="45" y="8"/>
                  </a:cxn>
                  <a:cxn ang="0">
                    <a:pos x="47" y="17"/>
                  </a:cxn>
                  <a:cxn ang="0">
                    <a:pos x="45" y="23"/>
                  </a:cxn>
                  <a:cxn ang="0">
                    <a:pos x="42" y="29"/>
                  </a:cxn>
                  <a:cxn ang="0">
                    <a:pos x="37" y="34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3" y="40"/>
                  </a:cxn>
                </a:cxnLst>
                <a:rect l="0" t="0" r="r" b="b"/>
                <a:pathLst>
                  <a:path w="47" h="40">
                    <a:moveTo>
                      <a:pt x="13" y="40"/>
                    </a:moveTo>
                    <a:lnTo>
                      <a:pt x="4" y="31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5" y="12"/>
                    </a:lnTo>
                    <a:lnTo>
                      <a:pt x="12" y="7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0" y="0"/>
                    </a:lnTo>
                    <a:lnTo>
                      <a:pt x="45" y="8"/>
                    </a:lnTo>
                    <a:lnTo>
                      <a:pt x="47" y="17"/>
                    </a:lnTo>
                    <a:lnTo>
                      <a:pt x="45" y="23"/>
                    </a:lnTo>
                    <a:lnTo>
                      <a:pt x="42" y="29"/>
                    </a:lnTo>
                    <a:lnTo>
                      <a:pt x="37" y="34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90" name="Freeform 174"/>
              <p:cNvSpPr>
                <a:spLocks/>
              </p:cNvSpPr>
              <p:nvPr/>
            </p:nvSpPr>
            <p:spPr bwMode="auto">
              <a:xfrm>
                <a:off x="1428" y="2927"/>
                <a:ext cx="4" cy="4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8591" name="Freeform 175"/>
              <p:cNvSpPr>
                <a:spLocks/>
              </p:cNvSpPr>
              <p:nvPr/>
            </p:nvSpPr>
            <p:spPr bwMode="auto">
              <a:xfrm>
                <a:off x="1355" y="2916"/>
                <a:ext cx="15" cy="11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1" y="18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12" y="3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7" y="13"/>
                  </a:cxn>
                  <a:cxn ang="0">
                    <a:pos x="23" y="20"/>
                  </a:cxn>
                  <a:cxn ang="0">
                    <a:pos x="14" y="22"/>
                  </a:cxn>
                  <a:cxn ang="0">
                    <a:pos x="4" y="23"/>
                  </a:cxn>
                </a:cxnLst>
                <a:rect l="0" t="0" r="r" b="b"/>
                <a:pathLst>
                  <a:path w="28" h="23">
                    <a:moveTo>
                      <a:pt x="4" y="23"/>
                    </a:moveTo>
                    <a:lnTo>
                      <a:pt x="1" y="18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7" y="13"/>
                    </a:lnTo>
                    <a:lnTo>
                      <a:pt x="23" y="20"/>
                    </a:lnTo>
                    <a:lnTo>
                      <a:pt x="14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5659288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animBg="1"/>
      <p:bldP spid="188424" grpId="0" animBg="1"/>
      <p:bldP spid="188425" grpId="0" animBg="1"/>
      <p:bldP spid="188426" grpId="0" animBg="1"/>
      <p:bldP spid="188427" grpId="0" autoUpdateAnimBg="0"/>
      <p:bldP spid="188428" grpId="0" autoUpdateAnimBg="0"/>
      <p:bldP spid="188429" grpId="0" autoUpdateAnimBg="0"/>
      <p:bldP spid="1884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1000944" y="120273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varierer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innbyrdes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utakt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   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702619" y="4358680"/>
            <a:ext cx="6934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Diversifisering:  Risiko reduseres uten at vi mister forventet avkastning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Risikomål:  Siden risikoen reduseres uten at vi mister forventet avkastning, bør vi finne et annet risikomål enn aksjens standardavvik når aksjen inngår i diversifiserte porteføljer</a:t>
            </a:r>
            <a:endParaRPr lang="en-US" sz="2000" b="1">
              <a:solidFill>
                <a:srgbClr val="333366"/>
              </a:solidFill>
              <a:latin typeface="Times New Roman" pitchFamily="18" charset="0"/>
            </a:endParaRPr>
          </a:p>
        </p:txBody>
      </p:sp>
      <p:grpSp>
        <p:nvGrpSpPr>
          <p:cNvPr id="190486" name="Group 22"/>
          <p:cNvGrpSpPr>
            <a:grpSpLocks/>
          </p:cNvGrpSpPr>
          <p:nvPr/>
        </p:nvGrpSpPr>
        <p:grpSpPr bwMode="auto">
          <a:xfrm>
            <a:off x="6865169" y="3423320"/>
            <a:ext cx="457200" cy="478160"/>
            <a:chOff x="4704" y="2400"/>
            <a:chExt cx="288" cy="354"/>
          </a:xfrm>
        </p:grpSpPr>
        <p:sp>
          <p:nvSpPr>
            <p:cNvPr id="190473" name="Line 9"/>
            <p:cNvSpPr>
              <a:spLocks noChangeShapeType="1"/>
            </p:cNvSpPr>
            <p:nvPr/>
          </p:nvSpPr>
          <p:spPr bwMode="auto">
            <a:xfrm flipH="1">
              <a:off x="4704" y="240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 flipH="1">
              <a:off x="4992" y="2400"/>
              <a:ext cx="0" cy="3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 flipH="1">
              <a:off x="4704" y="2736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190480" name="Picture 16" descr="BS00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019" y="797918"/>
            <a:ext cx="1143000" cy="893762"/>
          </a:xfrm>
          <a:prstGeom prst="rect">
            <a:avLst/>
          </a:prstGeom>
          <a:noFill/>
        </p:spPr>
      </p:pic>
      <p:sp>
        <p:nvSpPr>
          <p:cNvPr id="190484" name="AutoShape 20"/>
          <p:cNvSpPr>
            <a:spLocks noChangeArrowheads="1"/>
          </p:cNvSpPr>
          <p:nvPr/>
        </p:nvSpPr>
        <p:spPr bwMode="auto">
          <a:xfrm>
            <a:off x="1220019" y="443488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90485" name="AutoShape 21"/>
          <p:cNvSpPr>
            <a:spLocks noChangeArrowheads="1"/>
          </p:cNvSpPr>
          <p:nvPr/>
        </p:nvSpPr>
        <p:spPr bwMode="auto">
          <a:xfrm>
            <a:off x="1220019" y="512068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90489" name="Rectangle 25"/>
          <p:cNvSpPr>
            <a:spLocks noChangeArrowheads="1"/>
          </p:cNvSpPr>
          <p:nvPr/>
        </p:nvSpPr>
        <p:spPr bwMode="auto">
          <a:xfrm>
            <a:off x="467544" y="54868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3.2  Risikoholdning og risikokompensasjon (forts.)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903340"/>
              </p:ext>
            </p:extLst>
          </p:nvPr>
        </p:nvGraphicFramePr>
        <p:xfrm>
          <a:off x="1777331" y="1767137"/>
          <a:ext cx="4752528" cy="2232245"/>
        </p:xfrm>
        <a:graphic>
          <a:graphicData uri="http://schemas.openxmlformats.org/drawingml/2006/table">
            <a:tbl>
              <a:tblPr/>
              <a:tblGrid>
                <a:gridCol w="2294324"/>
                <a:gridCol w="1147162"/>
                <a:gridCol w="1311042"/>
              </a:tblGrid>
              <a:tr h="423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Aksje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E(</a:t>
                      </a:r>
                      <a:r>
                        <a:rPr lang="en-GB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avk</a:t>
                      </a: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en-US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Std.avvik</a:t>
                      </a:r>
                      <a:r>
                        <a:rPr lang="nb-NO" sz="16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en-US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18"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004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799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18"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004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799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18"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004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799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18"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Portefølje m/3 aksjer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004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799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18"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Aksjeindeks m/188 aksjer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004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7995" algn="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2800" algn="ctr"/>
                          <a:tab pos="3505200" algn="ctr"/>
                        </a:tabLst>
                      </a:pPr>
                      <a:r>
                        <a:rPr lang="nb-N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utoUpdateAnimBg="0"/>
      <p:bldP spid="190484" grpId="0" animBg="1"/>
      <p:bldP spid="1904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5800" y="764704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</a:t>
            </a:r>
          </a:p>
        </p:txBody>
      </p:sp>
      <p:grpSp>
        <p:nvGrpSpPr>
          <p:cNvPr id="191508" name="Group 20"/>
          <p:cNvGrpSpPr>
            <a:grpSpLocks/>
          </p:cNvGrpSpPr>
          <p:nvPr/>
        </p:nvGrpSpPr>
        <p:grpSpPr bwMode="auto">
          <a:xfrm>
            <a:off x="755650" y="3429004"/>
            <a:ext cx="6992938" cy="736601"/>
            <a:chOff x="960" y="2160"/>
            <a:chExt cx="4405" cy="464"/>
          </a:xfrm>
        </p:grpSpPr>
        <p:graphicFrame>
          <p:nvGraphicFramePr>
            <p:cNvPr id="191494" name="Object 6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174431803"/>
                </p:ext>
              </p:extLst>
            </p:nvPr>
          </p:nvGraphicFramePr>
          <p:xfrm>
            <a:off x="1482" y="2384"/>
            <a:ext cx="3276" cy="240"/>
          </p:xfrm>
          <a:graphic>
            <a:graphicData uri="http://schemas.openxmlformats.org/presentationml/2006/ole">
              <p:oleObj spid="_x0000_s191533" name="Equation" r:id="rId4" imgW="3340080" imgH="253800" progId="">
                <p:embed/>
              </p:oleObj>
            </a:graphicData>
          </a:graphic>
        </p:graphicFrame>
        <p:sp>
          <p:nvSpPr>
            <p:cNvPr id="191498" name="AutoShape 10"/>
            <p:cNvSpPr>
              <a:spLocks noChangeArrowheads="1"/>
            </p:cNvSpPr>
            <p:nvPr/>
          </p:nvSpPr>
          <p:spPr bwMode="auto">
            <a:xfrm>
              <a:off x="960" y="2187"/>
              <a:ext cx="336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91502" name="Rectangle 14"/>
            <p:cNvSpPr>
              <a:spLocks noChangeArrowheads="1"/>
            </p:cNvSpPr>
            <p:nvPr/>
          </p:nvSpPr>
          <p:spPr bwMode="auto">
            <a:xfrm>
              <a:off x="1429" y="2160"/>
              <a:ext cx="3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333366"/>
                  </a:solidFill>
                  <a:latin typeface="Times New Roman" pitchFamily="18" charset="0"/>
                </a:rPr>
                <a:t>Varians for en portefølje med to aksjer:</a:t>
              </a:r>
            </a:p>
          </p:txBody>
        </p:sp>
      </p:grpSp>
      <p:grpSp>
        <p:nvGrpSpPr>
          <p:cNvPr id="191509" name="Group 21"/>
          <p:cNvGrpSpPr>
            <a:grpSpLocks/>
          </p:cNvGrpSpPr>
          <p:nvPr/>
        </p:nvGrpSpPr>
        <p:grpSpPr bwMode="auto">
          <a:xfrm>
            <a:off x="755650" y="4797426"/>
            <a:ext cx="7010400" cy="927101"/>
            <a:chOff x="960" y="3033"/>
            <a:chExt cx="4416" cy="584"/>
          </a:xfrm>
        </p:grpSpPr>
        <p:graphicFrame>
          <p:nvGraphicFramePr>
            <p:cNvPr id="191496" name="Object 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404239918"/>
                </p:ext>
              </p:extLst>
            </p:nvPr>
          </p:nvGraphicFramePr>
          <p:xfrm>
            <a:off x="1509" y="3211"/>
            <a:ext cx="2686" cy="406"/>
          </p:xfrm>
          <a:graphic>
            <a:graphicData uri="http://schemas.openxmlformats.org/presentationml/2006/ole">
              <p:oleObj spid="_x0000_s191534" name="Equation" r:id="rId5" imgW="2730240" imgH="431640" progId="">
                <p:embed/>
              </p:oleObj>
            </a:graphicData>
          </a:graphic>
        </p:graphicFrame>
        <p:sp>
          <p:nvSpPr>
            <p:cNvPr id="191499" name="AutoShape 11"/>
            <p:cNvSpPr>
              <a:spLocks noChangeArrowheads="1"/>
            </p:cNvSpPr>
            <p:nvPr/>
          </p:nvSpPr>
          <p:spPr bwMode="auto">
            <a:xfrm>
              <a:off x="960" y="3072"/>
              <a:ext cx="336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91504" name="Rectangle 16"/>
            <p:cNvSpPr>
              <a:spLocks noChangeArrowheads="1"/>
            </p:cNvSpPr>
            <p:nvPr/>
          </p:nvSpPr>
          <p:spPr bwMode="auto">
            <a:xfrm>
              <a:off x="1440" y="3033"/>
              <a:ext cx="3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>
                  <a:solidFill>
                    <a:srgbClr val="333366"/>
                  </a:solidFill>
                  <a:latin typeface="Times New Roman" pitchFamily="18" charset="0"/>
                </a:rPr>
                <a:t>Kovarians mellom to aksjers avkastning:</a:t>
              </a:r>
            </a:p>
          </p:txBody>
        </p:sp>
      </p:grpSp>
      <p:grpSp>
        <p:nvGrpSpPr>
          <p:cNvPr id="191507" name="Group 19"/>
          <p:cNvGrpSpPr>
            <a:grpSpLocks/>
          </p:cNvGrpSpPr>
          <p:nvPr/>
        </p:nvGrpSpPr>
        <p:grpSpPr bwMode="auto">
          <a:xfrm>
            <a:off x="762000" y="1995487"/>
            <a:ext cx="7134225" cy="727074"/>
            <a:chOff x="960" y="1257"/>
            <a:chExt cx="4494" cy="458"/>
          </a:xfrm>
        </p:grpSpPr>
        <p:graphicFrame>
          <p:nvGraphicFramePr>
            <p:cNvPr id="191492" name="Object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67857252"/>
                </p:ext>
              </p:extLst>
            </p:nvPr>
          </p:nvGraphicFramePr>
          <p:xfrm>
            <a:off x="1551" y="1488"/>
            <a:ext cx="1658" cy="227"/>
          </p:xfrm>
          <a:graphic>
            <a:graphicData uri="http://schemas.openxmlformats.org/presentationml/2006/ole">
              <p:oleObj spid="_x0000_s191535" name="Equation" r:id="rId6" imgW="1587240" imgH="241200" progId="">
                <p:embed/>
              </p:oleObj>
            </a:graphicData>
          </a:graphic>
        </p:graphicFrame>
        <p:sp>
          <p:nvSpPr>
            <p:cNvPr id="191497" name="AutoShape 9"/>
            <p:cNvSpPr>
              <a:spLocks noChangeArrowheads="1"/>
            </p:cNvSpPr>
            <p:nvPr/>
          </p:nvSpPr>
          <p:spPr bwMode="auto">
            <a:xfrm>
              <a:off x="960" y="1296"/>
              <a:ext cx="336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91506" name="Rectangle 18"/>
            <p:cNvSpPr>
              <a:spLocks noChangeArrowheads="1"/>
            </p:cNvSpPr>
            <p:nvPr/>
          </p:nvSpPr>
          <p:spPr bwMode="auto">
            <a:xfrm>
              <a:off x="1518" y="1257"/>
              <a:ext cx="3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dirty="0">
                  <a:solidFill>
                    <a:srgbClr val="333366"/>
                  </a:solidFill>
                  <a:latin typeface="Times New Roman" pitchFamily="18" charset="0"/>
                </a:rPr>
                <a:t>E(</a:t>
              </a:r>
              <a:r>
                <a:rPr lang="en-US" sz="2000" dirty="0" err="1">
                  <a:solidFill>
                    <a:srgbClr val="333366"/>
                  </a:solidFill>
                  <a:latin typeface="Times New Roman" pitchFamily="18" charset="0"/>
                </a:rPr>
                <a:t>avk</a:t>
              </a:r>
              <a:r>
                <a:rPr lang="en-US" sz="2000" dirty="0">
                  <a:solidFill>
                    <a:srgbClr val="333366"/>
                  </a:solidFill>
                  <a:latin typeface="Times New Roman" pitchFamily="18" charset="0"/>
                </a:rPr>
                <a:t>.) for en </a:t>
              </a:r>
              <a:r>
                <a:rPr lang="en-US" sz="2000" dirty="0" err="1">
                  <a:solidFill>
                    <a:srgbClr val="333366"/>
                  </a:solidFill>
                  <a:latin typeface="Times New Roman" pitchFamily="18" charset="0"/>
                </a:rPr>
                <a:t>portefølje</a:t>
              </a:r>
              <a:r>
                <a:rPr lang="en-US" sz="2000" dirty="0">
                  <a:solidFill>
                    <a:srgbClr val="333366"/>
                  </a:solidFill>
                  <a:latin typeface="Times New Roman" pitchFamily="18" charset="0"/>
                </a:rPr>
                <a:t> med to </a:t>
              </a:r>
              <a:r>
                <a:rPr lang="en-US" sz="2000" dirty="0" err="1">
                  <a:solidFill>
                    <a:srgbClr val="333366"/>
                  </a:solidFill>
                  <a:latin typeface="Times New Roman" pitchFamily="18" charset="0"/>
                </a:rPr>
                <a:t>aksjer</a:t>
              </a:r>
              <a:r>
                <a:rPr lang="en-US" sz="2000" dirty="0">
                  <a:solidFill>
                    <a:srgbClr val="333366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pic>
        <p:nvPicPr>
          <p:cNvPr id="191516" name="Picture 28" descr="BS0062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163638"/>
            <a:ext cx="1143000" cy="893762"/>
          </a:xfrm>
          <a:prstGeom prst="rect">
            <a:avLst/>
          </a:prstGeom>
          <a:noFill/>
        </p:spPr>
      </p:pic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624260" y="1310680"/>
            <a:ext cx="723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To aksjefond A og B: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87760" y="344428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Standardavvik for A:</a:t>
            </a:r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611560" y="54868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graphicFrame>
        <p:nvGraphicFramePr>
          <p:cNvPr id="192530" name="Object 18"/>
          <p:cNvGraphicFramePr>
            <a:graphicFrameLocks noChangeAspect="1"/>
          </p:cNvGraphicFramePr>
          <p:nvPr/>
        </p:nvGraphicFramePr>
        <p:xfrm>
          <a:off x="3126160" y="1996480"/>
          <a:ext cx="3886200" cy="1362075"/>
        </p:xfrm>
        <a:graphic>
          <a:graphicData uri="http://schemas.openxmlformats.org/presentationml/2006/ole">
            <p:oleObj spid="_x0000_s192543" name="Regneark" r:id="rId4" imgW="4590000" imgH="1608840" progId="Excel.Sheet.8">
              <p:embed/>
            </p:oleObj>
          </a:graphicData>
        </a:graphic>
      </p:graphicFrame>
      <p:pic>
        <p:nvPicPr>
          <p:cNvPr id="192534" name="Picture 22" descr="BS0062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160" y="950318"/>
            <a:ext cx="1143000" cy="893762"/>
          </a:xfrm>
          <a:prstGeom prst="rect">
            <a:avLst/>
          </a:prstGeom>
          <a:noFill/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3" y="3858890"/>
            <a:ext cx="75295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698500" y="1306488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(forts.):</a:t>
            </a: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685800" y="3144813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Standardavvik for B:</a:t>
            </a:r>
          </a:p>
        </p:txBody>
      </p:sp>
      <p:pic>
        <p:nvPicPr>
          <p:cNvPr id="1935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02013"/>
            <a:ext cx="7381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685800" y="6206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</a:t>
            </a:r>
            <a:r>
              <a:rPr lang="en-US" b="1">
                <a:solidFill>
                  <a:srgbClr val="010000"/>
                </a:solidFill>
                <a:latin typeface="Times New Roman" pitchFamily="18" charset="0"/>
              </a:rPr>
              <a:t>ølj</a:t>
            </a: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er og enkeltaksjer (forts.)</a:t>
            </a:r>
          </a:p>
        </p:txBody>
      </p:sp>
      <p:graphicFrame>
        <p:nvGraphicFramePr>
          <p:cNvPr id="193551" name="Object 15"/>
          <p:cNvGraphicFramePr>
            <a:graphicFrameLocks noChangeAspect="1"/>
          </p:cNvGraphicFramePr>
          <p:nvPr/>
        </p:nvGraphicFramePr>
        <p:xfrm>
          <a:off x="2832100" y="1697013"/>
          <a:ext cx="3886200" cy="1362075"/>
        </p:xfrm>
        <a:graphic>
          <a:graphicData uri="http://schemas.openxmlformats.org/presentationml/2006/ole">
            <p:oleObj spid="_x0000_s193564" name="Regneark" r:id="rId5" imgW="4590000" imgH="1608840" progId="Excel.Sheet.8">
              <p:embed/>
            </p:oleObj>
          </a:graphicData>
        </a:graphic>
      </p:graphicFrame>
      <p:pic>
        <p:nvPicPr>
          <p:cNvPr id="193555" name="Picture 19" descr="BS0062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022326"/>
            <a:ext cx="1143000" cy="893762"/>
          </a:xfrm>
          <a:prstGeom prst="rect">
            <a:avLst/>
          </a:prstGeom>
          <a:noFill/>
        </p:spPr>
      </p:pic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15752" y="1474564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 – vi beregner kovarians mellom aksjene i porteføljen:</a:t>
            </a:r>
          </a:p>
        </p:txBody>
      </p:sp>
      <p:graphicFrame>
        <p:nvGraphicFramePr>
          <p:cNvPr id="194564" name="Object 4"/>
          <p:cNvGraphicFramePr>
            <a:graphicFrameLocks/>
          </p:cNvGraphicFramePr>
          <p:nvPr/>
        </p:nvGraphicFramePr>
        <p:xfrm>
          <a:off x="1187252" y="2160364"/>
          <a:ext cx="5676900" cy="762000"/>
        </p:xfrm>
        <a:graphic>
          <a:graphicData uri="http://schemas.openxmlformats.org/presentationml/2006/ole">
            <p:oleObj spid="_x0000_s194631" name="Equation" r:id="rId4" imgW="96256800" imgH="13794120" progId="">
              <p:embed/>
            </p:oleObj>
          </a:graphicData>
        </a:graphic>
      </p:graphicFrame>
      <p:graphicFrame>
        <p:nvGraphicFramePr>
          <p:cNvPr id="194565" name="Object 5"/>
          <p:cNvGraphicFramePr>
            <a:graphicFrameLocks/>
          </p:cNvGraphicFramePr>
          <p:nvPr/>
        </p:nvGraphicFramePr>
        <p:xfrm>
          <a:off x="2317552" y="3074764"/>
          <a:ext cx="2336800" cy="368300"/>
        </p:xfrm>
        <a:graphic>
          <a:graphicData uri="http://schemas.openxmlformats.org/presentationml/2006/ole">
            <p:oleObj spid="_x0000_s194632" name="Equation" r:id="rId5" imgW="43450560" imgH="6890760" progId="">
              <p:embed/>
            </p:oleObj>
          </a:graphicData>
        </a:graphic>
      </p:graphicFrame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615752" y="3684364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Dersom du har plassert halvparten i hver aksje får du:</a:t>
            </a:r>
          </a:p>
        </p:txBody>
      </p:sp>
      <p:graphicFrame>
        <p:nvGraphicFramePr>
          <p:cNvPr id="194567" name="Object 7"/>
          <p:cNvGraphicFramePr>
            <a:graphicFrameLocks/>
          </p:cNvGraphicFramePr>
          <p:nvPr/>
        </p:nvGraphicFramePr>
        <p:xfrm>
          <a:off x="1206302" y="4293964"/>
          <a:ext cx="4152900" cy="431800"/>
        </p:xfrm>
        <a:graphic>
          <a:graphicData uri="http://schemas.openxmlformats.org/presentationml/2006/ole">
            <p:oleObj spid="_x0000_s194633" name="Formel" r:id="rId6" imgW="66603960" imgH="7702920" progId="Equation.3">
              <p:embed/>
            </p:oleObj>
          </a:graphicData>
        </a:graphic>
      </p:graphicFrame>
      <p:graphicFrame>
        <p:nvGraphicFramePr>
          <p:cNvPr id="194568" name="Object 8"/>
          <p:cNvGraphicFramePr>
            <a:graphicFrameLocks/>
          </p:cNvGraphicFramePr>
          <p:nvPr/>
        </p:nvGraphicFramePr>
        <p:xfrm>
          <a:off x="1214240" y="4827364"/>
          <a:ext cx="6288087" cy="428625"/>
        </p:xfrm>
        <a:graphic>
          <a:graphicData uri="http://schemas.openxmlformats.org/presentationml/2006/ole">
            <p:oleObj spid="_x0000_s194634" name="Formel" r:id="rId7" imgW="120222360" imgH="8109000" progId="Equation.3">
              <p:embed/>
            </p:oleObj>
          </a:graphicData>
        </a:graphic>
      </p:graphicFrame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539552" y="636364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194582" name="Picture 22" descr="BS0062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152" y="1038002"/>
            <a:ext cx="1143000" cy="893762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94500601"/>
              </p:ext>
            </p:extLst>
          </p:nvPr>
        </p:nvGraphicFramePr>
        <p:xfrm>
          <a:off x="1185665" y="5382989"/>
          <a:ext cx="1112837" cy="422275"/>
        </p:xfrm>
        <a:graphic>
          <a:graphicData uri="http://schemas.openxmlformats.org/presentationml/2006/ole">
            <p:oleObj spid="_x0000_s194635" name="Equation" r:id="rId9" imgW="596900" imgH="241300" progId="">
              <p:embed/>
            </p:oleObj>
          </a:graphicData>
        </a:graphic>
      </p:graphicFrame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85800" y="1755304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(forts.):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685800" y="2593504"/>
            <a:ext cx="7010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1.   E(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A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= 0,11	 E(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=  0,23	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Veid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snitt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[E(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 smtClean="0">
                <a:solidFill>
                  <a:srgbClr val="333366"/>
                </a:solidFill>
                <a:latin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  <a:r>
              <a:rPr lang="en-US" sz="2000" baseline="-25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+ E(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 smtClean="0">
                <a:solidFill>
                  <a:srgbClr val="333366"/>
                </a:solidFill>
                <a:latin typeface="Times New Roman" pitchFamily="18" charset="0"/>
              </a:rPr>
              <a:t>B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)]/2=  0,17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2.   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Veid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snitt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av 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standardavvikene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:	(3,6% + 12,5%)/2 =  8,1%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157288" y="4041304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Porteføljens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; Std(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p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	=  4,4%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143000" y="4574704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Reduksjonen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skyldes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diversifisering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-685800" y="5319713"/>
            <a:ext cx="876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0" lvl="4" indent="-457200" algn="l">
              <a:lnSpc>
                <a:spcPct val="90000"/>
              </a:lnSpc>
              <a:spcBef>
                <a:spcPct val="6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Std(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p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nesten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like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lavt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som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minste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av Std(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A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Std(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</a:t>
            </a:r>
            <a:r>
              <a:rPr lang="en-US" sz="2000" baseline="-25000" dirty="0" err="1">
                <a:solidFill>
                  <a:srgbClr val="333366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685800" y="764704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200724" name="Picture 20" descr="BS006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166342"/>
            <a:ext cx="1143000" cy="893762"/>
          </a:xfrm>
          <a:prstGeom prst="rect">
            <a:avLst/>
          </a:prstGeom>
          <a:noFill/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0" y="2133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Korrelasjonskoeffisient:</a:t>
            </a:r>
          </a:p>
        </p:txBody>
      </p:sp>
      <p:graphicFrame>
        <p:nvGraphicFramePr>
          <p:cNvPr id="201732" name="Object 4"/>
          <p:cNvGraphicFramePr>
            <a:graphicFrameLocks/>
          </p:cNvGraphicFramePr>
          <p:nvPr/>
        </p:nvGraphicFramePr>
        <p:xfrm>
          <a:off x="2095500" y="2667000"/>
          <a:ext cx="4216400" cy="457200"/>
        </p:xfrm>
        <a:graphic>
          <a:graphicData uri="http://schemas.openxmlformats.org/presentationml/2006/ole">
            <p:oleObj spid="_x0000_s201770" name="Equation" r:id="rId4" imgW="68635080" imgH="7702920" progId="">
              <p:embed/>
            </p:oleObj>
          </a:graphicData>
        </a:graphic>
      </p:graphicFrame>
      <p:graphicFrame>
        <p:nvGraphicFramePr>
          <p:cNvPr id="201733" name="Object 5"/>
          <p:cNvGraphicFramePr>
            <a:graphicFrameLocks/>
          </p:cNvGraphicFramePr>
          <p:nvPr/>
        </p:nvGraphicFramePr>
        <p:xfrm>
          <a:off x="2286000" y="3200400"/>
          <a:ext cx="3103563" cy="752475"/>
        </p:xfrm>
        <a:graphic>
          <a:graphicData uri="http://schemas.openxmlformats.org/presentationml/2006/ole">
            <p:oleObj spid="_x0000_s201771" name="Formel" r:id="rId5" imgW="53605800" imgH="13794120" progId="Equation.3">
              <p:embed/>
            </p:oleObj>
          </a:graphicData>
        </a:graphic>
      </p:graphicFrame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762000" y="4191000"/>
            <a:ext cx="7010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Korr</a:t>
            </a:r>
            <a:r>
              <a:rPr lang="en-US" sz="2000" baseline="-25000" dirty="0">
                <a:solidFill>
                  <a:srgbClr val="333366"/>
                </a:solidFill>
                <a:latin typeface="Times New Roman" pitchFamily="18" charset="0"/>
              </a:rPr>
              <a:t>1,2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=  1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Perfekt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positiv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samvariasjon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Korr</a:t>
            </a:r>
            <a:r>
              <a:rPr lang="en-US" sz="2000" baseline="-25000" dirty="0">
                <a:solidFill>
                  <a:srgbClr val="333366"/>
                </a:solidFill>
                <a:latin typeface="Times New Roman" pitchFamily="18" charset="0"/>
              </a:rPr>
              <a:t>1,2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= -1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Perfekt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negativ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samvariasjon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Korr</a:t>
            </a:r>
            <a:r>
              <a:rPr lang="en-US" sz="2000" baseline="-25000" dirty="0">
                <a:solidFill>
                  <a:srgbClr val="333366"/>
                </a:solidFill>
                <a:latin typeface="Times New Roman" pitchFamily="18" charset="0"/>
              </a:rPr>
              <a:t>1,2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=  0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Ingen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samvariasjon 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uavhengighet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1066800" y="5562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I vårt eksempel: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762000" y="1676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(forts.):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685800" y="9144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201753" name="Picture 25" descr="BS0062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316038"/>
            <a:ext cx="1143000" cy="893762"/>
          </a:xfrm>
          <a:prstGeom prst="rect">
            <a:avLst/>
          </a:prstGeom>
          <a:noFill/>
        </p:spPr>
      </p:pic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 autoUpdateAnimBg="0"/>
      <p:bldP spid="2017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1" name="Picture 3" descr="BD0537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935" y="335118"/>
            <a:ext cx="1778025" cy="1845967"/>
          </a:xfrm>
          <a:prstGeom prst="rect">
            <a:avLst/>
          </a:prstGeom>
          <a:noFill/>
        </p:spPr>
      </p:pic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395536" y="2333486"/>
            <a:ext cx="84582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Dette </a:t>
            </a:r>
            <a:r>
              <a:rPr lang="nb-NO" sz="1800" dirty="0" err="1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slides-settet</a:t>
            </a: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er organisert i filer. Hver fil dekker ett eller to kapitler i læreboka. </a:t>
            </a: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Det finnes to utgaver av hver fil; en for foreleser og en for studenter.  </a:t>
            </a:r>
            <a:b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	I studentutgaven er en del opplysninger utelatt for å stimulere til toveis-	kommunikasjon mellom foreleser og student.</a:t>
            </a: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Filene kan skrives ut i svart/hvitt ved å velge alternativet “Rent svart-hvitt” </a:t>
            </a:r>
            <a:b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	(ikke 	“</a:t>
            </a:r>
            <a:r>
              <a:rPr lang="nb-NO" sz="1800" dirty="0" err="1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Gråtone</a:t>
            </a: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”) nederst til venstre i Skriv ut – menyen.</a:t>
            </a: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Svar på oppgaver og eksempler finnes i notatfeltet til hver slide i foreleserutgaven.</a:t>
            </a: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Kommentarer og forslag til forbedringer mottas med takk.  </a:t>
            </a:r>
            <a:b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18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	Send dem til Øyvind Bøhren (oyvind.bohren@bi.no) eller Dag Michalsen 	(dag.michalsen@bi.no)</a:t>
            </a:r>
            <a:endParaRPr lang="nb-NO" sz="1800" b="1" dirty="0" smtClean="0">
              <a:solidFill>
                <a:srgbClr val="33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  <a:tabLst>
                <a:tab pos="384175" algn="l"/>
              </a:tabLst>
            </a:pPr>
            <a:r>
              <a:rPr lang="nb-NO" sz="1800" b="1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Lykke til!</a:t>
            </a:r>
            <a:endParaRPr lang="nb-NO" sz="1800" b="1" dirty="0">
              <a:solidFill>
                <a:srgbClr val="33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8" y="122198"/>
            <a:ext cx="1526169" cy="2058888"/>
          </a:xfrm>
          <a:prstGeom prst="rect">
            <a:avLst/>
          </a:prstGeom>
          <a:noFill/>
          <a:ln>
            <a:noFill/>
          </a:ln>
          <a:effectLst>
            <a:outerShdw dist="101600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a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14737"/>
            <a:ext cx="9144000" cy="443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475928" y="2393205"/>
          <a:ext cx="7696200" cy="3916115"/>
        </p:xfrm>
        <a:graphic>
          <a:graphicData uri="http://schemas.openxmlformats.org/presentationml/2006/ole">
            <p:oleObj spid="_x0000_s202818" name="Diagram" r:id="rId4" imgW="5872680" imgH="3318840" progId="Excel.Sheet.8">
              <p:embed/>
            </p:oleObj>
          </a:graphicData>
        </a:graphic>
      </p:graphicFrame>
      <p:sp>
        <p:nvSpPr>
          <p:cNvPr id="202762" name="Oval 10"/>
          <p:cNvSpPr>
            <a:spLocks noChangeArrowheads="1"/>
          </p:cNvSpPr>
          <p:nvPr/>
        </p:nvSpPr>
        <p:spPr bwMode="auto">
          <a:xfrm>
            <a:off x="3295328" y="421191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3095303" y="4403997"/>
            <a:ext cx="26384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A (Std=3,6%, E(r)=11%)</a:t>
            </a:r>
          </a:p>
        </p:txBody>
      </p:sp>
      <p:sp>
        <p:nvSpPr>
          <p:cNvPr id="202764" name="Oval 12"/>
          <p:cNvSpPr>
            <a:spLocks noChangeArrowheads="1"/>
          </p:cNvSpPr>
          <p:nvPr/>
        </p:nvSpPr>
        <p:spPr bwMode="auto">
          <a:xfrm>
            <a:off x="6800528" y="2854597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6905303" y="2778397"/>
            <a:ext cx="4286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B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5932166" y="3083197"/>
            <a:ext cx="22748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(Std=12,5%, E(r)=23%)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1023616" y="3921397"/>
            <a:ext cx="990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13,7%</a:t>
            </a:r>
          </a:p>
        </p:txBody>
      </p:sp>
      <p:sp>
        <p:nvSpPr>
          <p:cNvPr id="202769" name="Oval 17"/>
          <p:cNvSpPr>
            <a:spLocks noChangeArrowheads="1"/>
          </p:cNvSpPr>
          <p:nvPr/>
        </p:nvSpPr>
        <p:spPr bwMode="auto">
          <a:xfrm>
            <a:off x="1814191" y="395473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23528" y="263797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628328" y="887685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(forts.): Vi laber ulike porteføljer med ulike vekter i aksjefondene A og B:</a:t>
            </a:r>
          </a:p>
        </p:txBody>
      </p:sp>
      <p:graphicFrame>
        <p:nvGraphicFramePr>
          <p:cNvPr id="202778" name="Object 26"/>
          <p:cNvGraphicFramePr>
            <a:graphicFrameLocks/>
          </p:cNvGraphicFramePr>
          <p:nvPr/>
        </p:nvGraphicFramePr>
        <p:xfrm>
          <a:off x="1060128" y="1635397"/>
          <a:ext cx="3162300" cy="457200"/>
        </p:xfrm>
        <a:graphic>
          <a:graphicData uri="http://schemas.openxmlformats.org/presentationml/2006/ole">
            <p:oleObj spid="_x0000_s202819" name="Equation" r:id="rId5" imgW="54011880" imgH="7702920" progId="Equation.3">
              <p:embed/>
            </p:oleObj>
          </a:graphicData>
        </a:graphic>
      </p:graphicFrame>
      <p:graphicFrame>
        <p:nvGraphicFramePr>
          <p:cNvPr id="202779" name="Object 27"/>
          <p:cNvGraphicFramePr>
            <a:graphicFrameLocks/>
          </p:cNvGraphicFramePr>
          <p:nvPr/>
        </p:nvGraphicFramePr>
        <p:xfrm>
          <a:off x="897360" y="2058317"/>
          <a:ext cx="6376988" cy="481012"/>
        </p:xfrm>
        <a:graphic>
          <a:graphicData uri="http://schemas.openxmlformats.org/presentationml/2006/ole">
            <p:oleObj spid="_x0000_s202820" name="Formel" r:id="rId6" imgW="116973000" imgH="8515080" progId="Equation.3">
              <p:embed/>
            </p:oleObj>
          </a:graphicData>
        </a:graphic>
      </p:graphicFrame>
      <p:pic>
        <p:nvPicPr>
          <p:cNvPr id="202787" name="Picture 35" descr="BS0062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735038"/>
            <a:ext cx="1143000" cy="893762"/>
          </a:xfrm>
          <a:prstGeom prst="rect">
            <a:avLst/>
          </a:prstGeom>
          <a:noFill/>
        </p:spPr>
      </p:pic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2" grpId="0" animBg="1"/>
      <p:bldP spid="202763" grpId="0" autoUpdateAnimBg="0"/>
      <p:bldP spid="202764" grpId="0" animBg="1"/>
      <p:bldP spid="202765" grpId="0" autoUpdateAnimBg="0"/>
      <p:bldP spid="202766" grpId="0" autoUpdateAnimBg="0"/>
      <p:bldP spid="202768" grpId="0" autoUpdateAnimBg="0"/>
      <p:bldP spid="2027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44" name="Object 16"/>
          <p:cNvGraphicFramePr>
            <a:graphicFrameLocks noChangeAspect="1"/>
          </p:cNvGraphicFramePr>
          <p:nvPr/>
        </p:nvGraphicFramePr>
        <p:xfrm>
          <a:off x="395536" y="2174032"/>
          <a:ext cx="7834313" cy="4135288"/>
        </p:xfrm>
        <a:graphic>
          <a:graphicData uri="http://schemas.openxmlformats.org/presentationml/2006/ole">
            <p:oleObj spid="_x0000_s252985" name="Diagram" r:id="rId4" imgW="5861160" imgH="3307680" progId="Excel.Sheet.8">
              <p:embed/>
            </p:oleObj>
          </a:graphicData>
        </a:graphic>
      </p:graphicFrame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3276849" y="413618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167311" y="4333032"/>
            <a:ext cx="26384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A (Std=3,6%, E(r)=11%)</a:t>
            </a:r>
          </a:p>
        </p:txBody>
      </p:sp>
      <p:sp>
        <p:nvSpPr>
          <p:cNvPr id="252933" name="Oval 5"/>
          <p:cNvSpPr>
            <a:spLocks noChangeArrowheads="1"/>
          </p:cNvSpPr>
          <p:nvPr/>
        </p:nvSpPr>
        <p:spPr bwMode="auto">
          <a:xfrm>
            <a:off x="6796336" y="275029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977311" y="2664570"/>
            <a:ext cx="4286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B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6004174" y="2969370"/>
            <a:ext cx="22748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(Std=12,5%, E(r)=23%)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1095624" y="3774232"/>
            <a:ext cx="990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13,7%</a:t>
            </a:r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1886199" y="380757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395536" y="116632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395536" y="74052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(forts.): Vi setter sammen ulike porteføljer med ulike vekter i aksjefondene A og B:</a:t>
            </a:r>
          </a:p>
        </p:txBody>
      </p:sp>
      <p:graphicFrame>
        <p:nvGraphicFramePr>
          <p:cNvPr id="252942" name="Object 14"/>
          <p:cNvGraphicFramePr>
            <a:graphicFrameLocks/>
          </p:cNvGraphicFramePr>
          <p:nvPr/>
        </p:nvGraphicFramePr>
        <p:xfrm>
          <a:off x="1130549" y="1564432"/>
          <a:ext cx="3163887" cy="457200"/>
        </p:xfrm>
        <a:graphic>
          <a:graphicData uri="http://schemas.openxmlformats.org/presentationml/2006/ole">
            <p:oleObj spid="_x0000_s252986" name="Equation" r:id="rId5" imgW="54011880" imgH="7702920" progId="Equation.3">
              <p:embed/>
            </p:oleObj>
          </a:graphicData>
        </a:graphic>
      </p:graphicFrame>
      <p:graphicFrame>
        <p:nvGraphicFramePr>
          <p:cNvPr id="252948" name="Object 20"/>
          <p:cNvGraphicFramePr>
            <a:graphicFrameLocks/>
          </p:cNvGraphicFramePr>
          <p:nvPr/>
        </p:nvGraphicFramePr>
        <p:xfrm>
          <a:off x="968624" y="1945432"/>
          <a:ext cx="6245225" cy="457200"/>
        </p:xfrm>
        <a:graphic>
          <a:graphicData uri="http://schemas.openxmlformats.org/presentationml/2006/ole">
            <p:oleObj spid="_x0000_s252987" name="Formel" r:id="rId6" imgW="114535800" imgH="8109000" progId="Equation.3">
              <p:embed/>
            </p:oleObj>
          </a:graphicData>
        </a:graphic>
      </p:graphicFrame>
      <p:pic>
        <p:nvPicPr>
          <p:cNvPr id="252950" name="Picture 22" descr="BS00629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1136" y="518270"/>
            <a:ext cx="1143000" cy="893762"/>
          </a:xfrm>
          <a:prstGeom prst="rect">
            <a:avLst/>
          </a:prstGeom>
          <a:noFill/>
        </p:spPr>
      </p:pic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9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802" y="2836788"/>
            <a:ext cx="62007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539552" y="322188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graphicFrame>
        <p:nvGraphicFramePr>
          <p:cNvPr id="254981" name="Object 5"/>
          <p:cNvGraphicFramePr>
            <a:graphicFrameLocks/>
          </p:cNvGraphicFramePr>
          <p:nvPr/>
        </p:nvGraphicFramePr>
        <p:xfrm>
          <a:off x="833240" y="1846188"/>
          <a:ext cx="3162300" cy="457200"/>
        </p:xfrm>
        <a:graphic>
          <a:graphicData uri="http://schemas.openxmlformats.org/presentationml/2006/ole">
            <p:oleObj spid="_x0000_s255012" name="Formel" r:id="rId5" imgW="54011880" imgH="7702920" progId="Equation.3">
              <p:embed/>
            </p:oleObj>
          </a:graphicData>
        </a:graphic>
      </p:graphicFrame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539552" y="1160388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Vi setter sammen en portefølje med ulike vekter av aksjefondene A og B, hvor også korrelasjonen mellom A og B varierer: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539552" y="779388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(forts.):</a:t>
            </a:r>
          </a:p>
        </p:txBody>
      </p:sp>
      <p:graphicFrame>
        <p:nvGraphicFramePr>
          <p:cNvPr id="254987" name="Object 11"/>
          <p:cNvGraphicFramePr>
            <a:graphicFrameLocks/>
          </p:cNvGraphicFramePr>
          <p:nvPr/>
        </p:nvGraphicFramePr>
        <p:xfrm>
          <a:off x="844352" y="2331963"/>
          <a:ext cx="7391400" cy="428625"/>
        </p:xfrm>
        <a:graphic>
          <a:graphicData uri="http://schemas.openxmlformats.org/presentationml/2006/ole">
            <p:oleObj spid="_x0000_s255013" name="Formel" r:id="rId6" imgW="145000800" imgH="8109000" progId="Equation.3">
              <p:embed/>
            </p:oleObj>
          </a:graphicData>
        </a:graphic>
      </p:graphicFrame>
      <p:pic>
        <p:nvPicPr>
          <p:cNvPr id="25499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165" y="4146476"/>
            <a:ext cx="406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9927" y="4475088"/>
            <a:ext cx="4067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96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9927" y="4813226"/>
            <a:ext cx="4067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696144" y="1799010"/>
          <a:ext cx="7391400" cy="4398962"/>
        </p:xfrm>
        <a:graphic>
          <a:graphicData uri="http://schemas.openxmlformats.org/presentationml/2006/ole">
            <p:oleObj spid="_x0000_s204819" name="Diagram" r:id="rId4" imgW="5456160" imgH="3566160" progId="Excel.Sheet.8">
              <p:embed/>
            </p:oleObj>
          </a:graphicData>
        </a:graphic>
      </p:graphicFrame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467544" y="178172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467544" y="697285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 (forts.):</a:t>
            </a:r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805682" y="1016372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Vi setter sammen en portefølje med ulike vekter av aksjefondene </a:t>
            </a:r>
            <a:br>
              <a:rPr lang="en-US" sz="2000">
                <a:solidFill>
                  <a:srgbClr val="333366"/>
                </a:solidFill>
                <a:latin typeface="Times New Roman" pitchFamily="18" charset="0"/>
              </a:rPr>
            </a:b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A og B, hvor også korrelasjonen mellom A og B varierer:</a:t>
            </a:r>
          </a:p>
        </p:txBody>
      </p:sp>
      <p:grpSp>
        <p:nvGrpSpPr>
          <p:cNvPr id="204822" name="Group 22"/>
          <p:cNvGrpSpPr>
            <a:grpSpLocks/>
          </p:cNvGrpSpPr>
          <p:nvPr/>
        </p:nvGrpSpPr>
        <p:grpSpPr bwMode="auto">
          <a:xfrm>
            <a:off x="3426644" y="2583235"/>
            <a:ext cx="4945063" cy="2624137"/>
            <a:chOff x="2640" y="2043"/>
            <a:chExt cx="3115" cy="1653"/>
          </a:xfrm>
        </p:grpSpPr>
        <p:grpSp>
          <p:nvGrpSpPr>
            <p:cNvPr id="204810" name="Group 10"/>
            <p:cNvGrpSpPr>
              <a:grpSpLocks/>
            </p:cNvGrpSpPr>
            <p:nvPr/>
          </p:nvGrpSpPr>
          <p:grpSpPr bwMode="auto">
            <a:xfrm>
              <a:off x="2784" y="2043"/>
              <a:ext cx="2971" cy="1653"/>
              <a:chOff x="2784" y="2043"/>
              <a:chExt cx="2971" cy="1653"/>
            </a:xfrm>
          </p:grpSpPr>
          <p:sp>
            <p:nvSpPr>
              <p:cNvPr id="204807" name="Rectangle 7"/>
              <p:cNvSpPr>
                <a:spLocks noChangeArrowheads="1"/>
              </p:cNvSpPr>
              <p:nvPr/>
            </p:nvSpPr>
            <p:spPr bwMode="auto">
              <a:xfrm>
                <a:off x="2784" y="3499"/>
                <a:ext cx="166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333366"/>
                    </a:solidFill>
                    <a:latin typeface="Times New Roman" pitchFamily="18" charset="0"/>
                  </a:rPr>
                  <a:t>A (Std=3,6%, E(r)=11%)</a:t>
                </a:r>
              </a:p>
            </p:txBody>
          </p:sp>
          <p:sp>
            <p:nvSpPr>
              <p:cNvPr id="204808" name="Rectangle 8"/>
              <p:cNvSpPr>
                <a:spLocks noChangeArrowheads="1"/>
              </p:cNvSpPr>
              <p:nvPr/>
            </p:nvSpPr>
            <p:spPr bwMode="auto">
              <a:xfrm>
                <a:off x="4322" y="2043"/>
                <a:ext cx="1433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333366"/>
                    </a:solidFill>
                    <a:latin typeface="Times New Roman" pitchFamily="18" charset="0"/>
                  </a:rPr>
                  <a:t>(Std=12,5%, E(r)=23%)</a:t>
                </a:r>
              </a:p>
            </p:txBody>
          </p:sp>
          <p:sp>
            <p:nvSpPr>
              <p:cNvPr id="204809" name="Rectangle 9"/>
              <p:cNvSpPr>
                <a:spLocks noChangeArrowheads="1"/>
              </p:cNvSpPr>
              <p:nvPr/>
            </p:nvSpPr>
            <p:spPr bwMode="auto">
              <a:xfrm>
                <a:off x="4752" y="2203"/>
                <a:ext cx="27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600" b="1">
                    <a:solidFill>
                      <a:srgbClr val="333366"/>
                    </a:solidFill>
                    <a:latin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2640" y="354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4734" y="222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204824" name="Picture 24" descr="BS0062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144" y="835397"/>
            <a:ext cx="838200" cy="655638"/>
          </a:xfrm>
          <a:prstGeom prst="rect">
            <a:avLst/>
          </a:prstGeom>
          <a:noFill/>
        </p:spPr>
      </p:pic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38" name="Object 14"/>
          <p:cNvGraphicFramePr>
            <a:graphicFrameLocks noChangeAspect="1"/>
          </p:cNvGraphicFramePr>
          <p:nvPr/>
        </p:nvGraphicFramePr>
        <p:xfrm>
          <a:off x="933128" y="1281059"/>
          <a:ext cx="6096000" cy="3582988"/>
        </p:xfrm>
        <a:graphic>
          <a:graphicData uri="http://schemas.openxmlformats.org/presentationml/2006/ole">
            <p:oleObj spid="_x0000_s257051" name="Diagram" r:id="rId4" imgW="5456160" imgH="3566160" progId="Excel.Sheet.8">
              <p:embed/>
            </p:oleObj>
          </a:graphicData>
        </a:graphic>
      </p:graphicFrame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23528" y="595259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856928" y="5014859"/>
            <a:ext cx="77724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3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Vi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trenger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ikke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negativ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eller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null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korrelasjon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for å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oppnå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diversifisering</a:t>
            </a:r>
            <a:endParaRPr lang="en-US" sz="18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3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Diversifiseringseffekten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blir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større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desto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lavere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samvariasjonen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endParaRPr lang="en-US" sz="18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3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Ved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korrelasjon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–1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kan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risikoen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elimineres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fullstendig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3160391" y="3719459"/>
            <a:ext cx="23701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A (Std=3,6%, E(r)=11%)</a:t>
            </a:r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5479728" y="1966859"/>
            <a:ext cx="2528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>
                <a:latin typeface="Times New Roman" pitchFamily="18" charset="0"/>
              </a:rPr>
              <a:t>B </a:t>
            </a:r>
            <a:r>
              <a:rPr lang="en-US" sz="1600" b="1" dirty="0" smtClean="0">
                <a:latin typeface="Times New Roman" pitchFamily="18" charset="0"/>
              </a:rPr>
              <a:t>(</a:t>
            </a:r>
            <a:r>
              <a:rPr lang="en-US" sz="1600" b="1" dirty="0">
                <a:latin typeface="Times New Roman" pitchFamily="18" charset="0"/>
              </a:rPr>
              <a:t>Std=12,5%, E(r)=23%)</a:t>
            </a:r>
          </a:p>
        </p:txBody>
      </p:sp>
      <p:pic>
        <p:nvPicPr>
          <p:cNvPr id="257043" name="Picture 19" descr="BS0062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128" y="996897"/>
            <a:ext cx="1143000" cy="893762"/>
          </a:xfrm>
          <a:prstGeom prst="rect">
            <a:avLst/>
          </a:prstGeom>
          <a:noFill/>
        </p:spPr>
      </p:pic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467544" y="1382688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Generelle formler:</a:t>
            </a:r>
          </a:p>
        </p:txBody>
      </p:sp>
      <p:graphicFrame>
        <p:nvGraphicFramePr>
          <p:cNvPr id="205830" name="Object 6"/>
          <p:cNvGraphicFramePr>
            <a:graphicFrameLocks/>
          </p:cNvGraphicFramePr>
          <p:nvPr/>
        </p:nvGraphicFramePr>
        <p:xfrm>
          <a:off x="1305744" y="1954188"/>
          <a:ext cx="2832100" cy="939800"/>
        </p:xfrm>
        <a:graphic>
          <a:graphicData uri="http://schemas.openxmlformats.org/presentationml/2006/ole">
            <p:oleObj spid="_x0000_s205856" name="Equation" r:id="rId4" imgW="39794760" imgH="13794120" progId="">
              <p:embed/>
            </p:oleObj>
          </a:graphicData>
        </a:graphic>
      </p:graphicFrame>
      <p:graphicFrame>
        <p:nvGraphicFramePr>
          <p:cNvPr id="205831" name="Object 7"/>
          <p:cNvGraphicFramePr>
            <a:graphicFrameLocks/>
          </p:cNvGraphicFramePr>
          <p:nvPr/>
        </p:nvGraphicFramePr>
        <p:xfrm>
          <a:off x="1458144" y="3211488"/>
          <a:ext cx="6299200" cy="2984500"/>
        </p:xfrm>
        <a:graphic>
          <a:graphicData uri="http://schemas.openxmlformats.org/presentationml/2006/ole">
            <p:oleObj spid="_x0000_s205857" name="Equation" r:id="rId5" imgW="93007080" imgH="47092680" progId="">
              <p:embed/>
            </p:oleObj>
          </a:graphicData>
        </a:graphic>
      </p:graphicFrame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467544" y="620688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205844" name="Picture 20" descr="BS0062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3144" y="1022326"/>
            <a:ext cx="1143000" cy="893762"/>
          </a:xfrm>
          <a:prstGeom prst="rect">
            <a:avLst/>
          </a:prstGeom>
          <a:noFill/>
        </p:spPr>
      </p:pic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577652" y="1306488"/>
            <a:ext cx="6248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 to aksjefond: 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Samme eksempel som tidligere med to aksjefond; E(r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A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 = 0,11 og E(r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 = 0,23, Var(r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A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 = 0,0013, Var(r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 = 0,0156 og Kov(r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A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, 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)= -0,0045.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Du investerer med andelene w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A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0,6 og w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0,4.</a:t>
            </a:r>
          </a:p>
        </p:txBody>
      </p:sp>
      <p:graphicFrame>
        <p:nvGraphicFramePr>
          <p:cNvPr id="207879" name="Object 7"/>
          <p:cNvGraphicFramePr>
            <a:graphicFrameLocks/>
          </p:cNvGraphicFramePr>
          <p:nvPr/>
        </p:nvGraphicFramePr>
        <p:xfrm>
          <a:off x="958652" y="3181326"/>
          <a:ext cx="4572000" cy="792162"/>
        </p:xfrm>
        <a:graphic>
          <a:graphicData uri="http://schemas.openxmlformats.org/presentationml/2006/ole">
            <p:oleObj spid="_x0000_s207981" name="Formel" r:id="rId4" imgW="84070800" imgH="13794120" progId="Equation.3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/>
          </p:cNvGraphicFramePr>
          <p:nvPr/>
        </p:nvGraphicFramePr>
        <p:xfrm>
          <a:off x="1631752" y="4056038"/>
          <a:ext cx="4851400" cy="374650"/>
        </p:xfrm>
        <a:graphic>
          <a:graphicData uri="http://schemas.openxmlformats.org/presentationml/2006/ole">
            <p:oleObj spid="_x0000_s207982" name="Formel" r:id="rId5" imgW="75540600" imgH="6484680" progId="Equation.3">
              <p:embed/>
            </p:oleObj>
          </a:graphicData>
        </a:graphic>
      </p:graphicFrame>
      <p:graphicFrame>
        <p:nvGraphicFramePr>
          <p:cNvPr id="207882" name="Object 10"/>
          <p:cNvGraphicFramePr>
            <a:graphicFrameLocks/>
          </p:cNvGraphicFramePr>
          <p:nvPr/>
        </p:nvGraphicFramePr>
        <p:xfrm>
          <a:off x="844352" y="4583088"/>
          <a:ext cx="3581400" cy="793750"/>
        </p:xfrm>
        <a:graphic>
          <a:graphicData uri="http://schemas.openxmlformats.org/presentationml/2006/ole">
            <p:oleObj spid="_x0000_s207983" name="Formel" r:id="rId6" imgW="63760680" imgH="14200200" progId="Equation.3">
              <p:embed/>
            </p:oleObj>
          </a:graphicData>
        </a:graphic>
      </p:graphicFrame>
      <p:graphicFrame>
        <p:nvGraphicFramePr>
          <p:cNvPr id="207898" name="Object 26"/>
          <p:cNvGraphicFramePr>
            <a:graphicFrameLocks noChangeAspect="1"/>
          </p:cNvGraphicFramePr>
          <p:nvPr/>
        </p:nvGraphicFramePr>
        <p:xfrm>
          <a:off x="6549827" y="4278288"/>
          <a:ext cx="1609725" cy="1038225"/>
        </p:xfrm>
        <a:graphic>
          <a:graphicData uri="http://schemas.openxmlformats.org/presentationml/2006/ole">
            <p:oleObj spid="_x0000_s207984" name="Regneark" r:id="rId7" imgW="1901160" imgH="1271160" progId="Excel.Sheet.8">
              <p:embed/>
            </p:oleObj>
          </a:graphicData>
        </a:graphic>
      </p:graphicFrame>
      <p:sp>
        <p:nvSpPr>
          <p:cNvPr id="207902" name="Rectangle 30"/>
          <p:cNvSpPr>
            <a:spLocks noChangeArrowheads="1"/>
          </p:cNvSpPr>
          <p:nvPr/>
        </p:nvSpPr>
        <p:spPr bwMode="auto">
          <a:xfrm>
            <a:off x="577652" y="2754288"/>
            <a:ext cx="640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Hva er forventet avkastning og standardavvik på porteføljen?</a:t>
            </a:r>
            <a:endParaRPr lang="nb-NO" sz="200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07906" name="Rectangle 34"/>
          <p:cNvSpPr>
            <a:spLocks noChangeArrowheads="1"/>
          </p:cNvSpPr>
          <p:nvPr/>
        </p:nvSpPr>
        <p:spPr bwMode="auto">
          <a:xfrm>
            <a:off x="539552" y="620688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207911" name="Picture 39" descr="BS0062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152" y="1022326"/>
            <a:ext cx="1143000" cy="893762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36870633"/>
              </p:ext>
            </p:extLst>
          </p:nvPr>
        </p:nvGraphicFramePr>
        <p:xfrm>
          <a:off x="825352" y="5511552"/>
          <a:ext cx="1182688" cy="457200"/>
        </p:xfrm>
        <a:graphic>
          <a:graphicData uri="http://schemas.openxmlformats.org/presentationml/2006/ole">
            <p:oleObj spid="_x0000_s207985" name="Equation" r:id="rId9" imgW="571252" imgH="241195" progId="">
              <p:embed/>
            </p:oleObj>
          </a:graphicData>
        </a:graphic>
      </p:graphicFrame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62360" y="1452612"/>
            <a:ext cx="68246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 tre aksjer:  </a:t>
            </a:r>
            <a:endParaRPr lang="en-US" sz="2000">
              <a:solidFill>
                <a:srgbClr val="333366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Du investerer i tre aksjer A, B og C med andelene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w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A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0,3, w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0,4 og w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C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0,3.  Forøvrig er følgende opplyst:</a:t>
            </a:r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2000623" y="2748012"/>
          <a:ext cx="4057650" cy="1304925"/>
        </p:xfrm>
        <a:graphic>
          <a:graphicData uri="http://schemas.openxmlformats.org/presentationml/2006/ole">
            <p:oleObj spid="_x0000_s212036" name="Regneark" r:id="rId4" imgW="4792680" imgH="1541160" progId="Excel.Sheet.8">
              <p:embed/>
            </p:oleObj>
          </a:graphicData>
        </a:graphic>
      </p:graphicFrame>
      <p:sp>
        <p:nvSpPr>
          <p:cNvPr id="211995" name="Rectangle 27"/>
          <p:cNvSpPr>
            <a:spLocks noChangeArrowheads="1"/>
          </p:cNvSpPr>
          <p:nvPr/>
        </p:nvSpPr>
        <p:spPr bwMode="auto">
          <a:xfrm>
            <a:off x="624260" y="538212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624260" y="4272012"/>
            <a:ext cx="567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Regn ut forventet avkastning og risiko for porteføljen.</a:t>
            </a:r>
          </a:p>
        </p:txBody>
      </p:sp>
      <p:graphicFrame>
        <p:nvGraphicFramePr>
          <p:cNvPr id="211998" name="Object 30"/>
          <p:cNvGraphicFramePr>
            <a:graphicFrameLocks/>
          </p:cNvGraphicFramePr>
          <p:nvPr/>
        </p:nvGraphicFramePr>
        <p:xfrm>
          <a:off x="611560" y="4805412"/>
          <a:ext cx="5765800" cy="792163"/>
        </p:xfrm>
        <a:graphic>
          <a:graphicData uri="http://schemas.openxmlformats.org/presentationml/2006/ole">
            <p:oleObj spid="_x0000_s212037" name="Formel" r:id="rId5" imgW="106005600" imgH="13794120" progId="Equation.3">
              <p:embed/>
            </p:oleObj>
          </a:graphicData>
        </a:graphic>
      </p:graphicFrame>
      <p:pic>
        <p:nvPicPr>
          <p:cNvPr id="212001" name="Picture 33" descr="BS0062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9860" y="939850"/>
            <a:ext cx="1143000" cy="893762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88223785"/>
              </p:ext>
            </p:extLst>
          </p:nvPr>
        </p:nvGraphicFramePr>
        <p:xfrm>
          <a:off x="708398" y="5573762"/>
          <a:ext cx="977900" cy="450850"/>
        </p:xfrm>
        <a:graphic>
          <a:graphicData uri="http://schemas.openxmlformats.org/presentationml/2006/ole">
            <p:oleObj spid="_x0000_s212038" name="Equation" r:id="rId7" imgW="469696" imgH="241195" progId="">
              <p:embed/>
            </p:oleObj>
          </a:graphicData>
        </a:graphic>
      </p:graphicFrame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2745160" y="2561134"/>
          <a:ext cx="3438525" cy="1714500"/>
        </p:xfrm>
        <a:graphic>
          <a:graphicData uri="http://schemas.openxmlformats.org/presentationml/2006/ole">
            <p:oleObj spid="_x0000_s214161" name="Regneark" r:id="rId4" imgW="4061160" imgH="2070000" progId="Excel.Sheet.8">
              <p:embed/>
            </p:oleObj>
          </a:graphicData>
        </a:graphic>
      </p:graphicFrame>
      <p:graphicFrame>
        <p:nvGraphicFramePr>
          <p:cNvPr id="214020" name="Object 4"/>
          <p:cNvGraphicFramePr>
            <a:graphicFrameLocks/>
          </p:cNvGraphicFramePr>
          <p:nvPr/>
        </p:nvGraphicFramePr>
        <p:xfrm>
          <a:off x="2145085" y="1584821"/>
          <a:ext cx="3952875" cy="866775"/>
        </p:xfrm>
        <a:graphic>
          <a:graphicData uri="http://schemas.openxmlformats.org/presentationml/2006/ole">
            <p:oleObj spid="_x0000_s214162" name="Formel" r:id="rId5" imgW="63760680" imgH="14200200" progId="Equation.3">
              <p:embed/>
            </p:oleObj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107235" y="3227884"/>
          <a:ext cx="2066925" cy="1038225"/>
        </p:xfrm>
        <a:graphic>
          <a:graphicData uri="http://schemas.openxmlformats.org/presentationml/2006/ole">
            <p:oleObj spid="_x0000_s214163" name="Regneark" r:id="rId6" imgW="2059920" imgH="1037160" progId="Excel.Sheet.8">
              <p:embed/>
            </p:oleObj>
          </a:graphicData>
        </a:graphic>
      </p:graphicFrame>
      <p:grpSp>
        <p:nvGrpSpPr>
          <p:cNvPr id="214051" name="Group 35"/>
          <p:cNvGrpSpPr>
            <a:grpSpLocks/>
          </p:cNvGrpSpPr>
          <p:nvPr/>
        </p:nvGrpSpPr>
        <p:grpSpPr bwMode="auto">
          <a:xfrm>
            <a:off x="2749923" y="2565896"/>
            <a:ext cx="3438525" cy="1714500"/>
            <a:chOff x="2163" y="1944"/>
            <a:chExt cx="2166" cy="1080"/>
          </a:xfrm>
        </p:grpSpPr>
        <p:graphicFrame>
          <p:nvGraphicFramePr>
            <p:cNvPr id="214024" name="Object 8"/>
            <p:cNvGraphicFramePr>
              <a:graphicFrameLocks noChangeAspect="1"/>
            </p:cNvGraphicFramePr>
            <p:nvPr/>
          </p:nvGraphicFramePr>
          <p:xfrm>
            <a:off x="2163" y="1944"/>
            <a:ext cx="2166" cy="216"/>
          </p:xfrm>
          <a:graphic>
            <a:graphicData uri="http://schemas.openxmlformats.org/presentationml/2006/ole">
              <p:oleObj spid="_x0000_s214164" name="Regneark" r:id="rId7" imgW="4061160" imgH="405000" progId="Excel.Sheet.8">
                <p:embed/>
              </p:oleObj>
            </a:graphicData>
          </a:graphic>
        </p:graphicFrame>
        <p:graphicFrame>
          <p:nvGraphicFramePr>
            <p:cNvPr id="214025" name="Object 9"/>
            <p:cNvGraphicFramePr>
              <a:graphicFrameLocks noChangeAspect="1"/>
            </p:cNvGraphicFramePr>
            <p:nvPr/>
          </p:nvGraphicFramePr>
          <p:xfrm>
            <a:off x="2163" y="1944"/>
            <a:ext cx="438" cy="1080"/>
          </p:xfrm>
          <a:graphic>
            <a:graphicData uri="http://schemas.openxmlformats.org/presentationml/2006/ole">
              <p:oleObj spid="_x0000_s214165" name="Regneark" r:id="rId8" imgW="821160" imgH="2025000" progId="Excel.Sheet.8">
                <p:embed/>
              </p:oleObj>
            </a:graphicData>
          </a:graphic>
        </p:graphicFrame>
      </p:grpSp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644898" y="1211759"/>
            <a:ext cx="4995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 tre aksjer (forts.):</a:t>
            </a:r>
            <a:endParaRPr lang="en-US" sz="200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14030" name="Oval 14"/>
          <p:cNvSpPr>
            <a:spLocks noChangeArrowheads="1"/>
          </p:cNvSpPr>
          <p:nvPr/>
        </p:nvSpPr>
        <p:spPr bwMode="auto">
          <a:xfrm rot="1620000">
            <a:off x="3975473" y="3504109"/>
            <a:ext cx="2363787" cy="485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14041" name="Group 25"/>
          <p:cNvGrpSpPr>
            <a:grpSpLocks/>
          </p:cNvGrpSpPr>
          <p:nvPr/>
        </p:nvGrpSpPr>
        <p:grpSpPr bwMode="auto">
          <a:xfrm>
            <a:off x="4192960" y="3261221"/>
            <a:ext cx="1185863" cy="638175"/>
            <a:chOff x="3072" y="2382"/>
            <a:chExt cx="747" cy="402"/>
          </a:xfrm>
        </p:grpSpPr>
        <p:sp>
          <p:nvSpPr>
            <p:cNvPr id="214031" name="Oval 15"/>
            <p:cNvSpPr>
              <a:spLocks noChangeArrowheads="1"/>
            </p:cNvSpPr>
            <p:nvPr/>
          </p:nvSpPr>
          <p:spPr bwMode="auto">
            <a:xfrm>
              <a:off x="3072" y="2592"/>
              <a:ext cx="336" cy="192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4032" name="Oval 16"/>
            <p:cNvSpPr>
              <a:spLocks noChangeArrowheads="1"/>
            </p:cNvSpPr>
            <p:nvPr/>
          </p:nvSpPr>
          <p:spPr bwMode="auto">
            <a:xfrm>
              <a:off x="3483" y="2382"/>
              <a:ext cx="336" cy="192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214033" name="AutoShape 17"/>
          <p:cNvSpPr>
            <a:spLocks noChangeArrowheads="1"/>
          </p:cNvSpPr>
          <p:nvPr/>
        </p:nvSpPr>
        <p:spPr bwMode="auto">
          <a:xfrm rot="10800000">
            <a:off x="7317160" y="4529634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14034" name="AutoShape 18"/>
          <p:cNvSpPr>
            <a:spLocks noChangeArrowheads="1"/>
          </p:cNvSpPr>
          <p:nvPr/>
        </p:nvSpPr>
        <p:spPr bwMode="auto">
          <a:xfrm>
            <a:off x="840160" y="4966196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14043" name="Group 27"/>
          <p:cNvGrpSpPr>
            <a:grpSpLocks/>
          </p:cNvGrpSpPr>
          <p:nvPr/>
        </p:nvGrpSpPr>
        <p:grpSpPr bwMode="auto">
          <a:xfrm>
            <a:off x="4878760" y="3594596"/>
            <a:ext cx="1219200" cy="652463"/>
            <a:chOff x="3504" y="2592"/>
            <a:chExt cx="768" cy="411"/>
          </a:xfrm>
        </p:grpSpPr>
        <p:sp>
          <p:nvSpPr>
            <p:cNvPr id="214035" name="Oval 19"/>
            <p:cNvSpPr>
              <a:spLocks noChangeArrowheads="1"/>
            </p:cNvSpPr>
            <p:nvPr/>
          </p:nvSpPr>
          <p:spPr bwMode="auto">
            <a:xfrm>
              <a:off x="3504" y="2811"/>
              <a:ext cx="336" cy="1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4036" name="Oval 20"/>
            <p:cNvSpPr>
              <a:spLocks noChangeArrowheads="1"/>
            </p:cNvSpPr>
            <p:nvPr/>
          </p:nvSpPr>
          <p:spPr bwMode="auto">
            <a:xfrm>
              <a:off x="3936" y="2592"/>
              <a:ext cx="336" cy="19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214037" name="AutoShape 21"/>
          <p:cNvSpPr>
            <a:spLocks noChangeArrowheads="1"/>
          </p:cNvSpPr>
          <p:nvPr/>
        </p:nvSpPr>
        <p:spPr bwMode="auto">
          <a:xfrm rot="10800000">
            <a:off x="7774360" y="4986834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14042" name="Group 26"/>
          <p:cNvGrpSpPr>
            <a:grpSpLocks/>
          </p:cNvGrpSpPr>
          <p:nvPr/>
        </p:nvGrpSpPr>
        <p:grpSpPr bwMode="auto">
          <a:xfrm>
            <a:off x="4178673" y="3261221"/>
            <a:ext cx="1919287" cy="990600"/>
            <a:chOff x="3063" y="2382"/>
            <a:chExt cx="1209" cy="624"/>
          </a:xfrm>
        </p:grpSpPr>
        <p:sp>
          <p:nvSpPr>
            <p:cNvPr id="214038" name="Oval 22"/>
            <p:cNvSpPr>
              <a:spLocks noChangeArrowheads="1"/>
            </p:cNvSpPr>
            <p:nvPr/>
          </p:nvSpPr>
          <p:spPr bwMode="auto">
            <a:xfrm>
              <a:off x="3063" y="2814"/>
              <a:ext cx="336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4039" name="Oval 23"/>
            <p:cNvSpPr>
              <a:spLocks noChangeArrowheads="1"/>
            </p:cNvSpPr>
            <p:nvPr/>
          </p:nvSpPr>
          <p:spPr bwMode="auto">
            <a:xfrm>
              <a:off x="3936" y="2382"/>
              <a:ext cx="336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214040" name="AutoShape 24"/>
          <p:cNvSpPr>
            <a:spLocks noChangeArrowheads="1"/>
          </p:cNvSpPr>
          <p:nvPr/>
        </p:nvSpPr>
        <p:spPr bwMode="auto">
          <a:xfrm>
            <a:off x="840160" y="5423396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14049" name="Rectangle 33"/>
          <p:cNvSpPr>
            <a:spLocks noChangeArrowheads="1"/>
          </p:cNvSpPr>
          <p:nvPr/>
        </p:nvSpPr>
        <p:spPr bwMode="auto">
          <a:xfrm>
            <a:off x="611560" y="394196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3.3  Relevant risiko for porteføljer og enkeltaksjer (forts.)</a:t>
            </a:r>
          </a:p>
        </p:txBody>
      </p:sp>
      <p:pic>
        <p:nvPicPr>
          <p:cNvPr id="214055" name="Picture 39" descr="BS0062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7160" y="795834"/>
            <a:ext cx="1143000" cy="893762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5350752"/>
              </p:ext>
            </p:extLst>
          </p:nvPr>
        </p:nvGraphicFramePr>
        <p:xfrm>
          <a:off x="644898" y="4402634"/>
          <a:ext cx="1733550" cy="666750"/>
        </p:xfrm>
        <a:graphic>
          <a:graphicData uri="http://schemas.openxmlformats.org/presentationml/2006/ole">
            <p:oleObj spid="_x0000_s214166" name="Equation" r:id="rId10" imgW="596900" imgH="24130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2598804"/>
              </p:ext>
            </p:extLst>
          </p:nvPr>
        </p:nvGraphicFramePr>
        <p:xfrm>
          <a:off x="753344" y="5661521"/>
          <a:ext cx="1658938" cy="665163"/>
        </p:xfrm>
        <a:graphic>
          <a:graphicData uri="http://schemas.openxmlformats.org/presentationml/2006/ole">
            <p:oleObj spid="_x0000_s214167" name="Equation" r:id="rId11" imgW="571252" imgH="241195" progId="">
              <p:embed/>
            </p:oleObj>
          </a:graphicData>
        </a:graphic>
      </p:graphicFrame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0" grpId="0" animBg="1"/>
      <p:bldP spid="214033" grpId="0" animBg="1"/>
      <p:bldP spid="214034" grpId="0" animBg="1"/>
      <p:bldP spid="214037" grpId="0" animBg="1"/>
      <p:bldP spid="2140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042864" y="4303440"/>
            <a:ext cx="7391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meste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diversifiseringen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oppnås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etter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10-15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aksjer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Vi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får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ikke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bort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all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fordi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gjennomsnittlig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&gt; 0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935088" y="5065440"/>
            <a:ext cx="77277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1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Aksjens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individuelle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usikkerhet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ikke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relevant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fordi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den </a:t>
            </a:r>
          </a:p>
          <a:p>
            <a:pPr marL="457200" indent="-457200"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 </a:t>
            </a:r>
            <a:r>
              <a:rPr lang="en-US" sz="2000" u="sng" dirty="0" err="1" smtClean="0">
                <a:solidFill>
                  <a:srgbClr val="333366"/>
                </a:solidFill>
                <a:latin typeface="Times New Roman" pitchFamily="18" charset="0"/>
              </a:rPr>
              <a:t>forsvinner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diversifisering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 Relevant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den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enkelte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aksjens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risikobidrag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til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markedsporteføljen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;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dvs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dens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 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med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markedsporteføljen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Denne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333366"/>
                </a:solidFill>
                <a:latin typeface="Times New Roman" pitchFamily="18" charset="0"/>
              </a:rPr>
              <a:t>forsvinner</a:t>
            </a:r>
            <a:r>
              <a:rPr lang="en-US" sz="2000" u="sng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333366"/>
                </a:solidFill>
                <a:latin typeface="Times New Roman" pitchFamily="18" charset="0"/>
              </a:rPr>
              <a:t>ikke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diversifisering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218120" name="Picture 8" descr="j0128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064" y="569640"/>
            <a:ext cx="1033463" cy="1025525"/>
          </a:xfrm>
          <a:prstGeom prst="rect">
            <a:avLst/>
          </a:prstGeom>
          <a:noFill/>
        </p:spPr>
      </p:pic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433264" y="49344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3.4  Diversifiserbar og ikke-diversifiserbar risiko</a:t>
            </a: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863080" y="1026840"/>
            <a:ext cx="6275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1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Diversifisere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Spre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investeringene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over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flere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selskaper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52536" y="18864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 </a:t>
            </a:r>
          </a:p>
        </p:txBody>
      </p:sp>
      <p:pic>
        <p:nvPicPr>
          <p:cNvPr id="21813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4" y="1495872"/>
            <a:ext cx="4824536" cy="26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2121"/>
            <a:ext cx="9144000" cy="4432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198884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3200" b="1" dirty="0" smtClean="0">
                <a:latin typeface="Times" pitchFamily="18" charset="0"/>
              </a:rPr>
              <a:t>Kapittel 1:  Innledning og oversikt</a:t>
            </a:r>
          </a:p>
          <a:p>
            <a:pPr algn="l">
              <a:spcBef>
                <a:spcPct val="50000"/>
              </a:spcBef>
            </a:pPr>
            <a:r>
              <a:rPr lang="nb-NO" sz="3200" b="1" dirty="0" smtClean="0">
                <a:latin typeface="Times" pitchFamily="18" charset="0"/>
              </a:rPr>
              <a:t>Kapittel 2:  Relevant risiko</a:t>
            </a:r>
            <a:endParaRPr lang="nb-NO" sz="3200" b="1" dirty="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513904" y="1149202"/>
            <a:ext cx="8534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Diversifiserbar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Usystematisk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Eks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kilder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for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usystematisk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	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				         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-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ledelsens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kompetanse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		        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eller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kald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sommer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		        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suksess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eller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fiasko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prosjekt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 		       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dvs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mikrorisiko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07504" y="4367064"/>
            <a:ext cx="833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Udiversifiserbar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66"/>
                </a:solidFill>
                <a:latin typeface="Times New Roman" pitchFamily="18" charset="0"/>
              </a:rPr>
              <a:t>Systematisk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–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vi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ikke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kan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bli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kvitt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diversifisering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Måles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i="1" dirty="0">
                <a:solidFill>
                  <a:srgbClr val="333366"/>
                </a:solidFill>
                <a:latin typeface="Times New Roman" pitchFamily="18" charset="0"/>
              </a:rPr>
              <a:t>beta (</a:t>
            </a:r>
            <a:r>
              <a:rPr lang="en-US" sz="2000" dirty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i="1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 –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pr.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enhet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markedsvarians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		   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Eks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kilder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 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oljepris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			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valutakurs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			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inflasjon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					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dvs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makrorisiko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 rot="5400000">
            <a:off x="4323904" y="3681264"/>
            <a:ext cx="762000" cy="304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 rot="10800000">
            <a:off x="590104" y="1670720"/>
            <a:ext cx="304800" cy="1752600"/>
          </a:xfrm>
          <a:prstGeom prst="curvedLef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513904" y="404664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3.4  Diversifiserbar og ikke-diversifiserbar risiko (forts.)</a:t>
            </a:r>
          </a:p>
        </p:txBody>
      </p:sp>
      <p:pic>
        <p:nvPicPr>
          <p:cNvPr id="220176" name="Picture 16" descr="j0128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704" y="903139"/>
            <a:ext cx="1033463" cy="1025525"/>
          </a:xfrm>
          <a:prstGeom prst="rect">
            <a:avLst/>
          </a:prstGeom>
          <a:noFill/>
        </p:spPr>
      </p:pic>
      <p:pic>
        <p:nvPicPr>
          <p:cNvPr id="220182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9" y="1918218"/>
            <a:ext cx="3536776" cy="24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utoUpdateAnimBg="0"/>
      <p:bldP spid="220166" grpId="0" animBg="1"/>
      <p:bldP spid="2201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1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7" y="1990003"/>
            <a:ext cx="5168508" cy="327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79512" y="123448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2000" i="1" dirty="0">
                <a:solidFill>
                  <a:srgbClr val="333366"/>
                </a:solidFill>
                <a:latin typeface="Times New Roman" pitchFamily="18" charset="0"/>
              </a:rPr>
              <a:t>Beta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(</a:t>
            </a:r>
            <a:r>
              <a:rPr lang="en-US" sz="2000" dirty="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et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mål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samvariasjon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mellom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en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bestemt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markedsporteføljen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graphicFrame>
        <p:nvGraphicFramePr>
          <p:cNvPr id="221189" name="Object 5"/>
          <p:cNvGraphicFramePr>
            <a:graphicFrameLocks/>
          </p:cNvGraphicFramePr>
          <p:nvPr/>
        </p:nvGraphicFramePr>
        <p:xfrm>
          <a:off x="5589712" y="2148880"/>
          <a:ext cx="1803400" cy="771525"/>
        </p:xfrm>
        <a:graphic>
          <a:graphicData uri="http://schemas.openxmlformats.org/presentationml/2006/ole">
            <p:oleObj spid="_x0000_s221226" name="Formel" r:id="rId5" imgW="31671000" imgH="14606280" progId="Equation.3">
              <p:embed/>
            </p:oleObj>
          </a:graphicData>
        </a:graphic>
      </p:graphicFrame>
      <p:graphicFrame>
        <p:nvGraphicFramePr>
          <p:cNvPr id="221190" name="Object 6"/>
          <p:cNvGraphicFramePr>
            <a:graphicFrameLocks/>
          </p:cNvGraphicFramePr>
          <p:nvPr/>
        </p:nvGraphicFramePr>
        <p:xfrm>
          <a:off x="5604000" y="3139480"/>
          <a:ext cx="3186112" cy="1524000"/>
        </p:xfrm>
        <a:graphic>
          <a:graphicData uri="http://schemas.openxmlformats.org/presentationml/2006/ole">
            <p:oleObj spid="_x0000_s221227" name="Formel" r:id="rId6" imgW="60104880" imgH="29225160" progId="Equation.3">
              <p:embed/>
            </p:oleObj>
          </a:graphicData>
        </a:graphic>
      </p:graphicFrame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3010744" y="4163715"/>
            <a:ext cx="2819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 dirty="0" err="1">
                <a:solidFill>
                  <a:srgbClr val="333366"/>
                </a:solidFill>
                <a:latin typeface="Times New Roman" pitchFamily="18" charset="0"/>
              </a:rPr>
              <a:t>Karakteristisk</a:t>
            </a:r>
            <a:r>
              <a:rPr lang="en-US" sz="1800" b="1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333366"/>
                </a:solidFill>
                <a:latin typeface="Times New Roman" pitchFamily="18" charset="0"/>
              </a:rPr>
              <a:t>linje</a:t>
            </a:r>
            <a:endParaRPr lang="en-US" sz="1800" b="1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 flipV="1">
            <a:off x="2794720" y="3855368"/>
            <a:ext cx="453008" cy="3600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179512" y="5273080"/>
            <a:ext cx="8610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rgbClr val="333366"/>
                </a:solidFill>
                <a:latin typeface="Symbol" pitchFamily="18" charset="2"/>
              </a:rPr>
              <a:t>b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0: Ingen systematisk risiko (men kan ha stor risiko alene; Std(r</a:t>
            </a:r>
            <a:r>
              <a:rPr lang="en-US" sz="2000" baseline="-25000">
                <a:solidFill>
                  <a:srgbClr val="333366"/>
                </a:solidFill>
                <a:latin typeface="Times New Roman" pitchFamily="18" charset="0"/>
              </a:rPr>
              <a:t>j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))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2000">
                <a:solidFill>
                  <a:srgbClr val="333366"/>
                </a:solidFill>
                <a:latin typeface="Symbol" pitchFamily="18" charset="2"/>
              </a:rPr>
              <a:t>b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= 1: Systematisk risiko lik markedsporteføljens risiko (Kov (r</a:t>
            </a:r>
            <a:r>
              <a:rPr lang="en-US" sz="2000" baseline="-25000">
                <a:solidFill>
                  <a:srgbClr val="333366"/>
                </a:solidFill>
                <a:latin typeface="n"/>
              </a:rPr>
              <a:t>j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,r</a:t>
            </a:r>
            <a:r>
              <a:rPr lang="en-US" sz="2000" baseline="-25000">
                <a:solidFill>
                  <a:srgbClr val="333366"/>
                </a:solidFill>
                <a:latin typeface="Times New Roman" pitchFamily="18" charset="0"/>
              </a:rPr>
              <a:t>m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 =</a:t>
            </a:r>
            <a:br>
              <a:rPr lang="en-US" sz="2000">
                <a:solidFill>
                  <a:srgbClr val="333366"/>
                </a:solidFill>
                <a:latin typeface="Times New Roman" pitchFamily="18" charset="0"/>
              </a:rPr>
            </a:b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	   Var(r</a:t>
            </a:r>
            <a:r>
              <a:rPr lang="en-US" sz="2000" baseline="-25000">
                <a:solidFill>
                  <a:srgbClr val="333366"/>
                </a:solidFill>
                <a:latin typeface="Times New Roman" pitchFamily="18" charset="0"/>
              </a:rPr>
              <a:t>m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))</a:t>
            </a:r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636712" y="54868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3.4  Diversifiserbar og ikke-diversifiserbar risiko (forts.)</a:t>
            </a:r>
          </a:p>
        </p:txBody>
      </p:sp>
      <p:pic>
        <p:nvPicPr>
          <p:cNvPr id="221203" name="Picture 19" descr="j01283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512" y="1047155"/>
            <a:ext cx="1033463" cy="1025525"/>
          </a:xfrm>
          <a:prstGeom prst="rect">
            <a:avLst/>
          </a:prstGeom>
          <a:noFill/>
        </p:spPr>
      </p:pic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 autoUpdateAnimBg="0"/>
      <p:bldP spid="221194" grpId="0" animBg="1"/>
      <p:bldP spid="2211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04800" y="517575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Oppsummering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28663" y="1127175"/>
            <a:ext cx="76962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Vi vurderer risiko ut fra eiernes ståsted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Eieren er risikoavers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Porteføljens standardavvik er mindre enn det veide standardavviket for enkeltprosjektene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Prosjektets relevante risiko er dets kovarians med den veldiversifiserte porteføljen; ikke prosjektets varians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Total risiko = Systematisk (relevant) risiko + usystematisk (irrelevant) risiko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Usystematisk risiko kan diversifiseres bort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Systematisk risiko reflekterer aksjens samvariasjon med markedsporteføljen og måles ved beta (</a:t>
            </a:r>
            <a:r>
              <a:rPr lang="en-US" sz="2000">
                <a:solidFill>
                  <a:srgbClr val="333366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).  Total risiko reflekteres i aksjens varians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Porteføljetankegangen er viktig også for den udiversifiserte.  Irrelevant risiko for den diversifiserte er ofte relevant for den udiversifiserte</a:t>
            </a:r>
          </a:p>
        </p:txBody>
      </p:sp>
      <p:pic>
        <p:nvPicPr>
          <p:cNvPr id="222216" name="Picture 8" descr="j0128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14412"/>
            <a:ext cx="1033463" cy="1025525"/>
          </a:xfrm>
          <a:prstGeom prst="rect">
            <a:avLst/>
          </a:prstGeom>
          <a:noFill/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762000" y="1124744"/>
            <a:ext cx="60198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 err="1">
                <a:solidFill>
                  <a:srgbClr val="333366"/>
                </a:solidFill>
                <a:latin typeface="Times New Roman" pitchFamily="18" charset="0"/>
              </a:rPr>
              <a:t>Oppgave</a:t>
            </a:r>
            <a:endParaRPr lang="en-US" b="1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Du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kan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investere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følgende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to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har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0,15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0,07,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B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har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0,10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varians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0,09.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Kovariansen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til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mellom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de to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aksjene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0,05.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Regn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en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likeveid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portefølje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B.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Regn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standardavviket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for en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likeveid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portefølje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A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B.</a:t>
            </a: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lphaLcParenR"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Regn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korrelasjonskoeffisienten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mellom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de to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aksjenes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223236" name="Picture 4" descr="PE018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353344"/>
            <a:ext cx="1001713" cy="1371600"/>
          </a:xfrm>
          <a:prstGeom prst="rect">
            <a:avLst/>
          </a:prstGeom>
          <a:noFill/>
        </p:spPr>
      </p:pic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5731296" y="630932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FEFFE5"/>
                </a:solidFill>
                <a:latin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EFFE5"/>
                </a:solidFill>
                <a:latin typeface="Arial" pitchFamily="34" charset="0"/>
              </a:rPr>
              <a:t>RELEVANT RISIKO</a:t>
            </a:r>
            <a:endParaRPr lang="en-US" sz="1400" b="1" dirty="0">
              <a:solidFill>
                <a:srgbClr val="FEFFE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600200" y="2819400"/>
            <a:ext cx="6781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Les pensum før </a:t>
            </a:r>
            <a:r>
              <a:rPr lang="nb-NO" sz="2000" u="sng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etter forelesningene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Legg vekt på forståelse og oversikt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Bli ikke skremt av formlene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Les eksemplene nøye for å forstå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Regn oppgavene - flere ganger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Bruk kalkulator og/eller PC i eksempler og oppgaver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Les - regn - les igjen - regn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Forstå stoffet → lettere å huske formler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Alt pensum blir ikke gjennomgått</a:t>
            </a:r>
          </a:p>
          <a:p>
            <a:pPr algn="l">
              <a:buClr>
                <a:srgbClr val="CC0066"/>
              </a:buClr>
              <a:buFont typeface="Wingdings" pitchFamily="2" charset="2"/>
              <a:buChar char="Ø"/>
            </a:pP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  <a:cs typeface="Times New Roman" pitchFamily="18" charset="0"/>
              </a:rPr>
              <a:t>     Gå for en god karakter!    </a:t>
            </a:r>
          </a:p>
          <a:p>
            <a:pPr algn="l"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Ø"/>
            </a:pPr>
            <a:endParaRPr lang="nb-NO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180231" name="Picture 7" descr="BD1959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1143000"/>
            <a:ext cx="2079625" cy="1393825"/>
          </a:xfrm>
          <a:prstGeom prst="rect">
            <a:avLst/>
          </a:prstGeom>
          <a:noFill/>
        </p:spPr>
      </p:pic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1600200" y="17526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333366"/>
                </a:solidFill>
                <a:latin typeface="Times New Roman" pitchFamily="18" charset="0"/>
              </a:rPr>
              <a:t>Gode arbeidsvaner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0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0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0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0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0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755576" y="161865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Innledning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oversikt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				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1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Relevant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2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Relevant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kapitalkostnad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			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3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Finansiering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: En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oversikt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4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Langsiktige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finansieringsformer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5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Gjeldsgrad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6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Gjeldsgrad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verdi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i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perfekte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kapitalmarkeder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7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Gjeldsgrad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verdi med imperfeksjoner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8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Sammenkoplede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investerings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- 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finansieringsprosjekter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9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Dividende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10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Opsjoner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		</a:t>
            </a: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11</a:t>
            </a: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Avrunding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					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Kapittel</a:t>
            </a:r>
            <a:r>
              <a:rPr lang="en-US" sz="1800" dirty="0" smtClean="0">
                <a:solidFill>
                  <a:srgbClr val="333366"/>
                </a:solidFill>
                <a:latin typeface="Times New Roman" pitchFamily="18" charset="0"/>
              </a:rPr>
              <a:t> 12</a:t>
            </a:r>
            <a:endParaRPr lang="en-US" sz="18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w"/>
            </a:pPr>
            <a:r>
              <a:rPr lang="en-US" sz="1800" dirty="0" err="1">
                <a:solidFill>
                  <a:srgbClr val="333366"/>
                </a:solidFill>
                <a:latin typeface="Times New Roman" pitchFamily="18" charset="0"/>
              </a:rPr>
              <a:t>Risikostyring</a:t>
            </a:r>
            <a:r>
              <a:rPr lang="en-US" sz="1800" dirty="0">
                <a:solidFill>
                  <a:srgbClr val="333366"/>
                </a:solidFill>
                <a:latin typeface="Times New Roman" pitchFamily="18" charset="0"/>
              </a:rPr>
              <a:t>						</a:t>
            </a:r>
            <a:r>
              <a:rPr lang="en-US" sz="1800" dirty="0" err="1" smtClean="0">
                <a:solidFill>
                  <a:srgbClr val="333366"/>
                </a:solidFill>
                <a:latin typeface="Times New Roman" pitchFamily="18" charset="0"/>
              </a:rPr>
              <a:t>Nettside</a:t>
            </a:r>
            <a:endParaRPr lang="en-US" sz="18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1256" name="Rectangle 8"/>
          <p:cNvSpPr>
            <a:spLocks noGrp="1" noChangeArrowheads="1"/>
          </p:cNvSpPr>
          <p:nvPr>
            <p:ph idx="1"/>
          </p:nvPr>
        </p:nvSpPr>
        <p:spPr>
          <a:xfrm>
            <a:off x="755576" y="704255"/>
            <a:ext cx="7239000" cy="685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err="1">
                <a:latin typeface="Times" pitchFamily="18" charset="0"/>
              </a:rPr>
              <a:t>Finansiell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Økonomi</a:t>
            </a:r>
            <a:r>
              <a:rPr lang="en-US" i="1" dirty="0">
                <a:latin typeface="Times" pitchFamily="18" charset="0"/>
              </a:rPr>
              <a:t>: </a:t>
            </a:r>
            <a:r>
              <a:rPr lang="en-US" dirty="0" err="1">
                <a:latin typeface="Times" pitchFamily="18" charset="0"/>
              </a:rPr>
              <a:t>Temaoversikt</a:t>
            </a:r>
            <a:endParaRPr lang="en-US" dirty="0">
              <a:latin typeface="Times" pitchFamily="18" charset="0"/>
            </a:endParaRPr>
          </a:p>
        </p:txBody>
      </p:sp>
      <p:pic>
        <p:nvPicPr>
          <p:cNvPr id="181258" name="Picture 10" descr="BD0685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276" y="548680"/>
            <a:ext cx="1295400" cy="1057275"/>
          </a:xfrm>
          <a:prstGeom prst="rect">
            <a:avLst/>
          </a:prstGeom>
          <a:noFill/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PE015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12863"/>
            <a:ext cx="1216025" cy="1506537"/>
          </a:xfrm>
          <a:prstGeom prst="rect">
            <a:avLst/>
          </a:prstGeom>
          <a:noFill/>
        </p:spPr>
      </p:pic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5105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b="1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1371600" y="1752600"/>
            <a:ext cx="670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</a:pPr>
            <a:r>
              <a:rPr lang="en-US" sz="2800" b="1">
                <a:solidFill>
                  <a:srgbClr val="333366"/>
                </a:solidFill>
                <a:latin typeface="Times New Roman" pitchFamily="18" charset="0"/>
              </a:rPr>
              <a:t>Kapittel 1 og 2: Oversikt </a:t>
            </a:r>
          </a:p>
          <a:p>
            <a:pPr marL="457200" indent="-457200" algn="l">
              <a:spcBef>
                <a:spcPct val="20000"/>
              </a:spcBef>
            </a:pPr>
            <a:endParaRPr lang="en-US" sz="2800" b="1">
              <a:solidFill>
                <a:srgbClr val="333366"/>
              </a:solidFill>
              <a:latin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Innledning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Forventet kontantstrøm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Relevant risiko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3.1 Varians og standardavvik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3.2 Risikoholdning og risikokompensasjon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3.3 Relevant risiko for porteføljer og for enkeltaksjer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3.4 Diversifiserbar og ikke-diversifiserbar risiko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990600" y="1306488"/>
            <a:ext cx="76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Vi </a:t>
            </a:r>
            <a:r>
              <a:rPr lang="nb-NO" sz="2000" dirty="0" smtClean="0">
                <a:solidFill>
                  <a:srgbClr val="333366"/>
                </a:solidFill>
                <a:latin typeface="Times New Roman" pitchFamily="18" charset="0"/>
              </a:rPr>
              <a:t>vurderer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fra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eiernes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ståsted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Nåverdi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internrentemetodene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benyttes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fortsatt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Nå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 Vi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regner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eksplisitt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med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usikkerhet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!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Viktig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 Teller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nevner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må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ha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samme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benevning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jfr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nominelle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/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reelle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verdier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før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/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etter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skatt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eller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totalkapital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/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egenkapital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990600" y="580228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Vi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bruker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RJ =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risikofri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rente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etter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skatt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(r</a:t>
            </a:r>
            <a:r>
              <a:rPr lang="en-US" sz="2000" baseline="-25000" dirty="0">
                <a:solidFill>
                  <a:srgbClr val="333366"/>
                </a:solidFill>
                <a:latin typeface="Times New Roman" pitchFamily="18" charset="0"/>
              </a:rPr>
              <a:t>f</a:t>
            </a:r>
            <a:r>
              <a:rPr lang="en-US" sz="2000" baseline="30000" dirty="0">
                <a:solidFill>
                  <a:srgbClr val="333366"/>
                </a:solidFill>
                <a:latin typeface="Times New Roman" pitchFamily="18" charset="0"/>
              </a:rPr>
              <a:t>.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(1-s))  +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risikopremie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72081" name="Rectangle 49"/>
          <p:cNvSpPr>
            <a:spLocks noChangeArrowheads="1"/>
          </p:cNvSpPr>
          <p:nvPr/>
        </p:nvSpPr>
        <p:spPr bwMode="auto">
          <a:xfrm>
            <a:off x="990600" y="3440088"/>
            <a:ext cx="5410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  <a:latin typeface="Monotype Sorts" pitchFamily="2" charset="2"/>
              </a:rPr>
              <a:t>	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To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metoder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   1.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Sikkerhetsekvivalent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(SE)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	   2.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Risikojustert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rente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(RJ)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graphicFrame>
        <p:nvGraphicFramePr>
          <p:cNvPr id="172082" name="Object 50"/>
          <p:cNvGraphicFramePr>
            <a:graphicFrameLocks/>
          </p:cNvGraphicFramePr>
          <p:nvPr/>
        </p:nvGraphicFramePr>
        <p:xfrm>
          <a:off x="6553200" y="3516288"/>
          <a:ext cx="1639888" cy="969963"/>
        </p:xfrm>
        <a:graphic>
          <a:graphicData uri="http://schemas.openxmlformats.org/presentationml/2006/ole">
            <p:oleObj spid="_x0000_s172115" name="Formel" r:id="rId4" imgW="16641360" imgH="9733320" progId="Equation.3">
              <p:embed/>
            </p:oleObj>
          </a:graphicData>
        </a:graphic>
      </p:graphicFrame>
      <p:sp>
        <p:nvSpPr>
          <p:cNvPr id="172085" name="Line 53"/>
          <p:cNvSpPr>
            <a:spLocks noChangeShapeType="1"/>
          </p:cNvSpPr>
          <p:nvPr/>
        </p:nvSpPr>
        <p:spPr bwMode="auto">
          <a:xfrm flipH="1">
            <a:off x="5410200" y="4049688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86" name="Line 54"/>
          <p:cNvSpPr>
            <a:spLocks noChangeShapeType="1"/>
          </p:cNvSpPr>
          <p:nvPr/>
        </p:nvSpPr>
        <p:spPr bwMode="auto">
          <a:xfrm flipH="1" flipV="1">
            <a:off x="4495800" y="4583088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87" name="Rectangle 55"/>
          <p:cNvSpPr>
            <a:spLocks noChangeArrowheads="1"/>
          </p:cNvSpPr>
          <p:nvPr/>
        </p:nvSpPr>
        <p:spPr bwMode="auto">
          <a:xfrm>
            <a:off x="685800" y="620688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b="1" dirty="0">
                <a:solidFill>
                  <a:srgbClr val="333366"/>
                </a:solidFill>
                <a:latin typeface="Times New Roman" pitchFamily="18" charset="0"/>
              </a:rPr>
              <a:t>1. </a:t>
            </a:r>
            <a:r>
              <a:rPr lang="en-US" b="1" dirty="0" err="1">
                <a:solidFill>
                  <a:srgbClr val="333366"/>
                </a:solidFill>
                <a:latin typeface="Times New Roman" pitchFamily="18" charset="0"/>
              </a:rPr>
              <a:t>Innledning</a:t>
            </a:r>
            <a:endParaRPr lang="en-US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pic>
        <p:nvPicPr>
          <p:cNvPr id="172088" name="Picture 56" descr="PE0156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8375" y="714351"/>
            <a:ext cx="1216025" cy="1506537"/>
          </a:xfrm>
          <a:prstGeom prst="rect">
            <a:avLst/>
          </a:prstGeom>
          <a:noFill/>
        </p:spPr>
      </p:pic>
      <p:graphicFrame>
        <p:nvGraphicFramePr>
          <p:cNvPr id="172090" name="Object 5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2798977"/>
              </p:ext>
            </p:extLst>
          </p:nvPr>
        </p:nvGraphicFramePr>
        <p:xfrm>
          <a:off x="4495800" y="5007496"/>
          <a:ext cx="944488" cy="794792"/>
        </p:xfrm>
        <a:graphic>
          <a:graphicData uri="http://schemas.openxmlformats.org/presentationml/2006/ole">
            <p:oleObj spid="_x0000_s172116" name="Equation" r:id="rId6" imgW="355320" imgH="291960" progId="">
              <p:embed/>
            </p:oleObj>
          </a:graphicData>
        </a:graphic>
      </p:graphicFrame>
      <p:sp>
        <p:nvSpPr>
          <p:cNvPr id="172091" name="Rectangle 59"/>
          <p:cNvSpPr>
            <a:spLocks noChangeArrowheads="1"/>
          </p:cNvSpPr>
          <p:nvPr/>
        </p:nvSpPr>
        <p:spPr bwMode="auto">
          <a:xfrm>
            <a:off x="6781800" y="2525688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333366"/>
                </a:solidFill>
                <a:latin typeface="Times New Roman" pitchFamily="18" charset="0"/>
              </a:rPr>
              <a:t>Risikojustert kontantstrøm</a:t>
            </a:r>
            <a:endParaRPr lang="nb-NO" sz="1800" b="1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72092" name="Oval 60"/>
          <p:cNvSpPr>
            <a:spLocks noChangeArrowheads="1"/>
          </p:cNvSpPr>
          <p:nvPr/>
        </p:nvSpPr>
        <p:spPr bwMode="auto">
          <a:xfrm>
            <a:off x="6553200" y="2373288"/>
            <a:ext cx="2057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93" name="Line 61"/>
          <p:cNvSpPr>
            <a:spLocks noChangeShapeType="1"/>
          </p:cNvSpPr>
          <p:nvPr/>
        </p:nvSpPr>
        <p:spPr bwMode="auto">
          <a:xfrm flipH="1">
            <a:off x="7315200" y="328768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94" name="Rectangle 62"/>
          <p:cNvSpPr>
            <a:spLocks noChangeArrowheads="1"/>
          </p:cNvSpPr>
          <p:nvPr/>
        </p:nvSpPr>
        <p:spPr bwMode="auto">
          <a:xfrm>
            <a:off x="6629400" y="4906938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</a:p>
          <a:p>
            <a:pPr algn="l"/>
            <a:r>
              <a:rPr lang="en-US" sz="1800" b="1">
                <a:solidFill>
                  <a:srgbClr val="333366"/>
                </a:solidFill>
                <a:latin typeface="Times New Roman" pitchFamily="18" charset="0"/>
              </a:rPr>
              <a:t>kontantstrøm</a:t>
            </a:r>
            <a:endParaRPr lang="nb-NO" sz="1800" b="1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72095" name="Line 63"/>
          <p:cNvSpPr>
            <a:spLocks noChangeShapeType="1"/>
          </p:cNvSpPr>
          <p:nvPr/>
        </p:nvSpPr>
        <p:spPr bwMode="auto">
          <a:xfrm flipH="1">
            <a:off x="5486400" y="5192688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96" name="Oval 64"/>
          <p:cNvSpPr>
            <a:spLocks noChangeArrowheads="1"/>
          </p:cNvSpPr>
          <p:nvPr/>
        </p:nvSpPr>
        <p:spPr bwMode="auto">
          <a:xfrm>
            <a:off x="6324600" y="4811688"/>
            <a:ext cx="2057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72097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80" grpId="0" autoUpdateAnimBg="0"/>
      <p:bldP spid="172081" grpId="0" autoUpdateAnimBg="0"/>
      <p:bldP spid="172085" grpId="0" animBg="1"/>
      <p:bldP spid="172086" grpId="0" animBg="1"/>
      <p:bldP spid="172091" grpId="0" autoUpdateAnimBg="0"/>
      <p:bldP spid="172092" grpId="0" animBg="1"/>
      <p:bldP spid="172093" grpId="0" animBg="1"/>
      <p:bldP spid="172094" grpId="0" autoUpdateAnimBg="0"/>
      <p:bldP spid="172095" grpId="0" animBg="1"/>
      <p:bldP spid="1720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685800" y="504304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2.  Forventet kontantstrøm</a:t>
            </a:r>
            <a:endParaRPr lang="en-US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066800" y="1190104"/>
            <a:ext cx="7543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Et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prosjekts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kontantstrøm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vil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alltid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være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usikker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E00070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333366"/>
                </a:solidFill>
                <a:latin typeface="Times New Roman" pitchFamily="18" charset="0"/>
              </a:rPr>
              <a:t>Noen</a:t>
            </a:r>
            <a:r>
              <a:rPr lang="en-US" sz="2000" dirty="0" smtClean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poster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Tilstandsuavhengige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sikre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	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ofte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investering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ny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arbeidskapital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, 				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avskrivninger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faste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kostnader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      -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Tilstandsavhengige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usikre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	(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typisk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salg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, variable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kostnader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82286" name="Picture 14" descr="BS0004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745604"/>
            <a:ext cx="1139825" cy="1130300"/>
          </a:xfrm>
          <a:prstGeom prst="rect">
            <a:avLst/>
          </a:prstGeom>
          <a:noFill/>
        </p:spPr>
      </p:pic>
      <p:graphicFrame>
        <p:nvGraphicFramePr>
          <p:cNvPr id="182308" name="Object 36"/>
          <p:cNvGraphicFramePr>
            <a:graphicFrameLocks noChangeAspect="1"/>
          </p:cNvGraphicFramePr>
          <p:nvPr/>
        </p:nvGraphicFramePr>
        <p:xfrm>
          <a:off x="2209800" y="3184004"/>
          <a:ext cx="4344988" cy="1957388"/>
        </p:xfrm>
        <a:graphic>
          <a:graphicData uri="http://schemas.openxmlformats.org/presentationml/2006/ole">
            <p:oleObj spid="_x0000_s182361" name="Worksheet" r:id="rId5" imgW="4238673" imgH="1962245" progId="Excel.Sheet.8">
              <p:embed/>
            </p:oleObj>
          </a:graphicData>
        </a:graphic>
      </p:graphicFrame>
      <p:graphicFrame>
        <p:nvGraphicFramePr>
          <p:cNvPr id="182309" name="Object 37"/>
          <p:cNvGraphicFramePr>
            <a:graphicFrameLocks noChangeAspect="1"/>
          </p:cNvGraphicFramePr>
          <p:nvPr/>
        </p:nvGraphicFramePr>
        <p:xfrm>
          <a:off x="6538913" y="3185592"/>
          <a:ext cx="1219200" cy="1304925"/>
        </p:xfrm>
        <a:graphic>
          <a:graphicData uri="http://schemas.openxmlformats.org/presentationml/2006/ole">
            <p:oleObj spid="_x0000_s182362" name="Regneark" r:id="rId6" imgW="1440000" imgH="1541160" progId="Excel.Sheet.8">
              <p:embed/>
            </p:oleObj>
          </a:graphicData>
        </a:graphic>
      </p:graphicFrame>
      <p:graphicFrame>
        <p:nvGraphicFramePr>
          <p:cNvPr id="1823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2470378"/>
              </p:ext>
            </p:extLst>
          </p:nvPr>
        </p:nvGraphicFramePr>
        <p:xfrm>
          <a:off x="4805363" y="5133454"/>
          <a:ext cx="3006997" cy="340054"/>
        </p:xfrm>
        <a:graphic>
          <a:graphicData uri="http://schemas.openxmlformats.org/presentationml/2006/ole">
            <p:oleObj spid="_x0000_s182363" name="Worksheet" r:id="rId7" imgW="2952823" imgH="333443" progId="Excel.Sheet.8">
              <p:embed/>
            </p:oleObj>
          </a:graphicData>
        </a:graphic>
      </p:graphicFrame>
      <p:sp>
        <p:nvSpPr>
          <p:cNvPr id="182285" name="Line 13"/>
          <p:cNvSpPr>
            <a:spLocks noChangeShapeType="1"/>
          </p:cNvSpPr>
          <p:nvPr/>
        </p:nvSpPr>
        <p:spPr bwMode="auto">
          <a:xfrm flipH="1">
            <a:off x="4114800" y="5304904"/>
            <a:ext cx="2895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823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1258189"/>
              </p:ext>
            </p:extLst>
          </p:nvPr>
        </p:nvGraphicFramePr>
        <p:xfrm>
          <a:off x="1090613" y="5322367"/>
          <a:ext cx="2568575" cy="904875"/>
        </p:xfrm>
        <a:graphic>
          <a:graphicData uri="http://schemas.openxmlformats.org/presentationml/2006/ole">
            <p:oleObj spid="_x0000_s182364" name="Equation" r:id="rId8" imgW="1371600" imgH="482400" progId="">
              <p:embed/>
            </p:oleObj>
          </a:graphicData>
        </a:graphic>
      </p:graphicFrame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37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2700" y="2513509"/>
            <a:ext cx="5067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5800" y="446584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b="1">
                <a:solidFill>
                  <a:srgbClr val="333366"/>
                </a:solidFill>
                <a:latin typeface="Times New Roman" pitchFamily="18" charset="0"/>
              </a:rPr>
              <a:t>2.  Forventet kontantstrøm (forts.)</a:t>
            </a:r>
            <a:endParaRPr lang="en-US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092200" y="979984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333366"/>
                </a:solidFill>
                <a:latin typeface="Times New Roman" pitchFamily="18" charset="0"/>
              </a:rPr>
              <a:t>Eksempel:  </a:t>
            </a: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Du investerer tilsammen kr 100’ i de tre aksjene A, B og C.  Beløpet fordeles med henholdsvis 40%, 30% og 30% på de tre aksjene.  Sannsynligheten anses å være 30% for “laber” børs; 70% for “aktiv” børs.</a:t>
            </a:r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 flipV="1">
            <a:off x="4427984" y="5841504"/>
            <a:ext cx="2074416" cy="2438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 flipH="1">
            <a:off x="6350000" y="4453434"/>
            <a:ext cx="22860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 flipV="1">
            <a:off x="3419872" y="4689376"/>
            <a:ext cx="576064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5588000" y="3189784"/>
            <a:ext cx="0" cy="1295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3606800" y="4485184"/>
            <a:ext cx="1828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25" name="Rectangle 29"/>
          <p:cNvSpPr>
            <a:spLocks noChangeArrowheads="1"/>
          </p:cNvSpPr>
          <p:nvPr/>
        </p:nvSpPr>
        <p:spPr bwMode="auto">
          <a:xfrm>
            <a:off x="1168400" y="5170984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Forventet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avkastning</a:t>
            </a:r>
            <a:r>
              <a:rPr lang="en-US" sz="2000" dirty="0">
                <a:solidFill>
                  <a:srgbClr val="333366"/>
                </a:solidFill>
                <a:latin typeface="Times New Roman" pitchFamily="18" charset="0"/>
              </a:rPr>
              <a:t> for  </a:t>
            </a:r>
            <a:r>
              <a:rPr lang="en-US" sz="2000" dirty="0" err="1">
                <a:solidFill>
                  <a:srgbClr val="333366"/>
                </a:solidFill>
                <a:latin typeface="Times New Roman" pitchFamily="18" charset="0"/>
              </a:rPr>
              <a:t>porteføljen</a:t>
            </a:r>
            <a:endParaRPr lang="en-US" sz="2000" dirty="0">
              <a:solidFill>
                <a:srgbClr val="333366"/>
              </a:solidFill>
              <a:latin typeface="Times New Roman" pitchFamily="18" charset="0"/>
            </a:endParaRPr>
          </a:p>
        </p:txBody>
      </p:sp>
      <p:sp>
        <p:nvSpPr>
          <p:cNvPr id="183326" name="Rectangle 30"/>
          <p:cNvSpPr>
            <a:spLocks noChangeArrowheads="1"/>
          </p:cNvSpPr>
          <p:nvPr/>
        </p:nvSpPr>
        <p:spPr bwMode="auto">
          <a:xfrm>
            <a:off x="6426200" y="5856784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Andel pr. aksje</a:t>
            </a:r>
          </a:p>
        </p:txBody>
      </p:sp>
      <p:sp>
        <p:nvSpPr>
          <p:cNvPr id="183327" name="Rectangle 31"/>
          <p:cNvSpPr>
            <a:spLocks noChangeArrowheads="1"/>
          </p:cNvSpPr>
          <p:nvPr/>
        </p:nvSpPr>
        <p:spPr bwMode="auto">
          <a:xfrm>
            <a:off x="6273800" y="5032872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333366"/>
                </a:solidFill>
                <a:latin typeface="Times New Roman" pitchFamily="18" charset="0"/>
              </a:rPr>
              <a:t>Forventet avkastning pr. aksje</a:t>
            </a:r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 flipH="1">
            <a:off x="6350000" y="3386634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29" name="Line 33"/>
          <p:cNvSpPr>
            <a:spLocks noChangeShapeType="1"/>
          </p:cNvSpPr>
          <p:nvPr/>
        </p:nvSpPr>
        <p:spPr bwMode="auto">
          <a:xfrm flipV="1">
            <a:off x="2717800" y="5625480"/>
            <a:ext cx="414040" cy="142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 flipH="1">
            <a:off x="5148064" y="5247184"/>
            <a:ext cx="1125736" cy="30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83339" name="Picture 43" descr="BS0004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687884"/>
            <a:ext cx="914400" cy="906463"/>
          </a:xfrm>
          <a:prstGeom prst="rect">
            <a:avLst/>
          </a:prstGeom>
          <a:noFill/>
        </p:spPr>
      </p:pic>
      <p:graphicFrame>
        <p:nvGraphicFramePr>
          <p:cNvPr id="1833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3222221"/>
              </p:ext>
            </p:extLst>
          </p:nvPr>
        </p:nvGraphicFramePr>
        <p:xfrm>
          <a:off x="3100388" y="5191622"/>
          <a:ext cx="2293937" cy="914400"/>
        </p:xfrm>
        <a:graphic>
          <a:graphicData uri="http://schemas.openxmlformats.org/presentationml/2006/ole">
            <p:oleObj spid="_x0000_s183398" name="Equation" r:id="rId6" imgW="1180800" imgH="469800" progId="">
              <p:embed/>
            </p:oleObj>
          </a:graphicData>
        </a:graphic>
      </p:graphicFrame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5940152" y="636158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>
                <a:solidFill>
                  <a:srgbClr val="FBFFE5"/>
                </a:solidFill>
                <a:latin typeface="Arial" pitchFamily="34" charset="0"/>
              </a:rPr>
              <a:t>INNLEDNING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5" grpId="0" animBg="1"/>
      <p:bldP spid="183316" grpId="0" animBg="1"/>
      <p:bldP spid="183317" grpId="0" animBg="1"/>
      <p:bldP spid="183321" grpId="0" animBg="1"/>
      <p:bldP spid="183322" grpId="0" animBg="1"/>
      <p:bldP spid="183325" grpId="0" autoUpdateAnimBg="0"/>
      <p:bldP spid="183326" grpId="0" autoUpdateAnimBg="0"/>
      <p:bldP spid="183327" grpId="0" autoUpdateAnimBg="0"/>
      <p:bldP spid="183328" grpId="0" animBg="1"/>
      <p:bldP spid="183329" grpId="0" animBg="1"/>
      <p:bldP spid="1833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9432</TotalTime>
  <Words>1385</Words>
  <Application>Microsoft Office PowerPoint</Application>
  <PresentationFormat>Skjermfremvisning (4:3)</PresentationFormat>
  <Paragraphs>293</Paragraphs>
  <Slides>33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5</vt:i4>
      </vt:variant>
      <vt:variant>
        <vt:lpstr>Lysbildetitler</vt:lpstr>
      </vt:variant>
      <vt:variant>
        <vt:i4>33</vt:i4>
      </vt:variant>
    </vt:vector>
  </HeadingPairs>
  <TitlesOfParts>
    <vt:vector size="39" baseType="lpstr">
      <vt:lpstr>Office Theme</vt:lpstr>
      <vt:lpstr>Formel</vt:lpstr>
      <vt:lpstr>Equation</vt:lpstr>
      <vt:lpstr>Worksheet</vt:lpstr>
      <vt:lpstr>Regneark</vt:lpstr>
      <vt:lpstr>Diagram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 </vt:lpstr>
      <vt:lpstr>Lysbilde 30</vt:lpstr>
      <vt:lpstr>Lysbilde 31</vt:lpstr>
      <vt:lpstr>Lysbilde 32</vt:lpstr>
      <vt:lpstr>Lysbilde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Rolf Eigil Bygdnes</dc:creator>
  <cp:lastModifiedBy>Administrator</cp:lastModifiedBy>
  <cp:revision>431</cp:revision>
  <dcterms:created xsi:type="dcterms:W3CDTF">2001-11-03T15:55:40Z</dcterms:created>
  <dcterms:modified xsi:type="dcterms:W3CDTF">2012-08-01T09:13:31Z</dcterms:modified>
</cp:coreProperties>
</file>