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35"/>
  </p:notesMasterIdLst>
  <p:handoutMasterIdLst>
    <p:handoutMasterId r:id="rId36"/>
  </p:handoutMasterIdLst>
  <p:sldIdLst>
    <p:sldId id="382" r:id="rId2"/>
    <p:sldId id="383" r:id="rId3"/>
    <p:sldId id="258" r:id="rId4"/>
    <p:sldId id="346" r:id="rId5"/>
    <p:sldId id="347" r:id="rId6"/>
    <p:sldId id="377" r:id="rId7"/>
    <p:sldId id="342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9" r:id="rId19"/>
    <p:sldId id="360" r:id="rId20"/>
    <p:sldId id="361" r:id="rId21"/>
    <p:sldId id="378" r:id="rId22"/>
    <p:sldId id="379" r:id="rId23"/>
    <p:sldId id="363" r:id="rId24"/>
    <p:sldId id="380" r:id="rId25"/>
    <p:sldId id="364" r:id="rId26"/>
    <p:sldId id="365" r:id="rId27"/>
    <p:sldId id="367" r:id="rId28"/>
    <p:sldId id="368" r:id="rId29"/>
    <p:sldId id="370" r:id="rId30"/>
    <p:sldId id="371" r:id="rId31"/>
    <p:sldId id="372" r:id="rId32"/>
    <p:sldId id="373" r:id="rId33"/>
    <p:sldId id="374" r:id="rId34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" initials="DM" lastIdx="2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1C9F6"/>
    <a:srgbClr val="00824A"/>
    <a:srgbClr val="6C7D05"/>
    <a:srgbClr val="4C0A70"/>
    <a:srgbClr val="63007A"/>
    <a:srgbClr val="FEFFE5"/>
    <a:srgbClr val="FFFFFF"/>
    <a:srgbClr val="CC00CC"/>
    <a:srgbClr val="800080"/>
    <a:srgbClr val="E0007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75" autoAdjust="0"/>
    <p:restoredTop sz="86831" autoAdjust="0"/>
  </p:normalViewPr>
  <p:slideViewPr>
    <p:cSldViewPr>
      <p:cViewPr varScale="1">
        <p:scale>
          <a:sx n="66" d="100"/>
          <a:sy n="66" d="100"/>
        </p:scale>
        <p:origin x="-8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283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5" Type="http://schemas.openxmlformats.org/officeDocument/2006/relationships/image" Target="../media/image58.wmf"/><Relationship Id="rId4" Type="http://schemas.openxmlformats.org/officeDocument/2006/relationships/image" Target="../media/image57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emf"/><Relationship Id="rId1" Type="http://schemas.openxmlformats.org/officeDocument/2006/relationships/image" Target="../media/image59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7" Type="http://schemas.openxmlformats.org/officeDocument/2006/relationships/image" Target="../media/image68.wmf"/><Relationship Id="rId2" Type="http://schemas.openxmlformats.org/officeDocument/2006/relationships/image" Target="../media/image63.emf"/><Relationship Id="rId1" Type="http://schemas.openxmlformats.org/officeDocument/2006/relationships/image" Target="../media/image62.emf"/><Relationship Id="rId6" Type="http://schemas.openxmlformats.org/officeDocument/2006/relationships/image" Target="../media/image67.wmf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4" Type="http://schemas.openxmlformats.org/officeDocument/2006/relationships/image" Target="../media/image14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image" Target="../media/image7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5" Type="http://schemas.openxmlformats.org/officeDocument/2006/relationships/image" Target="../media/image35.wmf"/><Relationship Id="rId4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8515F41F-E325-464E-B7F3-58FAC1A6AC44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3724293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CD53510-4C68-4D58-94C5-25508DA194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3673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6417DE-77BA-45D9-B3D5-371563D44DB6}" type="slidenum">
              <a:rPr lang="en-US"/>
              <a:pPr/>
              <a:t>1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C8D8DD-7BCA-4F80-8B02-1CDCDB61278D}" type="slidenum">
              <a:rPr lang="en-US"/>
              <a:pPr/>
              <a:t>10</a:t>
            </a:fld>
            <a:endParaRPr lang="en-US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>
          <a:xfrm>
            <a:off x="914400" y="4343400"/>
            <a:ext cx="5029200" cy="418904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89309F-EE18-4E6C-81C8-6A6B41FF3AF5}" type="slidenum">
              <a:rPr lang="en-US"/>
              <a:pPr/>
              <a:t>11</a:t>
            </a:fld>
            <a:endParaRPr lang="en-US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7CF60-16AD-494C-B7BF-CDFD1DBAB81C}" type="slidenum">
              <a:rPr lang="en-US"/>
              <a:pPr/>
              <a:t>12</a:t>
            </a:fld>
            <a:endParaRPr 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C40A5F-2BA2-49D9-B7AE-DBA747E8E990}" type="slidenum">
              <a:rPr lang="en-US"/>
              <a:pPr/>
              <a:t>13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70C175-09CD-4C4F-9BEE-09C378FDFE95}" type="slidenum">
              <a:rPr lang="en-US"/>
              <a:pPr/>
              <a:t>14</a:t>
            </a:fld>
            <a:endParaRPr lang="en-US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BD42F0-D7A9-4B00-A310-6F2EF7CC5DBA}" type="slidenum">
              <a:rPr lang="en-US"/>
              <a:pPr/>
              <a:t>15</a:t>
            </a:fld>
            <a:endParaRPr lang="en-US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064E4F-6A7A-4DA6-BBD1-96DC136C9BA1}" type="slidenum">
              <a:rPr lang="en-US"/>
              <a:pPr/>
              <a:t>16</a:t>
            </a:fld>
            <a:endParaRPr lang="en-US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80664F-2E51-4FCA-A74B-EEAA6F8AF68F}" type="slidenum">
              <a:rPr lang="en-US"/>
              <a:pPr/>
              <a:t>17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25EAE6-433C-4A01-918C-C61D10C29A9E}" type="slidenum">
              <a:rPr lang="en-US"/>
              <a:pPr/>
              <a:t>18</a:t>
            </a:fld>
            <a:endParaRPr lang="en-US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A57FD2-197A-4619-AC61-56502FC03A09}" type="slidenum">
              <a:rPr lang="en-US"/>
              <a:pPr/>
              <a:t>19</a:t>
            </a:fld>
            <a:endParaRPr lang="en-US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8617E-55DB-4351-A136-C3646B7A4DA3}" type="slidenum">
              <a:rPr lang="en-US"/>
              <a:pPr/>
              <a:t>2</a:t>
            </a:fld>
            <a:endParaRPr lang="en-U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200846-D639-4E8F-943F-127F07B72404}" type="slidenum">
              <a:rPr lang="en-US"/>
              <a:pPr/>
              <a:t>20</a:t>
            </a:fld>
            <a:endParaRPr 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3ED876-3999-41D7-91C6-C1340BBEEB9F}" type="slidenum">
              <a:rPr lang="en-US"/>
              <a:pPr/>
              <a:t>21</a:t>
            </a:fld>
            <a:endParaRPr lang="en-US"/>
          </a:p>
        </p:txBody>
      </p:sp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289C27-8155-47A1-96E0-5FB71AA24581}" type="slidenum">
              <a:rPr lang="en-US"/>
              <a:pPr/>
              <a:t>22</a:t>
            </a:fld>
            <a:endParaRPr lang="en-US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06A4B-A11C-4FAA-AE43-CD1303D8BE64}" type="slidenum">
              <a:rPr lang="en-US"/>
              <a:pPr/>
              <a:t>23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963742-C6F0-4C0B-B1DD-1F11FA8C1DDB}" type="slidenum">
              <a:rPr lang="en-US"/>
              <a:pPr/>
              <a:t>24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8E940B-AA9F-47EC-852D-47B3C72917B8}" type="slidenum">
              <a:rPr lang="en-US"/>
              <a:pPr/>
              <a:t>25</a:t>
            </a:fld>
            <a:endParaRPr lang="en-US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7A6E6D-3B2C-4CA5-82E9-C9924BAC78F8}" type="slidenum">
              <a:rPr lang="en-US"/>
              <a:pPr/>
              <a:t>26</a:t>
            </a:fld>
            <a:endParaRPr lang="en-US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5F9D1-7103-4B3C-865E-10ABF3599E56}" type="slidenum">
              <a:rPr lang="en-US"/>
              <a:pPr/>
              <a:t>27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D9ADD-05CE-4A82-B5A9-6E00A0C02A78}" type="slidenum">
              <a:rPr lang="en-US"/>
              <a:pPr/>
              <a:t>28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012342-4F89-4CC6-B253-105CECFDA123}" type="slidenum">
              <a:rPr lang="en-US"/>
              <a:pPr/>
              <a:t>29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0728" y="4355976"/>
            <a:ext cx="5029200" cy="4114800"/>
          </a:xfrm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08B2EA-39BA-4727-8154-D57263CE940E}" type="slidenum">
              <a:rPr lang="en-US"/>
              <a:pPr/>
              <a:t>3</a:t>
            </a:fld>
            <a:endParaRPr lang="en-US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8E47D1-7185-43F3-A773-252AEFD572F6}" type="slidenum">
              <a:rPr lang="en-US"/>
              <a:pPr/>
              <a:t>30</a:t>
            </a:fld>
            <a:endParaRPr lang="en-U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53A636-412C-42B3-A377-F1A5394F27D9}" type="slidenum">
              <a:rPr lang="en-US"/>
              <a:pPr/>
              <a:t>31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BDA715-DBB7-4747-B4C7-1E4D06CE944A}" type="slidenum">
              <a:rPr lang="en-US"/>
              <a:pPr/>
              <a:t>32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896F1B-6B79-44C4-854E-562C00238D65}" type="slidenum">
              <a:rPr lang="en-US"/>
              <a:pPr/>
              <a:t>33</a:t>
            </a:fld>
            <a:endParaRPr lang="en-US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715000" cy="4114800"/>
          </a:xfrm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74B999-3D0D-4CCB-B527-35B8114B86B1}" type="slidenum">
              <a:rPr lang="en-US"/>
              <a:pPr/>
              <a:t>4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BF7322-C70E-4850-A332-3BA7BFD03DF5}" type="slidenum">
              <a:rPr lang="en-US"/>
              <a:pPr/>
              <a:t>5</a:t>
            </a:fld>
            <a:endParaRPr lang="en-US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4267B7-7F7C-400E-B777-F46B32DAA414}" type="slidenum">
              <a:rPr lang="en-US"/>
              <a:pPr/>
              <a:t>6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9E926C-CF38-41EA-94BE-F014FB2B0091}" type="slidenum">
              <a:rPr lang="en-US"/>
              <a:pPr/>
              <a:t>7</a:t>
            </a:fld>
            <a:endParaRPr lang="en-US"/>
          </a:p>
        </p:txBody>
      </p:sp>
      <p:sp>
        <p:nvSpPr>
          <p:cNvPr id="1730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F1A9CE-D0DA-4012-8244-3C245356E406}" type="slidenum">
              <a:rPr lang="en-US"/>
              <a:pPr/>
              <a:t>8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99D25D-65DA-4776-AB5C-2911DF5F8FD8}" type="slidenum">
              <a:rPr lang="en-US"/>
              <a:pPr/>
              <a:t>9</a:t>
            </a:fld>
            <a:endParaRPr lang="en-US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41"/>
          <p:cNvSpPr>
            <a:spLocks noChangeArrowheads="1"/>
          </p:cNvSpPr>
          <p:nvPr userDrawn="1"/>
        </p:nvSpPr>
        <p:spPr bwMode="auto">
          <a:xfrm>
            <a:off x="2238375" y="393700"/>
            <a:ext cx="1066800" cy="3063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l"/>
            <a:r>
              <a:rPr lang="en-US" sz="1200" b="1">
                <a:solidFill>
                  <a:srgbClr val="FEFFE5"/>
                </a:solidFill>
                <a:latin typeface="Arial" pitchFamily="34" charset="0"/>
              </a:rPr>
              <a:t>Kap 1,2 - </a:t>
            </a:r>
            <a:fld id="{5A044966-945F-4AD2-B5BB-620DDE683A25}" type="slidenum">
              <a:rPr lang="en-US" sz="1200" b="1">
                <a:solidFill>
                  <a:srgbClr val="FEFFE5"/>
                </a:solidFill>
                <a:latin typeface="Arial" pitchFamily="34" charset="0"/>
              </a:rPr>
              <a:pPr algn="l"/>
              <a:t>‹#›</a:t>
            </a:fld>
            <a:endParaRPr lang="en-US" sz="1200" b="1">
              <a:solidFill>
                <a:srgbClr val="FEFFE5"/>
              </a:solidFill>
              <a:latin typeface="Arial" pitchFamily="34" charset="0"/>
            </a:endParaRPr>
          </a:p>
        </p:txBody>
      </p:sp>
      <p:pic>
        <p:nvPicPr>
          <p:cNvPr id="8" name="Picture 7" descr="baner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Microsoft_Office_Excel_97-2003-regneark4.xls"/><Relationship Id="rId4" Type="http://schemas.openxmlformats.org/officeDocument/2006/relationships/image" Target="../media/image1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3.wmf"/><Relationship Id="rId4" Type="http://schemas.openxmlformats.org/officeDocument/2006/relationships/oleObject" Target="../embeddings/Microsoft_Office_Excel_97-2003-regneark5.xls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8.png"/><Relationship Id="rId5" Type="http://schemas.openxmlformats.org/officeDocument/2006/relationships/image" Target="../media/image20.wmf"/><Relationship Id="rId4" Type="http://schemas.openxmlformats.org/officeDocument/2006/relationships/oleObject" Target="../embeddings/Microsoft_Office_Excel_97-2003-regneark6.xls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Microsoft_Office_Excel_97-2003-regneark7.xls"/><Relationship Id="rId4" Type="http://schemas.openxmlformats.org/officeDocument/2006/relationships/image" Target="../media/image30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Microsoft_Office_Excel_97-2003-regneark8.xls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Microsoft_Office_Excel_97-2003-regneark9.xls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image" Target="../media/image46.emf"/><Relationship Id="rId9" Type="http://schemas.openxmlformats.org/officeDocument/2006/relationships/image" Target="../media/image4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0.wmf"/><Relationship Id="rId4" Type="http://schemas.openxmlformats.org/officeDocument/2006/relationships/oleObject" Target="../embeddings/Microsoft_Office_Excel_97-2003-regneark10.xls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0.wmf"/><Relationship Id="rId4" Type="http://schemas.openxmlformats.org/officeDocument/2006/relationships/oleObject" Target="../embeddings/Microsoft_Office_Excel_97-2003-regneark11.xls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Microsoft_Office_Excel_97-2003-regneark1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Microsoft_Office_Excel_97-2003-regneark13.xls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-regneark17.xls"/><Relationship Id="rId3" Type="http://schemas.openxmlformats.org/officeDocument/2006/relationships/notesSlide" Target="../notesSlides/notesSlide28.xml"/><Relationship Id="rId7" Type="http://schemas.openxmlformats.org/officeDocument/2006/relationships/oleObject" Target="../embeddings/Microsoft_Office_Excel_97-2003-regneark1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Microsoft_Office_Excel_97-2003-regneark15.xls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Microsoft_Office_Excel_97-2003-regneark14.xls"/><Relationship Id="rId9" Type="http://schemas.openxmlformats.org/officeDocument/2006/relationships/image" Target="../media/image2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6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Microsoft_Office_Excel_97-2003-regneark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Microsoft_Office_Excel_97-2003-regneark2.xls"/><Relationship Id="rId5" Type="http://schemas.openxmlformats.org/officeDocument/2006/relationships/oleObject" Target="../embeddings/Microsoft_Office_Excel_97-2003-regneark1.xls"/><Relationship Id="rId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5.w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  <p:pic>
        <p:nvPicPr>
          <p:cNvPr id="4" name="Picture 7" descr="fagbok HVITpc [Converted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653136"/>
            <a:ext cx="1545304" cy="720080"/>
          </a:xfrm>
          <a:prstGeom prst="rect">
            <a:avLst/>
          </a:prstGeom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683568" y="1412776"/>
            <a:ext cx="4953000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3200" b="1" dirty="0">
                <a:solidFill>
                  <a:srgbClr val="333366"/>
                </a:solidFill>
                <a:latin typeface="Times New Roman" pitchFamily="18" charset="0"/>
              </a:rPr>
              <a:t>F</a:t>
            </a:r>
            <a:r>
              <a:rPr lang="nb-NO" sz="2200" b="1" dirty="0">
                <a:solidFill>
                  <a:srgbClr val="333366"/>
                </a:solidFill>
                <a:latin typeface="Times New Roman" pitchFamily="18" charset="0"/>
              </a:rPr>
              <a:t>INANSIELL </a:t>
            </a:r>
            <a:r>
              <a:rPr lang="nb-NO" sz="3200" b="1" dirty="0">
                <a:solidFill>
                  <a:srgbClr val="333366"/>
                </a:solidFill>
                <a:latin typeface="Times New Roman" pitchFamily="18" charset="0"/>
              </a:rPr>
              <a:t>Ø</a:t>
            </a:r>
            <a:r>
              <a:rPr lang="nb-NO" sz="2200" b="1" dirty="0">
                <a:solidFill>
                  <a:srgbClr val="333366"/>
                </a:solidFill>
                <a:latin typeface="Times New Roman" pitchFamily="18" charset="0"/>
              </a:rPr>
              <a:t>KONOMI</a:t>
            </a:r>
          </a:p>
          <a:p>
            <a:pPr algn="l">
              <a:spcBef>
                <a:spcPct val="50000"/>
              </a:spcBef>
            </a:pPr>
            <a:r>
              <a:rPr lang="nb-NO" sz="1600" b="1" dirty="0">
                <a:solidFill>
                  <a:srgbClr val="333366"/>
                </a:solidFill>
                <a:latin typeface="Times New Roman" pitchFamily="18" charset="0"/>
              </a:rPr>
              <a:t>TEORI OG </a:t>
            </a:r>
            <a:r>
              <a:rPr lang="nb-NO" sz="1600" b="1" dirty="0" smtClean="0">
                <a:solidFill>
                  <a:srgbClr val="333366"/>
                </a:solidFill>
                <a:latin typeface="Times New Roman" pitchFamily="18" charset="0"/>
              </a:rPr>
              <a:t>PRAKSIS</a:t>
            </a:r>
          </a:p>
          <a:p>
            <a:pPr algn="l">
              <a:spcBef>
                <a:spcPct val="50000"/>
              </a:spcBef>
            </a:pPr>
            <a:r>
              <a:rPr lang="nb-NO" sz="1200" b="1" dirty="0" smtClean="0">
                <a:solidFill>
                  <a:srgbClr val="333366"/>
                </a:solidFill>
                <a:latin typeface="Times New Roman" pitchFamily="18" charset="0"/>
              </a:rPr>
              <a:t>4. UTGAVE</a:t>
            </a:r>
            <a:endParaRPr lang="nb-NO" sz="1200" b="1" dirty="0">
              <a:solidFill>
                <a:srgbClr val="333366"/>
              </a:solidFill>
              <a:latin typeface="Times New Roman" pitchFamily="18" charset="0"/>
            </a:endParaRPr>
          </a:p>
          <a:p>
            <a:pPr algn="l">
              <a:spcBef>
                <a:spcPct val="50000"/>
              </a:spcBef>
            </a:pPr>
            <a:endParaRPr lang="nb-NO" sz="1600" dirty="0">
              <a:solidFill>
                <a:srgbClr val="333366"/>
              </a:solidFill>
              <a:latin typeface="Times New Roman" pitchFamily="18" charset="0"/>
            </a:endParaRPr>
          </a:p>
          <a:p>
            <a:pPr algn="l">
              <a:spcBef>
                <a:spcPct val="50000"/>
              </a:spcBef>
            </a:pPr>
            <a:r>
              <a:rPr lang="nb-NO" sz="1800" dirty="0">
                <a:solidFill>
                  <a:srgbClr val="333366"/>
                </a:solidFill>
                <a:latin typeface="Times New Roman" pitchFamily="18" charset="0"/>
              </a:rPr>
              <a:t>Øyvind Bøhren og Dag </a:t>
            </a:r>
            <a:r>
              <a:rPr lang="nb-NO" sz="1800" dirty="0" err="1">
                <a:solidFill>
                  <a:srgbClr val="333366"/>
                </a:solidFill>
                <a:latin typeface="Times New Roman" pitchFamily="18" charset="0"/>
              </a:rPr>
              <a:t>Michalsen</a:t>
            </a:r>
            <a:endParaRPr lang="nb-NO" sz="1800" dirty="0">
              <a:solidFill>
                <a:srgbClr val="333366"/>
              </a:solidFill>
              <a:latin typeface="Times New Roman" pitchFamily="18" charset="0"/>
            </a:endParaRPr>
          </a:p>
          <a:p>
            <a:pPr algn="l">
              <a:spcBef>
                <a:spcPct val="50000"/>
              </a:spcBef>
            </a:pP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</a:rPr>
              <a:t>Fagbokforlaget 2012</a:t>
            </a:r>
          </a:p>
          <a:p>
            <a:pPr algn="l">
              <a:spcBef>
                <a:spcPct val="50000"/>
              </a:spcBef>
            </a:pPr>
            <a:r>
              <a:rPr lang="nb-NO" sz="1400" dirty="0" smtClean="0">
                <a:solidFill>
                  <a:srgbClr val="333366"/>
                </a:solidFill>
                <a:latin typeface="Times New Roman" pitchFamily="18" charset="0"/>
              </a:rPr>
              <a:t>ISBN-978-82-450-1326-9</a:t>
            </a:r>
          </a:p>
          <a:p>
            <a:pPr algn="l">
              <a:spcBef>
                <a:spcPct val="50000"/>
              </a:spcBef>
            </a:pPr>
            <a:endParaRPr lang="nb-NO" sz="18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80728"/>
            <a:ext cx="3283960" cy="4495801"/>
          </a:xfrm>
          <a:prstGeom prst="rect">
            <a:avLst/>
          </a:prstGeom>
          <a:noFill/>
          <a:ln>
            <a:noFill/>
          </a:ln>
          <a:effectLst>
            <a:outerShdw dist="10160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9" name="Rectangle 5"/>
          <p:cNvSpPr>
            <a:spLocks noChangeArrowheads="1"/>
          </p:cNvSpPr>
          <p:nvPr/>
        </p:nvSpPr>
        <p:spPr bwMode="auto">
          <a:xfrm>
            <a:off x="1012825" y="1132384"/>
            <a:ext cx="60198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Oppgave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Du har investert i følgende selskaper, hvor avkastning og sannsynligheter er: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2000" b="1">
              <a:solidFill>
                <a:srgbClr val="333366"/>
              </a:solidFill>
              <a:latin typeface="Times New Roman" pitchFamily="18" charset="0"/>
            </a:endParaRPr>
          </a:p>
        </p:txBody>
      </p:sp>
      <p:pic>
        <p:nvPicPr>
          <p:cNvPr id="185352" name="Picture 8" descr="PE01891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8113" y="4739184"/>
            <a:ext cx="779462" cy="1066800"/>
          </a:xfrm>
          <a:prstGeom prst="rect">
            <a:avLst/>
          </a:prstGeom>
          <a:noFill/>
        </p:spPr>
      </p:pic>
      <p:sp>
        <p:nvSpPr>
          <p:cNvPr id="185355" name="Rectangle 11"/>
          <p:cNvSpPr>
            <a:spLocks noChangeArrowheads="1"/>
          </p:cNvSpPr>
          <p:nvPr/>
        </p:nvSpPr>
        <p:spPr bwMode="auto">
          <a:xfrm>
            <a:off x="1012825" y="4712197"/>
            <a:ext cx="60198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lphaLcParenR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Beregn forventet avkastning for A og B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lphaLcParenR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Beregn avkastning på porteføljen i hver tilstand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lphaLcParenR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Beregn forventet avkastning på porteføljen</a:t>
            </a:r>
            <a:endParaRPr lang="en-US" sz="2000" b="1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85357" name="Rectangle 13"/>
          <p:cNvSpPr>
            <a:spLocks noChangeArrowheads="1"/>
          </p:cNvSpPr>
          <p:nvPr/>
        </p:nvSpPr>
        <p:spPr bwMode="auto">
          <a:xfrm>
            <a:off x="685800" y="446584"/>
            <a:ext cx="7696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2. Forventet kontantstrøm (forts.)</a:t>
            </a:r>
            <a:endParaRPr lang="en-US">
              <a:solidFill>
                <a:srgbClr val="333366"/>
              </a:solidFill>
              <a:latin typeface="Times New Roman" pitchFamily="18" charset="0"/>
            </a:endParaRPr>
          </a:p>
        </p:txBody>
      </p:sp>
      <p:graphicFrame>
        <p:nvGraphicFramePr>
          <p:cNvPr id="185361" name="Object 17"/>
          <p:cNvGraphicFramePr>
            <a:graphicFrameLocks noChangeAspect="1"/>
          </p:cNvGraphicFramePr>
          <p:nvPr/>
        </p:nvGraphicFramePr>
        <p:xfrm>
          <a:off x="2079625" y="2456359"/>
          <a:ext cx="5133975" cy="1952625"/>
        </p:xfrm>
        <a:graphic>
          <a:graphicData uri="http://schemas.openxmlformats.org/presentationml/2006/ole">
            <p:oleObj spid="_x0000_s185374" name="Regneark" r:id="rId5" imgW="6063840" imgH="2306160" progId="Excel.Sheet.8">
              <p:embed/>
            </p:oleObj>
          </a:graphicData>
        </a:graphic>
      </p:graphicFrame>
      <p:pic>
        <p:nvPicPr>
          <p:cNvPr id="185363" name="Picture 19" descr="BS00049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760909"/>
            <a:ext cx="1066800" cy="1057275"/>
          </a:xfrm>
          <a:prstGeom prst="rect">
            <a:avLst/>
          </a:prstGeom>
          <a:noFill/>
        </p:spPr>
      </p:pic>
      <p:sp>
        <p:nvSpPr>
          <p:cNvPr id="9" name="Text Box 65"/>
          <p:cNvSpPr txBox="1">
            <a:spLocks noChangeArrowheads="1"/>
          </p:cNvSpPr>
          <p:nvPr/>
        </p:nvSpPr>
        <p:spPr bwMode="auto">
          <a:xfrm>
            <a:off x="5940152" y="6361583"/>
            <a:ext cx="5105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400" b="1" dirty="0">
                <a:solidFill>
                  <a:srgbClr val="FBFFE5"/>
                </a:solidFill>
                <a:latin typeface="Arial" pitchFamily="34" charset="0"/>
              </a:rPr>
              <a:t>INNLEDNING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7" name="Rectangle 5"/>
          <p:cNvSpPr>
            <a:spLocks noChangeArrowheads="1"/>
          </p:cNvSpPr>
          <p:nvPr/>
        </p:nvSpPr>
        <p:spPr bwMode="auto">
          <a:xfrm>
            <a:off x="1039044" y="962397"/>
            <a:ext cx="7239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Risikomål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portefølje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Varians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standardavvik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FF3300"/>
                </a:solidFill>
                <a:latin typeface="Monotype Sorts" pitchFamily="2" charset="2"/>
              </a:rPr>
              <a:t>	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Mål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spredningen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avkastningen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/>
            </a:r>
            <a:b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</a:b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Eksempel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87410" name="Rectangle 18"/>
          <p:cNvSpPr>
            <a:spLocks noChangeArrowheads="1"/>
          </p:cNvSpPr>
          <p:nvPr/>
        </p:nvSpPr>
        <p:spPr bwMode="auto">
          <a:xfrm>
            <a:off x="1801044" y="5077197"/>
            <a:ext cx="66294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Varians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standardavvik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sier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noe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påregnelig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avvik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fra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forventet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verdi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Jo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høyere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varians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standardavvik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–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jo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høyere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87411" name="Rectangle 19"/>
          <p:cNvSpPr>
            <a:spLocks noChangeArrowheads="1"/>
          </p:cNvSpPr>
          <p:nvPr/>
        </p:nvSpPr>
        <p:spPr bwMode="auto">
          <a:xfrm>
            <a:off x="467544" y="443136"/>
            <a:ext cx="7162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3.1  Varians og standardavvik</a:t>
            </a:r>
          </a:p>
        </p:txBody>
      </p:sp>
      <p:pic>
        <p:nvPicPr>
          <p:cNvPr id="187412" name="Picture 20" descr="BS0062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3469" y="671885"/>
            <a:ext cx="1152525" cy="900112"/>
          </a:xfrm>
          <a:prstGeom prst="rect">
            <a:avLst/>
          </a:prstGeom>
          <a:noFill/>
        </p:spPr>
      </p:pic>
      <p:sp>
        <p:nvSpPr>
          <p:cNvPr id="187413" name="AutoShape 21"/>
          <p:cNvSpPr>
            <a:spLocks noChangeArrowheads="1"/>
          </p:cNvSpPr>
          <p:nvPr/>
        </p:nvSpPr>
        <p:spPr bwMode="auto">
          <a:xfrm>
            <a:off x="1267644" y="5153397"/>
            <a:ext cx="3810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7414" name="AutoShape 22"/>
          <p:cNvSpPr>
            <a:spLocks noChangeArrowheads="1"/>
          </p:cNvSpPr>
          <p:nvPr/>
        </p:nvSpPr>
        <p:spPr bwMode="auto">
          <a:xfrm>
            <a:off x="1267644" y="5839197"/>
            <a:ext cx="3810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pic>
        <p:nvPicPr>
          <p:cNvPr id="22" name="Picture 1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81" y="2273672"/>
            <a:ext cx="729456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10" grpId="0" autoUpdateAnimBg="0"/>
      <p:bldP spid="187413" grpId="0" animBg="1"/>
      <p:bldP spid="1874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8515" name="Object 99"/>
          <p:cNvGraphicFramePr>
            <a:graphicFrameLocks noChangeAspect="1"/>
          </p:cNvGraphicFramePr>
          <p:nvPr/>
        </p:nvGraphicFramePr>
        <p:xfrm>
          <a:off x="1083494" y="2410197"/>
          <a:ext cx="5657850" cy="3749675"/>
        </p:xfrm>
        <a:graphic>
          <a:graphicData uri="http://schemas.openxmlformats.org/presentationml/2006/ole">
            <p:oleObj spid="_x0000_s188528" name="Diagram" r:id="rId4" imgW="5883840" imgH="3903840" progId="Excel.Sheet.8">
              <p:embed/>
            </p:oleObj>
          </a:graphicData>
        </a:graphic>
      </p:graphicFrame>
      <p:sp>
        <p:nvSpPr>
          <p:cNvPr id="188421" name="Rectangle 5"/>
          <p:cNvSpPr>
            <a:spLocks noChangeArrowheads="1"/>
          </p:cNvSpPr>
          <p:nvPr/>
        </p:nvSpPr>
        <p:spPr bwMode="auto">
          <a:xfrm>
            <a:off x="1026344" y="962397"/>
            <a:ext cx="7239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Investor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risikonøytral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kun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forventet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avkastning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Investor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risikosøker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  Liker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Vi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forutsetter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at investor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risikoavers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både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forventning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;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misliker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88423" name="Oval 7"/>
          <p:cNvSpPr>
            <a:spLocks noChangeArrowheads="1"/>
          </p:cNvSpPr>
          <p:nvPr/>
        </p:nvSpPr>
        <p:spPr bwMode="auto">
          <a:xfrm>
            <a:off x="3083744" y="4696197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8424" name="Oval 8"/>
          <p:cNvSpPr>
            <a:spLocks noChangeArrowheads="1"/>
          </p:cNvSpPr>
          <p:nvPr/>
        </p:nvSpPr>
        <p:spPr bwMode="auto">
          <a:xfrm>
            <a:off x="4150544" y="4696197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8425" name="Oval 9"/>
          <p:cNvSpPr>
            <a:spLocks noChangeArrowheads="1"/>
          </p:cNvSpPr>
          <p:nvPr/>
        </p:nvSpPr>
        <p:spPr bwMode="auto">
          <a:xfrm>
            <a:off x="5293544" y="3629397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8426" name="Oval 10"/>
          <p:cNvSpPr>
            <a:spLocks noChangeArrowheads="1"/>
          </p:cNvSpPr>
          <p:nvPr/>
        </p:nvSpPr>
        <p:spPr bwMode="auto">
          <a:xfrm>
            <a:off x="5293544" y="4162797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8427" name="Rectangle 11"/>
          <p:cNvSpPr>
            <a:spLocks noChangeArrowheads="1"/>
          </p:cNvSpPr>
          <p:nvPr/>
        </p:nvSpPr>
        <p:spPr bwMode="auto">
          <a:xfrm>
            <a:off x="2959919" y="4431085"/>
            <a:ext cx="38100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A</a:t>
            </a:r>
          </a:p>
        </p:txBody>
      </p:sp>
      <p:sp>
        <p:nvSpPr>
          <p:cNvPr id="188428" name="Rectangle 12"/>
          <p:cNvSpPr>
            <a:spLocks noChangeArrowheads="1"/>
          </p:cNvSpPr>
          <p:nvPr/>
        </p:nvSpPr>
        <p:spPr bwMode="auto">
          <a:xfrm>
            <a:off x="4026719" y="4439022"/>
            <a:ext cx="3810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B</a:t>
            </a:r>
          </a:p>
        </p:txBody>
      </p:sp>
      <p:sp>
        <p:nvSpPr>
          <p:cNvPr id="188429" name="Rectangle 13"/>
          <p:cNvSpPr>
            <a:spLocks noChangeArrowheads="1"/>
          </p:cNvSpPr>
          <p:nvPr/>
        </p:nvSpPr>
        <p:spPr bwMode="auto">
          <a:xfrm>
            <a:off x="5174482" y="3400797"/>
            <a:ext cx="3810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C</a:t>
            </a:r>
          </a:p>
        </p:txBody>
      </p:sp>
      <p:sp>
        <p:nvSpPr>
          <p:cNvPr id="188430" name="Rectangle 14"/>
          <p:cNvSpPr>
            <a:spLocks noChangeArrowheads="1"/>
          </p:cNvSpPr>
          <p:nvPr/>
        </p:nvSpPr>
        <p:spPr bwMode="auto">
          <a:xfrm>
            <a:off x="5155432" y="3934197"/>
            <a:ext cx="3810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D</a:t>
            </a:r>
          </a:p>
        </p:txBody>
      </p:sp>
      <p:sp>
        <p:nvSpPr>
          <p:cNvPr id="188432" name="Rectangle 16"/>
          <p:cNvSpPr>
            <a:spLocks noChangeArrowheads="1"/>
          </p:cNvSpPr>
          <p:nvPr/>
        </p:nvSpPr>
        <p:spPr bwMode="auto">
          <a:xfrm>
            <a:off x="467544" y="371128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3.2  Risikoholdning og risikokompensasjon</a:t>
            </a:r>
          </a:p>
        </p:txBody>
      </p:sp>
      <p:grpSp>
        <p:nvGrpSpPr>
          <p:cNvPr id="188592" name="Group 176"/>
          <p:cNvGrpSpPr>
            <a:grpSpLocks/>
          </p:cNvGrpSpPr>
          <p:nvPr/>
        </p:nvGrpSpPr>
        <p:grpSpPr bwMode="auto">
          <a:xfrm>
            <a:off x="6732240" y="481608"/>
            <a:ext cx="1828800" cy="1219200"/>
            <a:chOff x="4272" y="576"/>
            <a:chExt cx="1152" cy="768"/>
          </a:xfrm>
        </p:grpSpPr>
        <p:sp>
          <p:nvSpPr>
            <p:cNvPr id="188520" name="Rectangle 104"/>
            <p:cNvSpPr>
              <a:spLocks noChangeArrowheads="1"/>
            </p:cNvSpPr>
            <p:nvPr/>
          </p:nvSpPr>
          <p:spPr bwMode="auto">
            <a:xfrm>
              <a:off x="4272" y="696"/>
              <a:ext cx="9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800" b="1">
                  <a:solidFill>
                    <a:srgbClr val="333366"/>
                  </a:solidFill>
                  <a:latin typeface="Bernard MT Condensed" pitchFamily="18" charset="0"/>
                </a:rPr>
                <a:t>Høy risiko</a:t>
              </a:r>
              <a:endParaRPr lang="nb-NO" sz="1800" b="1">
                <a:solidFill>
                  <a:srgbClr val="333366"/>
                </a:solidFill>
                <a:latin typeface="Bernard MT Condensed" pitchFamily="18" charset="0"/>
              </a:endParaRPr>
            </a:p>
          </p:txBody>
        </p:sp>
        <p:pic>
          <p:nvPicPr>
            <p:cNvPr id="188519" name="Picture 103" descr="BS00503_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54" y="576"/>
              <a:ext cx="670" cy="768"/>
            </a:xfrm>
            <a:prstGeom prst="rect">
              <a:avLst/>
            </a:prstGeom>
            <a:noFill/>
          </p:spPr>
        </p:pic>
        <p:grpSp>
          <p:nvGrpSpPr>
            <p:cNvPr id="188521" name="Group 105"/>
            <p:cNvGrpSpPr>
              <a:grpSpLocks/>
            </p:cNvGrpSpPr>
            <p:nvPr/>
          </p:nvGrpSpPr>
          <p:grpSpPr bwMode="auto">
            <a:xfrm>
              <a:off x="5231" y="742"/>
              <a:ext cx="155" cy="350"/>
              <a:chOff x="1152" y="2880"/>
              <a:chExt cx="343" cy="679"/>
            </a:xfrm>
          </p:grpSpPr>
          <p:sp>
            <p:nvSpPr>
              <p:cNvPr id="188522" name="Freeform 106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/>
                <a:ahLst/>
                <a:cxnLst>
                  <a:cxn ang="0">
                    <a:pos x="137" y="183"/>
                  </a:cxn>
                  <a:cxn ang="0">
                    <a:pos x="100" y="178"/>
                  </a:cxn>
                  <a:cxn ang="0">
                    <a:pos x="65" y="174"/>
                  </a:cxn>
                  <a:cxn ang="0">
                    <a:pos x="31" y="168"/>
                  </a:cxn>
                  <a:cxn ang="0">
                    <a:pos x="4" y="141"/>
                  </a:cxn>
                  <a:cxn ang="0">
                    <a:pos x="0" y="65"/>
                  </a:cxn>
                  <a:cxn ang="0">
                    <a:pos x="19" y="27"/>
                  </a:cxn>
                  <a:cxn ang="0">
                    <a:pos x="55" y="16"/>
                  </a:cxn>
                  <a:cxn ang="0">
                    <a:pos x="93" y="11"/>
                  </a:cxn>
                  <a:cxn ang="0">
                    <a:pos x="134" y="8"/>
                  </a:cxn>
                  <a:cxn ang="0">
                    <a:pos x="176" y="5"/>
                  </a:cxn>
                  <a:cxn ang="0">
                    <a:pos x="218" y="4"/>
                  </a:cxn>
                  <a:cxn ang="0">
                    <a:pos x="263" y="2"/>
                  </a:cxn>
                  <a:cxn ang="0">
                    <a:pos x="307" y="1"/>
                  </a:cxn>
                  <a:cxn ang="0">
                    <a:pos x="352" y="0"/>
                  </a:cxn>
                  <a:cxn ang="0">
                    <a:pos x="397" y="2"/>
                  </a:cxn>
                  <a:cxn ang="0">
                    <a:pos x="442" y="7"/>
                  </a:cxn>
                  <a:cxn ang="0">
                    <a:pos x="484" y="13"/>
                  </a:cxn>
                  <a:cxn ang="0">
                    <a:pos x="522" y="42"/>
                  </a:cxn>
                  <a:cxn ang="0">
                    <a:pos x="528" y="110"/>
                  </a:cxn>
                  <a:cxn ang="0">
                    <a:pos x="520" y="151"/>
                  </a:cxn>
                  <a:cxn ang="0">
                    <a:pos x="498" y="162"/>
                  </a:cxn>
                  <a:cxn ang="0">
                    <a:pos x="474" y="170"/>
                  </a:cxn>
                  <a:cxn ang="0">
                    <a:pos x="450" y="176"/>
                  </a:cxn>
                  <a:cxn ang="0">
                    <a:pos x="433" y="179"/>
                  </a:cxn>
                  <a:cxn ang="0">
                    <a:pos x="407" y="181"/>
                  </a:cxn>
                  <a:cxn ang="0">
                    <a:pos x="370" y="183"/>
                  </a:cxn>
                  <a:cxn ang="0">
                    <a:pos x="326" y="185"/>
                  </a:cxn>
                  <a:cxn ang="0">
                    <a:pos x="278" y="187"/>
                  </a:cxn>
                  <a:cxn ang="0">
                    <a:pos x="233" y="189"/>
                  </a:cxn>
                  <a:cxn ang="0">
                    <a:pos x="193" y="189"/>
                  </a:cxn>
                  <a:cxn ang="0">
                    <a:pos x="164" y="186"/>
                  </a:cxn>
                </a:cxnLst>
                <a:rect l="0" t="0" r="r" b="b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23" name="Freeform 107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/>
                <a:ahLst/>
                <a:cxnLst>
                  <a:cxn ang="0">
                    <a:pos x="199" y="118"/>
                  </a:cxn>
                  <a:cxn ang="0">
                    <a:pos x="153" y="115"/>
                  </a:cxn>
                  <a:cxn ang="0">
                    <a:pos x="106" y="110"/>
                  </a:cxn>
                  <a:cxn ang="0">
                    <a:pos x="61" y="106"/>
                  </a:cxn>
                  <a:cxn ang="0">
                    <a:pos x="23" y="100"/>
                  </a:cxn>
                  <a:cxn ang="0">
                    <a:pos x="7" y="87"/>
                  </a:cxn>
                  <a:cxn ang="0">
                    <a:pos x="22" y="84"/>
                  </a:cxn>
                  <a:cxn ang="0">
                    <a:pos x="48" y="87"/>
                  </a:cxn>
                  <a:cxn ang="0">
                    <a:pos x="35" y="80"/>
                  </a:cxn>
                  <a:cxn ang="0">
                    <a:pos x="10" y="74"/>
                  </a:cxn>
                  <a:cxn ang="0">
                    <a:pos x="2" y="62"/>
                  </a:cxn>
                  <a:cxn ang="0">
                    <a:pos x="37" y="62"/>
                  </a:cxn>
                  <a:cxn ang="0">
                    <a:pos x="87" y="68"/>
                  </a:cxn>
                  <a:cxn ang="0">
                    <a:pos x="48" y="60"/>
                  </a:cxn>
                  <a:cxn ang="0">
                    <a:pos x="12" y="52"/>
                  </a:cxn>
                  <a:cxn ang="0">
                    <a:pos x="2" y="39"/>
                  </a:cxn>
                  <a:cxn ang="0">
                    <a:pos x="22" y="39"/>
                  </a:cxn>
                  <a:cxn ang="0">
                    <a:pos x="52" y="44"/>
                  </a:cxn>
                  <a:cxn ang="0">
                    <a:pos x="38" y="37"/>
                  </a:cxn>
                  <a:cxn ang="0">
                    <a:pos x="9" y="29"/>
                  </a:cxn>
                  <a:cxn ang="0">
                    <a:pos x="1" y="17"/>
                  </a:cxn>
                  <a:cxn ang="0">
                    <a:pos x="27" y="19"/>
                  </a:cxn>
                  <a:cxn ang="0">
                    <a:pos x="65" y="26"/>
                  </a:cxn>
                  <a:cxn ang="0">
                    <a:pos x="27" y="14"/>
                  </a:cxn>
                  <a:cxn ang="0">
                    <a:pos x="4" y="7"/>
                  </a:cxn>
                  <a:cxn ang="0">
                    <a:pos x="0" y="1"/>
                  </a:cxn>
                  <a:cxn ang="0">
                    <a:pos x="40" y="4"/>
                  </a:cxn>
                  <a:cxn ang="0">
                    <a:pos x="95" y="11"/>
                  </a:cxn>
                  <a:cxn ang="0">
                    <a:pos x="152" y="17"/>
                  </a:cxn>
                  <a:cxn ang="0">
                    <a:pos x="209" y="23"/>
                  </a:cxn>
                  <a:cxn ang="0">
                    <a:pos x="274" y="22"/>
                  </a:cxn>
                  <a:cxn ang="0">
                    <a:pos x="339" y="17"/>
                  </a:cxn>
                  <a:cxn ang="0">
                    <a:pos x="406" y="11"/>
                  </a:cxn>
                  <a:cxn ang="0">
                    <a:pos x="473" y="3"/>
                  </a:cxn>
                  <a:cxn ang="0">
                    <a:pos x="490" y="7"/>
                  </a:cxn>
                  <a:cxn ang="0">
                    <a:pos x="465" y="22"/>
                  </a:cxn>
                  <a:cxn ang="0">
                    <a:pos x="427" y="27"/>
                  </a:cxn>
                  <a:cxn ang="0">
                    <a:pos x="426" y="31"/>
                  </a:cxn>
                  <a:cxn ang="0">
                    <a:pos x="471" y="24"/>
                  </a:cxn>
                  <a:cxn ang="0">
                    <a:pos x="494" y="30"/>
                  </a:cxn>
                  <a:cxn ang="0">
                    <a:pos x="460" y="42"/>
                  </a:cxn>
                  <a:cxn ang="0">
                    <a:pos x="413" y="51"/>
                  </a:cxn>
                  <a:cxn ang="0">
                    <a:pos x="436" y="48"/>
                  </a:cxn>
                  <a:cxn ang="0">
                    <a:pos x="483" y="44"/>
                  </a:cxn>
                  <a:cxn ang="0">
                    <a:pos x="495" y="49"/>
                  </a:cxn>
                  <a:cxn ang="0">
                    <a:pos x="490" y="54"/>
                  </a:cxn>
                  <a:cxn ang="0">
                    <a:pos x="459" y="62"/>
                  </a:cxn>
                  <a:cxn ang="0">
                    <a:pos x="470" y="65"/>
                  </a:cxn>
                  <a:cxn ang="0">
                    <a:pos x="489" y="63"/>
                  </a:cxn>
                  <a:cxn ang="0">
                    <a:pos x="494" y="67"/>
                  </a:cxn>
                  <a:cxn ang="0">
                    <a:pos x="448" y="79"/>
                  </a:cxn>
                  <a:cxn ang="0">
                    <a:pos x="387" y="89"/>
                  </a:cxn>
                  <a:cxn ang="0">
                    <a:pos x="414" y="91"/>
                  </a:cxn>
                  <a:cxn ang="0">
                    <a:pos x="480" y="80"/>
                  </a:cxn>
                  <a:cxn ang="0">
                    <a:pos x="483" y="95"/>
                  </a:cxn>
                  <a:cxn ang="0">
                    <a:pos x="452" y="100"/>
                  </a:cxn>
                  <a:cxn ang="0">
                    <a:pos x="405" y="109"/>
                  </a:cxn>
                  <a:cxn ang="0">
                    <a:pos x="352" y="115"/>
                  </a:cxn>
                  <a:cxn ang="0">
                    <a:pos x="300" y="117"/>
                  </a:cxn>
                  <a:cxn ang="0">
                    <a:pos x="248" y="120"/>
                  </a:cxn>
                </a:cxnLst>
                <a:rect l="0" t="0" r="r" b="b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24" name="Freeform 108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3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4" y="1"/>
                  </a:cxn>
                  <a:cxn ang="0">
                    <a:pos x="9" y="1"/>
                  </a:cxn>
                  <a:cxn ang="0">
                    <a:pos x="14" y="1"/>
                  </a:cxn>
                  <a:cxn ang="0">
                    <a:pos x="18" y="0"/>
                  </a:cxn>
                  <a:cxn ang="0">
                    <a:pos x="23" y="0"/>
                  </a:cxn>
                  <a:cxn ang="0">
                    <a:pos x="29" y="0"/>
                  </a:cxn>
                  <a:cxn ang="0">
                    <a:pos x="33" y="0"/>
                  </a:cxn>
                  <a:cxn ang="0">
                    <a:pos x="38" y="0"/>
                  </a:cxn>
                  <a:cxn ang="0">
                    <a:pos x="38" y="1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8" y="4"/>
                  </a:cxn>
                  <a:cxn ang="0">
                    <a:pos x="30" y="4"/>
                  </a:cxn>
                  <a:cxn ang="0">
                    <a:pos x="21" y="4"/>
                  </a:cxn>
                  <a:cxn ang="0">
                    <a:pos x="13" y="4"/>
                  </a:cxn>
                  <a:cxn ang="0">
                    <a:pos x="6" y="4"/>
                  </a:cxn>
                </a:cxnLst>
                <a:rect l="0" t="0" r="r" b="b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25" name="Freeform 109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4" y="6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8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9" y="6"/>
                  </a:cxn>
                  <a:cxn ang="0">
                    <a:pos x="8" y="7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6" y="6"/>
                  </a:cxn>
                </a:cxnLst>
                <a:rect l="0" t="0" r="r" b="b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26" name="Freeform 110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/>
                <a:ahLst/>
                <a:cxnLst>
                  <a:cxn ang="0">
                    <a:pos x="33" y="7"/>
                  </a:cxn>
                  <a:cxn ang="0">
                    <a:pos x="15" y="6"/>
                  </a:cxn>
                  <a:cxn ang="0">
                    <a:pos x="6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3" y="1"/>
                  </a:cxn>
                  <a:cxn ang="0">
                    <a:pos x="27" y="1"/>
                  </a:cxn>
                  <a:cxn ang="0">
                    <a:pos x="30" y="1"/>
                  </a:cxn>
                  <a:cxn ang="0">
                    <a:pos x="32" y="2"/>
                  </a:cxn>
                  <a:cxn ang="0">
                    <a:pos x="36" y="2"/>
                  </a:cxn>
                  <a:cxn ang="0">
                    <a:pos x="39" y="3"/>
                  </a:cxn>
                  <a:cxn ang="0">
                    <a:pos x="40" y="5"/>
                  </a:cxn>
                  <a:cxn ang="0">
                    <a:pos x="40" y="6"/>
                  </a:cxn>
                  <a:cxn ang="0">
                    <a:pos x="40" y="7"/>
                  </a:cxn>
                  <a:cxn ang="0">
                    <a:pos x="40" y="8"/>
                  </a:cxn>
                  <a:cxn ang="0">
                    <a:pos x="39" y="7"/>
                  </a:cxn>
                  <a:cxn ang="0">
                    <a:pos x="37" y="7"/>
                  </a:cxn>
                  <a:cxn ang="0">
                    <a:pos x="36" y="7"/>
                  </a:cxn>
                  <a:cxn ang="0">
                    <a:pos x="33" y="7"/>
                  </a:cxn>
                </a:cxnLst>
                <a:rect l="0" t="0" r="r" b="b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27" name="Freeform 111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/>
                <a:ahLst/>
                <a:cxnLst>
                  <a:cxn ang="0">
                    <a:pos x="190" y="45"/>
                  </a:cxn>
                  <a:cxn ang="0">
                    <a:pos x="130" y="41"/>
                  </a:cxn>
                  <a:cxn ang="0">
                    <a:pos x="85" y="36"/>
                  </a:cxn>
                  <a:cxn ang="0">
                    <a:pos x="54" y="34"/>
                  </a:cxn>
                  <a:cxn ang="0">
                    <a:pos x="32" y="32"/>
                  </a:cxn>
                  <a:cxn ang="0">
                    <a:pos x="18" y="30"/>
                  </a:cxn>
                  <a:cxn ang="0">
                    <a:pos x="10" y="28"/>
                  </a:cxn>
                  <a:cxn ang="0">
                    <a:pos x="3" y="28"/>
                  </a:cxn>
                  <a:cxn ang="0">
                    <a:pos x="0" y="26"/>
                  </a:cxn>
                  <a:cxn ang="0">
                    <a:pos x="0" y="23"/>
                  </a:cxn>
                  <a:cxn ang="0">
                    <a:pos x="2" y="21"/>
                  </a:cxn>
                  <a:cxn ang="0">
                    <a:pos x="8" y="18"/>
                  </a:cxn>
                  <a:cxn ang="0">
                    <a:pos x="37" y="13"/>
                  </a:cxn>
                  <a:cxn ang="0">
                    <a:pos x="88" y="8"/>
                  </a:cxn>
                  <a:cxn ang="0">
                    <a:pos x="140" y="4"/>
                  </a:cxn>
                  <a:cxn ang="0">
                    <a:pos x="193" y="2"/>
                  </a:cxn>
                  <a:cxn ang="0">
                    <a:pos x="246" y="0"/>
                  </a:cxn>
                  <a:cxn ang="0">
                    <a:pos x="299" y="0"/>
                  </a:cxn>
                  <a:cxn ang="0">
                    <a:pos x="352" y="2"/>
                  </a:cxn>
                  <a:cxn ang="0">
                    <a:pos x="405" y="4"/>
                  </a:cxn>
                  <a:cxn ang="0">
                    <a:pos x="437" y="6"/>
                  </a:cxn>
                  <a:cxn ang="0">
                    <a:pos x="451" y="7"/>
                  </a:cxn>
                  <a:cxn ang="0">
                    <a:pos x="464" y="11"/>
                  </a:cxn>
                  <a:cxn ang="0">
                    <a:pos x="475" y="17"/>
                  </a:cxn>
                  <a:cxn ang="0">
                    <a:pos x="479" y="23"/>
                  </a:cxn>
                  <a:cxn ang="0">
                    <a:pos x="479" y="25"/>
                  </a:cxn>
                  <a:cxn ang="0">
                    <a:pos x="462" y="27"/>
                  </a:cxn>
                  <a:cxn ang="0">
                    <a:pos x="429" y="32"/>
                  </a:cxn>
                  <a:cxn ang="0">
                    <a:pos x="398" y="35"/>
                  </a:cxn>
                  <a:cxn ang="0">
                    <a:pos x="366" y="38"/>
                  </a:cxn>
                  <a:cxn ang="0">
                    <a:pos x="335" y="42"/>
                  </a:cxn>
                  <a:cxn ang="0">
                    <a:pos x="304" y="44"/>
                  </a:cxn>
                  <a:cxn ang="0">
                    <a:pos x="273" y="46"/>
                  </a:cxn>
                  <a:cxn ang="0">
                    <a:pos x="242" y="48"/>
                  </a:cxn>
                </a:cxnLst>
                <a:rect l="0" t="0" r="r" b="b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28" name="Freeform 112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7"/>
                  </a:cxn>
                  <a:cxn ang="0">
                    <a:pos x="25" y="615"/>
                  </a:cxn>
                  <a:cxn ang="0">
                    <a:pos x="39" y="598"/>
                  </a:cxn>
                  <a:cxn ang="0">
                    <a:pos x="41" y="595"/>
                  </a:cxn>
                  <a:cxn ang="0">
                    <a:pos x="35" y="532"/>
                  </a:cxn>
                  <a:cxn ang="0">
                    <a:pos x="23" y="494"/>
                  </a:cxn>
                  <a:cxn ang="0">
                    <a:pos x="5" y="396"/>
                  </a:cxn>
                  <a:cxn ang="0">
                    <a:pos x="17" y="375"/>
                  </a:cxn>
                  <a:cxn ang="0">
                    <a:pos x="3" y="359"/>
                  </a:cxn>
                  <a:cxn ang="0">
                    <a:pos x="0" y="301"/>
                  </a:cxn>
                  <a:cxn ang="0">
                    <a:pos x="18" y="288"/>
                  </a:cxn>
                  <a:cxn ang="0">
                    <a:pos x="33" y="273"/>
                  </a:cxn>
                  <a:cxn ang="0">
                    <a:pos x="55" y="258"/>
                  </a:cxn>
                  <a:cxn ang="0">
                    <a:pos x="43" y="251"/>
                  </a:cxn>
                  <a:cxn ang="0">
                    <a:pos x="45" y="157"/>
                  </a:cxn>
                  <a:cxn ang="0">
                    <a:pos x="51" y="116"/>
                  </a:cxn>
                  <a:cxn ang="0">
                    <a:pos x="87" y="104"/>
                  </a:cxn>
                  <a:cxn ang="0">
                    <a:pos x="135" y="93"/>
                  </a:cxn>
                  <a:cxn ang="0">
                    <a:pos x="182" y="81"/>
                  </a:cxn>
                  <a:cxn ang="0">
                    <a:pos x="229" y="68"/>
                  </a:cxn>
                  <a:cxn ang="0">
                    <a:pos x="273" y="50"/>
                  </a:cxn>
                  <a:cxn ang="0">
                    <a:pos x="320" y="28"/>
                  </a:cxn>
                  <a:cxn ang="0">
                    <a:pos x="368" y="10"/>
                  </a:cxn>
                  <a:cxn ang="0">
                    <a:pos x="417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5"/>
                  </a:cxn>
                  <a:cxn ang="0">
                    <a:pos x="615" y="216"/>
                  </a:cxn>
                  <a:cxn ang="0">
                    <a:pos x="608" y="222"/>
                  </a:cxn>
                  <a:cxn ang="0">
                    <a:pos x="626" y="227"/>
                  </a:cxn>
                  <a:cxn ang="0">
                    <a:pos x="630" y="259"/>
                  </a:cxn>
                  <a:cxn ang="0">
                    <a:pos x="598" y="273"/>
                  </a:cxn>
                  <a:cxn ang="0">
                    <a:pos x="590" y="327"/>
                  </a:cxn>
                  <a:cxn ang="0">
                    <a:pos x="571" y="361"/>
                  </a:cxn>
                  <a:cxn ang="0">
                    <a:pos x="564" y="367"/>
                  </a:cxn>
                  <a:cxn ang="0">
                    <a:pos x="575" y="371"/>
                  </a:cxn>
                  <a:cxn ang="0">
                    <a:pos x="573" y="412"/>
                  </a:cxn>
                  <a:cxn ang="0">
                    <a:pos x="585" y="432"/>
                  </a:cxn>
                  <a:cxn ang="0">
                    <a:pos x="605" y="439"/>
                  </a:cxn>
                  <a:cxn ang="0">
                    <a:pos x="613" y="475"/>
                  </a:cxn>
                  <a:cxn ang="0">
                    <a:pos x="606" y="501"/>
                  </a:cxn>
                  <a:cxn ang="0">
                    <a:pos x="611" y="530"/>
                  </a:cxn>
                  <a:cxn ang="0">
                    <a:pos x="611" y="600"/>
                  </a:cxn>
                  <a:cxn ang="0">
                    <a:pos x="527" y="648"/>
                  </a:cxn>
                  <a:cxn ang="0">
                    <a:pos x="427" y="690"/>
                  </a:cxn>
                  <a:cxn ang="0">
                    <a:pos x="329" y="734"/>
                  </a:cxn>
                  <a:cxn ang="0">
                    <a:pos x="230" y="776"/>
                  </a:cxn>
                  <a:cxn ang="0">
                    <a:pos x="197" y="787"/>
                  </a:cxn>
                </a:cxnLst>
                <a:rect l="0" t="0" r="r" b="b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29" name="Freeform 113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/>
                <a:ahLst/>
                <a:cxnLst>
                  <a:cxn ang="0">
                    <a:pos x="137" y="248"/>
                  </a:cxn>
                  <a:cxn ang="0">
                    <a:pos x="111" y="232"/>
                  </a:cxn>
                  <a:cxn ang="0">
                    <a:pos x="84" y="215"/>
                  </a:cxn>
                  <a:cxn ang="0">
                    <a:pos x="53" y="191"/>
                  </a:cxn>
                  <a:cxn ang="0">
                    <a:pos x="20" y="169"/>
                  </a:cxn>
                  <a:cxn ang="0">
                    <a:pos x="0" y="153"/>
                  </a:cxn>
                  <a:cxn ang="0">
                    <a:pos x="0" y="143"/>
                  </a:cxn>
                  <a:cxn ang="0">
                    <a:pos x="27" y="157"/>
                  </a:cxn>
                  <a:cxn ang="0">
                    <a:pos x="60" y="176"/>
                  </a:cxn>
                  <a:cxn ang="0">
                    <a:pos x="75" y="179"/>
                  </a:cxn>
                  <a:cxn ang="0">
                    <a:pos x="75" y="175"/>
                  </a:cxn>
                  <a:cxn ang="0">
                    <a:pos x="47" y="160"/>
                  </a:cxn>
                  <a:cxn ang="0">
                    <a:pos x="20" y="145"/>
                  </a:cxn>
                  <a:cxn ang="0">
                    <a:pos x="1" y="128"/>
                  </a:cxn>
                  <a:cxn ang="0">
                    <a:pos x="2" y="108"/>
                  </a:cxn>
                  <a:cxn ang="0">
                    <a:pos x="34" y="116"/>
                  </a:cxn>
                  <a:cxn ang="0">
                    <a:pos x="68" y="134"/>
                  </a:cxn>
                  <a:cxn ang="0">
                    <a:pos x="86" y="144"/>
                  </a:cxn>
                  <a:cxn ang="0">
                    <a:pos x="89" y="144"/>
                  </a:cxn>
                  <a:cxn ang="0">
                    <a:pos x="55" y="116"/>
                  </a:cxn>
                  <a:cxn ang="0">
                    <a:pos x="19" y="82"/>
                  </a:cxn>
                  <a:cxn ang="0">
                    <a:pos x="9" y="56"/>
                  </a:cxn>
                  <a:cxn ang="0">
                    <a:pos x="12" y="32"/>
                  </a:cxn>
                  <a:cxn ang="0">
                    <a:pos x="27" y="36"/>
                  </a:cxn>
                  <a:cxn ang="0">
                    <a:pos x="43" y="45"/>
                  </a:cxn>
                  <a:cxn ang="0">
                    <a:pos x="54" y="51"/>
                  </a:cxn>
                  <a:cxn ang="0">
                    <a:pos x="54" y="47"/>
                  </a:cxn>
                  <a:cxn ang="0">
                    <a:pos x="38" y="38"/>
                  </a:cxn>
                  <a:cxn ang="0">
                    <a:pos x="23" y="28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53" y="18"/>
                  </a:cxn>
                  <a:cxn ang="0">
                    <a:pos x="106" y="54"/>
                  </a:cxn>
                  <a:cxn ang="0">
                    <a:pos x="135" y="75"/>
                  </a:cxn>
                  <a:cxn ang="0">
                    <a:pos x="144" y="84"/>
                  </a:cxn>
                  <a:cxn ang="0">
                    <a:pos x="162" y="83"/>
                  </a:cxn>
                  <a:cxn ang="0">
                    <a:pos x="168" y="108"/>
                  </a:cxn>
                  <a:cxn ang="0">
                    <a:pos x="159" y="131"/>
                  </a:cxn>
                  <a:cxn ang="0">
                    <a:pos x="137" y="120"/>
                  </a:cxn>
                  <a:cxn ang="0">
                    <a:pos x="114" y="107"/>
                  </a:cxn>
                  <a:cxn ang="0">
                    <a:pos x="107" y="106"/>
                  </a:cxn>
                  <a:cxn ang="0">
                    <a:pos x="113" y="111"/>
                  </a:cxn>
                  <a:cxn ang="0">
                    <a:pos x="136" y="124"/>
                  </a:cxn>
                  <a:cxn ang="0">
                    <a:pos x="160" y="140"/>
                  </a:cxn>
                  <a:cxn ang="0">
                    <a:pos x="165" y="173"/>
                  </a:cxn>
                  <a:cxn ang="0">
                    <a:pos x="157" y="200"/>
                  </a:cxn>
                  <a:cxn ang="0">
                    <a:pos x="131" y="189"/>
                  </a:cxn>
                  <a:cxn ang="0">
                    <a:pos x="131" y="192"/>
                  </a:cxn>
                  <a:cxn ang="0">
                    <a:pos x="145" y="202"/>
                  </a:cxn>
                  <a:cxn ang="0">
                    <a:pos x="160" y="217"/>
                  </a:cxn>
                  <a:cxn ang="0">
                    <a:pos x="158" y="258"/>
                  </a:cxn>
                  <a:cxn ang="0">
                    <a:pos x="156" y="259"/>
                  </a:cxn>
                </a:cxnLst>
                <a:rect l="0" t="0" r="r" b="b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0" name="Freeform 114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/>
                <a:ahLst/>
                <a:cxnLst>
                  <a:cxn ang="0">
                    <a:pos x="1" y="216"/>
                  </a:cxn>
                  <a:cxn ang="0">
                    <a:pos x="7" y="174"/>
                  </a:cxn>
                  <a:cxn ang="0">
                    <a:pos x="13" y="169"/>
                  </a:cxn>
                  <a:cxn ang="0">
                    <a:pos x="13" y="167"/>
                  </a:cxn>
                  <a:cxn ang="0">
                    <a:pos x="9" y="167"/>
                  </a:cxn>
                  <a:cxn ang="0">
                    <a:pos x="7" y="153"/>
                  </a:cxn>
                  <a:cxn ang="0">
                    <a:pos x="10" y="109"/>
                  </a:cxn>
                  <a:cxn ang="0">
                    <a:pos x="27" y="101"/>
                  </a:cxn>
                  <a:cxn ang="0">
                    <a:pos x="20" y="100"/>
                  </a:cxn>
                  <a:cxn ang="0">
                    <a:pos x="12" y="90"/>
                  </a:cxn>
                  <a:cxn ang="0">
                    <a:pos x="14" y="48"/>
                  </a:cxn>
                  <a:cxn ang="0">
                    <a:pos x="36" y="41"/>
                  </a:cxn>
                  <a:cxn ang="0">
                    <a:pos x="65" y="33"/>
                  </a:cxn>
                  <a:cxn ang="0">
                    <a:pos x="90" y="25"/>
                  </a:cxn>
                  <a:cxn ang="0">
                    <a:pos x="123" y="14"/>
                  </a:cxn>
                  <a:cxn ang="0">
                    <a:pos x="156" y="3"/>
                  </a:cxn>
                  <a:cxn ang="0">
                    <a:pos x="167" y="7"/>
                  </a:cxn>
                  <a:cxn ang="0">
                    <a:pos x="162" y="16"/>
                  </a:cxn>
                  <a:cxn ang="0">
                    <a:pos x="145" y="25"/>
                  </a:cxn>
                  <a:cxn ang="0">
                    <a:pos x="130" y="33"/>
                  </a:cxn>
                  <a:cxn ang="0">
                    <a:pos x="135" y="34"/>
                  </a:cxn>
                  <a:cxn ang="0">
                    <a:pos x="150" y="29"/>
                  </a:cxn>
                  <a:cxn ang="0">
                    <a:pos x="167" y="24"/>
                  </a:cxn>
                  <a:cxn ang="0">
                    <a:pos x="165" y="41"/>
                  </a:cxn>
                  <a:cxn ang="0">
                    <a:pos x="138" y="56"/>
                  </a:cxn>
                  <a:cxn ang="0">
                    <a:pos x="107" y="69"/>
                  </a:cxn>
                  <a:cxn ang="0">
                    <a:pos x="76" y="83"/>
                  </a:cxn>
                  <a:cxn ang="0">
                    <a:pos x="77" y="89"/>
                  </a:cxn>
                  <a:cxn ang="0">
                    <a:pos x="99" y="81"/>
                  </a:cxn>
                  <a:cxn ang="0">
                    <a:pos x="133" y="66"/>
                  </a:cxn>
                  <a:cxn ang="0">
                    <a:pos x="166" y="55"/>
                  </a:cxn>
                  <a:cxn ang="0">
                    <a:pos x="165" y="91"/>
                  </a:cxn>
                  <a:cxn ang="0">
                    <a:pos x="153" y="100"/>
                  </a:cxn>
                  <a:cxn ang="0">
                    <a:pos x="138" y="108"/>
                  </a:cxn>
                  <a:cxn ang="0">
                    <a:pos x="123" y="116"/>
                  </a:cxn>
                  <a:cxn ang="0">
                    <a:pos x="137" y="114"/>
                  </a:cxn>
                  <a:cxn ang="0">
                    <a:pos x="154" y="109"/>
                  </a:cxn>
                  <a:cxn ang="0">
                    <a:pos x="164" y="110"/>
                  </a:cxn>
                  <a:cxn ang="0">
                    <a:pos x="162" y="127"/>
                  </a:cxn>
                  <a:cxn ang="0">
                    <a:pos x="146" y="135"/>
                  </a:cxn>
                  <a:cxn ang="0">
                    <a:pos x="131" y="143"/>
                  </a:cxn>
                  <a:cxn ang="0">
                    <a:pos x="101" y="155"/>
                  </a:cxn>
                  <a:cxn ang="0">
                    <a:pos x="65" y="168"/>
                  </a:cxn>
                  <a:cxn ang="0">
                    <a:pos x="51" y="174"/>
                  </a:cxn>
                  <a:cxn ang="0">
                    <a:pos x="51" y="176"/>
                  </a:cxn>
                  <a:cxn ang="0">
                    <a:pos x="66" y="175"/>
                  </a:cxn>
                  <a:cxn ang="0">
                    <a:pos x="106" y="161"/>
                  </a:cxn>
                  <a:cxn ang="0">
                    <a:pos x="146" y="144"/>
                  </a:cxn>
                  <a:cxn ang="0">
                    <a:pos x="159" y="151"/>
                  </a:cxn>
                  <a:cxn ang="0">
                    <a:pos x="154" y="163"/>
                  </a:cxn>
                  <a:cxn ang="0">
                    <a:pos x="129" y="175"/>
                  </a:cxn>
                  <a:cxn ang="0">
                    <a:pos x="76" y="198"/>
                  </a:cxn>
                  <a:cxn ang="0">
                    <a:pos x="24" y="219"/>
                  </a:cxn>
                  <a:cxn ang="0">
                    <a:pos x="6" y="225"/>
                  </a:cxn>
                  <a:cxn ang="0">
                    <a:pos x="1" y="226"/>
                  </a:cxn>
                </a:cxnLst>
                <a:rect l="0" t="0" r="r" b="b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1" name="Freeform 115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4" y="143"/>
                  </a:cxn>
                  <a:cxn ang="0">
                    <a:pos x="6" y="102"/>
                  </a:cxn>
                  <a:cxn ang="0">
                    <a:pos x="7" y="60"/>
                  </a:cxn>
                  <a:cxn ang="0">
                    <a:pos x="7" y="21"/>
                  </a:cxn>
                  <a:cxn ang="0">
                    <a:pos x="19" y="17"/>
                  </a:cxn>
                  <a:cxn ang="0">
                    <a:pos x="30" y="14"/>
                  </a:cxn>
                  <a:cxn ang="0">
                    <a:pos x="41" y="11"/>
                  </a:cxn>
                  <a:cxn ang="0">
                    <a:pos x="50" y="7"/>
                  </a:cxn>
                  <a:cxn ang="0">
                    <a:pos x="58" y="5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1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59" y="159"/>
                  </a:cxn>
                  <a:cxn ang="0">
                    <a:pos x="57" y="160"/>
                  </a:cxn>
                  <a:cxn ang="0">
                    <a:pos x="54" y="163"/>
                  </a:cxn>
                  <a:cxn ang="0">
                    <a:pos x="51" y="164"/>
                  </a:cxn>
                  <a:cxn ang="0">
                    <a:pos x="46" y="166"/>
                  </a:cxn>
                  <a:cxn ang="0">
                    <a:pos x="39" y="168"/>
                  </a:cxn>
                  <a:cxn ang="0">
                    <a:pos x="30" y="173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2" name="Freeform 116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/>
                <a:ahLst/>
                <a:cxnLst>
                  <a:cxn ang="0">
                    <a:pos x="2" y="184"/>
                  </a:cxn>
                  <a:cxn ang="0">
                    <a:pos x="9" y="154"/>
                  </a:cxn>
                  <a:cxn ang="0">
                    <a:pos x="34" y="145"/>
                  </a:cxn>
                  <a:cxn ang="0">
                    <a:pos x="20" y="146"/>
                  </a:cxn>
                  <a:cxn ang="0">
                    <a:pos x="6" y="131"/>
                  </a:cxn>
                  <a:cxn ang="0">
                    <a:pos x="22" y="109"/>
                  </a:cxn>
                  <a:cxn ang="0">
                    <a:pos x="47" y="100"/>
                  </a:cxn>
                  <a:cxn ang="0">
                    <a:pos x="53" y="98"/>
                  </a:cxn>
                  <a:cxn ang="0">
                    <a:pos x="51" y="97"/>
                  </a:cxn>
                  <a:cxn ang="0">
                    <a:pos x="40" y="98"/>
                  </a:cxn>
                  <a:cxn ang="0">
                    <a:pos x="6" y="107"/>
                  </a:cxn>
                  <a:cxn ang="0">
                    <a:pos x="7" y="83"/>
                  </a:cxn>
                  <a:cxn ang="0">
                    <a:pos x="24" y="70"/>
                  </a:cxn>
                  <a:cxn ang="0">
                    <a:pos x="45" y="63"/>
                  </a:cxn>
                  <a:cxn ang="0">
                    <a:pos x="70" y="55"/>
                  </a:cxn>
                  <a:cxn ang="0">
                    <a:pos x="63" y="55"/>
                  </a:cxn>
                  <a:cxn ang="0">
                    <a:pos x="41" y="60"/>
                  </a:cxn>
                  <a:cxn ang="0">
                    <a:pos x="10" y="62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8" y="16"/>
                  </a:cxn>
                  <a:cxn ang="0">
                    <a:pos x="127" y="4"/>
                  </a:cxn>
                  <a:cxn ang="0">
                    <a:pos x="150" y="0"/>
                  </a:cxn>
                  <a:cxn ang="0">
                    <a:pos x="152" y="15"/>
                  </a:cxn>
                  <a:cxn ang="0">
                    <a:pos x="138" y="39"/>
                  </a:cxn>
                  <a:cxn ang="0">
                    <a:pos x="97" y="63"/>
                  </a:cxn>
                  <a:cxn ang="0">
                    <a:pos x="60" y="79"/>
                  </a:cxn>
                  <a:cxn ang="0">
                    <a:pos x="79" y="74"/>
                  </a:cxn>
                  <a:cxn ang="0">
                    <a:pos x="102" y="67"/>
                  </a:cxn>
                  <a:cxn ang="0">
                    <a:pos x="128" y="61"/>
                  </a:cxn>
                  <a:cxn ang="0">
                    <a:pos x="154" y="55"/>
                  </a:cxn>
                  <a:cxn ang="0">
                    <a:pos x="135" y="90"/>
                  </a:cxn>
                  <a:cxn ang="0">
                    <a:pos x="100" y="111"/>
                  </a:cxn>
                  <a:cxn ang="0">
                    <a:pos x="74" y="121"/>
                  </a:cxn>
                  <a:cxn ang="0">
                    <a:pos x="75" y="122"/>
                  </a:cxn>
                  <a:cxn ang="0">
                    <a:pos x="103" y="114"/>
                  </a:cxn>
                  <a:cxn ang="0">
                    <a:pos x="131" y="106"/>
                  </a:cxn>
                  <a:cxn ang="0">
                    <a:pos x="152" y="108"/>
                  </a:cxn>
                  <a:cxn ang="0">
                    <a:pos x="151" y="121"/>
                  </a:cxn>
                  <a:cxn ang="0">
                    <a:pos x="116" y="136"/>
                  </a:cxn>
                  <a:cxn ang="0">
                    <a:pos x="79" y="150"/>
                  </a:cxn>
                  <a:cxn ang="0">
                    <a:pos x="55" y="157"/>
                  </a:cxn>
                  <a:cxn ang="0">
                    <a:pos x="53" y="159"/>
                  </a:cxn>
                  <a:cxn ang="0">
                    <a:pos x="89" y="150"/>
                  </a:cxn>
                  <a:cxn ang="0">
                    <a:pos x="124" y="136"/>
                  </a:cxn>
                  <a:cxn ang="0">
                    <a:pos x="148" y="134"/>
                  </a:cxn>
                  <a:cxn ang="0">
                    <a:pos x="148" y="147"/>
                  </a:cxn>
                  <a:cxn ang="0">
                    <a:pos x="129" y="158"/>
                  </a:cxn>
                  <a:cxn ang="0">
                    <a:pos x="86" y="172"/>
                  </a:cxn>
                  <a:cxn ang="0">
                    <a:pos x="42" y="193"/>
                  </a:cxn>
                  <a:cxn ang="0">
                    <a:pos x="0" y="208"/>
                  </a:cxn>
                </a:cxnLst>
                <a:rect l="0" t="0" r="r" b="b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3" name="Freeform 117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8" y="177"/>
                  </a:cxn>
                  <a:cxn ang="0">
                    <a:pos x="79" y="171"/>
                  </a:cxn>
                  <a:cxn ang="0">
                    <a:pos x="60" y="174"/>
                  </a:cxn>
                  <a:cxn ang="0">
                    <a:pos x="23" y="184"/>
                  </a:cxn>
                  <a:cxn ang="0">
                    <a:pos x="4" y="142"/>
                  </a:cxn>
                  <a:cxn ang="0">
                    <a:pos x="16" y="93"/>
                  </a:cxn>
                  <a:cxn ang="0">
                    <a:pos x="37" y="86"/>
                  </a:cxn>
                  <a:cxn ang="0">
                    <a:pos x="44" y="83"/>
                  </a:cxn>
                  <a:cxn ang="0">
                    <a:pos x="46" y="80"/>
                  </a:cxn>
                  <a:cxn ang="0">
                    <a:pos x="41" y="78"/>
                  </a:cxn>
                  <a:cxn ang="0">
                    <a:pos x="25" y="81"/>
                  </a:cxn>
                  <a:cxn ang="0">
                    <a:pos x="8" y="86"/>
                  </a:cxn>
                  <a:cxn ang="0">
                    <a:pos x="5" y="70"/>
                  </a:cxn>
                  <a:cxn ang="0">
                    <a:pos x="27" y="50"/>
                  </a:cxn>
                  <a:cxn ang="0">
                    <a:pos x="83" y="25"/>
                  </a:cxn>
                  <a:cxn ang="0">
                    <a:pos x="140" y="4"/>
                  </a:cxn>
                  <a:cxn ang="0">
                    <a:pos x="156" y="28"/>
                  </a:cxn>
                  <a:cxn ang="0">
                    <a:pos x="149" y="61"/>
                  </a:cxn>
                  <a:cxn ang="0">
                    <a:pos x="127" y="71"/>
                  </a:cxn>
                  <a:cxn ang="0">
                    <a:pos x="106" y="78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6" y="75"/>
                  </a:cxn>
                  <a:cxn ang="0">
                    <a:pos x="145" y="72"/>
                  </a:cxn>
                  <a:cxn ang="0">
                    <a:pos x="152" y="78"/>
                  </a:cxn>
                  <a:cxn ang="0">
                    <a:pos x="136" y="112"/>
                  </a:cxn>
                  <a:cxn ang="0">
                    <a:pos x="95" y="127"/>
                  </a:cxn>
                  <a:cxn ang="0">
                    <a:pos x="53" y="142"/>
                  </a:cxn>
                  <a:cxn ang="0">
                    <a:pos x="41" y="150"/>
                  </a:cxn>
                  <a:cxn ang="0">
                    <a:pos x="55" y="147"/>
                  </a:cxn>
                  <a:cxn ang="0">
                    <a:pos x="95" y="131"/>
                  </a:cxn>
                  <a:cxn ang="0">
                    <a:pos x="135" y="118"/>
                  </a:cxn>
                  <a:cxn ang="0">
                    <a:pos x="148" y="142"/>
                  </a:cxn>
                  <a:cxn ang="0">
                    <a:pos x="132" y="156"/>
                  </a:cxn>
                  <a:cxn ang="0">
                    <a:pos x="132" y="158"/>
                  </a:cxn>
                  <a:cxn ang="0">
                    <a:pos x="142" y="158"/>
                  </a:cxn>
                  <a:cxn ang="0">
                    <a:pos x="144" y="172"/>
                  </a:cxn>
                  <a:cxn ang="0">
                    <a:pos x="124" y="191"/>
                  </a:cxn>
                  <a:cxn ang="0">
                    <a:pos x="71" y="207"/>
                  </a:cxn>
                  <a:cxn ang="0">
                    <a:pos x="18" y="220"/>
                  </a:cxn>
                </a:cxnLst>
                <a:rect l="0" t="0" r="r" b="b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4" name="Freeform 118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4"/>
                  </a:cxn>
                  <a:cxn ang="0">
                    <a:pos x="120" y="236"/>
                  </a:cxn>
                  <a:cxn ang="0">
                    <a:pos x="77" y="207"/>
                  </a:cxn>
                  <a:cxn ang="0">
                    <a:pos x="30" y="175"/>
                  </a:cxn>
                  <a:cxn ang="0">
                    <a:pos x="8" y="156"/>
                  </a:cxn>
                  <a:cxn ang="0">
                    <a:pos x="10" y="121"/>
                  </a:cxn>
                  <a:cxn ang="0">
                    <a:pos x="31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1" y="145"/>
                  </a:cxn>
                  <a:cxn ang="0">
                    <a:pos x="46" y="130"/>
                  </a:cxn>
                  <a:cxn ang="0">
                    <a:pos x="8" y="100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5"/>
                  </a:cxn>
                  <a:cxn ang="0">
                    <a:pos x="80" y="102"/>
                  </a:cxn>
                  <a:cxn ang="0">
                    <a:pos x="58" y="91"/>
                  </a:cxn>
                  <a:cxn ang="0">
                    <a:pos x="39" y="80"/>
                  </a:cxn>
                  <a:cxn ang="0">
                    <a:pos x="23" y="62"/>
                  </a:cxn>
                  <a:cxn ang="0">
                    <a:pos x="0" y="31"/>
                  </a:cxn>
                  <a:cxn ang="0">
                    <a:pos x="13" y="34"/>
                  </a:cxn>
                  <a:cxn ang="0">
                    <a:pos x="27" y="43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4"/>
                  </a:cxn>
                  <a:cxn ang="0">
                    <a:pos x="10" y="25"/>
                  </a:cxn>
                  <a:cxn ang="0">
                    <a:pos x="0" y="11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1"/>
                  </a:cxn>
                  <a:cxn ang="0">
                    <a:pos x="100" y="62"/>
                  </a:cxn>
                  <a:cxn ang="0">
                    <a:pos x="127" y="80"/>
                  </a:cxn>
                  <a:cxn ang="0">
                    <a:pos x="152" y="99"/>
                  </a:cxn>
                  <a:cxn ang="0">
                    <a:pos x="165" y="132"/>
                  </a:cxn>
                  <a:cxn ang="0">
                    <a:pos x="162" y="166"/>
                  </a:cxn>
                  <a:cxn ang="0">
                    <a:pos x="161" y="167"/>
                  </a:cxn>
                  <a:cxn ang="0">
                    <a:pos x="142" y="155"/>
                  </a:cxn>
                  <a:cxn ang="0">
                    <a:pos x="113" y="140"/>
                  </a:cxn>
                  <a:cxn ang="0">
                    <a:pos x="100" y="138"/>
                  </a:cxn>
                  <a:cxn ang="0">
                    <a:pos x="100" y="141"/>
                  </a:cxn>
                  <a:cxn ang="0">
                    <a:pos x="123" y="154"/>
                  </a:cxn>
                  <a:cxn ang="0">
                    <a:pos x="147" y="167"/>
                  </a:cxn>
                  <a:cxn ang="0">
                    <a:pos x="164" y="199"/>
                  </a:cxn>
                  <a:cxn ang="0">
                    <a:pos x="161" y="232"/>
                  </a:cxn>
                  <a:cxn ang="0">
                    <a:pos x="160" y="234"/>
                  </a:cxn>
                  <a:cxn ang="0">
                    <a:pos x="143" y="223"/>
                  </a:cxn>
                  <a:cxn ang="0">
                    <a:pos x="115" y="206"/>
                  </a:cxn>
                  <a:cxn ang="0">
                    <a:pos x="91" y="193"/>
                  </a:cxn>
                  <a:cxn ang="0">
                    <a:pos x="109" y="212"/>
                  </a:cxn>
                  <a:cxn ang="0">
                    <a:pos x="143" y="232"/>
                  </a:cxn>
                  <a:cxn ang="0">
                    <a:pos x="160" y="251"/>
                  </a:cxn>
                  <a:cxn ang="0">
                    <a:pos x="159" y="261"/>
                  </a:cxn>
                  <a:cxn ang="0">
                    <a:pos x="157" y="262"/>
                  </a:cxn>
                </a:cxnLst>
                <a:rect l="0" t="0" r="r" b="b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5" name="Freeform 119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3" y="165"/>
                  </a:cxn>
                  <a:cxn ang="0">
                    <a:pos x="6" y="118"/>
                  </a:cxn>
                  <a:cxn ang="0">
                    <a:pos x="10" y="72"/>
                  </a:cxn>
                  <a:cxn ang="0">
                    <a:pos x="15" y="28"/>
                  </a:cxn>
                  <a:cxn ang="0">
                    <a:pos x="37" y="19"/>
                  </a:cxn>
                  <a:cxn ang="0">
                    <a:pos x="55" y="13"/>
                  </a:cxn>
                  <a:cxn ang="0">
                    <a:pos x="66" y="8"/>
                  </a:cxn>
                  <a:cxn ang="0">
                    <a:pos x="75" y="5"/>
                  </a:cxn>
                  <a:cxn ang="0">
                    <a:pos x="80" y="2"/>
                  </a:cxn>
                  <a:cxn ang="0">
                    <a:pos x="84" y="1"/>
                  </a:cxn>
                  <a:cxn ang="0">
                    <a:pos x="87" y="0"/>
                  </a:cxn>
                  <a:cxn ang="0">
                    <a:pos x="89" y="0"/>
                  </a:cxn>
                  <a:cxn ang="0">
                    <a:pos x="83" y="45"/>
                  </a:cxn>
                  <a:cxn ang="0">
                    <a:pos x="79" y="91"/>
                  </a:cxn>
                  <a:cxn ang="0">
                    <a:pos x="75" y="137"/>
                  </a:cxn>
                  <a:cxn ang="0">
                    <a:pos x="73" y="183"/>
                  </a:cxn>
                  <a:cxn ang="0">
                    <a:pos x="51" y="193"/>
                  </a:cxn>
                  <a:cxn ang="0">
                    <a:pos x="34" y="198"/>
                  </a:cxn>
                  <a:cxn ang="0">
                    <a:pos x="22" y="203"/>
                  </a:cxn>
                  <a:cxn ang="0">
                    <a:pos x="14" y="206"/>
                  </a:cxn>
                  <a:cxn ang="0">
                    <a:pos x="8" y="209"/>
                  </a:cxn>
                  <a:cxn ang="0">
                    <a:pos x="5" y="210"/>
                  </a:cxn>
                  <a:cxn ang="0">
                    <a:pos x="3" y="211"/>
                  </a:cxn>
                  <a:cxn ang="0">
                    <a:pos x="0" y="211"/>
                  </a:cxn>
                </a:cxnLst>
                <a:rect l="0" t="0" r="r" b="b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6" name="Freeform 120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3" y="210"/>
                  </a:cxn>
                  <a:cxn ang="0">
                    <a:pos x="49" y="197"/>
                  </a:cxn>
                  <a:cxn ang="0">
                    <a:pos x="84" y="182"/>
                  </a:cxn>
                  <a:cxn ang="0">
                    <a:pos x="95" y="174"/>
                  </a:cxn>
                  <a:cxn ang="0">
                    <a:pos x="84" y="173"/>
                  </a:cxn>
                  <a:cxn ang="0">
                    <a:pos x="47" y="188"/>
                  </a:cxn>
                  <a:cxn ang="0">
                    <a:pos x="12" y="205"/>
                  </a:cxn>
                  <a:cxn ang="0">
                    <a:pos x="4" y="158"/>
                  </a:cxn>
                  <a:cxn ang="0">
                    <a:pos x="13" y="109"/>
                  </a:cxn>
                  <a:cxn ang="0">
                    <a:pos x="28" y="104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3" y="98"/>
                  </a:cxn>
                  <a:cxn ang="0">
                    <a:pos x="9" y="101"/>
                  </a:cxn>
                  <a:cxn ang="0">
                    <a:pos x="15" y="66"/>
                  </a:cxn>
                  <a:cxn ang="0">
                    <a:pos x="49" y="40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2"/>
                  </a:cxn>
                  <a:cxn ang="0">
                    <a:pos x="135" y="26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7"/>
                  </a:cxn>
                  <a:cxn ang="0">
                    <a:pos x="93" y="52"/>
                  </a:cxn>
                  <a:cxn ang="0">
                    <a:pos x="125" y="40"/>
                  </a:cxn>
                  <a:cxn ang="0">
                    <a:pos x="157" y="27"/>
                  </a:cxn>
                  <a:cxn ang="0">
                    <a:pos x="152" y="65"/>
                  </a:cxn>
                  <a:cxn ang="0">
                    <a:pos x="137" y="82"/>
                  </a:cxn>
                  <a:cxn ang="0">
                    <a:pos x="99" y="105"/>
                  </a:cxn>
                  <a:cxn ang="0">
                    <a:pos x="89" y="112"/>
                  </a:cxn>
                  <a:cxn ang="0">
                    <a:pos x="105" y="111"/>
                  </a:cxn>
                  <a:cxn ang="0">
                    <a:pos x="125" y="113"/>
                  </a:cxn>
                  <a:cxn ang="0">
                    <a:pos x="137" y="117"/>
                  </a:cxn>
                  <a:cxn ang="0">
                    <a:pos x="137" y="122"/>
                  </a:cxn>
                  <a:cxn ang="0">
                    <a:pos x="101" y="139"/>
                  </a:cxn>
                  <a:cxn ang="0">
                    <a:pos x="67" y="154"/>
                  </a:cxn>
                  <a:cxn ang="0">
                    <a:pos x="45" y="164"/>
                  </a:cxn>
                  <a:cxn ang="0">
                    <a:pos x="45" y="166"/>
                  </a:cxn>
                  <a:cxn ang="0">
                    <a:pos x="61" y="163"/>
                  </a:cxn>
                  <a:cxn ang="0">
                    <a:pos x="80" y="155"/>
                  </a:cxn>
                  <a:cxn ang="0">
                    <a:pos x="96" y="147"/>
                  </a:cxn>
                  <a:cxn ang="0">
                    <a:pos x="112" y="141"/>
                  </a:cxn>
                  <a:cxn ang="0">
                    <a:pos x="128" y="135"/>
                  </a:cxn>
                  <a:cxn ang="0">
                    <a:pos x="137" y="158"/>
                  </a:cxn>
                  <a:cxn ang="0">
                    <a:pos x="138" y="186"/>
                  </a:cxn>
                  <a:cxn ang="0">
                    <a:pos x="133" y="190"/>
                  </a:cxn>
                  <a:cxn ang="0">
                    <a:pos x="82" y="210"/>
                  </a:cxn>
                  <a:cxn ang="0">
                    <a:pos x="32" y="230"/>
                  </a:cxn>
                </a:cxnLst>
                <a:rect l="0" t="0" r="r" b="b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7" name="Freeform 121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1" y="0"/>
                  </a:cxn>
                  <a:cxn ang="0">
                    <a:pos x="13" y="1"/>
                  </a:cxn>
                  <a:cxn ang="0">
                    <a:pos x="18" y="2"/>
                  </a:cxn>
                  <a:cxn ang="0">
                    <a:pos x="14" y="4"/>
                  </a:cxn>
                  <a:cxn ang="0">
                    <a:pos x="11" y="5"/>
                  </a:cxn>
                  <a:cxn ang="0">
                    <a:pos x="7" y="6"/>
                  </a:cxn>
                  <a:cxn ang="0">
                    <a:pos x="4" y="6"/>
                  </a:cxn>
                </a:cxnLst>
                <a:rect l="0" t="0" r="r" b="b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8" name="Freeform 122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8"/>
                  </a:cxn>
                  <a:cxn ang="0">
                    <a:pos x="79" y="64"/>
                  </a:cxn>
                  <a:cxn ang="0">
                    <a:pos x="59" y="52"/>
                  </a:cxn>
                  <a:cxn ang="0">
                    <a:pos x="39" y="39"/>
                  </a:cxn>
                  <a:cxn ang="0">
                    <a:pos x="20" y="2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2"/>
                  </a:cxn>
                  <a:cxn ang="0">
                    <a:pos x="15" y="1"/>
                  </a:cxn>
                  <a:cxn ang="0">
                    <a:pos x="22" y="0"/>
                  </a:cxn>
                  <a:cxn ang="0">
                    <a:pos x="42" y="13"/>
                  </a:cxn>
                  <a:cxn ang="0">
                    <a:pos x="62" y="25"/>
                  </a:cxn>
                  <a:cxn ang="0">
                    <a:pos x="82" y="37"/>
                  </a:cxn>
                  <a:cxn ang="0">
                    <a:pos x="103" y="49"/>
                  </a:cxn>
                  <a:cxn ang="0">
                    <a:pos x="124" y="62"/>
                  </a:cxn>
                  <a:cxn ang="0">
                    <a:pos x="143" y="76"/>
                  </a:cxn>
                  <a:cxn ang="0">
                    <a:pos x="164" y="91"/>
                  </a:cxn>
                  <a:cxn ang="0">
                    <a:pos x="183" y="107"/>
                  </a:cxn>
                  <a:cxn ang="0">
                    <a:pos x="185" y="108"/>
                  </a:cxn>
                  <a:cxn ang="0">
                    <a:pos x="185" y="109"/>
                  </a:cxn>
                  <a:cxn ang="0">
                    <a:pos x="185" y="111"/>
                  </a:cxn>
                  <a:cxn ang="0">
                    <a:pos x="186" y="112"/>
                  </a:cxn>
                  <a:cxn ang="0">
                    <a:pos x="180" y="115"/>
                  </a:cxn>
                  <a:cxn ang="0">
                    <a:pos x="172" y="116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39" name="Freeform 123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5"/>
                  </a:cxn>
                  <a:cxn ang="0">
                    <a:pos x="43" y="79"/>
                  </a:cxn>
                  <a:cxn ang="0">
                    <a:pos x="53" y="74"/>
                  </a:cxn>
                  <a:cxn ang="0">
                    <a:pos x="55" y="70"/>
                  </a:cxn>
                  <a:cxn ang="0">
                    <a:pos x="48" y="69"/>
                  </a:cxn>
                  <a:cxn ang="0">
                    <a:pos x="36" y="72"/>
                  </a:cxn>
                  <a:cxn ang="0">
                    <a:pos x="24" y="77"/>
                  </a:cxn>
                  <a:cxn ang="0">
                    <a:pos x="12" y="80"/>
                  </a:cxn>
                  <a:cxn ang="0">
                    <a:pos x="7" y="71"/>
                  </a:cxn>
                  <a:cxn ang="0">
                    <a:pos x="9" y="53"/>
                  </a:cxn>
                  <a:cxn ang="0">
                    <a:pos x="25" y="35"/>
                  </a:cxn>
                  <a:cxn ang="0">
                    <a:pos x="62" y="23"/>
                  </a:cxn>
                  <a:cxn ang="0">
                    <a:pos x="101" y="12"/>
                  </a:cxn>
                  <a:cxn ang="0">
                    <a:pos x="140" y="4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9" y="15"/>
                  </a:cxn>
                  <a:cxn ang="0">
                    <a:pos x="129" y="23"/>
                  </a:cxn>
                  <a:cxn ang="0">
                    <a:pos x="109" y="30"/>
                  </a:cxn>
                  <a:cxn ang="0">
                    <a:pos x="90" y="36"/>
                  </a:cxn>
                  <a:cxn ang="0">
                    <a:pos x="79" y="41"/>
                  </a:cxn>
                  <a:cxn ang="0">
                    <a:pos x="78" y="45"/>
                  </a:cxn>
                  <a:cxn ang="0">
                    <a:pos x="92" y="42"/>
                  </a:cxn>
                  <a:cxn ang="0">
                    <a:pos x="119" y="33"/>
                  </a:cxn>
                  <a:cxn ang="0">
                    <a:pos x="140" y="26"/>
                  </a:cxn>
                  <a:cxn ang="0">
                    <a:pos x="157" y="21"/>
                  </a:cxn>
                  <a:cxn ang="0">
                    <a:pos x="159" y="28"/>
                  </a:cxn>
                  <a:cxn ang="0">
                    <a:pos x="157" y="45"/>
                  </a:cxn>
                  <a:cxn ang="0">
                    <a:pos x="149" y="55"/>
                  </a:cxn>
                  <a:cxn ang="0">
                    <a:pos x="128" y="62"/>
                  </a:cxn>
                  <a:cxn ang="0">
                    <a:pos x="107" y="70"/>
                  </a:cxn>
                  <a:cxn ang="0">
                    <a:pos x="94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2" y="72"/>
                  </a:cxn>
                  <a:cxn ang="0">
                    <a:pos x="149" y="65"/>
                  </a:cxn>
                  <a:cxn ang="0">
                    <a:pos x="157" y="69"/>
                  </a:cxn>
                  <a:cxn ang="0">
                    <a:pos x="157" y="81"/>
                  </a:cxn>
                  <a:cxn ang="0">
                    <a:pos x="145" y="91"/>
                  </a:cxn>
                  <a:cxn ang="0">
                    <a:pos x="126" y="100"/>
                  </a:cxn>
                  <a:cxn ang="0">
                    <a:pos x="105" y="107"/>
                  </a:cxn>
                  <a:cxn ang="0">
                    <a:pos x="84" y="114"/>
                  </a:cxn>
                  <a:cxn ang="0">
                    <a:pos x="70" y="118"/>
                  </a:cxn>
                  <a:cxn ang="0">
                    <a:pos x="67" y="123"/>
                  </a:cxn>
                  <a:cxn ang="0">
                    <a:pos x="69" y="125"/>
                  </a:cxn>
                  <a:cxn ang="0">
                    <a:pos x="91" y="118"/>
                  </a:cxn>
                  <a:cxn ang="0">
                    <a:pos x="121" y="108"/>
                  </a:cxn>
                  <a:cxn ang="0">
                    <a:pos x="147" y="100"/>
                  </a:cxn>
                  <a:cxn ang="0">
                    <a:pos x="154" y="109"/>
                  </a:cxn>
                  <a:cxn ang="0">
                    <a:pos x="152" y="130"/>
                  </a:cxn>
                  <a:cxn ang="0">
                    <a:pos x="132" y="147"/>
                  </a:cxn>
                  <a:cxn ang="0">
                    <a:pos x="94" y="163"/>
                  </a:cxn>
                  <a:cxn ang="0">
                    <a:pos x="56" y="177"/>
                  </a:cxn>
                  <a:cxn ang="0">
                    <a:pos x="18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0" name="Freeform 124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/>
                <a:ahLst/>
                <a:cxnLst>
                  <a:cxn ang="0">
                    <a:pos x="122" y="225"/>
                  </a:cxn>
                  <a:cxn ang="0">
                    <a:pos x="63" y="186"/>
                  </a:cxn>
                  <a:cxn ang="0">
                    <a:pos x="3" y="150"/>
                  </a:cxn>
                  <a:cxn ang="0">
                    <a:pos x="8" y="132"/>
                  </a:cxn>
                  <a:cxn ang="0">
                    <a:pos x="40" y="140"/>
                  </a:cxn>
                  <a:cxn ang="0">
                    <a:pos x="60" y="150"/>
                  </a:cxn>
                  <a:cxn ang="0">
                    <a:pos x="78" y="160"/>
                  </a:cxn>
                  <a:cxn ang="0">
                    <a:pos x="79" y="157"/>
                  </a:cxn>
                  <a:cxn ang="0">
                    <a:pos x="63" y="144"/>
                  </a:cxn>
                  <a:cxn ang="0">
                    <a:pos x="37" y="129"/>
                  </a:cxn>
                  <a:cxn ang="0">
                    <a:pos x="16" y="110"/>
                  </a:cxn>
                  <a:cxn ang="0">
                    <a:pos x="2" y="85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2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5" y="65"/>
                  </a:cxn>
                  <a:cxn ang="0">
                    <a:pos x="6" y="49"/>
                  </a:cxn>
                  <a:cxn ang="0">
                    <a:pos x="16" y="48"/>
                  </a:cxn>
                  <a:cxn ang="0">
                    <a:pos x="39" y="59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8" y="23"/>
                  </a:cxn>
                  <a:cxn ang="0">
                    <a:pos x="117" y="61"/>
                  </a:cxn>
                  <a:cxn ang="0">
                    <a:pos x="177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1" y="139"/>
                  </a:cxn>
                  <a:cxn ang="0">
                    <a:pos x="151" y="142"/>
                  </a:cxn>
                  <a:cxn ang="0">
                    <a:pos x="166" y="148"/>
                  </a:cxn>
                  <a:cxn ang="0">
                    <a:pos x="173" y="159"/>
                  </a:cxn>
                  <a:cxn ang="0">
                    <a:pos x="172" y="171"/>
                  </a:cxn>
                  <a:cxn ang="0">
                    <a:pos x="170" y="172"/>
                  </a:cxn>
                  <a:cxn ang="0">
                    <a:pos x="137" y="154"/>
                  </a:cxn>
                  <a:cxn ang="0">
                    <a:pos x="104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6" y="168"/>
                  </a:cxn>
                  <a:cxn ang="0">
                    <a:pos x="169" y="203"/>
                  </a:cxn>
                  <a:cxn ang="0">
                    <a:pos x="167" y="225"/>
                  </a:cxn>
                  <a:cxn ang="0">
                    <a:pos x="142" y="216"/>
                  </a:cxn>
                  <a:cxn ang="0">
                    <a:pos x="119" y="201"/>
                  </a:cxn>
                  <a:cxn ang="0">
                    <a:pos x="106" y="199"/>
                  </a:cxn>
                  <a:cxn ang="0">
                    <a:pos x="130" y="215"/>
                  </a:cxn>
                  <a:cxn ang="0">
                    <a:pos x="159" y="232"/>
                  </a:cxn>
                  <a:cxn ang="0">
                    <a:pos x="166" y="245"/>
                  </a:cxn>
                  <a:cxn ang="0">
                    <a:pos x="163" y="255"/>
                  </a:cxn>
                  <a:cxn ang="0">
                    <a:pos x="161" y="254"/>
                  </a:cxn>
                </a:cxnLst>
                <a:rect l="0" t="0" r="r" b="b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1" name="Freeform 125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/>
                <a:ahLst/>
                <a:cxnLst>
                  <a:cxn ang="0">
                    <a:pos x="0" y="157"/>
                  </a:cxn>
                  <a:cxn ang="0">
                    <a:pos x="0" y="139"/>
                  </a:cxn>
                  <a:cxn ang="0">
                    <a:pos x="3" y="102"/>
                  </a:cxn>
                  <a:cxn ang="0">
                    <a:pos x="5" y="58"/>
                  </a:cxn>
                  <a:cxn ang="0">
                    <a:pos x="7" y="19"/>
                  </a:cxn>
                  <a:cxn ang="0">
                    <a:pos x="13" y="16"/>
                  </a:cxn>
                  <a:cxn ang="0">
                    <a:pos x="20" y="12"/>
                  </a:cxn>
                  <a:cxn ang="0">
                    <a:pos x="28" y="10"/>
                  </a:cxn>
                  <a:cxn ang="0">
                    <a:pos x="36" y="8"/>
                  </a:cxn>
                  <a:cxn ang="0">
                    <a:pos x="44" y="5"/>
                  </a:cxn>
                  <a:cxn ang="0">
                    <a:pos x="53" y="3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7" y="65"/>
                  </a:cxn>
                  <a:cxn ang="0">
                    <a:pos x="65" y="108"/>
                  </a:cxn>
                  <a:cxn ang="0">
                    <a:pos x="63" y="133"/>
                  </a:cxn>
                  <a:cxn ang="0">
                    <a:pos x="54" y="137"/>
                  </a:cxn>
                  <a:cxn ang="0">
                    <a:pos x="48" y="140"/>
                  </a:cxn>
                  <a:cxn ang="0">
                    <a:pos x="40" y="144"/>
                  </a:cxn>
                  <a:cxn ang="0">
                    <a:pos x="31" y="147"/>
                  </a:cxn>
                  <a:cxn ang="0">
                    <a:pos x="23" y="151"/>
                  </a:cxn>
                  <a:cxn ang="0">
                    <a:pos x="15" y="154"/>
                  </a:cxn>
                  <a:cxn ang="0">
                    <a:pos x="7" y="156"/>
                  </a:cxn>
                  <a:cxn ang="0">
                    <a:pos x="0" y="157"/>
                  </a:cxn>
                </a:cxnLst>
                <a:rect l="0" t="0" r="r" b="b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2" name="Freeform 126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10" y="162"/>
                  </a:cxn>
                  <a:cxn ang="0">
                    <a:pos x="29" y="153"/>
                  </a:cxn>
                  <a:cxn ang="0">
                    <a:pos x="48" y="145"/>
                  </a:cxn>
                  <a:cxn ang="0">
                    <a:pos x="56" y="138"/>
                  </a:cxn>
                  <a:cxn ang="0">
                    <a:pos x="49" y="137"/>
                  </a:cxn>
                  <a:cxn ang="0">
                    <a:pos x="28" y="145"/>
                  </a:cxn>
                  <a:cxn ang="0">
                    <a:pos x="8" y="154"/>
                  </a:cxn>
                  <a:cxn ang="0">
                    <a:pos x="3" y="133"/>
                  </a:cxn>
                  <a:cxn ang="0">
                    <a:pos x="15" y="108"/>
                  </a:cxn>
                  <a:cxn ang="0">
                    <a:pos x="46" y="98"/>
                  </a:cxn>
                  <a:cxn ang="0">
                    <a:pos x="81" y="87"/>
                  </a:cxn>
                  <a:cxn ang="0">
                    <a:pos x="69" y="84"/>
                  </a:cxn>
                  <a:cxn ang="0">
                    <a:pos x="36" y="92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8"/>
                  </a:cxn>
                  <a:cxn ang="0">
                    <a:pos x="48" y="38"/>
                  </a:cxn>
                  <a:cxn ang="0">
                    <a:pos x="75" y="29"/>
                  </a:cxn>
                  <a:cxn ang="0">
                    <a:pos x="100" y="16"/>
                  </a:cxn>
                  <a:cxn ang="0">
                    <a:pos x="131" y="2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5" y="29"/>
                  </a:cxn>
                  <a:cxn ang="0">
                    <a:pos x="99" y="38"/>
                  </a:cxn>
                  <a:cxn ang="0">
                    <a:pos x="86" y="45"/>
                  </a:cxn>
                  <a:cxn ang="0">
                    <a:pos x="90" y="49"/>
                  </a:cxn>
                  <a:cxn ang="0">
                    <a:pos x="110" y="41"/>
                  </a:cxn>
                  <a:cxn ang="0">
                    <a:pos x="132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7"/>
                  </a:cxn>
                  <a:cxn ang="0">
                    <a:pos x="86" y="108"/>
                  </a:cxn>
                  <a:cxn ang="0">
                    <a:pos x="70" y="113"/>
                  </a:cxn>
                  <a:cxn ang="0">
                    <a:pos x="64" y="115"/>
                  </a:cxn>
                  <a:cxn ang="0">
                    <a:pos x="64" y="120"/>
                  </a:cxn>
                  <a:cxn ang="0">
                    <a:pos x="77" y="120"/>
                  </a:cxn>
                  <a:cxn ang="0">
                    <a:pos x="94" y="115"/>
                  </a:cxn>
                  <a:cxn ang="0">
                    <a:pos x="114" y="113"/>
                  </a:cxn>
                  <a:cxn ang="0">
                    <a:pos x="133" y="120"/>
                  </a:cxn>
                  <a:cxn ang="0">
                    <a:pos x="148" y="128"/>
                  </a:cxn>
                  <a:cxn ang="0">
                    <a:pos x="137" y="137"/>
                  </a:cxn>
                  <a:cxn ang="0">
                    <a:pos x="113" y="144"/>
                  </a:cxn>
                  <a:cxn ang="0">
                    <a:pos x="78" y="158"/>
                  </a:cxn>
                  <a:cxn ang="0">
                    <a:pos x="46" y="170"/>
                  </a:cxn>
                  <a:cxn ang="0">
                    <a:pos x="22" y="181"/>
                  </a:cxn>
                  <a:cxn ang="0">
                    <a:pos x="1" y="184"/>
                  </a:cxn>
                </a:cxnLst>
                <a:rect l="0" t="0" r="r" b="b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3" name="Freeform 127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/>
                <a:ahLst/>
                <a:cxnLst>
                  <a:cxn ang="0">
                    <a:pos x="138" y="124"/>
                  </a:cxn>
                  <a:cxn ang="0">
                    <a:pos x="101" y="101"/>
                  </a:cxn>
                  <a:cxn ang="0">
                    <a:pos x="65" y="79"/>
                  </a:cxn>
                  <a:cxn ang="0">
                    <a:pos x="30" y="58"/>
                  </a:cxn>
                  <a:cxn ang="0">
                    <a:pos x="7" y="41"/>
                  </a:cxn>
                  <a:cxn ang="0">
                    <a:pos x="1" y="34"/>
                  </a:cxn>
                  <a:cxn ang="0">
                    <a:pos x="16" y="26"/>
                  </a:cxn>
                  <a:cxn ang="0">
                    <a:pos x="47" y="18"/>
                  </a:cxn>
                  <a:cxn ang="0">
                    <a:pos x="80" y="10"/>
                  </a:cxn>
                  <a:cxn ang="0">
                    <a:pos x="112" y="3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3"/>
                  </a:cxn>
                  <a:cxn ang="0">
                    <a:pos x="124" y="19"/>
                  </a:cxn>
                  <a:cxn ang="0">
                    <a:pos x="106" y="24"/>
                  </a:cxn>
                  <a:cxn ang="0">
                    <a:pos x="89" y="26"/>
                  </a:cxn>
                  <a:cxn ang="0">
                    <a:pos x="80" y="36"/>
                  </a:cxn>
                  <a:cxn ang="0">
                    <a:pos x="75" y="52"/>
                  </a:cxn>
                  <a:cxn ang="0">
                    <a:pos x="95" y="76"/>
                  </a:cxn>
                  <a:cxn ang="0">
                    <a:pos x="123" y="98"/>
                  </a:cxn>
                  <a:cxn ang="0">
                    <a:pos x="136" y="107"/>
                  </a:cxn>
                  <a:cxn ang="0">
                    <a:pos x="142" y="111"/>
                  </a:cxn>
                  <a:cxn ang="0">
                    <a:pos x="152" y="107"/>
                  </a:cxn>
                  <a:cxn ang="0">
                    <a:pos x="165" y="102"/>
                  </a:cxn>
                  <a:cxn ang="0">
                    <a:pos x="175" y="102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8"/>
                  </a:cxn>
                  <a:cxn ang="0">
                    <a:pos x="258" y="91"/>
                  </a:cxn>
                  <a:cxn ang="0">
                    <a:pos x="282" y="86"/>
                  </a:cxn>
                  <a:cxn ang="0">
                    <a:pos x="297" y="86"/>
                  </a:cxn>
                  <a:cxn ang="0">
                    <a:pos x="302" y="90"/>
                  </a:cxn>
                  <a:cxn ang="0">
                    <a:pos x="297" y="97"/>
                  </a:cxn>
                  <a:cxn ang="0">
                    <a:pos x="262" y="109"/>
                  </a:cxn>
                  <a:cxn ang="0">
                    <a:pos x="218" y="120"/>
                  </a:cxn>
                  <a:cxn ang="0">
                    <a:pos x="184" y="128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4" name="Freeform 128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9"/>
                  </a:cxn>
                  <a:cxn ang="0">
                    <a:pos x="5" y="7"/>
                  </a:cxn>
                  <a:cxn ang="0">
                    <a:pos x="10" y="5"/>
                  </a:cxn>
                  <a:cxn ang="0">
                    <a:pos x="16" y="3"/>
                  </a:cxn>
                  <a:cxn ang="0">
                    <a:pos x="20" y="0"/>
                  </a:cxn>
                  <a:cxn ang="0">
                    <a:pos x="20" y="1"/>
                  </a:cxn>
                  <a:cxn ang="0">
                    <a:pos x="20" y="3"/>
                  </a:cxn>
                  <a:cxn ang="0">
                    <a:pos x="20" y="4"/>
                  </a:cxn>
                  <a:cxn ang="0">
                    <a:pos x="21" y="5"/>
                  </a:cxn>
                  <a:cxn ang="0">
                    <a:pos x="17" y="8"/>
                  </a:cxn>
                  <a:cxn ang="0">
                    <a:pos x="11" y="11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5" name="Freeform 129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/>
                <a:ahLst/>
                <a:cxnLst>
                  <a:cxn ang="0">
                    <a:pos x="48" y="81"/>
                  </a:cxn>
                  <a:cxn ang="0">
                    <a:pos x="35" y="70"/>
                  </a:cxn>
                  <a:cxn ang="0">
                    <a:pos x="21" y="60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8"/>
                  </a:cxn>
                  <a:cxn ang="0">
                    <a:pos x="12" y="18"/>
                  </a:cxn>
                  <a:cxn ang="0">
                    <a:pos x="29" y="11"/>
                  </a:cxn>
                  <a:cxn ang="0">
                    <a:pos x="51" y="6"/>
                  </a:cxn>
                  <a:cxn ang="0">
                    <a:pos x="71" y="2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2" y="13"/>
                  </a:cxn>
                  <a:cxn ang="0">
                    <a:pos x="48" y="17"/>
                  </a:cxn>
                  <a:cxn ang="0">
                    <a:pos x="35" y="22"/>
                  </a:cxn>
                  <a:cxn ang="0">
                    <a:pos x="29" y="25"/>
                  </a:cxn>
                  <a:cxn ang="0">
                    <a:pos x="28" y="29"/>
                  </a:cxn>
                  <a:cxn ang="0">
                    <a:pos x="39" y="28"/>
                  </a:cxn>
                  <a:cxn ang="0">
                    <a:pos x="63" y="16"/>
                  </a:cxn>
                  <a:cxn ang="0">
                    <a:pos x="89" y="8"/>
                  </a:cxn>
                  <a:cxn ang="0">
                    <a:pos x="108" y="15"/>
                  </a:cxn>
                  <a:cxn ang="0">
                    <a:pos x="121" y="36"/>
                  </a:cxn>
                  <a:cxn ang="0">
                    <a:pos x="135" y="47"/>
                  </a:cxn>
                  <a:cxn ang="0">
                    <a:pos x="147" y="53"/>
                  </a:cxn>
                  <a:cxn ang="0">
                    <a:pos x="161" y="53"/>
                  </a:cxn>
                  <a:cxn ang="0">
                    <a:pos x="176" y="54"/>
                  </a:cxn>
                  <a:cxn ang="0">
                    <a:pos x="190" y="59"/>
                  </a:cxn>
                  <a:cxn ang="0">
                    <a:pos x="190" y="64"/>
                  </a:cxn>
                  <a:cxn ang="0">
                    <a:pos x="165" y="72"/>
                  </a:cxn>
                  <a:cxn ang="0">
                    <a:pos x="134" y="79"/>
                  </a:cxn>
                  <a:cxn ang="0">
                    <a:pos x="109" y="83"/>
                  </a:cxn>
                  <a:cxn ang="0">
                    <a:pos x="98" y="79"/>
                  </a:cxn>
                  <a:cxn ang="0">
                    <a:pos x="86" y="78"/>
                  </a:cxn>
                  <a:cxn ang="0">
                    <a:pos x="77" y="79"/>
                  </a:cxn>
                  <a:cxn ang="0">
                    <a:pos x="67" y="83"/>
                  </a:cxn>
                  <a:cxn ang="0">
                    <a:pos x="60" y="86"/>
                  </a:cxn>
                  <a:cxn ang="0">
                    <a:pos x="56" y="86"/>
                  </a:cxn>
                </a:cxnLst>
                <a:rect l="0" t="0" r="r" b="b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6" name="Freeform 130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/>
                <a:ahLst/>
                <a:cxnLst>
                  <a:cxn ang="0">
                    <a:pos x="171" y="111"/>
                  </a:cxn>
                  <a:cxn ang="0">
                    <a:pos x="130" y="89"/>
                  </a:cxn>
                  <a:cxn ang="0">
                    <a:pos x="99" y="71"/>
                  </a:cxn>
                  <a:cxn ang="0">
                    <a:pos x="74" y="59"/>
                  </a:cxn>
                  <a:cxn ang="0">
                    <a:pos x="56" y="50"/>
                  </a:cxn>
                  <a:cxn ang="0">
                    <a:pos x="42" y="41"/>
                  </a:cxn>
                  <a:cxn ang="0">
                    <a:pos x="28" y="35"/>
                  </a:cxn>
                  <a:cxn ang="0">
                    <a:pos x="16" y="29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6"/>
                  </a:cxn>
                  <a:cxn ang="0">
                    <a:pos x="18" y="9"/>
                  </a:cxn>
                  <a:cxn ang="0">
                    <a:pos x="32" y="5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62" y="2"/>
                  </a:cxn>
                  <a:cxn ang="0">
                    <a:pos x="72" y="6"/>
                  </a:cxn>
                  <a:cxn ang="0">
                    <a:pos x="86" y="13"/>
                  </a:cxn>
                  <a:cxn ang="0">
                    <a:pos x="103" y="23"/>
                  </a:cxn>
                  <a:cxn ang="0">
                    <a:pos x="112" y="26"/>
                  </a:cxn>
                  <a:cxn ang="0">
                    <a:pos x="122" y="31"/>
                  </a:cxn>
                  <a:cxn ang="0">
                    <a:pos x="131" y="36"/>
                  </a:cxn>
                  <a:cxn ang="0">
                    <a:pos x="141" y="41"/>
                  </a:cxn>
                  <a:cxn ang="0">
                    <a:pos x="150" y="47"/>
                  </a:cxn>
                  <a:cxn ang="0">
                    <a:pos x="161" y="53"/>
                  </a:cxn>
                  <a:cxn ang="0">
                    <a:pos x="171" y="58"/>
                  </a:cxn>
                  <a:cxn ang="0">
                    <a:pos x="183" y="62"/>
                  </a:cxn>
                  <a:cxn ang="0">
                    <a:pos x="198" y="69"/>
                  </a:cxn>
                  <a:cxn ang="0">
                    <a:pos x="208" y="75"/>
                  </a:cxn>
                  <a:cxn ang="0">
                    <a:pos x="216" y="80"/>
                  </a:cxn>
                  <a:cxn ang="0">
                    <a:pos x="223" y="82"/>
                  </a:cxn>
                  <a:cxn ang="0">
                    <a:pos x="228" y="84"/>
                  </a:cxn>
                  <a:cxn ang="0">
                    <a:pos x="231" y="85"/>
                  </a:cxn>
                  <a:cxn ang="0">
                    <a:pos x="234" y="88"/>
                  </a:cxn>
                  <a:cxn ang="0">
                    <a:pos x="239" y="89"/>
                  </a:cxn>
                  <a:cxn ang="0">
                    <a:pos x="234" y="92"/>
                  </a:cxn>
                  <a:cxn ang="0">
                    <a:pos x="228" y="96"/>
                  </a:cxn>
                  <a:cxn ang="0">
                    <a:pos x="218" y="99"/>
                  </a:cxn>
                  <a:cxn ang="0">
                    <a:pos x="207" y="103"/>
                  </a:cxn>
                  <a:cxn ang="0">
                    <a:pos x="195" y="106"/>
                  </a:cxn>
                  <a:cxn ang="0">
                    <a:pos x="185" y="108"/>
                  </a:cxn>
                  <a:cxn ang="0">
                    <a:pos x="177" y="109"/>
                  </a:cxn>
                  <a:cxn ang="0">
                    <a:pos x="171" y="111"/>
                  </a:cxn>
                </a:cxnLst>
                <a:rect l="0" t="0" r="r" b="b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7" name="Freeform 131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/>
                <a:ahLst/>
                <a:cxnLst>
                  <a:cxn ang="0">
                    <a:pos x="8" y="33"/>
                  </a:cxn>
                  <a:cxn ang="0">
                    <a:pos x="6" y="32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0" y="27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0" y="1"/>
                  </a:cxn>
                  <a:cxn ang="0">
                    <a:pos x="37" y="4"/>
                  </a:cxn>
                  <a:cxn ang="0">
                    <a:pos x="42" y="11"/>
                  </a:cxn>
                  <a:cxn ang="0">
                    <a:pos x="43" y="20"/>
                  </a:cxn>
                  <a:cxn ang="0">
                    <a:pos x="39" y="24"/>
                  </a:cxn>
                  <a:cxn ang="0">
                    <a:pos x="35" y="27"/>
                  </a:cxn>
                  <a:cxn ang="0">
                    <a:pos x="30" y="28"/>
                  </a:cxn>
                  <a:cxn ang="0">
                    <a:pos x="27" y="31"/>
                  </a:cxn>
                  <a:cxn ang="0">
                    <a:pos x="22" y="32"/>
                  </a:cxn>
                  <a:cxn ang="0">
                    <a:pos x="18" y="33"/>
                  </a:cxn>
                  <a:cxn ang="0">
                    <a:pos x="13" y="33"/>
                  </a:cxn>
                  <a:cxn ang="0">
                    <a:pos x="8" y="33"/>
                  </a:cxn>
                </a:cxnLst>
                <a:rect l="0" t="0" r="r" b="b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8" name="Freeform 132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/>
                <a:ahLst/>
                <a:cxnLst>
                  <a:cxn ang="0">
                    <a:pos x="5" y="20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5" y="4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6" y="0"/>
                  </a:cxn>
                  <a:cxn ang="0">
                    <a:pos x="27" y="1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2" y="5"/>
                  </a:cxn>
                  <a:cxn ang="0">
                    <a:pos x="27" y="15"/>
                  </a:cxn>
                  <a:cxn ang="0">
                    <a:pos x="22" y="18"/>
                  </a:cxn>
                  <a:cxn ang="0">
                    <a:pos x="14" y="20"/>
                  </a:cxn>
                  <a:cxn ang="0">
                    <a:pos x="5" y="20"/>
                  </a:cxn>
                </a:cxnLst>
                <a:rect l="0" t="0" r="r" b="b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49" name="Freeform 133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/>
                <a:ahLst/>
                <a:cxnLst>
                  <a:cxn ang="0">
                    <a:pos x="181" y="135"/>
                  </a:cxn>
                  <a:cxn ang="0">
                    <a:pos x="169" y="131"/>
                  </a:cxn>
                  <a:cxn ang="0">
                    <a:pos x="165" y="129"/>
                  </a:cxn>
                  <a:cxn ang="0">
                    <a:pos x="165" y="127"/>
                  </a:cxn>
                  <a:cxn ang="0">
                    <a:pos x="175" y="122"/>
                  </a:cxn>
                  <a:cxn ang="0">
                    <a:pos x="195" y="116"/>
                  </a:cxn>
                  <a:cxn ang="0">
                    <a:pos x="214" y="110"/>
                  </a:cxn>
                  <a:cxn ang="0">
                    <a:pos x="233" y="104"/>
                  </a:cxn>
                  <a:cxn ang="0">
                    <a:pos x="242" y="89"/>
                  </a:cxn>
                  <a:cxn ang="0">
                    <a:pos x="245" y="70"/>
                  </a:cxn>
                  <a:cxn ang="0">
                    <a:pos x="234" y="56"/>
                  </a:cxn>
                  <a:cxn ang="0">
                    <a:pos x="206" y="41"/>
                  </a:cxn>
                  <a:cxn ang="0">
                    <a:pos x="178" y="27"/>
                  </a:cxn>
                  <a:cxn ang="0">
                    <a:pos x="152" y="18"/>
                  </a:cxn>
                  <a:cxn ang="0">
                    <a:pos x="138" y="21"/>
                  </a:cxn>
                  <a:cxn ang="0">
                    <a:pos x="126" y="24"/>
                  </a:cxn>
                  <a:cxn ang="0">
                    <a:pos x="113" y="23"/>
                  </a:cxn>
                  <a:cxn ang="0">
                    <a:pos x="100" y="21"/>
                  </a:cxn>
                  <a:cxn ang="0">
                    <a:pos x="90" y="23"/>
                  </a:cxn>
                  <a:cxn ang="0">
                    <a:pos x="69" y="33"/>
                  </a:cxn>
                  <a:cxn ang="0">
                    <a:pos x="43" y="46"/>
                  </a:cxn>
                  <a:cxn ang="0">
                    <a:pos x="20" y="55"/>
                  </a:cxn>
                  <a:cxn ang="0">
                    <a:pos x="6" y="53"/>
                  </a:cxn>
                  <a:cxn ang="0">
                    <a:pos x="1" y="49"/>
                  </a:cxn>
                  <a:cxn ang="0">
                    <a:pos x="12" y="40"/>
                  </a:cxn>
                  <a:cxn ang="0">
                    <a:pos x="45" y="24"/>
                  </a:cxn>
                  <a:cxn ang="0">
                    <a:pos x="85" y="9"/>
                  </a:cxn>
                  <a:cxn ang="0">
                    <a:pos x="122" y="0"/>
                  </a:cxn>
                  <a:cxn ang="0">
                    <a:pos x="128" y="3"/>
                  </a:cxn>
                  <a:cxn ang="0">
                    <a:pos x="118" y="13"/>
                  </a:cxn>
                  <a:cxn ang="0">
                    <a:pos x="121" y="15"/>
                  </a:cxn>
                  <a:cxn ang="0">
                    <a:pos x="131" y="8"/>
                  </a:cxn>
                  <a:cxn ang="0">
                    <a:pos x="159" y="10"/>
                  </a:cxn>
                  <a:cxn ang="0">
                    <a:pos x="204" y="29"/>
                  </a:cxn>
                  <a:cxn ang="0">
                    <a:pos x="249" y="51"/>
                  </a:cxn>
                  <a:cxn ang="0">
                    <a:pos x="293" y="75"/>
                  </a:cxn>
                  <a:cxn ang="0">
                    <a:pos x="302" y="93"/>
                  </a:cxn>
                  <a:cxn ang="0">
                    <a:pos x="268" y="110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0" name="Freeform 134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5" y="21"/>
                  </a:cxn>
                  <a:cxn ang="0">
                    <a:pos x="19" y="19"/>
                  </a:cxn>
                  <a:cxn ang="0">
                    <a:pos x="14" y="16"/>
                  </a:cxn>
                  <a:cxn ang="0">
                    <a:pos x="9" y="14"/>
                  </a:cxn>
                  <a:cxn ang="0">
                    <a:pos x="5" y="9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5" y="1"/>
                  </a:cxn>
                  <a:cxn ang="0">
                    <a:pos x="10" y="2"/>
                  </a:cxn>
                  <a:cxn ang="0">
                    <a:pos x="16" y="5"/>
                  </a:cxn>
                  <a:cxn ang="0">
                    <a:pos x="22" y="8"/>
                  </a:cxn>
                  <a:cxn ang="0">
                    <a:pos x="28" y="12"/>
                  </a:cxn>
                  <a:cxn ang="0">
                    <a:pos x="34" y="15"/>
                  </a:cxn>
                  <a:cxn ang="0">
                    <a:pos x="39" y="19"/>
                  </a:cxn>
                  <a:cxn ang="0">
                    <a:pos x="46" y="21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1" name="Freeform 135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/>
                <a:ahLst/>
                <a:cxnLst>
                  <a:cxn ang="0">
                    <a:pos x="11" y="20"/>
                  </a:cxn>
                  <a:cxn ang="0">
                    <a:pos x="11" y="19"/>
                  </a:cxn>
                  <a:cxn ang="0">
                    <a:pos x="11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1" y="12"/>
                  </a:cxn>
                  <a:cxn ang="0">
                    <a:pos x="6" y="10"/>
                  </a:cxn>
                  <a:cxn ang="0">
                    <a:pos x="11" y="6"/>
                  </a:cxn>
                  <a:cxn ang="0">
                    <a:pos x="16" y="4"/>
                  </a:cxn>
                  <a:cxn ang="0">
                    <a:pos x="21" y="0"/>
                  </a:cxn>
                  <a:cxn ang="0">
                    <a:pos x="22" y="4"/>
                  </a:cxn>
                  <a:cxn ang="0">
                    <a:pos x="22" y="12"/>
                  </a:cxn>
                  <a:cxn ang="0">
                    <a:pos x="18" y="18"/>
                  </a:cxn>
                  <a:cxn ang="0">
                    <a:pos x="11" y="20"/>
                  </a:cxn>
                </a:cxnLst>
                <a:rect l="0" t="0" r="r" b="b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1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2" name="Freeform 136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/>
                <a:ahLst/>
                <a:cxnLst>
                  <a:cxn ang="0">
                    <a:pos x="113" y="93"/>
                  </a:cxn>
                  <a:cxn ang="0">
                    <a:pos x="104" y="89"/>
                  </a:cxn>
                  <a:cxn ang="0">
                    <a:pos x="95" y="86"/>
                  </a:cxn>
                  <a:cxn ang="0">
                    <a:pos x="86" y="82"/>
                  </a:cxn>
                  <a:cxn ang="0">
                    <a:pos x="74" y="68"/>
                  </a:cxn>
                  <a:cxn ang="0">
                    <a:pos x="59" y="52"/>
                  </a:cxn>
                  <a:cxn ang="0">
                    <a:pos x="42" y="43"/>
                  </a:cxn>
                  <a:cxn ang="0">
                    <a:pos x="20" y="41"/>
                  </a:cxn>
                  <a:cxn ang="0">
                    <a:pos x="6" y="40"/>
                  </a:cxn>
                  <a:cxn ang="0">
                    <a:pos x="2" y="38"/>
                  </a:cxn>
                  <a:cxn ang="0">
                    <a:pos x="0" y="36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5" y="19"/>
                  </a:cxn>
                  <a:cxn ang="0">
                    <a:pos x="45" y="10"/>
                  </a:cxn>
                  <a:cxn ang="0">
                    <a:pos x="65" y="4"/>
                  </a:cxn>
                  <a:cxn ang="0">
                    <a:pos x="80" y="4"/>
                  </a:cxn>
                  <a:cxn ang="0">
                    <a:pos x="92" y="4"/>
                  </a:cxn>
                  <a:cxn ang="0">
                    <a:pos x="104" y="3"/>
                  </a:cxn>
                  <a:cxn ang="0">
                    <a:pos x="116" y="0"/>
                  </a:cxn>
                  <a:cxn ang="0">
                    <a:pos x="130" y="4"/>
                  </a:cxn>
                  <a:cxn ang="0">
                    <a:pos x="146" y="12"/>
                  </a:cxn>
                  <a:cxn ang="0">
                    <a:pos x="164" y="20"/>
                  </a:cxn>
                  <a:cxn ang="0">
                    <a:pos x="180" y="28"/>
                  </a:cxn>
                  <a:cxn ang="0">
                    <a:pos x="197" y="36"/>
                  </a:cxn>
                  <a:cxn ang="0">
                    <a:pos x="204" y="40"/>
                  </a:cxn>
                  <a:cxn ang="0">
                    <a:pos x="204" y="46"/>
                  </a:cxn>
                  <a:cxn ang="0">
                    <a:pos x="204" y="58"/>
                  </a:cxn>
                  <a:cxn ang="0">
                    <a:pos x="195" y="73"/>
                  </a:cxn>
                  <a:cxn ang="0">
                    <a:pos x="172" y="82"/>
                  </a:cxn>
                  <a:cxn ang="0">
                    <a:pos x="149" y="90"/>
                  </a:cxn>
                  <a:cxn ang="0">
                    <a:pos x="127" y="94"/>
                  </a:cxn>
                </a:cxnLst>
                <a:rect l="0" t="0" r="r" b="b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3" name="Freeform 137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/>
                <a:ahLst/>
                <a:cxnLst>
                  <a:cxn ang="0">
                    <a:pos x="1" y="17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0" y="10"/>
                  </a:cxn>
                  <a:cxn ang="0">
                    <a:pos x="6" y="6"/>
                  </a:cxn>
                  <a:cxn ang="0">
                    <a:pos x="11" y="3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25" y="5"/>
                  </a:cxn>
                  <a:cxn ang="0">
                    <a:pos x="14" y="11"/>
                  </a:cxn>
                  <a:cxn ang="0">
                    <a:pos x="7" y="14"/>
                  </a:cxn>
                  <a:cxn ang="0">
                    <a:pos x="3" y="15"/>
                  </a:cxn>
                  <a:cxn ang="0">
                    <a:pos x="1" y="17"/>
                  </a:cxn>
                </a:cxnLst>
                <a:rect l="0" t="0" r="r" b="b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4" name="Freeform 138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23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5" y="15"/>
                  </a:cxn>
                  <a:cxn ang="0">
                    <a:pos x="10" y="12"/>
                  </a:cxn>
                  <a:cxn ang="0">
                    <a:pos x="17" y="9"/>
                  </a:cxn>
                  <a:cxn ang="0">
                    <a:pos x="24" y="6"/>
                  </a:cxn>
                  <a:cxn ang="0">
                    <a:pos x="31" y="5"/>
                  </a:cxn>
                  <a:cxn ang="0">
                    <a:pos x="39" y="2"/>
                  </a:cxn>
                  <a:cxn ang="0">
                    <a:pos x="46" y="1"/>
                  </a:cxn>
                  <a:cxn ang="0">
                    <a:pos x="53" y="0"/>
                  </a:cxn>
                  <a:cxn ang="0">
                    <a:pos x="52" y="4"/>
                  </a:cxn>
                  <a:cxn ang="0">
                    <a:pos x="46" y="8"/>
                  </a:cxn>
                  <a:cxn ang="0">
                    <a:pos x="39" y="12"/>
                  </a:cxn>
                  <a:cxn ang="0">
                    <a:pos x="30" y="15"/>
                  </a:cxn>
                  <a:cxn ang="0">
                    <a:pos x="21" y="19"/>
                  </a:cxn>
                  <a:cxn ang="0">
                    <a:pos x="12" y="21"/>
                  </a:cxn>
                  <a:cxn ang="0">
                    <a:pos x="5" y="23"/>
                  </a:cxn>
                  <a:cxn ang="0">
                    <a:pos x="0" y="24"/>
                  </a:cxn>
                </a:cxnLst>
                <a:rect l="0" t="0" r="r" b="b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5" name="Freeform 139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/>
                <a:ahLst/>
                <a:cxnLst>
                  <a:cxn ang="0">
                    <a:pos x="23" y="30"/>
                  </a:cxn>
                  <a:cxn ang="0">
                    <a:pos x="23" y="29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2" y="25"/>
                  </a:cxn>
                  <a:cxn ang="0">
                    <a:pos x="19" y="25"/>
                  </a:cxn>
                  <a:cxn ang="0">
                    <a:pos x="16" y="25"/>
                  </a:cxn>
                  <a:cxn ang="0">
                    <a:pos x="12" y="25"/>
                  </a:cxn>
                  <a:cxn ang="0">
                    <a:pos x="9" y="27"/>
                  </a:cxn>
                  <a:cxn ang="0">
                    <a:pos x="9" y="21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7" y="16"/>
                  </a:cxn>
                  <a:cxn ang="0">
                    <a:pos x="4" y="17"/>
                  </a:cxn>
                  <a:cxn ang="0">
                    <a:pos x="3" y="17"/>
                  </a:cxn>
                  <a:cxn ang="0">
                    <a:pos x="1" y="19"/>
                  </a:cxn>
                  <a:cxn ang="0">
                    <a:pos x="0" y="20"/>
                  </a:cxn>
                  <a:cxn ang="0">
                    <a:pos x="2" y="13"/>
                  </a:cxn>
                  <a:cxn ang="0">
                    <a:pos x="8" y="7"/>
                  </a:cxn>
                  <a:cxn ang="0">
                    <a:pos x="16" y="2"/>
                  </a:cxn>
                  <a:cxn ang="0">
                    <a:pos x="23" y="0"/>
                  </a:cxn>
                  <a:cxn ang="0">
                    <a:pos x="24" y="2"/>
                  </a:cxn>
                  <a:cxn ang="0">
                    <a:pos x="25" y="5"/>
                  </a:cxn>
                  <a:cxn ang="0">
                    <a:pos x="27" y="7"/>
                  </a:cxn>
                  <a:cxn ang="0">
                    <a:pos x="31" y="8"/>
                  </a:cxn>
                  <a:cxn ang="0">
                    <a:pos x="31" y="9"/>
                  </a:cxn>
                  <a:cxn ang="0">
                    <a:pos x="31" y="10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7" y="14"/>
                  </a:cxn>
                  <a:cxn ang="0">
                    <a:pos x="26" y="15"/>
                  </a:cxn>
                  <a:cxn ang="0">
                    <a:pos x="27" y="17"/>
                  </a:cxn>
                  <a:cxn ang="0">
                    <a:pos x="29" y="20"/>
                  </a:cxn>
                  <a:cxn ang="0">
                    <a:pos x="30" y="23"/>
                  </a:cxn>
                  <a:cxn ang="0">
                    <a:pos x="30" y="28"/>
                  </a:cxn>
                  <a:cxn ang="0">
                    <a:pos x="29" y="29"/>
                  </a:cxn>
                  <a:cxn ang="0">
                    <a:pos x="26" y="29"/>
                  </a:cxn>
                  <a:cxn ang="0">
                    <a:pos x="25" y="29"/>
                  </a:cxn>
                  <a:cxn ang="0">
                    <a:pos x="23" y="30"/>
                  </a:cxn>
                </a:cxnLst>
                <a:rect l="0" t="0" r="r" b="b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6" name="Freeform 140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/>
                <a:ahLst/>
                <a:cxnLst>
                  <a:cxn ang="0">
                    <a:pos x="31" y="19"/>
                  </a:cxn>
                  <a:cxn ang="0">
                    <a:pos x="23" y="15"/>
                  </a:cxn>
                  <a:cxn ang="0">
                    <a:pos x="16" y="11"/>
                  </a:cxn>
                  <a:cxn ang="0">
                    <a:pos x="8" y="8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8" y="4"/>
                  </a:cxn>
                  <a:cxn ang="0">
                    <a:pos x="22" y="8"/>
                  </a:cxn>
                  <a:cxn ang="0">
                    <a:pos x="27" y="10"/>
                  </a:cxn>
                  <a:cxn ang="0">
                    <a:pos x="30" y="14"/>
                  </a:cxn>
                  <a:cxn ang="0">
                    <a:pos x="35" y="18"/>
                  </a:cxn>
                  <a:cxn ang="0">
                    <a:pos x="33" y="18"/>
                  </a:cxn>
                  <a:cxn ang="0">
                    <a:pos x="33" y="18"/>
                  </a:cxn>
                  <a:cxn ang="0">
                    <a:pos x="32" y="18"/>
                  </a:cxn>
                  <a:cxn ang="0">
                    <a:pos x="31" y="19"/>
                  </a:cxn>
                </a:cxnLst>
                <a:rect l="0" t="0" r="r" b="b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7" name="Freeform 141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/>
                <a:ahLst/>
                <a:cxnLst>
                  <a:cxn ang="0">
                    <a:pos x="13" y="38"/>
                  </a:cxn>
                  <a:cxn ang="0">
                    <a:pos x="4" y="31"/>
                  </a:cxn>
                  <a:cxn ang="0">
                    <a:pos x="0" y="24"/>
                  </a:cxn>
                  <a:cxn ang="0">
                    <a:pos x="0" y="17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1"/>
                  </a:cxn>
                  <a:cxn ang="0">
                    <a:pos x="40" y="0"/>
                  </a:cxn>
                  <a:cxn ang="0">
                    <a:pos x="44" y="8"/>
                  </a:cxn>
                  <a:cxn ang="0">
                    <a:pos x="46" y="16"/>
                  </a:cxn>
                  <a:cxn ang="0">
                    <a:pos x="45" y="23"/>
                  </a:cxn>
                  <a:cxn ang="0">
                    <a:pos x="42" y="28"/>
                  </a:cxn>
                  <a:cxn ang="0">
                    <a:pos x="36" y="32"/>
                  </a:cxn>
                  <a:cxn ang="0">
                    <a:pos x="29" y="36"/>
                  </a:cxn>
                  <a:cxn ang="0">
                    <a:pos x="21" y="37"/>
                  </a:cxn>
                  <a:cxn ang="0">
                    <a:pos x="13" y="38"/>
                  </a:cxn>
                </a:cxnLst>
                <a:rect l="0" t="0" r="r" b="b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8" name="Freeform 142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9" y="1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1" y="7"/>
                  </a:cxn>
                </a:cxnLst>
                <a:rect l="0" t="0" r="r" b="b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59" name="Freeform 143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/>
                <a:ahLst/>
                <a:cxnLst>
                  <a:cxn ang="0">
                    <a:pos x="5" y="24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3" y="8"/>
                  </a:cxn>
                  <a:cxn ang="0">
                    <a:pos x="6" y="5"/>
                  </a:cxn>
                  <a:cxn ang="0">
                    <a:pos x="12" y="2"/>
                  </a:cxn>
                  <a:cxn ang="0">
                    <a:pos x="18" y="1"/>
                  </a:cxn>
                  <a:cxn ang="0">
                    <a:pos x="24" y="0"/>
                  </a:cxn>
                  <a:cxn ang="0">
                    <a:pos x="29" y="0"/>
                  </a:cxn>
                  <a:cxn ang="0">
                    <a:pos x="28" y="13"/>
                  </a:cxn>
                  <a:cxn ang="0">
                    <a:pos x="24" y="21"/>
                  </a:cxn>
                  <a:cxn ang="0">
                    <a:pos x="15" y="23"/>
                  </a:cxn>
                  <a:cxn ang="0">
                    <a:pos x="5" y="24"/>
                  </a:cxn>
                </a:cxnLst>
                <a:rect l="0" t="0" r="r" b="b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0" name="Freeform 144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8"/>
                  </a:cxn>
                  <a:cxn ang="0">
                    <a:pos x="26" y="615"/>
                  </a:cxn>
                  <a:cxn ang="0">
                    <a:pos x="40" y="599"/>
                  </a:cxn>
                  <a:cxn ang="0">
                    <a:pos x="43" y="597"/>
                  </a:cxn>
                  <a:cxn ang="0">
                    <a:pos x="35" y="531"/>
                  </a:cxn>
                  <a:cxn ang="0">
                    <a:pos x="23" y="493"/>
                  </a:cxn>
                  <a:cxn ang="0">
                    <a:pos x="6" y="396"/>
                  </a:cxn>
                  <a:cxn ang="0">
                    <a:pos x="18" y="376"/>
                  </a:cxn>
                  <a:cxn ang="0">
                    <a:pos x="5" y="360"/>
                  </a:cxn>
                  <a:cxn ang="0">
                    <a:pos x="0" y="302"/>
                  </a:cxn>
                  <a:cxn ang="0">
                    <a:pos x="18" y="287"/>
                  </a:cxn>
                  <a:cxn ang="0">
                    <a:pos x="33" y="272"/>
                  </a:cxn>
                  <a:cxn ang="0">
                    <a:pos x="56" y="258"/>
                  </a:cxn>
                  <a:cxn ang="0">
                    <a:pos x="43" y="250"/>
                  </a:cxn>
                  <a:cxn ang="0">
                    <a:pos x="46" y="157"/>
                  </a:cxn>
                  <a:cxn ang="0">
                    <a:pos x="52" y="116"/>
                  </a:cxn>
                  <a:cxn ang="0">
                    <a:pos x="89" y="105"/>
                  </a:cxn>
                  <a:cxn ang="0">
                    <a:pos x="136" y="92"/>
                  </a:cxn>
                  <a:cxn ang="0">
                    <a:pos x="182" y="81"/>
                  </a:cxn>
                  <a:cxn ang="0">
                    <a:pos x="230" y="68"/>
                  </a:cxn>
                  <a:cxn ang="0">
                    <a:pos x="274" y="51"/>
                  </a:cxn>
                  <a:cxn ang="0">
                    <a:pos x="320" y="29"/>
                  </a:cxn>
                  <a:cxn ang="0">
                    <a:pos x="370" y="10"/>
                  </a:cxn>
                  <a:cxn ang="0">
                    <a:pos x="418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6"/>
                  </a:cxn>
                  <a:cxn ang="0">
                    <a:pos x="615" y="217"/>
                  </a:cxn>
                  <a:cxn ang="0">
                    <a:pos x="609" y="222"/>
                  </a:cxn>
                  <a:cxn ang="0">
                    <a:pos x="626" y="226"/>
                  </a:cxn>
                  <a:cxn ang="0">
                    <a:pos x="631" y="259"/>
                  </a:cxn>
                  <a:cxn ang="0">
                    <a:pos x="598" y="272"/>
                  </a:cxn>
                  <a:cxn ang="0">
                    <a:pos x="590" y="327"/>
                  </a:cxn>
                  <a:cxn ang="0">
                    <a:pos x="572" y="361"/>
                  </a:cxn>
                  <a:cxn ang="0">
                    <a:pos x="565" y="368"/>
                  </a:cxn>
                  <a:cxn ang="0">
                    <a:pos x="576" y="371"/>
                  </a:cxn>
                  <a:cxn ang="0">
                    <a:pos x="575" y="413"/>
                  </a:cxn>
                  <a:cxn ang="0">
                    <a:pos x="586" y="431"/>
                  </a:cxn>
                  <a:cxn ang="0">
                    <a:pos x="606" y="439"/>
                  </a:cxn>
                  <a:cxn ang="0">
                    <a:pos x="614" y="476"/>
                  </a:cxn>
                  <a:cxn ang="0">
                    <a:pos x="607" y="500"/>
                  </a:cxn>
                  <a:cxn ang="0">
                    <a:pos x="613" y="529"/>
                  </a:cxn>
                  <a:cxn ang="0">
                    <a:pos x="611" y="600"/>
                  </a:cxn>
                  <a:cxn ang="0">
                    <a:pos x="527" y="649"/>
                  </a:cxn>
                  <a:cxn ang="0">
                    <a:pos x="428" y="691"/>
                  </a:cxn>
                  <a:cxn ang="0">
                    <a:pos x="329" y="735"/>
                  </a:cxn>
                  <a:cxn ang="0">
                    <a:pos x="231" y="778"/>
                  </a:cxn>
                  <a:cxn ang="0">
                    <a:pos x="198" y="788"/>
                  </a:cxn>
                </a:cxnLst>
                <a:rect l="0" t="0" r="r" b="b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1" name="Freeform 145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/>
                <a:ahLst/>
                <a:cxnLst>
                  <a:cxn ang="0">
                    <a:pos x="138" y="249"/>
                  </a:cxn>
                  <a:cxn ang="0">
                    <a:pos x="111" y="233"/>
                  </a:cxn>
                  <a:cxn ang="0">
                    <a:pos x="85" y="217"/>
                  </a:cxn>
                  <a:cxn ang="0">
                    <a:pos x="53" y="194"/>
                  </a:cxn>
                  <a:cxn ang="0">
                    <a:pos x="20" y="171"/>
                  </a:cxn>
                  <a:cxn ang="0">
                    <a:pos x="0" y="156"/>
                  </a:cxn>
                  <a:cxn ang="0">
                    <a:pos x="0" y="144"/>
                  </a:cxn>
                  <a:cxn ang="0">
                    <a:pos x="28" y="158"/>
                  </a:cxn>
                  <a:cxn ang="0">
                    <a:pos x="60" y="178"/>
                  </a:cxn>
                  <a:cxn ang="0">
                    <a:pos x="76" y="180"/>
                  </a:cxn>
                  <a:cxn ang="0">
                    <a:pos x="76" y="177"/>
                  </a:cxn>
                  <a:cxn ang="0">
                    <a:pos x="49" y="162"/>
                  </a:cxn>
                  <a:cxn ang="0">
                    <a:pos x="21" y="147"/>
                  </a:cxn>
                  <a:cxn ang="0">
                    <a:pos x="2" y="130"/>
                  </a:cxn>
                  <a:cxn ang="0">
                    <a:pos x="4" y="110"/>
                  </a:cxn>
                  <a:cxn ang="0">
                    <a:pos x="34" y="118"/>
                  </a:cxn>
                  <a:cxn ang="0">
                    <a:pos x="69" y="135"/>
                  </a:cxn>
                  <a:cxn ang="0">
                    <a:pos x="88" y="145"/>
                  </a:cxn>
                  <a:cxn ang="0">
                    <a:pos x="90" y="145"/>
                  </a:cxn>
                  <a:cxn ang="0">
                    <a:pos x="55" y="118"/>
                  </a:cxn>
                  <a:cxn ang="0">
                    <a:pos x="19" y="83"/>
                  </a:cxn>
                  <a:cxn ang="0">
                    <a:pos x="11" y="57"/>
                  </a:cxn>
                  <a:cxn ang="0">
                    <a:pos x="13" y="32"/>
                  </a:cxn>
                  <a:cxn ang="0">
                    <a:pos x="28" y="37"/>
                  </a:cxn>
                  <a:cxn ang="0">
                    <a:pos x="44" y="46"/>
                  </a:cxn>
                  <a:cxn ang="0">
                    <a:pos x="55" y="52"/>
                  </a:cxn>
                  <a:cxn ang="0">
                    <a:pos x="55" y="49"/>
                  </a:cxn>
                  <a:cxn ang="0">
                    <a:pos x="39" y="38"/>
                  </a:cxn>
                  <a:cxn ang="0">
                    <a:pos x="23" y="28"/>
                  </a:cxn>
                  <a:cxn ang="0">
                    <a:pos x="14" y="16"/>
                  </a:cxn>
                  <a:cxn ang="0">
                    <a:pos x="13" y="0"/>
                  </a:cxn>
                  <a:cxn ang="0">
                    <a:pos x="54" y="19"/>
                  </a:cxn>
                  <a:cxn ang="0">
                    <a:pos x="107" y="56"/>
                  </a:cxn>
                  <a:cxn ang="0">
                    <a:pos x="136" y="77"/>
                  </a:cxn>
                  <a:cxn ang="0">
                    <a:pos x="144" y="87"/>
                  </a:cxn>
                  <a:cxn ang="0">
                    <a:pos x="164" y="85"/>
                  </a:cxn>
                  <a:cxn ang="0">
                    <a:pos x="169" y="110"/>
                  </a:cxn>
                  <a:cxn ang="0">
                    <a:pos x="160" y="133"/>
                  </a:cxn>
                  <a:cxn ang="0">
                    <a:pos x="137" y="121"/>
                  </a:cxn>
                  <a:cxn ang="0">
                    <a:pos x="115" y="109"/>
                  </a:cxn>
                  <a:cxn ang="0">
                    <a:pos x="107" y="107"/>
                  </a:cxn>
                  <a:cxn ang="0">
                    <a:pos x="113" y="113"/>
                  </a:cxn>
                  <a:cxn ang="0">
                    <a:pos x="137" y="126"/>
                  </a:cxn>
                  <a:cxn ang="0">
                    <a:pos x="161" y="142"/>
                  </a:cxn>
                  <a:cxn ang="0">
                    <a:pos x="166" y="175"/>
                  </a:cxn>
                  <a:cxn ang="0">
                    <a:pos x="157" y="202"/>
                  </a:cxn>
                  <a:cxn ang="0">
                    <a:pos x="133" y="191"/>
                  </a:cxn>
                  <a:cxn ang="0">
                    <a:pos x="133" y="195"/>
                  </a:cxn>
                  <a:cxn ang="0">
                    <a:pos x="146" y="204"/>
                  </a:cxn>
                  <a:cxn ang="0">
                    <a:pos x="161" y="218"/>
                  </a:cxn>
                  <a:cxn ang="0">
                    <a:pos x="159" y="259"/>
                  </a:cxn>
                  <a:cxn ang="0">
                    <a:pos x="157" y="261"/>
                  </a:cxn>
                </a:cxnLst>
                <a:rect l="0" t="0" r="r" b="b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2" name="Freeform 146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/>
                <a:ahLst/>
                <a:cxnLst>
                  <a:cxn ang="0">
                    <a:pos x="1" y="218"/>
                  </a:cxn>
                  <a:cxn ang="0">
                    <a:pos x="6" y="176"/>
                  </a:cxn>
                  <a:cxn ang="0">
                    <a:pos x="12" y="172"/>
                  </a:cxn>
                  <a:cxn ang="0">
                    <a:pos x="12" y="170"/>
                  </a:cxn>
                  <a:cxn ang="0">
                    <a:pos x="8" y="170"/>
                  </a:cxn>
                  <a:cxn ang="0">
                    <a:pos x="6" y="156"/>
                  </a:cxn>
                  <a:cxn ang="0">
                    <a:pos x="9" y="111"/>
                  </a:cxn>
                  <a:cxn ang="0">
                    <a:pos x="27" y="103"/>
                  </a:cxn>
                  <a:cxn ang="0">
                    <a:pos x="20" y="102"/>
                  </a:cxn>
                  <a:cxn ang="0">
                    <a:pos x="11" y="92"/>
                  </a:cxn>
                  <a:cxn ang="0">
                    <a:pos x="13" y="51"/>
                  </a:cxn>
                  <a:cxn ang="0">
                    <a:pos x="36" y="43"/>
                  </a:cxn>
                  <a:cxn ang="0">
                    <a:pos x="64" y="34"/>
                  </a:cxn>
                  <a:cxn ang="0">
                    <a:pos x="89" y="26"/>
                  </a:cxn>
                  <a:cxn ang="0">
                    <a:pos x="122" y="14"/>
                  </a:cxn>
                  <a:cxn ang="0">
                    <a:pos x="156" y="4"/>
                  </a:cxn>
                  <a:cxn ang="0">
                    <a:pos x="166" y="7"/>
                  </a:cxn>
                  <a:cxn ang="0">
                    <a:pos x="162" y="17"/>
                  </a:cxn>
                  <a:cxn ang="0">
                    <a:pos x="145" y="27"/>
                  </a:cxn>
                  <a:cxn ang="0">
                    <a:pos x="129" y="34"/>
                  </a:cxn>
                  <a:cxn ang="0">
                    <a:pos x="135" y="35"/>
                  </a:cxn>
                  <a:cxn ang="0">
                    <a:pos x="150" y="29"/>
                  </a:cxn>
                  <a:cxn ang="0">
                    <a:pos x="166" y="26"/>
                  </a:cxn>
                  <a:cxn ang="0">
                    <a:pos x="164" y="43"/>
                  </a:cxn>
                  <a:cxn ang="0">
                    <a:pos x="137" y="59"/>
                  </a:cxn>
                  <a:cxn ang="0">
                    <a:pos x="106" y="72"/>
                  </a:cxn>
                  <a:cxn ang="0">
                    <a:pos x="76" y="85"/>
                  </a:cxn>
                  <a:cxn ang="0">
                    <a:pos x="76" y="91"/>
                  </a:cxn>
                  <a:cxn ang="0">
                    <a:pos x="99" y="83"/>
                  </a:cxn>
                  <a:cxn ang="0">
                    <a:pos x="133" y="68"/>
                  </a:cxn>
                  <a:cxn ang="0">
                    <a:pos x="165" y="58"/>
                  </a:cxn>
                  <a:cxn ang="0">
                    <a:pos x="164" y="93"/>
                  </a:cxn>
                  <a:cxn ang="0">
                    <a:pos x="153" y="103"/>
                  </a:cxn>
                  <a:cxn ang="0">
                    <a:pos x="137" y="110"/>
                  </a:cxn>
                  <a:cxn ang="0">
                    <a:pos x="122" y="118"/>
                  </a:cxn>
                  <a:cxn ang="0">
                    <a:pos x="137" y="115"/>
                  </a:cxn>
                  <a:cxn ang="0">
                    <a:pos x="153" y="111"/>
                  </a:cxn>
                  <a:cxn ang="0">
                    <a:pos x="163" y="113"/>
                  </a:cxn>
                  <a:cxn ang="0">
                    <a:pos x="162" y="129"/>
                  </a:cxn>
                  <a:cxn ang="0">
                    <a:pos x="147" y="136"/>
                  </a:cxn>
                  <a:cxn ang="0">
                    <a:pos x="130" y="144"/>
                  </a:cxn>
                  <a:cxn ang="0">
                    <a:pos x="100" y="157"/>
                  </a:cxn>
                  <a:cxn ang="0">
                    <a:pos x="64" y="171"/>
                  </a:cxn>
                  <a:cxn ang="0">
                    <a:pos x="50" y="176"/>
                  </a:cxn>
                  <a:cxn ang="0">
                    <a:pos x="50" y="178"/>
                  </a:cxn>
                  <a:cxn ang="0">
                    <a:pos x="65" y="178"/>
                  </a:cxn>
                  <a:cxn ang="0">
                    <a:pos x="105" y="163"/>
                  </a:cxn>
                  <a:cxn ang="0">
                    <a:pos x="145" y="145"/>
                  </a:cxn>
                  <a:cxn ang="0">
                    <a:pos x="158" y="152"/>
                  </a:cxn>
                  <a:cxn ang="0">
                    <a:pos x="153" y="166"/>
                  </a:cxn>
                  <a:cxn ang="0">
                    <a:pos x="128" y="178"/>
                  </a:cxn>
                  <a:cxn ang="0">
                    <a:pos x="75" y="201"/>
                  </a:cxn>
                  <a:cxn ang="0">
                    <a:pos x="23" y="221"/>
                  </a:cxn>
                  <a:cxn ang="0">
                    <a:pos x="6" y="226"/>
                  </a:cxn>
                  <a:cxn ang="0">
                    <a:pos x="1" y="227"/>
                  </a:cxn>
                </a:cxnLst>
                <a:rect l="0" t="0" r="r" b="b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3" name="Freeform 147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5" y="143"/>
                  </a:cxn>
                  <a:cxn ang="0">
                    <a:pos x="7" y="101"/>
                  </a:cxn>
                  <a:cxn ang="0">
                    <a:pos x="8" y="60"/>
                  </a:cxn>
                  <a:cxn ang="0">
                    <a:pos x="8" y="19"/>
                  </a:cxn>
                  <a:cxn ang="0">
                    <a:pos x="20" y="16"/>
                  </a:cxn>
                  <a:cxn ang="0">
                    <a:pos x="31" y="12"/>
                  </a:cxn>
                  <a:cxn ang="0">
                    <a:pos x="41" y="9"/>
                  </a:cxn>
                  <a:cxn ang="0">
                    <a:pos x="50" y="7"/>
                  </a:cxn>
                  <a:cxn ang="0">
                    <a:pos x="58" y="4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0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60" y="160"/>
                  </a:cxn>
                  <a:cxn ang="0">
                    <a:pos x="58" y="161"/>
                  </a:cxn>
                  <a:cxn ang="0">
                    <a:pos x="56" y="163"/>
                  </a:cxn>
                  <a:cxn ang="0">
                    <a:pos x="52" y="164"/>
                  </a:cxn>
                  <a:cxn ang="0">
                    <a:pos x="47" y="167"/>
                  </a:cxn>
                  <a:cxn ang="0">
                    <a:pos x="41" y="169"/>
                  </a:cxn>
                  <a:cxn ang="0">
                    <a:pos x="31" y="174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4" name="Freeform 148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/>
                <a:ahLst/>
                <a:cxnLst>
                  <a:cxn ang="0">
                    <a:pos x="1" y="186"/>
                  </a:cxn>
                  <a:cxn ang="0">
                    <a:pos x="9" y="156"/>
                  </a:cxn>
                  <a:cxn ang="0">
                    <a:pos x="33" y="147"/>
                  </a:cxn>
                  <a:cxn ang="0">
                    <a:pos x="20" y="148"/>
                  </a:cxn>
                  <a:cxn ang="0">
                    <a:pos x="6" y="133"/>
                  </a:cxn>
                  <a:cxn ang="0">
                    <a:pos x="23" y="111"/>
                  </a:cxn>
                  <a:cxn ang="0">
                    <a:pos x="47" y="102"/>
                  </a:cxn>
                  <a:cxn ang="0">
                    <a:pos x="54" y="99"/>
                  </a:cxn>
                  <a:cxn ang="0">
                    <a:pos x="51" y="98"/>
                  </a:cxn>
                  <a:cxn ang="0">
                    <a:pos x="40" y="99"/>
                  </a:cxn>
                  <a:cxn ang="0">
                    <a:pos x="6" y="109"/>
                  </a:cxn>
                  <a:cxn ang="0">
                    <a:pos x="8" y="83"/>
                  </a:cxn>
                  <a:cxn ang="0">
                    <a:pos x="23" y="72"/>
                  </a:cxn>
                  <a:cxn ang="0">
                    <a:pos x="46" y="65"/>
                  </a:cxn>
                  <a:cxn ang="0">
                    <a:pos x="69" y="57"/>
                  </a:cxn>
                  <a:cxn ang="0">
                    <a:pos x="62" y="57"/>
                  </a:cxn>
                  <a:cxn ang="0">
                    <a:pos x="41" y="61"/>
                  </a:cxn>
                  <a:cxn ang="0">
                    <a:pos x="10" y="64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7" y="16"/>
                  </a:cxn>
                  <a:cxn ang="0">
                    <a:pos x="127" y="5"/>
                  </a:cxn>
                  <a:cxn ang="0">
                    <a:pos x="149" y="0"/>
                  </a:cxn>
                  <a:cxn ang="0">
                    <a:pos x="153" y="15"/>
                  </a:cxn>
                  <a:cxn ang="0">
                    <a:pos x="138" y="41"/>
                  </a:cxn>
                  <a:cxn ang="0">
                    <a:pos x="97" y="65"/>
                  </a:cxn>
                  <a:cxn ang="0">
                    <a:pos x="61" y="80"/>
                  </a:cxn>
                  <a:cxn ang="0">
                    <a:pos x="79" y="75"/>
                  </a:cxn>
                  <a:cxn ang="0">
                    <a:pos x="102" y="68"/>
                  </a:cxn>
                  <a:cxn ang="0">
                    <a:pos x="128" y="62"/>
                  </a:cxn>
                  <a:cxn ang="0">
                    <a:pos x="154" y="57"/>
                  </a:cxn>
                  <a:cxn ang="0">
                    <a:pos x="135" y="91"/>
                  </a:cxn>
                  <a:cxn ang="0">
                    <a:pos x="99" y="111"/>
                  </a:cxn>
                  <a:cxn ang="0">
                    <a:pos x="73" y="121"/>
                  </a:cxn>
                  <a:cxn ang="0">
                    <a:pos x="74" y="122"/>
                  </a:cxn>
                  <a:cxn ang="0">
                    <a:pos x="102" y="114"/>
                  </a:cxn>
                  <a:cxn ang="0">
                    <a:pos x="131" y="107"/>
                  </a:cxn>
                  <a:cxn ang="0">
                    <a:pos x="152" y="109"/>
                  </a:cxn>
                  <a:cxn ang="0">
                    <a:pos x="150" y="121"/>
                  </a:cxn>
                  <a:cxn ang="0">
                    <a:pos x="115" y="137"/>
                  </a:cxn>
                  <a:cxn ang="0">
                    <a:pos x="79" y="151"/>
                  </a:cxn>
                  <a:cxn ang="0">
                    <a:pos x="55" y="158"/>
                  </a:cxn>
                  <a:cxn ang="0">
                    <a:pos x="54" y="160"/>
                  </a:cxn>
                  <a:cxn ang="0">
                    <a:pos x="88" y="152"/>
                  </a:cxn>
                  <a:cxn ang="0">
                    <a:pos x="123" y="138"/>
                  </a:cxn>
                  <a:cxn ang="0">
                    <a:pos x="147" y="136"/>
                  </a:cxn>
                  <a:cxn ang="0">
                    <a:pos x="147" y="149"/>
                  </a:cxn>
                  <a:cxn ang="0">
                    <a:pos x="128" y="159"/>
                  </a:cxn>
                  <a:cxn ang="0">
                    <a:pos x="85" y="174"/>
                  </a:cxn>
                  <a:cxn ang="0">
                    <a:pos x="41" y="196"/>
                  </a:cxn>
                  <a:cxn ang="0">
                    <a:pos x="0" y="211"/>
                  </a:cxn>
                </a:cxnLst>
                <a:rect l="0" t="0" r="r" b="b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5" name="Freeform 149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9" y="175"/>
                  </a:cxn>
                  <a:cxn ang="0">
                    <a:pos x="80" y="169"/>
                  </a:cxn>
                  <a:cxn ang="0">
                    <a:pos x="60" y="173"/>
                  </a:cxn>
                  <a:cxn ang="0">
                    <a:pos x="23" y="183"/>
                  </a:cxn>
                  <a:cxn ang="0">
                    <a:pos x="5" y="142"/>
                  </a:cxn>
                  <a:cxn ang="0">
                    <a:pos x="18" y="91"/>
                  </a:cxn>
                  <a:cxn ang="0">
                    <a:pos x="38" y="85"/>
                  </a:cxn>
                  <a:cxn ang="0">
                    <a:pos x="45" y="83"/>
                  </a:cxn>
                  <a:cxn ang="0">
                    <a:pos x="48" y="79"/>
                  </a:cxn>
                  <a:cxn ang="0">
                    <a:pos x="42" y="77"/>
                  </a:cxn>
                  <a:cxn ang="0">
                    <a:pos x="25" y="81"/>
                  </a:cxn>
                  <a:cxn ang="0">
                    <a:pos x="10" y="85"/>
                  </a:cxn>
                  <a:cxn ang="0">
                    <a:pos x="5" y="69"/>
                  </a:cxn>
                  <a:cxn ang="0">
                    <a:pos x="28" y="48"/>
                  </a:cxn>
                  <a:cxn ang="0">
                    <a:pos x="84" y="24"/>
                  </a:cxn>
                  <a:cxn ang="0">
                    <a:pos x="141" y="3"/>
                  </a:cxn>
                  <a:cxn ang="0">
                    <a:pos x="157" y="26"/>
                  </a:cxn>
                  <a:cxn ang="0">
                    <a:pos x="149" y="61"/>
                  </a:cxn>
                  <a:cxn ang="0">
                    <a:pos x="128" y="70"/>
                  </a:cxn>
                  <a:cxn ang="0">
                    <a:pos x="106" y="76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7" y="75"/>
                  </a:cxn>
                  <a:cxn ang="0">
                    <a:pos x="146" y="70"/>
                  </a:cxn>
                  <a:cxn ang="0">
                    <a:pos x="154" y="76"/>
                  </a:cxn>
                  <a:cxn ang="0">
                    <a:pos x="136" y="110"/>
                  </a:cxn>
                  <a:cxn ang="0">
                    <a:pos x="95" y="127"/>
                  </a:cxn>
                  <a:cxn ang="0">
                    <a:pos x="53" y="140"/>
                  </a:cxn>
                  <a:cxn ang="0">
                    <a:pos x="42" y="148"/>
                  </a:cxn>
                  <a:cxn ang="0">
                    <a:pos x="56" y="146"/>
                  </a:cxn>
                  <a:cxn ang="0">
                    <a:pos x="95" y="130"/>
                  </a:cxn>
                  <a:cxn ang="0">
                    <a:pos x="135" y="117"/>
                  </a:cxn>
                  <a:cxn ang="0">
                    <a:pos x="148" y="140"/>
                  </a:cxn>
                  <a:cxn ang="0">
                    <a:pos x="133" y="155"/>
                  </a:cxn>
                  <a:cxn ang="0">
                    <a:pos x="133" y="158"/>
                  </a:cxn>
                  <a:cxn ang="0">
                    <a:pos x="143" y="158"/>
                  </a:cxn>
                  <a:cxn ang="0">
                    <a:pos x="144" y="170"/>
                  </a:cxn>
                  <a:cxn ang="0">
                    <a:pos x="124" y="189"/>
                  </a:cxn>
                  <a:cxn ang="0">
                    <a:pos x="71" y="206"/>
                  </a:cxn>
                  <a:cxn ang="0">
                    <a:pos x="18" y="220"/>
                  </a:cxn>
                </a:cxnLst>
                <a:rect l="0" t="0" r="r" b="b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6" name="Freeform 150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5"/>
                  </a:cxn>
                  <a:cxn ang="0">
                    <a:pos x="119" y="236"/>
                  </a:cxn>
                  <a:cxn ang="0">
                    <a:pos x="76" y="207"/>
                  </a:cxn>
                  <a:cxn ang="0">
                    <a:pos x="30" y="176"/>
                  </a:cxn>
                  <a:cxn ang="0">
                    <a:pos x="8" y="158"/>
                  </a:cxn>
                  <a:cxn ang="0">
                    <a:pos x="9" y="121"/>
                  </a:cxn>
                  <a:cxn ang="0">
                    <a:pos x="30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2" y="145"/>
                  </a:cxn>
                  <a:cxn ang="0">
                    <a:pos x="45" y="130"/>
                  </a:cxn>
                  <a:cxn ang="0">
                    <a:pos x="7" y="101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6"/>
                  </a:cxn>
                  <a:cxn ang="0">
                    <a:pos x="80" y="104"/>
                  </a:cxn>
                  <a:cxn ang="0">
                    <a:pos x="58" y="91"/>
                  </a:cxn>
                  <a:cxn ang="0">
                    <a:pos x="39" y="81"/>
                  </a:cxn>
                  <a:cxn ang="0">
                    <a:pos x="22" y="63"/>
                  </a:cxn>
                  <a:cxn ang="0">
                    <a:pos x="0" y="31"/>
                  </a:cxn>
                  <a:cxn ang="0">
                    <a:pos x="12" y="35"/>
                  </a:cxn>
                  <a:cxn ang="0">
                    <a:pos x="26" y="44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6"/>
                  </a:cxn>
                  <a:cxn ang="0">
                    <a:pos x="11" y="26"/>
                  </a:cxn>
                  <a:cxn ang="0">
                    <a:pos x="0" y="12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3"/>
                  </a:cxn>
                  <a:cxn ang="0">
                    <a:pos x="100" y="63"/>
                  </a:cxn>
                  <a:cxn ang="0">
                    <a:pos x="126" y="82"/>
                  </a:cxn>
                  <a:cxn ang="0">
                    <a:pos x="152" y="100"/>
                  </a:cxn>
                  <a:cxn ang="0">
                    <a:pos x="164" y="134"/>
                  </a:cxn>
                  <a:cxn ang="0">
                    <a:pos x="161" y="167"/>
                  </a:cxn>
                  <a:cxn ang="0">
                    <a:pos x="160" y="168"/>
                  </a:cxn>
                  <a:cxn ang="0">
                    <a:pos x="141" y="157"/>
                  </a:cxn>
                  <a:cxn ang="0">
                    <a:pos x="113" y="142"/>
                  </a:cxn>
                  <a:cxn ang="0">
                    <a:pos x="100" y="139"/>
                  </a:cxn>
                  <a:cxn ang="0">
                    <a:pos x="100" y="143"/>
                  </a:cxn>
                  <a:cxn ang="0">
                    <a:pos x="123" y="156"/>
                  </a:cxn>
                  <a:cxn ang="0">
                    <a:pos x="147" y="168"/>
                  </a:cxn>
                  <a:cxn ang="0">
                    <a:pos x="163" y="200"/>
                  </a:cxn>
                  <a:cxn ang="0">
                    <a:pos x="160" y="233"/>
                  </a:cxn>
                  <a:cxn ang="0">
                    <a:pos x="159" y="234"/>
                  </a:cxn>
                  <a:cxn ang="0">
                    <a:pos x="142" y="224"/>
                  </a:cxn>
                  <a:cxn ang="0">
                    <a:pos x="115" y="206"/>
                  </a:cxn>
                  <a:cxn ang="0">
                    <a:pos x="90" y="194"/>
                  </a:cxn>
                  <a:cxn ang="0">
                    <a:pos x="109" y="213"/>
                  </a:cxn>
                  <a:cxn ang="0">
                    <a:pos x="142" y="234"/>
                  </a:cxn>
                  <a:cxn ang="0">
                    <a:pos x="159" y="251"/>
                  </a:cxn>
                  <a:cxn ang="0">
                    <a:pos x="158" y="262"/>
                  </a:cxn>
                  <a:cxn ang="0">
                    <a:pos x="156" y="263"/>
                  </a:cxn>
                </a:cxnLst>
                <a:rect l="0" t="0" r="r" b="b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7" name="Freeform 151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/>
                <a:ahLst/>
                <a:cxnLst>
                  <a:cxn ang="0">
                    <a:pos x="0" y="209"/>
                  </a:cxn>
                  <a:cxn ang="0">
                    <a:pos x="2" y="163"/>
                  </a:cxn>
                  <a:cxn ang="0">
                    <a:pos x="5" y="117"/>
                  </a:cxn>
                  <a:cxn ang="0">
                    <a:pos x="9" y="71"/>
                  </a:cxn>
                  <a:cxn ang="0">
                    <a:pos x="15" y="26"/>
                  </a:cxn>
                  <a:cxn ang="0">
                    <a:pos x="36" y="18"/>
                  </a:cxn>
                  <a:cxn ang="0">
                    <a:pos x="54" y="11"/>
                  </a:cxn>
                  <a:cxn ang="0">
                    <a:pos x="65" y="6"/>
                  </a:cxn>
                  <a:cxn ang="0">
                    <a:pos x="74" y="4"/>
                  </a:cxn>
                  <a:cxn ang="0">
                    <a:pos x="79" y="2"/>
                  </a:cxn>
                  <a:cxn ang="0">
                    <a:pos x="84" y="1"/>
                  </a:cxn>
                  <a:cxn ang="0">
                    <a:pos x="86" y="0"/>
                  </a:cxn>
                  <a:cxn ang="0">
                    <a:pos x="88" y="0"/>
                  </a:cxn>
                  <a:cxn ang="0">
                    <a:pos x="82" y="43"/>
                  </a:cxn>
                  <a:cxn ang="0">
                    <a:pos x="78" y="89"/>
                  </a:cxn>
                  <a:cxn ang="0">
                    <a:pos x="74" y="137"/>
                  </a:cxn>
                  <a:cxn ang="0">
                    <a:pos x="71" y="183"/>
                  </a:cxn>
                  <a:cxn ang="0">
                    <a:pos x="49" y="191"/>
                  </a:cxn>
                  <a:cxn ang="0">
                    <a:pos x="33" y="198"/>
                  </a:cxn>
                  <a:cxn ang="0">
                    <a:pos x="21" y="202"/>
                  </a:cxn>
                  <a:cxn ang="0">
                    <a:pos x="13" y="205"/>
                  </a:cxn>
                  <a:cxn ang="0">
                    <a:pos x="8" y="207"/>
                  </a:cxn>
                  <a:cxn ang="0">
                    <a:pos x="4" y="208"/>
                  </a:cxn>
                  <a:cxn ang="0">
                    <a:pos x="2" y="209"/>
                  </a:cxn>
                  <a:cxn ang="0">
                    <a:pos x="0" y="209"/>
                  </a:cxn>
                </a:cxnLst>
                <a:rect l="0" t="0" r="r" b="b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8" name="Freeform 152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2" y="211"/>
                  </a:cxn>
                  <a:cxn ang="0">
                    <a:pos x="48" y="198"/>
                  </a:cxn>
                  <a:cxn ang="0">
                    <a:pos x="83" y="183"/>
                  </a:cxn>
                  <a:cxn ang="0">
                    <a:pos x="94" y="175"/>
                  </a:cxn>
                  <a:cxn ang="0">
                    <a:pos x="83" y="174"/>
                  </a:cxn>
                  <a:cxn ang="0">
                    <a:pos x="48" y="189"/>
                  </a:cxn>
                  <a:cxn ang="0">
                    <a:pos x="11" y="206"/>
                  </a:cxn>
                  <a:cxn ang="0">
                    <a:pos x="4" y="158"/>
                  </a:cxn>
                  <a:cxn ang="0">
                    <a:pos x="13" y="108"/>
                  </a:cxn>
                  <a:cxn ang="0">
                    <a:pos x="28" y="103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2" y="99"/>
                  </a:cxn>
                  <a:cxn ang="0">
                    <a:pos x="10" y="101"/>
                  </a:cxn>
                  <a:cxn ang="0">
                    <a:pos x="15" y="65"/>
                  </a:cxn>
                  <a:cxn ang="0">
                    <a:pos x="48" y="39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1"/>
                  </a:cxn>
                  <a:cxn ang="0">
                    <a:pos x="135" y="25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6"/>
                  </a:cxn>
                  <a:cxn ang="0">
                    <a:pos x="92" y="53"/>
                  </a:cxn>
                  <a:cxn ang="0">
                    <a:pos x="124" y="39"/>
                  </a:cxn>
                  <a:cxn ang="0">
                    <a:pos x="157" y="27"/>
                  </a:cxn>
                  <a:cxn ang="0">
                    <a:pos x="152" y="64"/>
                  </a:cxn>
                  <a:cxn ang="0">
                    <a:pos x="137" y="83"/>
                  </a:cxn>
                  <a:cxn ang="0">
                    <a:pos x="99" y="106"/>
                  </a:cxn>
                  <a:cxn ang="0">
                    <a:pos x="89" y="111"/>
                  </a:cxn>
                  <a:cxn ang="0">
                    <a:pos x="104" y="110"/>
                  </a:cxn>
                  <a:cxn ang="0">
                    <a:pos x="125" y="113"/>
                  </a:cxn>
                  <a:cxn ang="0">
                    <a:pos x="136" y="116"/>
                  </a:cxn>
                  <a:cxn ang="0">
                    <a:pos x="136" y="122"/>
                  </a:cxn>
                  <a:cxn ang="0">
                    <a:pos x="102" y="138"/>
                  </a:cxn>
                  <a:cxn ang="0">
                    <a:pos x="67" y="153"/>
                  </a:cxn>
                  <a:cxn ang="0">
                    <a:pos x="45" y="163"/>
                  </a:cxn>
                  <a:cxn ang="0">
                    <a:pos x="45" y="167"/>
                  </a:cxn>
                  <a:cxn ang="0">
                    <a:pos x="61" y="163"/>
                  </a:cxn>
                  <a:cxn ang="0">
                    <a:pos x="79" y="154"/>
                  </a:cxn>
                  <a:cxn ang="0">
                    <a:pos x="95" y="146"/>
                  </a:cxn>
                  <a:cxn ang="0">
                    <a:pos x="111" y="140"/>
                  </a:cxn>
                  <a:cxn ang="0">
                    <a:pos x="127" y="136"/>
                  </a:cxn>
                  <a:cxn ang="0">
                    <a:pos x="136" y="159"/>
                  </a:cxn>
                  <a:cxn ang="0">
                    <a:pos x="137" y="185"/>
                  </a:cxn>
                  <a:cxn ang="0">
                    <a:pos x="132" y="190"/>
                  </a:cxn>
                  <a:cxn ang="0">
                    <a:pos x="82" y="209"/>
                  </a:cxn>
                  <a:cxn ang="0">
                    <a:pos x="33" y="229"/>
                  </a:cxn>
                </a:cxnLst>
                <a:rect l="0" t="0" r="r" b="b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69" name="Freeform 153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6" y="2"/>
                  </a:cxn>
                  <a:cxn ang="0">
                    <a:pos x="12" y="5"/>
                  </a:cxn>
                  <a:cxn ang="0">
                    <a:pos x="10" y="6"/>
                  </a:cxn>
                  <a:cxn ang="0">
                    <a:pos x="6" y="7"/>
                  </a:cxn>
                  <a:cxn ang="0">
                    <a:pos x="3" y="7"/>
                  </a:cxn>
                </a:cxnLst>
                <a:rect l="0" t="0" r="r" b="b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0" name="Freeform 154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9"/>
                  </a:cxn>
                  <a:cxn ang="0">
                    <a:pos x="79" y="65"/>
                  </a:cxn>
                  <a:cxn ang="0">
                    <a:pos x="59" y="52"/>
                  </a:cxn>
                  <a:cxn ang="0">
                    <a:pos x="39" y="40"/>
                  </a:cxn>
                  <a:cxn ang="0">
                    <a:pos x="20" y="2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5" y="2"/>
                  </a:cxn>
                  <a:cxn ang="0">
                    <a:pos x="23" y="0"/>
                  </a:cxn>
                  <a:cxn ang="0">
                    <a:pos x="43" y="13"/>
                  </a:cxn>
                  <a:cxn ang="0">
                    <a:pos x="63" y="26"/>
                  </a:cxn>
                  <a:cxn ang="0">
                    <a:pos x="83" y="37"/>
                  </a:cxn>
                  <a:cxn ang="0">
                    <a:pos x="104" y="50"/>
                  </a:cxn>
                  <a:cxn ang="0">
                    <a:pos x="124" y="63"/>
                  </a:cxn>
                  <a:cxn ang="0">
                    <a:pos x="144" y="75"/>
                  </a:cxn>
                  <a:cxn ang="0">
                    <a:pos x="165" y="90"/>
                  </a:cxn>
                  <a:cxn ang="0">
                    <a:pos x="185" y="106"/>
                  </a:cxn>
                  <a:cxn ang="0">
                    <a:pos x="186" y="108"/>
                  </a:cxn>
                  <a:cxn ang="0">
                    <a:pos x="186" y="109"/>
                  </a:cxn>
                  <a:cxn ang="0">
                    <a:pos x="186" y="111"/>
                  </a:cxn>
                  <a:cxn ang="0">
                    <a:pos x="186" y="112"/>
                  </a:cxn>
                  <a:cxn ang="0">
                    <a:pos x="180" y="116"/>
                  </a:cxn>
                  <a:cxn ang="0">
                    <a:pos x="172" y="117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1" name="Freeform 155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6"/>
                  </a:cxn>
                  <a:cxn ang="0">
                    <a:pos x="42" y="79"/>
                  </a:cxn>
                  <a:cxn ang="0">
                    <a:pos x="52" y="75"/>
                  </a:cxn>
                  <a:cxn ang="0">
                    <a:pos x="55" y="71"/>
                  </a:cxn>
                  <a:cxn ang="0">
                    <a:pos x="49" y="70"/>
                  </a:cxn>
                  <a:cxn ang="0">
                    <a:pos x="36" y="74"/>
                  </a:cxn>
                  <a:cxn ang="0">
                    <a:pos x="23" y="77"/>
                  </a:cxn>
                  <a:cxn ang="0">
                    <a:pos x="12" y="81"/>
                  </a:cxn>
                  <a:cxn ang="0">
                    <a:pos x="7" y="72"/>
                  </a:cxn>
                  <a:cxn ang="0">
                    <a:pos x="9" y="53"/>
                  </a:cxn>
                  <a:cxn ang="0">
                    <a:pos x="25" y="37"/>
                  </a:cxn>
                  <a:cxn ang="0">
                    <a:pos x="62" y="24"/>
                  </a:cxn>
                  <a:cxn ang="0">
                    <a:pos x="102" y="14"/>
                  </a:cxn>
                  <a:cxn ang="0">
                    <a:pos x="141" y="5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8" y="15"/>
                  </a:cxn>
                  <a:cxn ang="0">
                    <a:pos x="128" y="23"/>
                  </a:cxn>
                  <a:cxn ang="0">
                    <a:pos x="108" y="31"/>
                  </a:cxn>
                  <a:cxn ang="0">
                    <a:pos x="89" y="38"/>
                  </a:cxn>
                  <a:cxn ang="0">
                    <a:pos x="80" y="41"/>
                  </a:cxn>
                  <a:cxn ang="0">
                    <a:pos x="78" y="45"/>
                  </a:cxn>
                  <a:cxn ang="0">
                    <a:pos x="92" y="43"/>
                  </a:cxn>
                  <a:cxn ang="0">
                    <a:pos x="119" y="34"/>
                  </a:cxn>
                  <a:cxn ang="0">
                    <a:pos x="141" y="28"/>
                  </a:cxn>
                  <a:cxn ang="0">
                    <a:pos x="157" y="23"/>
                  </a:cxn>
                  <a:cxn ang="0">
                    <a:pos x="159" y="30"/>
                  </a:cxn>
                  <a:cxn ang="0">
                    <a:pos x="157" y="46"/>
                  </a:cxn>
                  <a:cxn ang="0">
                    <a:pos x="148" y="56"/>
                  </a:cxn>
                  <a:cxn ang="0">
                    <a:pos x="128" y="63"/>
                  </a:cxn>
                  <a:cxn ang="0">
                    <a:pos x="107" y="71"/>
                  </a:cxn>
                  <a:cxn ang="0">
                    <a:pos x="95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1" y="74"/>
                  </a:cxn>
                  <a:cxn ang="0">
                    <a:pos x="149" y="67"/>
                  </a:cxn>
                  <a:cxn ang="0">
                    <a:pos x="157" y="70"/>
                  </a:cxn>
                  <a:cxn ang="0">
                    <a:pos x="157" y="82"/>
                  </a:cxn>
                  <a:cxn ang="0">
                    <a:pos x="145" y="92"/>
                  </a:cxn>
                  <a:cxn ang="0">
                    <a:pos x="125" y="100"/>
                  </a:cxn>
                  <a:cxn ang="0">
                    <a:pos x="105" y="108"/>
                  </a:cxn>
                  <a:cxn ang="0">
                    <a:pos x="84" y="114"/>
                  </a:cxn>
                  <a:cxn ang="0">
                    <a:pos x="70" y="119"/>
                  </a:cxn>
                  <a:cxn ang="0">
                    <a:pos x="66" y="123"/>
                  </a:cxn>
                  <a:cxn ang="0">
                    <a:pos x="68" y="126"/>
                  </a:cxn>
                  <a:cxn ang="0">
                    <a:pos x="90" y="119"/>
                  </a:cxn>
                  <a:cxn ang="0">
                    <a:pos x="121" y="109"/>
                  </a:cxn>
                  <a:cxn ang="0">
                    <a:pos x="148" y="101"/>
                  </a:cxn>
                  <a:cxn ang="0">
                    <a:pos x="154" y="111"/>
                  </a:cxn>
                  <a:cxn ang="0">
                    <a:pos x="152" y="131"/>
                  </a:cxn>
                  <a:cxn ang="0">
                    <a:pos x="133" y="149"/>
                  </a:cxn>
                  <a:cxn ang="0">
                    <a:pos x="95" y="164"/>
                  </a:cxn>
                  <a:cxn ang="0">
                    <a:pos x="57" y="177"/>
                  </a:cxn>
                  <a:cxn ang="0">
                    <a:pos x="19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2" name="Freeform 156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/>
                <a:ahLst/>
                <a:cxnLst>
                  <a:cxn ang="0">
                    <a:pos x="123" y="226"/>
                  </a:cxn>
                  <a:cxn ang="0">
                    <a:pos x="63" y="187"/>
                  </a:cxn>
                  <a:cxn ang="0">
                    <a:pos x="5" y="151"/>
                  </a:cxn>
                  <a:cxn ang="0">
                    <a:pos x="9" y="133"/>
                  </a:cxn>
                  <a:cxn ang="0">
                    <a:pos x="41" y="142"/>
                  </a:cxn>
                  <a:cxn ang="0">
                    <a:pos x="60" y="151"/>
                  </a:cxn>
                  <a:cxn ang="0">
                    <a:pos x="79" y="161"/>
                  </a:cxn>
                  <a:cxn ang="0">
                    <a:pos x="81" y="159"/>
                  </a:cxn>
                  <a:cxn ang="0">
                    <a:pos x="64" y="144"/>
                  </a:cxn>
                  <a:cxn ang="0">
                    <a:pos x="38" y="129"/>
                  </a:cxn>
                  <a:cxn ang="0">
                    <a:pos x="16" y="110"/>
                  </a:cxn>
                  <a:cxn ang="0">
                    <a:pos x="3" y="86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3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6" y="66"/>
                  </a:cxn>
                  <a:cxn ang="0">
                    <a:pos x="7" y="49"/>
                  </a:cxn>
                  <a:cxn ang="0">
                    <a:pos x="16" y="49"/>
                  </a:cxn>
                  <a:cxn ang="0">
                    <a:pos x="39" y="60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9" y="23"/>
                  </a:cxn>
                  <a:cxn ang="0">
                    <a:pos x="119" y="61"/>
                  </a:cxn>
                  <a:cxn ang="0">
                    <a:pos x="178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2" y="139"/>
                  </a:cxn>
                  <a:cxn ang="0">
                    <a:pos x="152" y="143"/>
                  </a:cxn>
                  <a:cxn ang="0">
                    <a:pos x="166" y="148"/>
                  </a:cxn>
                  <a:cxn ang="0">
                    <a:pos x="174" y="160"/>
                  </a:cxn>
                  <a:cxn ang="0">
                    <a:pos x="172" y="172"/>
                  </a:cxn>
                  <a:cxn ang="0">
                    <a:pos x="170" y="173"/>
                  </a:cxn>
                  <a:cxn ang="0">
                    <a:pos x="138" y="154"/>
                  </a:cxn>
                  <a:cxn ang="0">
                    <a:pos x="105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7" y="168"/>
                  </a:cxn>
                  <a:cxn ang="0">
                    <a:pos x="169" y="204"/>
                  </a:cxn>
                  <a:cxn ang="0">
                    <a:pos x="167" y="227"/>
                  </a:cxn>
                  <a:cxn ang="0">
                    <a:pos x="142" y="216"/>
                  </a:cxn>
                  <a:cxn ang="0">
                    <a:pos x="120" y="203"/>
                  </a:cxn>
                  <a:cxn ang="0">
                    <a:pos x="107" y="200"/>
                  </a:cxn>
                  <a:cxn ang="0">
                    <a:pos x="131" y="216"/>
                  </a:cxn>
                  <a:cxn ang="0">
                    <a:pos x="160" y="234"/>
                  </a:cxn>
                  <a:cxn ang="0">
                    <a:pos x="166" y="246"/>
                  </a:cxn>
                  <a:cxn ang="0">
                    <a:pos x="163" y="256"/>
                  </a:cxn>
                  <a:cxn ang="0">
                    <a:pos x="161" y="254"/>
                  </a:cxn>
                </a:cxnLst>
                <a:rect l="0" t="0" r="r" b="b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3" name="Freeform 157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/>
                <a:ahLst/>
                <a:cxnLst>
                  <a:cxn ang="0">
                    <a:pos x="0" y="159"/>
                  </a:cxn>
                  <a:cxn ang="0">
                    <a:pos x="0" y="139"/>
                  </a:cxn>
                  <a:cxn ang="0">
                    <a:pos x="2" y="102"/>
                  </a:cxn>
                  <a:cxn ang="0">
                    <a:pos x="4" y="59"/>
                  </a:cxn>
                  <a:cxn ang="0">
                    <a:pos x="5" y="19"/>
                  </a:cxn>
                  <a:cxn ang="0">
                    <a:pos x="12" y="16"/>
                  </a:cxn>
                  <a:cxn ang="0">
                    <a:pos x="19" y="14"/>
                  </a:cxn>
                  <a:cxn ang="0">
                    <a:pos x="27" y="10"/>
                  </a:cxn>
                  <a:cxn ang="0">
                    <a:pos x="35" y="8"/>
                  </a:cxn>
                  <a:cxn ang="0">
                    <a:pos x="43" y="6"/>
                  </a:cxn>
                  <a:cxn ang="0">
                    <a:pos x="51" y="4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6" y="67"/>
                  </a:cxn>
                  <a:cxn ang="0">
                    <a:pos x="64" y="108"/>
                  </a:cxn>
                  <a:cxn ang="0">
                    <a:pos x="62" y="134"/>
                  </a:cxn>
                  <a:cxn ang="0">
                    <a:pos x="54" y="137"/>
                  </a:cxn>
                  <a:cxn ang="0">
                    <a:pos x="47" y="140"/>
                  </a:cxn>
                  <a:cxn ang="0">
                    <a:pos x="38" y="145"/>
                  </a:cxn>
                  <a:cxn ang="0">
                    <a:pos x="29" y="149"/>
                  </a:cxn>
                  <a:cxn ang="0">
                    <a:pos x="21" y="152"/>
                  </a:cxn>
                  <a:cxn ang="0">
                    <a:pos x="13" y="155"/>
                  </a:cxn>
                  <a:cxn ang="0">
                    <a:pos x="6" y="158"/>
                  </a:cxn>
                  <a:cxn ang="0">
                    <a:pos x="0" y="159"/>
                  </a:cxn>
                </a:cxnLst>
                <a:rect l="0" t="0" r="r" b="b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4" name="Freeform 158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/>
                <a:ahLst/>
                <a:cxnLst>
                  <a:cxn ang="0">
                    <a:pos x="1" y="179"/>
                  </a:cxn>
                  <a:cxn ang="0">
                    <a:pos x="9" y="162"/>
                  </a:cxn>
                  <a:cxn ang="0">
                    <a:pos x="28" y="153"/>
                  </a:cxn>
                  <a:cxn ang="0">
                    <a:pos x="47" y="145"/>
                  </a:cxn>
                  <a:cxn ang="0">
                    <a:pos x="55" y="139"/>
                  </a:cxn>
                  <a:cxn ang="0">
                    <a:pos x="48" y="137"/>
                  </a:cxn>
                  <a:cxn ang="0">
                    <a:pos x="28" y="144"/>
                  </a:cxn>
                  <a:cxn ang="0">
                    <a:pos x="8" y="153"/>
                  </a:cxn>
                  <a:cxn ang="0">
                    <a:pos x="4" y="134"/>
                  </a:cxn>
                  <a:cxn ang="0">
                    <a:pos x="15" y="109"/>
                  </a:cxn>
                  <a:cxn ang="0">
                    <a:pos x="46" y="97"/>
                  </a:cxn>
                  <a:cxn ang="0">
                    <a:pos x="80" y="87"/>
                  </a:cxn>
                  <a:cxn ang="0">
                    <a:pos x="68" y="83"/>
                  </a:cxn>
                  <a:cxn ang="0">
                    <a:pos x="36" y="91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7"/>
                  </a:cxn>
                  <a:cxn ang="0">
                    <a:pos x="47" y="37"/>
                  </a:cxn>
                  <a:cxn ang="0">
                    <a:pos x="75" y="29"/>
                  </a:cxn>
                  <a:cxn ang="0">
                    <a:pos x="99" y="16"/>
                  </a:cxn>
                  <a:cxn ang="0">
                    <a:pos x="130" y="3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4" y="29"/>
                  </a:cxn>
                  <a:cxn ang="0">
                    <a:pos x="98" y="37"/>
                  </a:cxn>
                  <a:cxn ang="0">
                    <a:pos x="85" y="44"/>
                  </a:cxn>
                  <a:cxn ang="0">
                    <a:pos x="89" y="49"/>
                  </a:cxn>
                  <a:cxn ang="0">
                    <a:pos x="109" y="41"/>
                  </a:cxn>
                  <a:cxn ang="0">
                    <a:pos x="131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6"/>
                  </a:cxn>
                  <a:cxn ang="0">
                    <a:pos x="86" y="109"/>
                  </a:cxn>
                  <a:cxn ang="0">
                    <a:pos x="70" y="113"/>
                  </a:cxn>
                  <a:cxn ang="0">
                    <a:pos x="65" y="114"/>
                  </a:cxn>
                  <a:cxn ang="0">
                    <a:pos x="65" y="119"/>
                  </a:cxn>
                  <a:cxn ang="0">
                    <a:pos x="76" y="119"/>
                  </a:cxn>
                  <a:cxn ang="0">
                    <a:pos x="95" y="115"/>
                  </a:cxn>
                  <a:cxn ang="0">
                    <a:pos x="114" y="113"/>
                  </a:cxn>
                  <a:cxn ang="0">
                    <a:pos x="133" y="119"/>
                  </a:cxn>
                  <a:cxn ang="0">
                    <a:pos x="149" y="127"/>
                  </a:cxn>
                  <a:cxn ang="0">
                    <a:pos x="137" y="136"/>
                  </a:cxn>
                  <a:cxn ang="0">
                    <a:pos x="113" y="144"/>
                  </a:cxn>
                  <a:cxn ang="0">
                    <a:pos x="77" y="157"/>
                  </a:cxn>
                  <a:cxn ang="0">
                    <a:pos x="46" y="171"/>
                  </a:cxn>
                  <a:cxn ang="0">
                    <a:pos x="22" y="181"/>
                  </a:cxn>
                  <a:cxn ang="0">
                    <a:pos x="1" y="185"/>
                  </a:cxn>
                </a:cxnLst>
                <a:rect l="0" t="0" r="r" b="b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5" name="Freeform 159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/>
                <a:ahLst/>
                <a:cxnLst>
                  <a:cxn ang="0">
                    <a:pos x="137" y="125"/>
                  </a:cxn>
                  <a:cxn ang="0">
                    <a:pos x="102" y="102"/>
                  </a:cxn>
                  <a:cxn ang="0">
                    <a:pos x="65" y="80"/>
                  </a:cxn>
                  <a:cxn ang="0">
                    <a:pos x="30" y="58"/>
                  </a:cxn>
                  <a:cxn ang="0">
                    <a:pos x="7" y="42"/>
                  </a:cxn>
                  <a:cxn ang="0">
                    <a:pos x="1" y="35"/>
                  </a:cxn>
                  <a:cxn ang="0">
                    <a:pos x="16" y="27"/>
                  </a:cxn>
                  <a:cxn ang="0">
                    <a:pos x="48" y="19"/>
                  </a:cxn>
                  <a:cxn ang="0">
                    <a:pos x="80" y="12"/>
                  </a:cxn>
                  <a:cxn ang="0">
                    <a:pos x="112" y="4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4"/>
                  </a:cxn>
                  <a:cxn ang="0">
                    <a:pos x="125" y="20"/>
                  </a:cxn>
                  <a:cxn ang="0">
                    <a:pos x="106" y="24"/>
                  </a:cxn>
                  <a:cxn ang="0">
                    <a:pos x="89" y="27"/>
                  </a:cxn>
                  <a:cxn ang="0">
                    <a:pos x="79" y="36"/>
                  </a:cxn>
                  <a:cxn ang="0">
                    <a:pos x="74" y="53"/>
                  </a:cxn>
                  <a:cxn ang="0">
                    <a:pos x="94" y="77"/>
                  </a:cxn>
                  <a:cxn ang="0">
                    <a:pos x="122" y="98"/>
                  </a:cxn>
                  <a:cxn ang="0">
                    <a:pos x="135" y="107"/>
                  </a:cxn>
                  <a:cxn ang="0">
                    <a:pos x="141" y="111"/>
                  </a:cxn>
                  <a:cxn ang="0">
                    <a:pos x="151" y="107"/>
                  </a:cxn>
                  <a:cxn ang="0">
                    <a:pos x="164" y="103"/>
                  </a:cxn>
                  <a:cxn ang="0">
                    <a:pos x="175" y="104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9"/>
                  </a:cxn>
                  <a:cxn ang="0">
                    <a:pos x="258" y="92"/>
                  </a:cxn>
                  <a:cxn ang="0">
                    <a:pos x="282" y="88"/>
                  </a:cxn>
                  <a:cxn ang="0">
                    <a:pos x="296" y="88"/>
                  </a:cxn>
                  <a:cxn ang="0">
                    <a:pos x="302" y="91"/>
                  </a:cxn>
                  <a:cxn ang="0">
                    <a:pos x="296" y="98"/>
                  </a:cxn>
                  <a:cxn ang="0">
                    <a:pos x="261" y="110"/>
                  </a:cxn>
                  <a:cxn ang="0">
                    <a:pos x="217" y="121"/>
                  </a:cxn>
                  <a:cxn ang="0">
                    <a:pos x="183" y="129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6" name="Freeform 160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0"/>
                  </a:cxn>
                  <a:cxn ang="0">
                    <a:pos x="0" y="9"/>
                  </a:cxn>
                  <a:cxn ang="0">
                    <a:pos x="4" y="6"/>
                  </a:cxn>
                  <a:cxn ang="0">
                    <a:pos x="10" y="4"/>
                  </a:cxn>
                  <a:cxn ang="0">
                    <a:pos x="15" y="2"/>
                  </a:cxn>
                  <a:cxn ang="0">
                    <a:pos x="19" y="0"/>
                  </a:cxn>
                  <a:cxn ang="0">
                    <a:pos x="19" y="1"/>
                  </a:cxn>
                  <a:cxn ang="0">
                    <a:pos x="19" y="2"/>
                  </a:cxn>
                  <a:cxn ang="0">
                    <a:pos x="19" y="3"/>
                  </a:cxn>
                  <a:cxn ang="0">
                    <a:pos x="20" y="4"/>
                  </a:cxn>
                  <a:cxn ang="0">
                    <a:pos x="16" y="8"/>
                  </a:cxn>
                  <a:cxn ang="0">
                    <a:pos x="11" y="10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7" name="Freeform 161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/>
                <a:ahLst/>
                <a:cxnLst>
                  <a:cxn ang="0">
                    <a:pos x="47" y="80"/>
                  </a:cxn>
                  <a:cxn ang="0">
                    <a:pos x="34" y="69"/>
                  </a:cxn>
                  <a:cxn ang="0">
                    <a:pos x="21" y="59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7"/>
                  </a:cxn>
                  <a:cxn ang="0">
                    <a:pos x="12" y="18"/>
                  </a:cxn>
                  <a:cxn ang="0">
                    <a:pos x="28" y="11"/>
                  </a:cxn>
                  <a:cxn ang="0">
                    <a:pos x="50" y="6"/>
                  </a:cxn>
                  <a:cxn ang="0">
                    <a:pos x="70" y="3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1" y="12"/>
                  </a:cxn>
                  <a:cxn ang="0">
                    <a:pos x="47" y="16"/>
                  </a:cxn>
                  <a:cxn ang="0">
                    <a:pos x="35" y="21"/>
                  </a:cxn>
                  <a:cxn ang="0">
                    <a:pos x="28" y="25"/>
                  </a:cxn>
                  <a:cxn ang="0">
                    <a:pos x="27" y="28"/>
                  </a:cxn>
                  <a:cxn ang="0">
                    <a:pos x="38" y="27"/>
                  </a:cxn>
                  <a:cxn ang="0">
                    <a:pos x="62" y="15"/>
                  </a:cxn>
                  <a:cxn ang="0">
                    <a:pos x="88" y="7"/>
                  </a:cxn>
                  <a:cxn ang="0">
                    <a:pos x="108" y="14"/>
                  </a:cxn>
                  <a:cxn ang="0">
                    <a:pos x="121" y="36"/>
                  </a:cxn>
                  <a:cxn ang="0">
                    <a:pos x="134" y="46"/>
                  </a:cxn>
                  <a:cxn ang="0">
                    <a:pos x="148" y="52"/>
                  </a:cxn>
                  <a:cxn ang="0">
                    <a:pos x="161" y="52"/>
                  </a:cxn>
                  <a:cxn ang="0">
                    <a:pos x="176" y="53"/>
                  </a:cxn>
                  <a:cxn ang="0">
                    <a:pos x="190" y="58"/>
                  </a:cxn>
                  <a:cxn ang="0">
                    <a:pos x="190" y="65"/>
                  </a:cxn>
                  <a:cxn ang="0">
                    <a:pos x="165" y="72"/>
                  </a:cxn>
                  <a:cxn ang="0">
                    <a:pos x="134" y="80"/>
                  </a:cxn>
                  <a:cxn ang="0">
                    <a:pos x="110" y="83"/>
                  </a:cxn>
                  <a:cxn ang="0">
                    <a:pos x="98" y="80"/>
                  </a:cxn>
                  <a:cxn ang="0">
                    <a:pos x="87" y="79"/>
                  </a:cxn>
                  <a:cxn ang="0">
                    <a:pos x="77" y="80"/>
                  </a:cxn>
                  <a:cxn ang="0">
                    <a:pos x="67" y="83"/>
                  </a:cxn>
                  <a:cxn ang="0">
                    <a:pos x="59" y="86"/>
                  </a:cxn>
                  <a:cxn ang="0">
                    <a:pos x="55" y="86"/>
                  </a:cxn>
                </a:cxnLst>
                <a:rect l="0" t="0" r="r" b="b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8" name="Freeform 162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/>
                <a:ahLst/>
                <a:cxnLst>
                  <a:cxn ang="0">
                    <a:pos x="172" y="111"/>
                  </a:cxn>
                  <a:cxn ang="0">
                    <a:pos x="131" y="89"/>
                  </a:cxn>
                  <a:cxn ang="0">
                    <a:pos x="100" y="72"/>
                  </a:cxn>
                  <a:cxn ang="0">
                    <a:pos x="76" y="59"/>
                  </a:cxn>
                  <a:cxn ang="0">
                    <a:pos x="57" y="50"/>
                  </a:cxn>
                  <a:cxn ang="0">
                    <a:pos x="42" y="42"/>
                  </a:cxn>
                  <a:cxn ang="0">
                    <a:pos x="29" y="35"/>
                  </a:cxn>
                  <a:cxn ang="0">
                    <a:pos x="16" y="28"/>
                  </a:cxn>
                  <a:cxn ang="0">
                    <a:pos x="0" y="20"/>
                  </a:cxn>
                  <a:cxn ang="0">
                    <a:pos x="0" y="19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5"/>
                  </a:cxn>
                  <a:cxn ang="0">
                    <a:pos x="18" y="10"/>
                  </a:cxn>
                  <a:cxn ang="0">
                    <a:pos x="32" y="4"/>
                  </a:cxn>
                  <a:cxn ang="0">
                    <a:pos x="43" y="2"/>
                  </a:cxn>
                  <a:cxn ang="0">
                    <a:pos x="53" y="0"/>
                  </a:cxn>
                  <a:cxn ang="0">
                    <a:pos x="63" y="2"/>
                  </a:cxn>
                  <a:cxn ang="0">
                    <a:pos x="73" y="5"/>
                  </a:cxn>
                  <a:cxn ang="0">
                    <a:pos x="86" y="12"/>
                  </a:cxn>
                  <a:cxn ang="0">
                    <a:pos x="103" y="22"/>
                  </a:cxn>
                  <a:cxn ang="0">
                    <a:pos x="114" y="26"/>
                  </a:cxn>
                  <a:cxn ang="0">
                    <a:pos x="123" y="30"/>
                  </a:cxn>
                  <a:cxn ang="0">
                    <a:pos x="132" y="36"/>
                  </a:cxn>
                  <a:cxn ang="0">
                    <a:pos x="141" y="42"/>
                  </a:cxn>
                  <a:cxn ang="0">
                    <a:pos x="152" y="48"/>
                  </a:cxn>
                  <a:cxn ang="0">
                    <a:pos x="161" y="52"/>
                  </a:cxn>
                  <a:cxn ang="0">
                    <a:pos x="172" y="58"/>
                  </a:cxn>
                  <a:cxn ang="0">
                    <a:pos x="183" y="62"/>
                  </a:cxn>
                  <a:cxn ang="0">
                    <a:pos x="198" y="68"/>
                  </a:cxn>
                  <a:cxn ang="0">
                    <a:pos x="209" y="74"/>
                  </a:cxn>
                  <a:cxn ang="0">
                    <a:pos x="217" y="79"/>
                  </a:cxn>
                  <a:cxn ang="0">
                    <a:pos x="224" y="81"/>
                  </a:cxn>
                  <a:cxn ang="0">
                    <a:pos x="229" y="83"/>
                  </a:cxn>
                  <a:cxn ang="0">
                    <a:pos x="232" y="85"/>
                  </a:cxn>
                  <a:cxn ang="0">
                    <a:pos x="236" y="87"/>
                  </a:cxn>
                  <a:cxn ang="0">
                    <a:pos x="240" y="88"/>
                  </a:cxn>
                  <a:cxn ang="0">
                    <a:pos x="236" y="91"/>
                  </a:cxn>
                  <a:cxn ang="0">
                    <a:pos x="229" y="95"/>
                  </a:cxn>
                  <a:cxn ang="0">
                    <a:pos x="218" y="98"/>
                  </a:cxn>
                  <a:cxn ang="0">
                    <a:pos x="208" y="103"/>
                  </a:cxn>
                  <a:cxn ang="0">
                    <a:pos x="196" y="106"/>
                  </a:cxn>
                  <a:cxn ang="0">
                    <a:pos x="186" y="109"/>
                  </a:cxn>
                  <a:cxn ang="0">
                    <a:pos x="178" y="110"/>
                  </a:cxn>
                  <a:cxn ang="0">
                    <a:pos x="172" y="111"/>
                  </a:cxn>
                </a:cxnLst>
                <a:rect l="0" t="0" r="r" b="b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79" name="Freeform 163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/>
                <a:ahLst/>
                <a:cxnLst>
                  <a:cxn ang="0">
                    <a:pos x="9" y="33"/>
                  </a:cxn>
                  <a:cxn ang="0">
                    <a:pos x="7" y="32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0" y="28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1" y="1"/>
                  </a:cxn>
                  <a:cxn ang="0">
                    <a:pos x="38" y="5"/>
                  </a:cxn>
                  <a:cxn ang="0">
                    <a:pos x="43" y="12"/>
                  </a:cxn>
                  <a:cxn ang="0">
                    <a:pos x="44" y="21"/>
                  </a:cxn>
                  <a:cxn ang="0">
                    <a:pos x="39" y="24"/>
                  </a:cxn>
                  <a:cxn ang="0">
                    <a:pos x="36" y="28"/>
                  </a:cxn>
                  <a:cxn ang="0">
                    <a:pos x="31" y="29"/>
                  </a:cxn>
                  <a:cxn ang="0">
                    <a:pos x="27" y="31"/>
                  </a:cxn>
                  <a:cxn ang="0">
                    <a:pos x="23" y="32"/>
                  </a:cxn>
                  <a:cxn ang="0">
                    <a:pos x="19" y="33"/>
                  </a:cxn>
                  <a:cxn ang="0">
                    <a:pos x="14" y="33"/>
                  </a:cxn>
                  <a:cxn ang="0">
                    <a:pos x="9" y="33"/>
                  </a:cxn>
                </a:cxnLst>
                <a:rect l="0" t="0" r="r" b="b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0" name="Freeform 164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/>
                <a:ahLst/>
                <a:cxnLst>
                  <a:cxn ang="0">
                    <a:pos x="6" y="20"/>
                  </a:cxn>
                  <a:cxn ang="0">
                    <a:pos x="1" y="17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6" y="5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5" y="0"/>
                  </a:cxn>
                  <a:cxn ang="0">
                    <a:pos x="26" y="1"/>
                  </a:cxn>
                  <a:cxn ang="0">
                    <a:pos x="29" y="4"/>
                  </a:cxn>
                  <a:cxn ang="0">
                    <a:pos x="30" y="5"/>
                  </a:cxn>
                  <a:cxn ang="0">
                    <a:pos x="31" y="6"/>
                  </a:cxn>
                  <a:cxn ang="0">
                    <a:pos x="27" y="14"/>
                  </a:cxn>
                  <a:cxn ang="0">
                    <a:pos x="21" y="17"/>
                  </a:cxn>
                  <a:cxn ang="0">
                    <a:pos x="14" y="20"/>
                  </a:cxn>
                  <a:cxn ang="0">
                    <a:pos x="6" y="20"/>
                  </a:cxn>
                </a:cxnLst>
                <a:rect l="0" t="0" r="r" b="b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1" name="Freeform 165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/>
                <a:ahLst/>
                <a:cxnLst>
                  <a:cxn ang="0">
                    <a:pos x="182" y="136"/>
                  </a:cxn>
                  <a:cxn ang="0">
                    <a:pos x="171" y="133"/>
                  </a:cxn>
                  <a:cxn ang="0">
                    <a:pos x="166" y="130"/>
                  </a:cxn>
                  <a:cxn ang="0">
                    <a:pos x="166" y="128"/>
                  </a:cxn>
                  <a:cxn ang="0">
                    <a:pos x="175" y="123"/>
                  </a:cxn>
                  <a:cxn ang="0">
                    <a:pos x="195" y="118"/>
                  </a:cxn>
                  <a:cxn ang="0">
                    <a:pos x="214" y="112"/>
                  </a:cxn>
                  <a:cxn ang="0">
                    <a:pos x="234" y="105"/>
                  </a:cxn>
                  <a:cxn ang="0">
                    <a:pos x="243" y="90"/>
                  </a:cxn>
                  <a:cxn ang="0">
                    <a:pos x="247" y="70"/>
                  </a:cxn>
                  <a:cxn ang="0">
                    <a:pos x="235" y="58"/>
                  </a:cxn>
                  <a:cxn ang="0">
                    <a:pos x="207" y="43"/>
                  </a:cxn>
                  <a:cxn ang="0">
                    <a:pos x="178" y="29"/>
                  </a:cxn>
                  <a:cxn ang="0">
                    <a:pos x="153" y="20"/>
                  </a:cxn>
                  <a:cxn ang="0">
                    <a:pos x="140" y="22"/>
                  </a:cxn>
                  <a:cxn ang="0">
                    <a:pos x="127" y="24"/>
                  </a:cxn>
                  <a:cxn ang="0">
                    <a:pos x="114" y="24"/>
                  </a:cxn>
                  <a:cxn ang="0">
                    <a:pos x="102" y="22"/>
                  </a:cxn>
                  <a:cxn ang="0">
                    <a:pos x="91" y="24"/>
                  </a:cxn>
                  <a:cxn ang="0">
                    <a:pos x="70" y="35"/>
                  </a:cxn>
                  <a:cxn ang="0">
                    <a:pos x="44" y="47"/>
                  </a:cxn>
                  <a:cxn ang="0">
                    <a:pos x="21" y="57"/>
                  </a:cxn>
                  <a:cxn ang="0">
                    <a:pos x="7" y="54"/>
                  </a:cxn>
                  <a:cxn ang="0">
                    <a:pos x="1" y="51"/>
                  </a:cxn>
                  <a:cxn ang="0">
                    <a:pos x="12" y="42"/>
                  </a:cxn>
                  <a:cxn ang="0">
                    <a:pos x="46" y="24"/>
                  </a:cxn>
                  <a:cxn ang="0">
                    <a:pos x="87" y="9"/>
                  </a:cxn>
                  <a:cxn ang="0">
                    <a:pos x="123" y="0"/>
                  </a:cxn>
                  <a:cxn ang="0">
                    <a:pos x="129" y="5"/>
                  </a:cxn>
                  <a:cxn ang="0">
                    <a:pos x="118" y="14"/>
                  </a:cxn>
                  <a:cxn ang="0">
                    <a:pos x="121" y="16"/>
                  </a:cxn>
                  <a:cxn ang="0">
                    <a:pos x="133" y="9"/>
                  </a:cxn>
                  <a:cxn ang="0">
                    <a:pos x="159" y="11"/>
                  </a:cxn>
                  <a:cxn ang="0">
                    <a:pos x="204" y="30"/>
                  </a:cxn>
                  <a:cxn ang="0">
                    <a:pos x="250" y="52"/>
                  </a:cxn>
                  <a:cxn ang="0">
                    <a:pos x="294" y="76"/>
                  </a:cxn>
                  <a:cxn ang="0">
                    <a:pos x="303" y="95"/>
                  </a:cxn>
                  <a:cxn ang="0">
                    <a:pos x="270" y="111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2" name="Freeform 166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4" y="21"/>
                  </a:cxn>
                  <a:cxn ang="0">
                    <a:pos x="19" y="20"/>
                  </a:cxn>
                  <a:cxn ang="0">
                    <a:pos x="13" y="18"/>
                  </a:cxn>
                  <a:cxn ang="0">
                    <a:pos x="8" y="14"/>
                  </a:cxn>
                  <a:cxn ang="0">
                    <a:pos x="5" y="11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5" y="2"/>
                  </a:cxn>
                  <a:cxn ang="0">
                    <a:pos x="10" y="3"/>
                  </a:cxn>
                  <a:cxn ang="0">
                    <a:pos x="15" y="5"/>
                  </a:cxn>
                  <a:cxn ang="0">
                    <a:pos x="21" y="8"/>
                  </a:cxn>
                  <a:cxn ang="0">
                    <a:pos x="27" y="12"/>
                  </a:cxn>
                  <a:cxn ang="0">
                    <a:pos x="33" y="15"/>
                  </a:cxn>
                  <a:cxn ang="0">
                    <a:pos x="39" y="19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3" name="Freeform 167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/>
                <a:ahLst/>
                <a:cxnLst>
                  <a:cxn ang="0">
                    <a:pos x="12" y="21"/>
                  </a:cxn>
                  <a:cxn ang="0">
                    <a:pos x="12" y="19"/>
                  </a:cxn>
                  <a:cxn ang="0">
                    <a:pos x="12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6" y="9"/>
                  </a:cxn>
                  <a:cxn ang="0">
                    <a:pos x="10" y="6"/>
                  </a:cxn>
                  <a:cxn ang="0">
                    <a:pos x="15" y="3"/>
                  </a:cxn>
                  <a:cxn ang="0">
                    <a:pos x="20" y="0"/>
                  </a:cxn>
                  <a:cxn ang="0">
                    <a:pos x="21" y="4"/>
                  </a:cxn>
                  <a:cxn ang="0">
                    <a:pos x="21" y="11"/>
                  </a:cxn>
                  <a:cxn ang="0">
                    <a:pos x="17" y="18"/>
                  </a:cxn>
                  <a:cxn ang="0">
                    <a:pos x="12" y="21"/>
                  </a:cxn>
                </a:cxnLst>
                <a:rect l="0" t="0" r="r" b="b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2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4" name="Freeform 168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/>
                <a:ahLst/>
                <a:cxnLst>
                  <a:cxn ang="0">
                    <a:pos x="112" y="93"/>
                  </a:cxn>
                  <a:cxn ang="0">
                    <a:pos x="104" y="88"/>
                  </a:cxn>
                  <a:cxn ang="0">
                    <a:pos x="95" y="85"/>
                  </a:cxn>
                  <a:cxn ang="0">
                    <a:pos x="86" y="81"/>
                  </a:cxn>
                  <a:cxn ang="0">
                    <a:pos x="73" y="68"/>
                  </a:cxn>
                  <a:cxn ang="0">
                    <a:pos x="58" y="51"/>
                  </a:cxn>
                  <a:cxn ang="0">
                    <a:pos x="41" y="42"/>
                  </a:cxn>
                  <a:cxn ang="0">
                    <a:pos x="20" y="40"/>
                  </a:cxn>
                  <a:cxn ang="0">
                    <a:pos x="5" y="39"/>
                  </a:cxn>
                  <a:cxn ang="0">
                    <a:pos x="1" y="38"/>
                  </a:cxn>
                  <a:cxn ang="0">
                    <a:pos x="0" y="37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6" y="19"/>
                  </a:cxn>
                  <a:cxn ang="0">
                    <a:pos x="45" y="10"/>
                  </a:cxn>
                  <a:cxn ang="0">
                    <a:pos x="65" y="3"/>
                  </a:cxn>
                  <a:cxn ang="0">
                    <a:pos x="80" y="3"/>
                  </a:cxn>
                  <a:cxn ang="0">
                    <a:pos x="91" y="3"/>
                  </a:cxn>
                  <a:cxn ang="0">
                    <a:pos x="104" y="2"/>
                  </a:cxn>
                  <a:cxn ang="0">
                    <a:pos x="115" y="0"/>
                  </a:cxn>
                  <a:cxn ang="0">
                    <a:pos x="129" y="3"/>
                  </a:cxn>
                  <a:cxn ang="0">
                    <a:pos x="147" y="11"/>
                  </a:cxn>
                  <a:cxn ang="0">
                    <a:pos x="163" y="20"/>
                  </a:cxn>
                  <a:cxn ang="0">
                    <a:pos x="180" y="28"/>
                  </a:cxn>
                  <a:cxn ang="0">
                    <a:pos x="197" y="35"/>
                  </a:cxn>
                  <a:cxn ang="0">
                    <a:pos x="204" y="39"/>
                  </a:cxn>
                  <a:cxn ang="0">
                    <a:pos x="204" y="46"/>
                  </a:cxn>
                  <a:cxn ang="0">
                    <a:pos x="204" y="57"/>
                  </a:cxn>
                  <a:cxn ang="0">
                    <a:pos x="195" y="73"/>
                  </a:cxn>
                  <a:cxn ang="0">
                    <a:pos x="172" y="83"/>
                  </a:cxn>
                  <a:cxn ang="0">
                    <a:pos x="149" y="90"/>
                  </a:cxn>
                  <a:cxn ang="0">
                    <a:pos x="126" y="94"/>
                  </a:cxn>
                </a:cxnLst>
                <a:rect l="0" t="0" r="r" b="b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5" name="Freeform 169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/>
                <a:ahLst/>
                <a:cxnLst>
                  <a:cxn ang="0">
                    <a:pos x="2" y="16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2"/>
                  </a:cxn>
                  <a:cxn ang="0">
                    <a:pos x="0" y="9"/>
                  </a:cxn>
                  <a:cxn ang="0">
                    <a:pos x="6" y="5"/>
                  </a:cxn>
                  <a:cxn ang="0">
                    <a:pos x="13" y="2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1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15" y="10"/>
                  </a:cxn>
                  <a:cxn ang="0">
                    <a:pos x="8" y="14"/>
                  </a:cxn>
                  <a:cxn ang="0">
                    <a:pos x="4" y="15"/>
                  </a:cxn>
                  <a:cxn ang="0">
                    <a:pos x="2" y="16"/>
                  </a:cxn>
                </a:cxnLst>
                <a:rect l="0" t="0" r="r" b="b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6" name="Freeform 170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0" y="24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6" y="17"/>
                  </a:cxn>
                  <a:cxn ang="0">
                    <a:pos x="12" y="13"/>
                  </a:cxn>
                  <a:cxn ang="0">
                    <a:pos x="17" y="10"/>
                  </a:cxn>
                  <a:cxn ang="0">
                    <a:pos x="25" y="7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47" y="2"/>
                  </a:cxn>
                  <a:cxn ang="0">
                    <a:pos x="54" y="0"/>
                  </a:cxn>
                  <a:cxn ang="0">
                    <a:pos x="53" y="4"/>
                  </a:cxn>
                  <a:cxn ang="0">
                    <a:pos x="47" y="9"/>
                  </a:cxn>
                  <a:cxn ang="0">
                    <a:pos x="39" y="12"/>
                  </a:cxn>
                  <a:cxn ang="0">
                    <a:pos x="31" y="15"/>
                  </a:cxn>
                  <a:cxn ang="0">
                    <a:pos x="21" y="19"/>
                  </a:cxn>
                  <a:cxn ang="0">
                    <a:pos x="12" y="22"/>
                  </a:cxn>
                  <a:cxn ang="0">
                    <a:pos x="5" y="24"/>
                  </a:cxn>
                  <a:cxn ang="0">
                    <a:pos x="0" y="25"/>
                  </a:cxn>
                </a:cxnLst>
                <a:rect l="0" t="0" r="r" b="b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7" name="Freeform 171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/>
                <a:ahLst/>
                <a:cxnLst>
                  <a:cxn ang="0">
                    <a:pos x="22" y="32"/>
                  </a:cxn>
                  <a:cxn ang="0">
                    <a:pos x="22" y="30"/>
                  </a:cxn>
                  <a:cxn ang="0">
                    <a:pos x="22" y="29"/>
                  </a:cxn>
                  <a:cxn ang="0">
                    <a:pos x="22" y="28"/>
                  </a:cxn>
                  <a:cxn ang="0">
                    <a:pos x="21" y="27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8"/>
                  </a:cxn>
                  <a:cxn ang="0">
                    <a:pos x="8" y="22"/>
                  </a:cxn>
                  <a:cxn ang="0">
                    <a:pos x="8" y="20"/>
                  </a:cxn>
                  <a:cxn ang="0">
                    <a:pos x="8" y="19"/>
                  </a:cxn>
                  <a:cxn ang="0">
                    <a:pos x="7" y="18"/>
                  </a:cxn>
                  <a:cxn ang="0">
                    <a:pos x="5" y="19"/>
                  </a:cxn>
                  <a:cxn ang="0">
                    <a:pos x="3" y="19"/>
                  </a:cxn>
                  <a:cxn ang="0">
                    <a:pos x="1" y="20"/>
                  </a:cxn>
                  <a:cxn ang="0">
                    <a:pos x="0" y="21"/>
                  </a:cxn>
                  <a:cxn ang="0">
                    <a:pos x="2" y="14"/>
                  </a:cxn>
                  <a:cxn ang="0">
                    <a:pos x="8" y="7"/>
                  </a:cxn>
                  <a:cxn ang="0">
                    <a:pos x="16" y="3"/>
                  </a:cxn>
                  <a:cxn ang="0">
                    <a:pos x="23" y="0"/>
                  </a:cxn>
                  <a:cxn ang="0">
                    <a:pos x="24" y="3"/>
                  </a:cxn>
                  <a:cxn ang="0">
                    <a:pos x="25" y="5"/>
                  </a:cxn>
                  <a:cxn ang="0">
                    <a:pos x="28" y="7"/>
                  </a:cxn>
                  <a:cxn ang="0">
                    <a:pos x="31" y="8"/>
                  </a:cxn>
                  <a:cxn ang="0">
                    <a:pos x="31" y="10"/>
                  </a:cxn>
                  <a:cxn ang="0">
                    <a:pos x="31" y="11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8" y="15"/>
                  </a:cxn>
                  <a:cxn ang="0">
                    <a:pos x="26" y="17"/>
                  </a:cxn>
                  <a:cxn ang="0">
                    <a:pos x="28" y="19"/>
                  </a:cxn>
                  <a:cxn ang="0">
                    <a:pos x="29" y="21"/>
                  </a:cxn>
                  <a:cxn ang="0">
                    <a:pos x="30" y="25"/>
                  </a:cxn>
                  <a:cxn ang="0">
                    <a:pos x="30" y="29"/>
                  </a:cxn>
                  <a:cxn ang="0">
                    <a:pos x="28" y="30"/>
                  </a:cxn>
                  <a:cxn ang="0">
                    <a:pos x="26" y="30"/>
                  </a:cxn>
                  <a:cxn ang="0">
                    <a:pos x="24" y="30"/>
                  </a:cxn>
                  <a:cxn ang="0">
                    <a:pos x="22" y="32"/>
                  </a:cxn>
                </a:cxnLst>
                <a:rect l="0" t="0" r="r" b="b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8" name="Freeform 172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/>
                <a:ahLst/>
                <a:cxnLst>
                  <a:cxn ang="0">
                    <a:pos x="31" y="21"/>
                  </a:cxn>
                  <a:cxn ang="0">
                    <a:pos x="23" y="16"/>
                  </a:cxn>
                  <a:cxn ang="0">
                    <a:pos x="15" y="13"/>
                  </a:cxn>
                  <a:cxn ang="0">
                    <a:pos x="7" y="8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9" y="1"/>
                  </a:cxn>
                  <a:cxn ang="0">
                    <a:pos x="14" y="2"/>
                  </a:cxn>
                  <a:cxn ang="0">
                    <a:pos x="18" y="5"/>
                  </a:cxn>
                  <a:cxn ang="0">
                    <a:pos x="21" y="8"/>
                  </a:cxn>
                  <a:cxn ang="0">
                    <a:pos x="26" y="12"/>
                  </a:cxn>
                  <a:cxn ang="0">
                    <a:pos x="30" y="15"/>
                  </a:cxn>
                  <a:cxn ang="0">
                    <a:pos x="35" y="20"/>
                  </a:cxn>
                  <a:cxn ang="0">
                    <a:pos x="34" y="20"/>
                  </a:cxn>
                  <a:cxn ang="0">
                    <a:pos x="34" y="20"/>
                  </a:cxn>
                  <a:cxn ang="0">
                    <a:pos x="32" y="20"/>
                  </a:cxn>
                  <a:cxn ang="0">
                    <a:pos x="31" y="21"/>
                  </a:cxn>
                </a:cxnLst>
                <a:rect l="0" t="0" r="r" b="b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89" name="Freeform 173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/>
                <a:ahLst/>
                <a:cxnLst>
                  <a:cxn ang="0">
                    <a:pos x="13" y="40"/>
                  </a:cxn>
                  <a:cxn ang="0">
                    <a:pos x="4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2"/>
                  </a:cxn>
                  <a:cxn ang="0">
                    <a:pos x="40" y="0"/>
                  </a:cxn>
                  <a:cxn ang="0">
                    <a:pos x="45" y="8"/>
                  </a:cxn>
                  <a:cxn ang="0">
                    <a:pos x="47" y="17"/>
                  </a:cxn>
                  <a:cxn ang="0">
                    <a:pos x="45" y="23"/>
                  </a:cxn>
                  <a:cxn ang="0">
                    <a:pos x="42" y="29"/>
                  </a:cxn>
                  <a:cxn ang="0">
                    <a:pos x="37" y="34"/>
                  </a:cxn>
                  <a:cxn ang="0">
                    <a:pos x="29" y="37"/>
                  </a:cxn>
                  <a:cxn ang="0">
                    <a:pos x="21" y="38"/>
                  </a:cxn>
                  <a:cxn ang="0">
                    <a:pos x="13" y="40"/>
                  </a:cxn>
                </a:cxnLst>
                <a:rect l="0" t="0" r="r" b="b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90" name="Freeform 174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9" y="2"/>
                  </a:cxn>
                  <a:cxn ang="0">
                    <a:pos x="9" y="3"/>
                  </a:cxn>
                  <a:cxn ang="0">
                    <a:pos x="9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7" y="6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1" y="9"/>
                  </a:cxn>
                </a:cxnLst>
                <a:rect l="0" t="0" r="r" b="b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88591" name="Freeform 175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/>
                <a:ahLst/>
                <a:cxnLst>
                  <a:cxn ang="0">
                    <a:pos x="4" y="23"/>
                  </a:cxn>
                  <a:cxn ang="0">
                    <a:pos x="1" y="18"/>
                  </a:cxn>
                  <a:cxn ang="0">
                    <a:pos x="0" y="12"/>
                  </a:cxn>
                  <a:cxn ang="0">
                    <a:pos x="2" y="9"/>
                  </a:cxn>
                  <a:cxn ang="0">
                    <a:pos x="6" y="5"/>
                  </a:cxn>
                  <a:cxn ang="0">
                    <a:pos x="12" y="3"/>
                  </a:cxn>
                  <a:cxn ang="0">
                    <a:pos x="18" y="2"/>
                  </a:cxn>
                  <a:cxn ang="0">
                    <a:pos x="24" y="0"/>
                  </a:cxn>
                  <a:cxn ang="0">
                    <a:pos x="28" y="0"/>
                  </a:cxn>
                  <a:cxn ang="0">
                    <a:pos x="27" y="13"/>
                  </a:cxn>
                  <a:cxn ang="0">
                    <a:pos x="23" y="20"/>
                  </a:cxn>
                  <a:cxn ang="0">
                    <a:pos x="14" y="22"/>
                  </a:cxn>
                  <a:cxn ang="0">
                    <a:pos x="4" y="23"/>
                  </a:cxn>
                </a:cxnLst>
                <a:rect l="0" t="0" r="r" b="b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</p:grpSp>
      <p:sp>
        <p:nvSpPr>
          <p:cNvPr id="88" name="Text Box 65"/>
          <p:cNvSpPr txBox="1">
            <a:spLocks noChangeArrowheads="1"/>
          </p:cNvSpPr>
          <p:nvPr/>
        </p:nvSpPr>
        <p:spPr bwMode="auto">
          <a:xfrm>
            <a:off x="5659288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8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8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8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8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3" grpId="0" animBg="1"/>
      <p:bldP spid="188424" grpId="0" animBg="1"/>
      <p:bldP spid="188425" grpId="0" animBg="1"/>
      <p:bldP spid="188426" grpId="0" animBg="1"/>
      <p:bldP spid="188427" grpId="0" autoUpdateAnimBg="0"/>
      <p:bldP spid="188428" grpId="0" autoUpdateAnimBg="0"/>
      <p:bldP spid="188429" grpId="0" autoUpdateAnimBg="0"/>
      <p:bldP spid="18843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7" name="Rectangle 3"/>
          <p:cNvSpPr>
            <a:spLocks noChangeArrowheads="1"/>
          </p:cNvSpPr>
          <p:nvPr/>
        </p:nvSpPr>
        <p:spPr bwMode="auto">
          <a:xfrm>
            <a:off x="1000944" y="1202730"/>
            <a:ext cx="7239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5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Avkastning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varierer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innbyrdes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utakt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>
                <a:latin typeface="Times New Roman" pitchFamily="18" charset="0"/>
              </a:rPr>
              <a:t>   </a:t>
            </a:r>
          </a:p>
        </p:txBody>
      </p:sp>
      <p:sp>
        <p:nvSpPr>
          <p:cNvPr id="190470" name="Rectangle 6"/>
          <p:cNvSpPr>
            <a:spLocks noChangeArrowheads="1"/>
          </p:cNvSpPr>
          <p:nvPr/>
        </p:nvSpPr>
        <p:spPr bwMode="auto">
          <a:xfrm>
            <a:off x="1702619" y="4358680"/>
            <a:ext cx="69342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Diversifisering:  Risiko reduseres uten at vi mister forventet avkastning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Risikomål:  Siden risikoen reduseres uten at vi mister forventet avkastning, bør vi finne et annet risikomål enn aksjens standardavvik når aksjen inngår i diversifiserte porteføljer</a:t>
            </a:r>
            <a:endParaRPr lang="en-US" sz="2000" b="1">
              <a:solidFill>
                <a:srgbClr val="333366"/>
              </a:solidFill>
              <a:latin typeface="Times New Roman" pitchFamily="18" charset="0"/>
            </a:endParaRPr>
          </a:p>
        </p:txBody>
      </p:sp>
      <p:grpSp>
        <p:nvGrpSpPr>
          <p:cNvPr id="190486" name="Group 22"/>
          <p:cNvGrpSpPr>
            <a:grpSpLocks/>
          </p:cNvGrpSpPr>
          <p:nvPr/>
        </p:nvGrpSpPr>
        <p:grpSpPr bwMode="auto">
          <a:xfrm>
            <a:off x="6865169" y="3423320"/>
            <a:ext cx="457200" cy="478160"/>
            <a:chOff x="4704" y="2400"/>
            <a:chExt cx="288" cy="354"/>
          </a:xfrm>
        </p:grpSpPr>
        <p:sp>
          <p:nvSpPr>
            <p:cNvPr id="190473" name="Line 9"/>
            <p:cNvSpPr>
              <a:spLocks noChangeShapeType="1"/>
            </p:cNvSpPr>
            <p:nvPr/>
          </p:nvSpPr>
          <p:spPr bwMode="auto">
            <a:xfrm flipH="1">
              <a:off x="4704" y="2400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90474" name="Line 10"/>
            <p:cNvSpPr>
              <a:spLocks noChangeShapeType="1"/>
            </p:cNvSpPr>
            <p:nvPr/>
          </p:nvSpPr>
          <p:spPr bwMode="auto">
            <a:xfrm flipH="1">
              <a:off x="4992" y="2400"/>
              <a:ext cx="0" cy="35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90475" name="Line 11"/>
            <p:cNvSpPr>
              <a:spLocks noChangeShapeType="1"/>
            </p:cNvSpPr>
            <p:nvPr/>
          </p:nvSpPr>
          <p:spPr bwMode="auto">
            <a:xfrm flipH="1">
              <a:off x="4704" y="2736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pic>
        <p:nvPicPr>
          <p:cNvPr id="190480" name="Picture 16" descr="BS0062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9019" y="797918"/>
            <a:ext cx="1143000" cy="893762"/>
          </a:xfrm>
          <a:prstGeom prst="rect">
            <a:avLst/>
          </a:prstGeom>
          <a:noFill/>
        </p:spPr>
      </p:pic>
      <p:sp>
        <p:nvSpPr>
          <p:cNvPr id="190484" name="AutoShape 20"/>
          <p:cNvSpPr>
            <a:spLocks noChangeArrowheads="1"/>
          </p:cNvSpPr>
          <p:nvPr/>
        </p:nvSpPr>
        <p:spPr bwMode="auto">
          <a:xfrm>
            <a:off x="1220019" y="4434880"/>
            <a:ext cx="3810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90485" name="AutoShape 21"/>
          <p:cNvSpPr>
            <a:spLocks noChangeArrowheads="1"/>
          </p:cNvSpPr>
          <p:nvPr/>
        </p:nvSpPr>
        <p:spPr bwMode="auto">
          <a:xfrm>
            <a:off x="1220019" y="5120680"/>
            <a:ext cx="3810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90489" name="Rectangle 25"/>
          <p:cNvSpPr>
            <a:spLocks noChangeArrowheads="1"/>
          </p:cNvSpPr>
          <p:nvPr/>
        </p:nvSpPr>
        <p:spPr bwMode="auto">
          <a:xfrm>
            <a:off x="467544" y="548680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3.2  Risikoholdning og risikokompensasjon (forts.)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46903340"/>
              </p:ext>
            </p:extLst>
          </p:nvPr>
        </p:nvGraphicFramePr>
        <p:xfrm>
          <a:off x="1777331" y="1767137"/>
          <a:ext cx="4752528" cy="2232245"/>
        </p:xfrm>
        <a:graphic>
          <a:graphicData uri="http://schemas.openxmlformats.org/drawingml/2006/table">
            <a:tbl>
              <a:tblPr/>
              <a:tblGrid>
                <a:gridCol w="2294324"/>
                <a:gridCol w="1147162"/>
                <a:gridCol w="1311042"/>
              </a:tblGrid>
              <a:tr h="4231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Aksje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en-GB" sz="1600" b="1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E(</a:t>
                      </a:r>
                      <a:r>
                        <a:rPr lang="en-GB" sz="1600" b="1" i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avk</a:t>
                      </a:r>
                      <a:r>
                        <a:rPr lang="en-GB" sz="1600" b="1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.)</a:t>
                      </a:r>
                      <a:endParaRPr lang="en-US" sz="16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 b="1" i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Std.avvik</a:t>
                      </a:r>
                      <a:r>
                        <a:rPr lang="nb-NO" sz="1600" b="1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%</a:t>
                      </a:r>
                      <a:endParaRPr lang="en-US" sz="16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18">
                <a:tc>
                  <a:txBody>
                    <a:bodyPr/>
                    <a:lstStyle/>
                    <a:p>
                      <a:pPr marL="0" marR="0" algn="just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6799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74 %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18">
                <a:tc>
                  <a:txBody>
                    <a:bodyPr/>
                    <a:lstStyle/>
                    <a:p>
                      <a:pPr marL="0" marR="0" algn="just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11 %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6799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44 %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18">
                <a:tc>
                  <a:txBody>
                    <a:bodyPr/>
                    <a:lstStyle/>
                    <a:p>
                      <a:pPr marL="0" marR="0" algn="just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6799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42 %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18">
                <a:tc>
                  <a:txBody>
                    <a:bodyPr/>
                    <a:lstStyle/>
                    <a:p>
                      <a:pPr marL="0" marR="0" algn="just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Portefølje m/3 aksjer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11 %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6799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31 %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18">
                <a:tc>
                  <a:txBody>
                    <a:bodyPr/>
                    <a:lstStyle/>
                    <a:p>
                      <a:pPr marL="0" marR="0" algn="just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Aksjeindeks m/188 aksjer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11 %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67995"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2800" algn="ctr"/>
                          <a:tab pos="3505200" algn="ctr"/>
                        </a:tabLst>
                      </a:pPr>
                      <a:r>
                        <a:rPr lang="nb-NO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21 %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0" grpId="0" autoUpdateAnimBg="0"/>
      <p:bldP spid="190484" grpId="0" animBg="1"/>
      <p:bldP spid="19048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685800" y="764704"/>
            <a:ext cx="7162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</a:t>
            </a:r>
          </a:p>
        </p:txBody>
      </p:sp>
      <p:grpSp>
        <p:nvGrpSpPr>
          <p:cNvPr id="191508" name="Group 20"/>
          <p:cNvGrpSpPr>
            <a:grpSpLocks/>
          </p:cNvGrpSpPr>
          <p:nvPr/>
        </p:nvGrpSpPr>
        <p:grpSpPr bwMode="auto">
          <a:xfrm>
            <a:off x="755650" y="3429004"/>
            <a:ext cx="6992938" cy="736601"/>
            <a:chOff x="960" y="2160"/>
            <a:chExt cx="4405" cy="464"/>
          </a:xfrm>
        </p:grpSpPr>
        <p:graphicFrame>
          <p:nvGraphicFramePr>
            <p:cNvPr id="191494" name="Object 6"/>
            <p:cNvGraphicFramePr>
              <a:graphicFrameLocks/>
            </p:cNvGraphicFramePr>
            <p:nvPr>
              <p:extLst>
                <p:ext uri="{D42A27DB-BD31-4B8C-83A1-F6EECF244321}">
                  <p14:modId xmlns="" xmlns:p14="http://schemas.microsoft.com/office/powerpoint/2010/main" val="2174431803"/>
                </p:ext>
              </p:extLst>
            </p:nvPr>
          </p:nvGraphicFramePr>
          <p:xfrm>
            <a:off x="1482" y="2384"/>
            <a:ext cx="3276" cy="240"/>
          </p:xfrm>
          <a:graphic>
            <a:graphicData uri="http://schemas.openxmlformats.org/presentationml/2006/ole">
              <p:oleObj spid="_x0000_s191533" name="Equation" r:id="rId4" imgW="3340080" imgH="253800" progId="">
                <p:embed/>
              </p:oleObj>
            </a:graphicData>
          </a:graphic>
        </p:graphicFrame>
        <p:sp>
          <p:nvSpPr>
            <p:cNvPr id="191498" name="AutoShape 10"/>
            <p:cNvSpPr>
              <a:spLocks noChangeArrowheads="1"/>
            </p:cNvSpPr>
            <p:nvPr/>
          </p:nvSpPr>
          <p:spPr bwMode="auto">
            <a:xfrm>
              <a:off x="960" y="2187"/>
              <a:ext cx="336" cy="144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91502" name="Rectangle 14"/>
            <p:cNvSpPr>
              <a:spLocks noChangeArrowheads="1"/>
            </p:cNvSpPr>
            <p:nvPr/>
          </p:nvSpPr>
          <p:spPr bwMode="auto">
            <a:xfrm>
              <a:off x="1429" y="2160"/>
              <a:ext cx="39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>
                  <a:solidFill>
                    <a:srgbClr val="333366"/>
                  </a:solidFill>
                  <a:latin typeface="Times New Roman" pitchFamily="18" charset="0"/>
                </a:rPr>
                <a:t>Varians for en portefølje med to aksjer:</a:t>
              </a:r>
            </a:p>
          </p:txBody>
        </p:sp>
      </p:grpSp>
      <p:grpSp>
        <p:nvGrpSpPr>
          <p:cNvPr id="191509" name="Group 21"/>
          <p:cNvGrpSpPr>
            <a:grpSpLocks/>
          </p:cNvGrpSpPr>
          <p:nvPr/>
        </p:nvGrpSpPr>
        <p:grpSpPr bwMode="auto">
          <a:xfrm>
            <a:off x="755650" y="4797426"/>
            <a:ext cx="7010400" cy="927101"/>
            <a:chOff x="960" y="3033"/>
            <a:chExt cx="4416" cy="584"/>
          </a:xfrm>
        </p:grpSpPr>
        <p:graphicFrame>
          <p:nvGraphicFramePr>
            <p:cNvPr id="191496" name="Object 8"/>
            <p:cNvGraphicFramePr>
              <a:graphicFrameLocks/>
            </p:cNvGraphicFramePr>
            <p:nvPr>
              <p:extLst>
                <p:ext uri="{D42A27DB-BD31-4B8C-83A1-F6EECF244321}">
                  <p14:modId xmlns="" xmlns:p14="http://schemas.microsoft.com/office/powerpoint/2010/main" val="1404239918"/>
                </p:ext>
              </p:extLst>
            </p:nvPr>
          </p:nvGraphicFramePr>
          <p:xfrm>
            <a:off x="1509" y="3211"/>
            <a:ext cx="2686" cy="406"/>
          </p:xfrm>
          <a:graphic>
            <a:graphicData uri="http://schemas.openxmlformats.org/presentationml/2006/ole">
              <p:oleObj spid="_x0000_s191534" name="Equation" r:id="rId5" imgW="2730240" imgH="431640" progId="">
                <p:embed/>
              </p:oleObj>
            </a:graphicData>
          </a:graphic>
        </p:graphicFrame>
        <p:sp>
          <p:nvSpPr>
            <p:cNvPr id="191499" name="AutoShape 11"/>
            <p:cNvSpPr>
              <a:spLocks noChangeArrowheads="1"/>
            </p:cNvSpPr>
            <p:nvPr/>
          </p:nvSpPr>
          <p:spPr bwMode="auto">
            <a:xfrm>
              <a:off x="960" y="3072"/>
              <a:ext cx="336" cy="144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91504" name="Rectangle 16"/>
            <p:cNvSpPr>
              <a:spLocks noChangeArrowheads="1"/>
            </p:cNvSpPr>
            <p:nvPr/>
          </p:nvSpPr>
          <p:spPr bwMode="auto">
            <a:xfrm>
              <a:off x="1440" y="3033"/>
              <a:ext cx="39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>
                  <a:solidFill>
                    <a:srgbClr val="333366"/>
                  </a:solidFill>
                  <a:latin typeface="Times New Roman" pitchFamily="18" charset="0"/>
                </a:rPr>
                <a:t>Kovarians mellom to aksjers avkastning:</a:t>
              </a:r>
            </a:p>
          </p:txBody>
        </p:sp>
      </p:grpSp>
      <p:grpSp>
        <p:nvGrpSpPr>
          <p:cNvPr id="191507" name="Group 19"/>
          <p:cNvGrpSpPr>
            <a:grpSpLocks/>
          </p:cNvGrpSpPr>
          <p:nvPr/>
        </p:nvGrpSpPr>
        <p:grpSpPr bwMode="auto">
          <a:xfrm>
            <a:off x="762000" y="1995487"/>
            <a:ext cx="7134225" cy="727074"/>
            <a:chOff x="960" y="1257"/>
            <a:chExt cx="4494" cy="458"/>
          </a:xfrm>
        </p:grpSpPr>
        <p:graphicFrame>
          <p:nvGraphicFramePr>
            <p:cNvPr id="191492" name="Object 4"/>
            <p:cNvGraphicFramePr>
              <a:graphicFrameLocks/>
            </p:cNvGraphicFramePr>
            <p:nvPr>
              <p:extLst>
                <p:ext uri="{D42A27DB-BD31-4B8C-83A1-F6EECF244321}">
                  <p14:modId xmlns="" xmlns:p14="http://schemas.microsoft.com/office/powerpoint/2010/main" val="167857252"/>
                </p:ext>
              </p:extLst>
            </p:nvPr>
          </p:nvGraphicFramePr>
          <p:xfrm>
            <a:off x="1551" y="1488"/>
            <a:ext cx="1658" cy="227"/>
          </p:xfrm>
          <a:graphic>
            <a:graphicData uri="http://schemas.openxmlformats.org/presentationml/2006/ole">
              <p:oleObj spid="_x0000_s191535" name="Equation" r:id="rId6" imgW="1587240" imgH="241200" progId="">
                <p:embed/>
              </p:oleObj>
            </a:graphicData>
          </a:graphic>
        </p:graphicFrame>
        <p:sp>
          <p:nvSpPr>
            <p:cNvPr id="191497" name="AutoShape 9"/>
            <p:cNvSpPr>
              <a:spLocks noChangeArrowheads="1"/>
            </p:cNvSpPr>
            <p:nvPr/>
          </p:nvSpPr>
          <p:spPr bwMode="auto">
            <a:xfrm>
              <a:off x="960" y="1296"/>
              <a:ext cx="336" cy="144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91506" name="Rectangle 18"/>
            <p:cNvSpPr>
              <a:spLocks noChangeArrowheads="1"/>
            </p:cNvSpPr>
            <p:nvPr/>
          </p:nvSpPr>
          <p:spPr bwMode="auto">
            <a:xfrm>
              <a:off x="1518" y="1257"/>
              <a:ext cx="39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 dirty="0">
                  <a:solidFill>
                    <a:srgbClr val="333366"/>
                  </a:solidFill>
                  <a:latin typeface="Times New Roman" pitchFamily="18" charset="0"/>
                </a:rPr>
                <a:t>E(</a:t>
              </a:r>
              <a:r>
                <a:rPr lang="en-US" sz="2000" dirty="0" err="1">
                  <a:solidFill>
                    <a:srgbClr val="333366"/>
                  </a:solidFill>
                  <a:latin typeface="Times New Roman" pitchFamily="18" charset="0"/>
                </a:rPr>
                <a:t>avk</a:t>
              </a:r>
              <a:r>
                <a:rPr lang="en-US" sz="2000" dirty="0">
                  <a:solidFill>
                    <a:srgbClr val="333366"/>
                  </a:solidFill>
                  <a:latin typeface="Times New Roman" pitchFamily="18" charset="0"/>
                </a:rPr>
                <a:t>.) for en </a:t>
              </a:r>
              <a:r>
                <a:rPr lang="en-US" sz="2000" dirty="0" err="1">
                  <a:solidFill>
                    <a:srgbClr val="333366"/>
                  </a:solidFill>
                  <a:latin typeface="Times New Roman" pitchFamily="18" charset="0"/>
                </a:rPr>
                <a:t>portefølje</a:t>
              </a:r>
              <a:r>
                <a:rPr lang="en-US" sz="2000" dirty="0">
                  <a:solidFill>
                    <a:srgbClr val="333366"/>
                  </a:solidFill>
                  <a:latin typeface="Times New Roman" pitchFamily="18" charset="0"/>
                </a:rPr>
                <a:t> med to </a:t>
              </a:r>
              <a:r>
                <a:rPr lang="en-US" sz="2000" dirty="0" err="1">
                  <a:solidFill>
                    <a:srgbClr val="333366"/>
                  </a:solidFill>
                  <a:latin typeface="Times New Roman" pitchFamily="18" charset="0"/>
                </a:rPr>
                <a:t>aksjer</a:t>
              </a:r>
              <a:r>
                <a:rPr lang="en-US" sz="2000" dirty="0">
                  <a:solidFill>
                    <a:srgbClr val="333366"/>
                  </a:solidFill>
                  <a:latin typeface="Times New Roman" pitchFamily="18" charset="0"/>
                </a:rPr>
                <a:t>:</a:t>
              </a:r>
            </a:p>
          </p:txBody>
        </p:sp>
      </p:grpSp>
      <p:pic>
        <p:nvPicPr>
          <p:cNvPr id="191516" name="Picture 28" descr="BS00629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91400" y="1163638"/>
            <a:ext cx="1143000" cy="893762"/>
          </a:xfrm>
          <a:prstGeom prst="rect">
            <a:avLst/>
          </a:prstGeom>
          <a:noFill/>
        </p:spPr>
      </p:pic>
      <p:sp>
        <p:nvSpPr>
          <p:cNvPr id="17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7" name="Rectangle 5"/>
          <p:cNvSpPr>
            <a:spLocks noChangeArrowheads="1"/>
          </p:cNvSpPr>
          <p:nvPr/>
        </p:nvSpPr>
        <p:spPr bwMode="auto">
          <a:xfrm>
            <a:off x="624260" y="1310680"/>
            <a:ext cx="7239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Eksempel: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To aksjefond A og B:</a:t>
            </a:r>
          </a:p>
        </p:txBody>
      </p:sp>
      <p:sp>
        <p:nvSpPr>
          <p:cNvPr id="192521" name="Rectangle 9"/>
          <p:cNvSpPr>
            <a:spLocks noChangeArrowheads="1"/>
          </p:cNvSpPr>
          <p:nvPr/>
        </p:nvSpPr>
        <p:spPr bwMode="auto">
          <a:xfrm>
            <a:off x="687760" y="3444280"/>
            <a:ext cx="723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Standardavvik for A:</a:t>
            </a:r>
          </a:p>
        </p:txBody>
      </p:sp>
      <p:sp>
        <p:nvSpPr>
          <p:cNvPr id="192529" name="Rectangle 17"/>
          <p:cNvSpPr>
            <a:spLocks noChangeArrowheads="1"/>
          </p:cNvSpPr>
          <p:nvPr/>
        </p:nvSpPr>
        <p:spPr bwMode="auto">
          <a:xfrm>
            <a:off x="611560" y="548680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graphicFrame>
        <p:nvGraphicFramePr>
          <p:cNvPr id="192530" name="Object 18"/>
          <p:cNvGraphicFramePr>
            <a:graphicFrameLocks noChangeAspect="1"/>
          </p:cNvGraphicFramePr>
          <p:nvPr/>
        </p:nvGraphicFramePr>
        <p:xfrm>
          <a:off x="3126160" y="1996480"/>
          <a:ext cx="3886200" cy="1362075"/>
        </p:xfrm>
        <a:graphic>
          <a:graphicData uri="http://schemas.openxmlformats.org/presentationml/2006/ole">
            <p:oleObj spid="_x0000_s192543" name="Regneark" r:id="rId4" imgW="4590000" imgH="1608840" progId="Excel.Sheet.8">
              <p:embed/>
            </p:oleObj>
          </a:graphicData>
        </a:graphic>
      </p:graphicFrame>
      <p:pic>
        <p:nvPicPr>
          <p:cNvPr id="192534" name="Picture 22" descr="BS00629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7160" y="950318"/>
            <a:ext cx="1143000" cy="893762"/>
          </a:xfrm>
          <a:prstGeom prst="rect">
            <a:avLst/>
          </a:prstGeom>
          <a:noFill/>
        </p:spPr>
      </p:pic>
      <p:pic>
        <p:nvPicPr>
          <p:cNvPr id="9" name="Pictur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03" y="3858890"/>
            <a:ext cx="7529513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9" name="Rectangle 3"/>
          <p:cNvSpPr>
            <a:spLocks noChangeArrowheads="1"/>
          </p:cNvSpPr>
          <p:nvPr/>
        </p:nvSpPr>
        <p:spPr bwMode="auto">
          <a:xfrm>
            <a:off x="698500" y="1306488"/>
            <a:ext cx="723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(forts.):</a:t>
            </a:r>
          </a:p>
        </p:txBody>
      </p:sp>
      <p:sp>
        <p:nvSpPr>
          <p:cNvPr id="193541" name="Rectangle 5"/>
          <p:cNvSpPr>
            <a:spLocks noChangeArrowheads="1"/>
          </p:cNvSpPr>
          <p:nvPr/>
        </p:nvSpPr>
        <p:spPr bwMode="auto">
          <a:xfrm>
            <a:off x="685800" y="3144813"/>
            <a:ext cx="723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Standardavvik for B:</a:t>
            </a:r>
          </a:p>
        </p:txBody>
      </p:sp>
      <p:pic>
        <p:nvPicPr>
          <p:cNvPr id="193549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602013"/>
            <a:ext cx="73818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3550" name="Rectangle 14"/>
          <p:cNvSpPr>
            <a:spLocks noChangeArrowheads="1"/>
          </p:cNvSpPr>
          <p:nvPr/>
        </p:nvSpPr>
        <p:spPr bwMode="auto">
          <a:xfrm>
            <a:off x="685800" y="620688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</a:t>
            </a:r>
            <a:r>
              <a:rPr lang="en-US" b="1">
                <a:solidFill>
                  <a:srgbClr val="010000"/>
                </a:solidFill>
                <a:latin typeface="Times New Roman" pitchFamily="18" charset="0"/>
              </a:rPr>
              <a:t>ølj</a:t>
            </a: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er og enkeltaksjer (forts.)</a:t>
            </a:r>
          </a:p>
        </p:txBody>
      </p:sp>
      <p:graphicFrame>
        <p:nvGraphicFramePr>
          <p:cNvPr id="193551" name="Object 15"/>
          <p:cNvGraphicFramePr>
            <a:graphicFrameLocks noChangeAspect="1"/>
          </p:cNvGraphicFramePr>
          <p:nvPr/>
        </p:nvGraphicFramePr>
        <p:xfrm>
          <a:off x="2832100" y="1697013"/>
          <a:ext cx="3886200" cy="1362075"/>
        </p:xfrm>
        <a:graphic>
          <a:graphicData uri="http://schemas.openxmlformats.org/presentationml/2006/ole">
            <p:oleObj spid="_x0000_s193564" name="Regneark" r:id="rId5" imgW="4590000" imgH="1608840" progId="Excel.Sheet.8">
              <p:embed/>
            </p:oleObj>
          </a:graphicData>
        </a:graphic>
      </p:graphicFrame>
      <p:pic>
        <p:nvPicPr>
          <p:cNvPr id="193555" name="Picture 19" descr="BS00629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400" y="1022326"/>
            <a:ext cx="1143000" cy="893762"/>
          </a:xfrm>
          <a:prstGeom prst="rect">
            <a:avLst/>
          </a:prstGeom>
          <a:noFill/>
        </p:spPr>
      </p:pic>
      <p:sp>
        <p:nvSpPr>
          <p:cNvPr id="9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ChangeArrowheads="1"/>
          </p:cNvSpPr>
          <p:nvPr/>
        </p:nvSpPr>
        <p:spPr bwMode="auto">
          <a:xfrm>
            <a:off x="615752" y="1474564"/>
            <a:ext cx="723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(forts.) – vi beregner kovarians mellom aksjene i porteføljen:</a:t>
            </a:r>
          </a:p>
        </p:txBody>
      </p:sp>
      <p:graphicFrame>
        <p:nvGraphicFramePr>
          <p:cNvPr id="194564" name="Object 4"/>
          <p:cNvGraphicFramePr>
            <a:graphicFrameLocks/>
          </p:cNvGraphicFramePr>
          <p:nvPr/>
        </p:nvGraphicFramePr>
        <p:xfrm>
          <a:off x="1187252" y="2160364"/>
          <a:ext cx="5676900" cy="762000"/>
        </p:xfrm>
        <a:graphic>
          <a:graphicData uri="http://schemas.openxmlformats.org/presentationml/2006/ole">
            <p:oleObj spid="_x0000_s194631" name="Equation" r:id="rId4" imgW="96256800" imgH="13794120" progId="">
              <p:embed/>
            </p:oleObj>
          </a:graphicData>
        </a:graphic>
      </p:graphicFrame>
      <p:graphicFrame>
        <p:nvGraphicFramePr>
          <p:cNvPr id="194565" name="Object 5"/>
          <p:cNvGraphicFramePr>
            <a:graphicFrameLocks/>
          </p:cNvGraphicFramePr>
          <p:nvPr/>
        </p:nvGraphicFramePr>
        <p:xfrm>
          <a:off x="2317552" y="3074764"/>
          <a:ext cx="2336800" cy="368300"/>
        </p:xfrm>
        <a:graphic>
          <a:graphicData uri="http://schemas.openxmlformats.org/presentationml/2006/ole">
            <p:oleObj spid="_x0000_s194632" name="Equation" r:id="rId5" imgW="43450560" imgH="6890760" progId="">
              <p:embed/>
            </p:oleObj>
          </a:graphicData>
        </a:graphic>
      </p:graphicFrame>
      <p:sp>
        <p:nvSpPr>
          <p:cNvPr id="194566" name="Rectangle 6"/>
          <p:cNvSpPr>
            <a:spLocks noChangeArrowheads="1"/>
          </p:cNvSpPr>
          <p:nvPr/>
        </p:nvSpPr>
        <p:spPr bwMode="auto">
          <a:xfrm>
            <a:off x="615752" y="3684364"/>
            <a:ext cx="723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Dersom du har plassert halvparten i hver aksje får du:</a:t>
            </a:r>
          </a:p>
        </p:txBody>
      </p:sp>
      <p:graphicFrame>
        <p:nvGraphicFramePr>
          <p:cNvPr id="194567" name="Object 7"/>
          <p:cNvGraphicFramePr>
            <a:graphicFrameLocks/>
          </p:cNvGraphicFramePr>
          <p:nvPr/>
        </p:nvGraphicFramePr>
        <p:xfrm>
          <a:off x="1206302" y="4293964"/>
          <a:ext cx="4152900" cy="431800"/>
        </p:xfrm>
        <a:graphic>
          <a:graphicData uri="http://schemas.openxmlformats.org/presentationml/2006/ole">
            <p:oleObj spid="_x0000_s194633" name="Formel" r:id="rId6" imgW="66603960" imgH="7702920" progId="Equation.3">
              <p:embed/>
            </p:oleObj>
          </a:graphicData>
        </a:graphic>
      </p:graphicFrame>
      <p:graphicFrame>
        <p:nvGraphicFramePr>
          <p:cNvPr id="194568" name="Object 8"/>
          <p:cNvGraphicFramePr>
            <a:graphicFrameLocks/>
          </p:cNvGraphicFramePr>
          <p:nvPr/>
        </p:nvGraphicFramePr>
        <p:xfrm>
          <a:off x="1214240" y="4827364"/>
          <a:ext cx="6288087" cy="428625"/>
        </p:xfrm>
        <a:graphic>
          <a:graphicData uri="http://schemas.openxmlformats.org/presentationml/2006/ole">
            <p:oleObj spid="_x0000_s194634" name="Formel" r:id="rId7" imgW="120222360" imgH="8109000" progId="Equation.3">
              <p:embed/>
            </p:oleObj>
          </a:graphicData>
        </a:graphic>
      </p:graphicFrame>
      <p:sp>
        <p:nvSpPr>
          <p:cNvPr id="194576" name="Rectangle 16"/>
          <p:cNvSpPr>
            <a:spLocks noChangeArrowheads="1"/>
          </p:cNvSpPr>
          <p:nvPr/>
        </p:nvSpPr>
        <p:spPr bwMode="auto">
          <a:xfrm>
            <a:off x="539552" y="636364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pic>
        <p:nvPicPr>
          <p:cNvPr id="194582" name="Picture 22" descr="BS00629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45152" y="1038002"/>
            <a:ext cx="1143000" cy="893762"/>
          </a:xfrm>
          <a:prstGeom prst="rect">
            <a:avLst/>
          </a:prstGeom>
          <a:noFill/>
        </p:spPr>
      </p:pic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194500601"/>
              </p:ext>
            </p:extLst>
          </p:nvPr>
        </p:nvGraphicFramePr>
        <p:xfrm>
          <a:off x="1185665" y="5382989"/>
          <a:ext cx="1112837" cy="422275"/>
        </p:xfrm>
        <a:graphic>
          <a:graphicData uri="http://schemas.openxmlformats.org/presentationml/2006/ole">
            <p:oleObj spid="_x0000_s194635" name="Equation" r:id="rId9" imgW="596900" imgH="241300" progId="">
              <p:embed/>
            </p:oleObj>
          </a:graphicData>
        </a:graphic>
      </p:graphicFrame>
      <p:sp>
        <p:nvSpPr>
          <p:cNvPr id="12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4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4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7" name="Rectangle 3"/>
          <p:cNvSpPr>
            <a:spLocks noChangeArrowheads="1"/>
          </p:cNvSpPr>
          <p:nvPr/>
        </p:nvSpPr>
        <p:spPr bwMode="auto">
          <a:xfrm>
            <a:off x="685800" y="1755304"/>
            <a:ext cx="281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(forts.):</a:t>
            </a:r>
          </a:p>
        </p:txBody>
      </p:sp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685800" y="2593504"/>
            <a:ext cx="70104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1.   E(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</a:t>
            </a:r>
            <a:r>
              <a:rPr lang="en-US" sz="2000" baseline="-25000" dirty="0" err="1">
                <a:solidFill>
                  <a:srgbClr val="333366"/>
                </a:solidFill>
                <a:latin typeface="Times New Roman" pitchFamily="18" charset="0"/>
              </a:rPr>
              <a:t>A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 = 0,11	 E(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</a:t>
            </a:r>
            <a:r>
              <a:rPr lang="en-US" sz="2000" baseline="-25000" dirty="0" err="1">
                <a:solidFill>
                  <a:srgbClr val="333366"/>
                </a:solidFill>
                <a:latin typeface="Times New Roman" pitchFamily="18" charset="0"/>
              </a:rPr>
              <a:t>B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 =  0,23	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Veid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snitt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 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[E(</a:t>
            </a: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r</a:t>
            </a:r>
            <a:r>
              <a:rPr lang="en-US" sz="2000" baseline="-25000" dirty="0" err="1" smtClean="0">
                <a:solidFill>
                  <a:srgbClr val="333366"/>
                </a:solidFill>
                <a:latin typeface="Times New Roman" pitchFamily="18" charset="0"/>
              </a:rPr>
              <a:t>A</a:t>
            </a:r>
            <a:r>
              <a:rPr lang="en-US" sz="2000" baseline="-25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</a:t>
            </a:r>
            <a:r>
              <a:rPr lang="en-US" sz="2000" baseline="-25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+ E(</a:t>
            </a: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r</a:t>
            </a:r>
            <a:r>
              <a:rPr lang="en-US" sz="2000" baseline="-25000" dirty="0" err="1" smtClean="0">
                <a:solidFill>
                  <a:srgbClr val="333366"/>
                </a:solidFill>
                <a:latin typeface="Times New Roman" pitchFamily="18" charset="0"/>
              </a:rPr>
              <a:t>B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)]/2=  0,17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2.   </a:t>
            </a: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Veid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snitt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av </a:t>
            </a: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standardavvikene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:	(3,6% + 12,5%)/2 =  8,1%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200709" name="Rectangle 5"/>
          <p:cNvSpPr>
            <a:spLocks noChangeArrowheads="1"/>
          </p:cNvSpPr>
          <p:nvPr/>
        </p:nvSpPr>
        <p:spPr bwMode="auto">
          <a:xfrm>
            <a:off x="1157288" y="4041304"/>
            <a:ext cx="670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Porteføljens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standardavvik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; Std(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</a:t>
            </a:r>
            <a:r>
              <a:rPr lang="en-US" sz="2000" baseline="-25000" dirty="0" err="1">
                <a:solidFill>
                  <a:srgbClr val="333366"/>
                </a:solidFill>
                <a:latin typeface="Times New Roman" pitchFamily="18" charset="0"/>
              </a:rPr>
              <a:t>p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	=  4,4%</a:t>
            </a:r>
          </a:p>
        </p:txBody>
      </p:sp>
      <p:sp>
        <p:nvSpPr>
          <p:cNvPr id="200710" name="Rectangle 6"/>
          <p:cNvSpPr>
            <a:spLocks noChangeArrowheads="1"/>
          </p:cNvSpPr>
          <p:nvPr/>
        </p:nvSpPr>
        <p:spPr bwMode="auto">
          <a:xfrm>
            <a:off x="1143000" y="4574704"/>
            <a:ext cx="731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Reduksjonen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standardavvik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skyldes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diversifisering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200711" name="Rectangle 7"/>
          <p:cNvSpPr>
            <a:spLocks noChangeArrowheads="1"/>
          </p:cNvSpPr>
          <p:nvPr/>
        </p:nvSpPr>
        <p:spPr bwMode="auto">
          <a:xfrm>
            <a:off x="-685800" y="5319713"/>
            <a:ext cx="876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86000" lvl="4" indent="-457200" algn="l">
              <a:lnSpc>
                <a:spcPct val="90000"/>
              </a:lnSpc>
              <a:spcBef>
                <a:spcPct val="6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Std(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</a:t>
            </a:r>
            <a:r>
              <a:rPr lang="en-US" sz="2000" baseline="-25000" dirty="0" err="1">
                <a:solidFill>
                  <a:srgbClr val="333366"/>
                </a:solidFill>
                <a:latin typeface="Times New Roman" pitchFamily="18" charset="0"/>
              </a:rPr>
              <a:t>p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nesten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like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lavt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som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minste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av Std(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</a:t>
            </a:r>
            <a:r>
              <a:rPr lang="en-US" sz="2000" baseline="-25000" dirty="0" err="1">
                <a:solidFill>
                  <a:srgbClr val="333366"/>
                </a:solidFill>
                <a:latin typeface="Times New Roman" pitchFamily="18" charset="0"/>
              </a:rPr>
              <a:t>A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Std(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</a:t>
            </a:r>
            <a:r>
              <a:rPr lang="en-US" sz="2000" baseline="-25000" dirty="0" err="1">
                <a:solidFill>
                  <a:srgbClr val="333366"/>
                </a:solidFill>
                <a:latin typeface="Times New Roman" pitchFamily="18" charset="0"/>
              </a:rPr>
              <a:t>B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200718" name="Rectangle 14"/>
          <p:cNvSpPr>
            <a:spLocks noChangeArrowheads="1"/>
          </p:cNvSpPr>
          <p:nvPr/>
        </p:nvSpPr>
        <p:spPr bwMode="auto">
          <a:xfrm>
            <a:off x="685800" y="764704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pic>
        <p:nvPicPr>
          <p:cNvPr id="200724" name="Picture 20" descr="BS0062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166342"/>
            <a:ext cx="1143000" cy="893762"/>
          </a:xfrm>
          <a:prstGeom prst="rect">
            <a:avLst/>
          </a:prstGeom>
          <a:noFill/>
        </p:spPr>
      </p:pic>
      <p:sp>
        <p:nvSpPr>
          <p:cNvPr id="10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1" name="Rectangle 3"/>
          <p:cNvSpPr>
            <a:spLocks noChangeArrowheads="1"/>
          </p:cNvSpPr>
          <p:nvPr/>
        </p:nvSpPr>
        <p:spPr bwMode="auto">
          <a:xfrm>
            <a:off x="762000" y="213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Korrelasjonskoeffisient:</a:t>
            </a:r>
          </a:p>
        </p:txBody>
      </p:sp>
      <p:graphicFrame>
        <p:nvGraphicFramePr>
          <p:cNvPr id="201732" name="Object 4"/>
          <p:cNvGraphicFramePr>
            <a:graphicFrameLocks/>
          </p:cNvGraphicFramePr>
          <p:nvPr/>
        </p:nvGraphicFramePr>
        <p:xfrm>
          <a:off x="2095500" y="2667000"/>
          <a:ext cx="4216400" cy="457200"/>
        </p:xfrm>
        <a:graphic>
          <a:graphicData uri="http://schemas.openxmlformats.org/presentationml/2006/ole">
            <p:oleObj spid="_x0000_s201770" name="Equation" r:id="rId4" imgW="68635080" imgH="7702920" progId="">
              <p:embed/>
            </p:oleObj>
          </a:graphicData>
        </a:graphic>
      </p:graphicFrame>
      <p:graphicFrame>
        <p:nvGraphicFramePr>
          <p:cNvPr id="201733" name="Object 5"/>
          <p:cNvGraphicFramePr>
            <a:graphicFrameLocks/>
          </p:cNvGraphicFramePr>
          <p:nvPr/>
        </p:nvGraphicFramePr>
        <p:xfrm>
          <a:off x="2286000" y="3200400"/>
          <a:ext cx="3103563" cy="752475"/>
        </p:xfrm>
        <a:graphic>
          <a:graphicData uri="http://schemas.openxmlformats.org/presentationml/2006/ole">
            <p:oleObj spid="_x0000_s201771" name="Formel" r:id="rId5" imgW="53605800" imgH="13794120" progId="Equation.3">
              <p:embed/>
            </p:oleObj>
          </a:graphicData>
        </a:graphic>
      </p:graphicFrame>
      <p:sp>
        <p:nvSpPr>
          <p:cNvPr id="201735" name="Rectangle 7"/>
          <p:cNvSpPr>
            <a:spLocks noChangeArrowheads="1"/>
          </p:cNvSpPr>
          <p:nvPr/>
        </p:nvSpPr>
        <p:spPr bwMode="auto">
          <a:xfrm>
            <a:off x="762000" y="4191000"/>
            <a:ext cx="70104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Korr</a:t>
            </a:r>
            <a:r>
              <a:rPr lang="en-US" sz="2000" baseline="-25000" dirty="0">
                <a:solidFill>
                  <a:srgbClr val="333366"/>
                </a:solidFill>
                <a:latin typeface="Times New Roman" pitchFamily="18" charset="0"/>
              </a:rPr>
              <a:t>1,2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=  1	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Perfekt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positiv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samvariasjon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Korr</a:t>
            </a:r>
            <a:r>
              <a:rPr lang="en-US" sz="2000" baseline="-25000" dirty="0">
                <a:solidFill>
                  <a:srgbClr val="333366"/>
                </a:solidFill>
                <a:latin typeface="Times New Roman" pitchFamily="18" charset="0"/>
              </a:rPr>
              <a:t>1,2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= -1	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Perfekt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negativ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samvariasjon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Korr</a:t>
            </a:r>
            <a:r>
              <a:rPr lang="en-US" sz="2000" baseline="-25000" dirty="0">
                <a:solidFill>
                  <a:srgbClr val="333366"/>
                </a:solidFill>
                <a:latin typeface="Times New Roman" pitchFamily="18" charset="0"/>
              </a:rPr>
              <a:t>1,2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=  0	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Ingen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samvariasjon 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uavhengighet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201737" name="Rectangle 9"/>
          <p:cNvSpPr>
            <a:spLocks noChangeArrowheads="1"/>
          </p:cNvSpPr>
          <p:nvPr/>
        </p:nvSpPr>
        <p:spPr bwMode="auto">
          <a:xfrm>
            <a:off x="1066800" y="5562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I vårt eksempel:</a:t>
            </a:r>
          </a:p>
        </p:txBody>
      </p:sp>
      <p:sp>
        <p:nvSpPr>
          <p:cNvPr id="201738" name="Rectangle 10"/>
          <p:cNvSpPr>
            <a:spLocks noChangeArrowheads="1"/>
          </p:cNvSpPr>
          <p:nvPr/>
        </p:nvSpPr>
        <p:spPr bwMode="auto">
          <a:xfrm>
            <a:off x="762000" y="1676400"/>
            <a:ext cx="289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(forts.):</a:t>
            </a:r>
          </a:p>
        </p:txBody>
      </p:sp>
      <p:sp>
        <p:nvSpPr>
          <p:cNvPr id="201743" name="Rectangle 15"/>
          <p:cNvSpPr>
            <a:spLocks noChangeArrowheads="1"/>
          </p:cNvSpPr>
          <p:nvPr/>
        </p:nvSpPr>
        <p:spPr bwMode="auto">
          <a:xfrm>
            <a:off x="685800" y="914400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pic>
        <p:nvPicPr>
          <p:cNvPr id="201753" name="Picture 25" descr="BS00629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400" y="1316038"/>
            <a:ext cx="1143000" cy="893762"/>
          </a:xfrm>
          <a:prstGeom prst="rect">
            <a:avLst/>
          </a:prstGeom>
          <a:noFill/>
        </p:spPr>
      </p:pic>
      <p:sp>
        <p:nvSpPr>
          <p:cNvPr id="11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1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1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1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1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5" grpId="0" autoUpdateAnimBg="0"/>
      <p:bldP spid="20173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1" name="Picture 3" descr="BD0537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1935" y="335118"/>
            <a:ext cx="1778025" cy="1845967"/>
          </a:xfrm>
          <a:prstGeom prst="rect">
            <a:avLst/>
          </a:prstGeom>
          <a:noFill/>
        </p:spPr>
      </p:pic>
      <p:sp>
        <p:nvSpPr>
          <p:cNvPr id="263173" name="Text Box 5"/>
          <p:cNvSpPr txBox="1">
            <a:spLocks noChangeArrowheads="1"/>
          </p:cNvSpPr>
          <p:nvPr/>
        </p:nvSpPr>
        <p:spPr bwMode="auto">
          <a:xfrm>
            <a:off x="395536" y="2333486"/>
            <a:ext cx="8458200" cy="38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  <a:tabLst>
                <a:tab pos="384175" algn="l"/>
              </a:tabLst>
            </a:pP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Dette </a:t>
            </a:r>
            <a:r>
              <a:rPr lang="nb-NO" sz="1800" dirty="0" err="1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slides-settet</a:t>
            </a: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er organisert i filer. Hver fil dekker ett eller to kapitler i læreboka. </a:t>
            </a:r>
          </a:p>
          <a:p>
            <a:pPr algn="l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  <a:tabLst>
                <a:tab pos="384175" algn="l"/>
              </a:tabLst>
            </a:pP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Det finnes to utgaver av hver fil; en for foreleser og en for studenter.  </a:t>
            </a:r>
            <a:b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I studentutgaven er en del opplysninger utelatt for å stimulere til toveis-	kommunikasjon mellom foreleser og student.</a:t>
            </a:r>
          </a:p>
          <a:p>
            <a:pPr algn="l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  <a:tabLst>
                <a:tab pos="384175" algn="l"/>
              </a:tabLst>
            </a:pP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Filene kan skrives ut i svart/hvitt ved å velge alternativet “Rent svart-hvitt” </a:t>
            </a:r>
            <a:b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(ikke 	“</a:t>
            </a:r>
            <a:r>
              <a:rPr lang="nb-NO" sz="1800" dirty="0" err="1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Gråtone</a:t>
            </a: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”) nederst til venstre i Skriv ut – menyen.</a:t>
            </a:r>
          </a:p>
          <a:p>
            <a:pPr algn="l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  <a:tabLst>
                <a:tab pos="384175" algn="l"/>
              </a:tabLst>
            </a:pP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Svar på oppgaver og eksempler finnes i notatfeltet til hver slide i foreleserutgaven.</a:t>
            </a:r>
          </a:p>
          <a:p>
            <a:pPr algn="l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  <a:tabLst>
                <a:tab pos="384175" algn="l"/>
              </a:tabLst>
            </a:pP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Kommentarer og forslag til forbedringer mottas med takk.  </a:t>
            </a:r>
            <a:b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nb-NO" sz="18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Send dem til Øyvind Bøhren (oyvind.bohren@bi.no) eller Dag Michalsen 	(dag.michalsen@bi.no)</a:t>
            </a:r>
            <a:endParaRPr lang="nb-NO" sz="1800" b="1" dirty="0" smtClean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  <a:tabLst>
                <a:tab pos="384175" algn="l"/>
              </a:tabLst>
            </a:pPr>
            <a:r>
              <a:rPr lang="nb-NO" sz="1800" b="1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Lykke til!</a:t>
            </a:r>
            <a:endParaRPr lang="nb-NO" sz="1800" b="1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078" y="122198"/>
            <a:ext cx="1526169" cy="2058888"/>
          </a:xfrm>
          <a:prstGeom prst="rect">
            <a:avLst/>
          </a:prstGeom>
          <a:noFill/>
          <a:ln>
            <a:noFill/>
          </a:ln>
          <a:effectLst>
            <a:outerShdw dist="101600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ban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2781" name="Object 29"/>
          <p:cNvGraphicFramePr>
            <a:graphicFrameLocks noChangeAspect="1"/>
          </p:cNvGraphicFramePr>
          <p:nvPr/>
        </p:nvGraphicFramePr>
        <p:xfrm>
          <a:off x="475928" y="2393205"/>
          <a:ext cx="7696200" cy="3916115"/>
        </p:xfrm>
        <a:graphic>
          <a:graphicData uri="http://schemas.openxmlformats.org/presentationml/2006/ole">
            <p:oleObj spid="_x0000_s202818" name="Diagram" r:id="rId4" imgW="5872680" imgH="3318840" progId="Excel.Sheet.8">
              <p:embed/>
            </p:oleObj>
          </a:graphicData>
        </a:graphic>
      </p:graphicFrame>
      <p:sp>
        <p:nvSpPr>
          <p:cNvPr id="202762" name="Oval 10"/>
          <p:cNvSpPr>
            <a:spLocks noChangeArrowheads="1"/>
          </p:cNvSpPr>
          <p:nvPr/>
        </p:nvSpPr>
        <p:spPr bwMode="auto">
          <a:xfrm>
            <a:off x="3295328" y="421191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02763" name="Rectangle 11"/>
          <p:cNvSpPr>
            <a:spLocks noChangeArrowheads="1"/>
          </p:cNvSpPr>
          <p:nvPr/>
        </p:nvSpPr>
        <p:spPr bwMode="auto">
          <a:xfrm>
            <a:off x="3095303" y="4403997"/>
            <a:ext cx="2638425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A (Std=3,6%, E(r)=11%)</a:t>
            </a:r>
          </a:p>
        </p:txBody>
      </p:sp>
      <p:sp>
        <p:nvSpPr>
          <p:cNvPr id="202764" name="Oval 12"/>
          <p:cNvSpPr>
            <a:spLocks noChangeArrowheads="1"/>
          </p:cNvSpPr>
          <p:nvPr/>
        </p:nvSpPr>
        <p:spPr bwMode="auto">
          <a:xfrm>
            <a:off x="6800528" y="2854597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02765" name="Rectangle 13"/>
          <p:cNvSpPr>
            <a:spLocks noChangeArrowheads="1"/>
          </p:cNvSpPr>
          <p:nvPr/>
        </p:nvSpPr>
        <p:spPr bwMode="auto">
          <a:xfrm>
            <a:off x="6905303" y="2778397"/>
            <a:ext cx="428625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B</a:t>
            </a:r>
          </a:p>
        </p:txBody>
      </p:sp>
      <p:sp>
        <p:nvSpPr>
          <p:cNvPr id="202766" name="Rectangle 14"/>
          <p:cNvSpPr>
            <a:spLocks noChangeArrowheads="1"/>
          </p:cNvSpPr>
          <p:nvPr/>
        </p:nvSpPr>
        <p:spPr bwMode="auto">
          <a:xfrm>
            <a:off x="5932166" y="3083197"/>
            <a:ext cx="2274887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(Std=12,5%, E(r)=23%)</a:t>
            </a:r>
          </a:p>
        </p:txBody>
      </p:sp>
      <p:sp>
        <p:nvSpPr>
          <p:cNvPr id="202768" name="Rectangle 16"/>
          <p:cNvSpPr>
            <a:spLocks noChangeArrowheads="1"/>
          </p:cNvSpPr>
          <p:nvPr/>
        </p:nvSpPr>
        <p:spPr bwMode="auto">
          <a:xfrm>
            <a:off x="1023616" y="3921397"/>
            <a:ext cx="990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13,7%</a:t>
            </a:r>
          </a:p>
        </p:txBody>
      </p:sp>
      <p:sp>
        <p:nvSpPr>
          <p:cNvPr id="202769" name="Oval 17"/>
          <p:cNvSpPr>
            <a:spLocks noChangeArrowheads="1"/>
          </p:cNvSpPr>
          <p:nvPr/>
        </p:nvSpPr>
        <p:spPr bwMode="auto">
          <a:xfrm>
            <a:off x="1814191" y="3954735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02775" name="Rectangle 23"/>
          <p:cNvSpPr>
            <a:spLocks noChangeArrowheads="1"/>
          </p:cNvSpPr>
          <p:nvPr/>
        </p:nvSpPr>
        <p:spPr bwMode="auto">
          <a:xfrm>
            <a:off x="323528" y="263797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sp>
        <p:nvSpPr>
          <p:cNvPr id="202777" name="Rectangle 25"/>
          <p:cNvSpPr>
            <a:spLocks noChangeArrowheads="1"/>
          </p:cNvSpPr>
          <p:nvPr/>
        </p:nvSpPr>
        <p:spPr bwMode="auto">
          <a:xfrm>
            <a:off x="628328" y="887685"/>
            <a:ext cx="731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(forts.): Vi laber ulike porteføljer med ulike vekter i aksjefondene A og B:</a:t>
            </a:r>
          </a:p>
        </p:txBody>
      </p:sp>
      <p:graphicFrame>
        <p:nvGraphicFramePr>
          <p:cNvPr id="202778" name="Object 26"/>
          <p:cNvGraphicFramePr>
            <a:graphicFrameLocks/>
          </p:cNvGraphicFramePr>
          <p:nvPr/>
        </p:nvGraphicFramePr>
        <p:xfrm>
          <a:off x="1060128" y="1635397"/>
          <a:ext cx="3162300" cy="457200"/>
        </p:xfrm>
        <a:graphic>
          <a:graphicData uri="http://schemas.openxmlformats.org/presentationml/2006/ole">
            <p:oleObj spid="_x0000_s202819" name="Equation" r:id="rId5" imgW="54011880" imgH="7702920" progId="Equation.3">
              <p:embed/>
            </p:oleObj>
          </a:graphicData>
        </a:graphic>
      </p:graphicFrame>
      <p:graphicFrame>
        <p:nvGraphicFramePr>
          <p:cNvPr id="202779" name="Object 27"/>
          <p:cNvGraphicFramePr>
            <a:graphicFrameLocks/>
          </p:cNvGraphicFramePr>
          <p:nvPr/>
        </p:nvGraphicFramePr>
        <p:xfrm>
          <a:off x="897360" y="2058317"/>
          <a:ext cx="6376988" cy="481012"/>
        </p:xfrm>
        <a:graphic>
          <a:graphicData uri="http://schemas.openxmlformats.org/presentationml/2006/ole">
            <p:oleObj spid="_x0000_s202820" name="Formel" r:id="rId6" imgW="116973000" imgH="8515080" progId="Equation.3">
              <p:embed/>
            </p:oleObj>
          </a:graphicData>
        </a:graphic>
      </p:graphicFrame>
      <p:pic>
        <p:nvPicPr>
          <p:cNvPr id="202787" name="Picture 35" descr="BS00629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735038"/>
            <a:ext cx="1143000" cy="893762"/>
          </a:xfrm>
          <a:prstGeom prst="rect">
            <a:avLst/>
          </a:prstGeom>
          <a:noFill/>
        </p:spPr>
      </p:pic>
      <p:sp>
        <p:nvSpPr>
          <p:cNvPr id="16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02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2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2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62" grpId="0" animBg="1"/>
      <p:bldP spid="202763" grpId="0" autoUpdateAnimBg="0"/>
      <p:bldP spid="202764" grpId="0" animBg="1"/>
      <p:bldP spid="202765" grpId="0" autoUpdateAnimBg="0"/>
      <p:bldP spid="202766" grpId="0" autoUpdateAnimBg="0"/>
      <p:bldP spid="202768" grpId="0" autoUpdateAnimBg="0"/>
      <p:bldP spid="20276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2944" name="Object 16"/>
          <p:cNvGraphicFramePr>
            <a:graphicFrameLocks noChangeAspect="1"/>
          </p:cNvGraphicFramePr>
          <p:nvPr/>
        </p:nvGraphicFramePr>
        <p:xfrm>
          <a:off x="395536" y="2174032"/>
          <a:ext cx="7834313" cy="4135288"/>
        </p:xfrm>
        <a:graphic>
          <a:graphicData uri="http://schemas.openxmlformats.org/presentationml/2006/ole">
            <p:oleObj spid="_x0000_s252985" name="Diagram" r:id="rId4" imgW="5861160" imgH="3307680" progId="Excel.Sheet.8">
              <p:embed/>
            </p:oleObj>
          </a:graphicData>
        </a:graphic>
      </p:graphicFrame>
      <p:sp>
        <p:nvSpPr>
          <p:cNvPr id="252931" name="Oval 3"/>
          <p:cNvSpPr>
            <a:spLocks noChangeArrowheads="1"/>
          </p:cNvSpPr>
          <p:nvPr/>
        </p:nvSpPr>
        <p:spPr bwMode="auto">
          <a:xfrm>
            <a:off x="3276849" y="4136182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52932" name="Rectangle 4"/>
          <p:cNvSpPr>
            <a:spLocks noChangeArrowheads="1"/>
          </p:cNvSpPr>
          <p:nvPr/>
        </p:nvSpPr>
        <p:spPr bwMode="auto">
          <a:xfrm>
            <a:off x="3167311" y="4333032"/>
            <a:ext cx="2638425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A (Std=3,6%, E(r)=11%)</a:t>
            </a:r>
          </a:p>
        </p:txBody>
      </p:sp>
      <p:sp>
        <p:nvSpPr>
          <p:cNvPr id="252933" name="Oval 5"/>
          <p:cNvSpPr>
            <a:spLocks noChangeArrowheads="1"/>
          </p:cNvSpPr>
          <p:nvPr/>
        </p:nvSpPr>
        <p:spPr bwMode="auto">
          <a:xfrm>
            <a:off x="6796336" y="2750295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52934" name="Rectangle 6"/>
          <p:cNvSpPr>
            <a:spLocks noChangeArrowheads="1"/>
          </p:cNvSpPr>
          <p:nvPr/>
        </p:nvSpPr>
        <p:spPr bwMode="auto">
          <a:xfrm>
            <a:off x="6977311" y="2664570"/>
            <a:ext cx="428625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B</a:t>
            </a:r>
          </a:p>
        </p:txBody>
      </p:sp>
      <p:sp>
        <p:nvSpPr>
          <p:cNvPr id="252935" name="Rectangle 7"/>
          <p:cNvSpPr>
            <a:spLocks noChangeArrowheads="1"/>
          </p:cNvSpPr>
          <p:nvPr/>
        </p:nvSpPr>
        <p:spPr bwMode="auto">
          <a:xfrm>
            <a:off x="6004174" y="2969370"/>
            <a:ext cx="2274887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(Std=12,5%, E(r)=23%)</a:t>
            </a:r>
          </a:p>
        </p:txBody>
      </p:sp>
      <p:sp>
        <p:nvSpPr>
          <p:cNvPr id="252936" name="Rectangle 8"/>
          <p:cNvSpPr>
            <a:spLocks noChangeArrowheads="1"/>
          </p:cNvSpPr>
          <p:nvPr/>
        </p:nvSpPr>
        <p:spPr bwMode="auto">
          <a:xfrm>
            <a:off x="1095624" y="3774232"/>
            <a:ext cx="990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13,7%</a:t>
            </a:r>
          </a:p>
        </p:txBody>
      </p:sp>
      <p:sp>
        <p:nvSpPr>
          <p:cNvPr id="252937" name="Oval 9"/>
          <p:cNvSpPr>
            <a:spLocks noChangeArrowheads="1"/>
          </p:cNvSpPr>
          <p:nvPr/>
        </p:nvSpPr>
        <p:spPr bwMode="auto">
          <a:xfrm>
            <a:off x="1886199" y="380757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52939" name="Rectangle 11"/>
          <p:cNvSpPr>
            <a:spLocks noChangeArrowheads="1"/>
          </p:cNvSpPr>
          <p:nvPr/>
        </p:nvSpPr>
        <p:spPr bwMode="auto">
          <a:xfrm>
            <a:off x="395536" y="116632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sp>
        <p:nvSpPr>
          <p:cNvPr id="252941" name="Rectangle 13"/>
          <p:cNvSpPr>
            <a:spLocks noChangeArrowheads="1"/>
          </p:cNvSpPr>
          <p:nvPr/>
        </p:nvSpPr>
        <p:spPr bwMode="auto">
          <a:xfrm>
            <a:off x="395536" y="740520"/>
            <a:ext cx="731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(forts.): Vi setter sammen ulike porteføljer med ulike vekter i aksjefondene A og B:</a:t>
            </a:r>
          </a:p>
        </p:txBody>
      </p:sp>
      <p:graphicFrame>
        <p:nvGraphicFramePr>
          <p:cNvPr id="252942" name="Object 14"/>
          <p:cNvGraphicFramePr>
            <a:graphicFrameLocks/>
          </p:cNvGraphicFramePr>
          <p:nvPr/>
        </p:nvGraphicFramePr>
        <p:xfrm>
          <a:off x="1130549" y="1564432"/>
          <a:ext cx="3163887" cy="457200"/>
        </p:xfrm>
        <a:graphic>
          <a:graphicData uri="http://schemas.openxmlformats.org/presentationml/2006/ole">
            <p:oleObj spid="_x0000_s252986" name="Equation" r:id="rId5" imgW="54011880" imgH="7702920" progId="Equation.3">
              <p:embed/>
            </p:oleObj>
          </a:graphicData>
        </a:graphic>
      </p:graphicFrame>
      <p:graphicFrame>
        <p:nvGraphicFramePr>
          <p:cNvPr id="252948" name="Object 20"/>
          <p:cNvGraphicFramePr>
            <a:graphicFrameLocks/>
          </p:cNvGraphicFramePr>
          <p:nvPr/>
        </p:nvGraphicFramePr>
        <p:xfrm>
          <a:off x="968624" y="1945432"/>
          <a:ext cx="6245225" cy="457200"/>
        </p:xfrm>
        <a:graphic>
          <a:graphicData uri="http://schemas.openxmlformats.org/presentationml/2006/ole">
            <p:oleObj spid="_x0000_s252987" name="Formel" r:id="rId6" imgW="114535800" imgH="8109000" progId="Equation.3">
              <p:embed/>
            </p:oleObj>
          </a:graphicData>
        </a:graphic>
      </p:graphicFrame>
      <p:pic>
        <p:nvPicPr>
          <p:cNvPr id="252950" name="Picture 22" descr="BS00629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01136" y="518270"/>
            <a:ext cx="1143000" cy="893762"/>
          </a:xfrm>
          <a:prstGeom prst="rect">
            <a:avLst/>
          </a:prstGeom>
          <a:noFill/>
        </p:spPr>
      </p:pic>
      <p:sp>
        <p:nvSpPr>
          <p:cNvPr id="16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94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6802" y="2836788"/>
            <a:ext cx="620077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4979" name="Rectangle 3"/>
          <p:cNvSpPr>
            <a:spLocks noChangeArrowheads="1"/>
          </p:cNvSpPr>
          <p:nvPr/>
        </p:nvSpPr>
        <p:spPr bwMode="auto">
          <a:xfrm>
            <a:off x="539552" y="322188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graphicFrame>
        <p:nvGraphicFramePr>
          <p:cNvPr id="254981" name="Object 5"/>
          <p:cNvGraphicFramePr>
            <a:graphicFrameLocks/>
          </p:cNvGraphicFramePr>
          <p:nvPr/>
        </p:nvGraphicFramePr>
        <p:xfrm>
          <a:off x="833240" y="1846188"/>
          <a:ext cx="3162300" cy="457200"/>
        </p:xfrm>
        <a:graphic>
          <a:graphicData uri="http://schemas.openxmlformats.org/presentationml/2006/ole">
            <p:oleObj spid="_x0000_s255012" name="Formel" r:id="rId5" imgW="54011880" imgH="7702920" progId="Equation.3">
              <p:embed/>
            </p:oleObj>
          </a:graphicData>
        </a:graphic>
      </p:graphicFrame>
      <p:sp>
        <p:nvSpPr>
          <p:cNvPr id="254985" name="Rectangle 9"/>
          <p:cNvSpPr>
            <a:spLocks noChangeArrowheads="1"/>
          </p:cNvSpPr>
          <p:nvPr/>
        </p:nvSpPr>
        <p:spPr bwMode="auto">
          <a:xfrm>
            <a:off x="539552" y="1160388"/>
            <a:ext cx="7162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Vi setter sammen en portefølje med ulike vekter av aksjefondene A og B, hvor også korrelasjonen mellom A og B varierer:</a:t>
            </a:r>
          </a:p>
        </p:txBody>
      </p:sp>
      <p:sp>
        <p:nvSpPr>
          <p:cNvPr id="254986" name="Rectangle 10"/>
          <p:cNvSpPr>
            <a:spLocks noChangeArrowheads="1"/>
          </p:cNvSpPr>
          <p:nvPr/>
        </p:nvSpPr>
        <p:spPr bwMode="auto">
          <a:xfrm>
            <a:off x="539552" y="779388"/>
            <a:ext cx="289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(forts.):</a:t>
            </a:r>
          </a:p>
        </p:txBody>
      </p:sp>
      <p:graphicFrame>
        <p:nvGraphicFramePr>
          <p:cNvPr id="254987" name="Object 11"/>
          <p:cNvGraphicFramePr>
            <a:graphicFrameLocks/>
          </p:cNvGraphicFramePr>
          <p:nvPr/>
        </p:nvGraphicFramePr>
        <p:xfrm>
          <a:off x="844352" y="2331963"/>
          <a:ext cx="7391400" cy="428625"/>
        </p:xfrm>
        <a:graphic>
          <a:graphicData uri="http://schemas.openxmlformats.org/presentationml/2006/ole">
            <p:oleObj spid="_x0000_s255013" name="Formel" r:id="rId6" imgW="145000800" imgH="8109000" progId="Equation.3">
              <p:embed/>
            </p:oleObj>
          </a:graphicData>
        </a:graphic>
      </p:graphicFrame>
      <p:pic>
        <p:nvPicPr>
          <p:cNvPr id="254993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35165" y="4146476"/>
            <a:ext cx="4067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4995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39927" y="4475088"/>
            <a:ext cx="4067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4996" name="Picture 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39927" y="4813226"/>
            <a:ext cx="40671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4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06" name="Object 6"/>
          <p:cNvGraphicFramePr>
            <a:graphicFrameLocks noChangeAspect="1"/>
          </p:cNvGraphicFramePr>
          <p:nvPr/>
        </p:nvGraphicFramePr>
        <p:xfrm>
          <a:off x="696144" y="1799010"/>
          <a:ext cx="7391400" cy="4398962"/>
        </p:xfrm>
        <a:graphic>
          <a:graphicData uri="http://schemas.openxmlformats.org/presentationml/2006/ole">
            <p:oleObj spid="_x0000_s204819" name="Diagram" r:id="rId4" imgW="5456160" imgH="3566160" progId="Excel.Sheet.8">
              <p:embed/>
            </p:oleObj>
          </a:graphicData>
        </a:graphic>
      </p:graphicFrame>
      <p:sp>
        <p:nvSpPr>
          <p:cNvPr id="204816" name="Rectangle 16"/>
          <p:cNvSpPr>
            <a:spLocks noChangeArrowheads="1"/>
          </p:cNvSpPr>
          <p:nvPr/>
        </p:nvSpPr>
        <p:spPr bwMode="auto">
          <a:xfrm>
            <a:off x="467544" y="178172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sp>
        <p:nvSpPr>
          <p:cNvPr id="204818" name="Rectangle 18"/>
          <p:cNvSpPr>
            <a:spLocks noChangeArrowheads="1"/>
          </p:cNvSpPr>
          <p:nvPr/>
        </p:nvSpPr>
        <p:spPr bwMode="auto">
          <a:xfrm>
            <a:off x="467544" y="697285"/>
            <a:ext cx="2895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(forts.):</a:t>
            </a:r>
          </a:p>
        </p:txBody>
      </p:sp>
      <p:sp>
        <p:nvSpPr>
          <p:cNvPr id="204819" name="Rectangle 19"/>
          <p:cNvSpPr>
            <a:spLocks noChangeArrowheads="1"/>
          </p:cNvSpPr>
          <p:nvPr/>
        </p:nvSpPr>
        <p:spPr bwMode="auto">
          <a:xfrm>
            <a:off x="805682" y="1016372"/>
            <a:ext cx="7162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Vi setter sammen en portefølje med ulike vekter av aksjefondene </a:t>
            </a:r>
            <a:br>
              <a:rPr lang="en-US" sz="2000">
                <a:solidFill>
                  <a:srgbClr val="333366"/>
                </a:solidFill>
                <a:latin typeface="Times New Roman" pitchFamily="18" charset="0"/>
              </a:rPr>
            </a:b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A og B, hvor også korrelasjonen mellom A og B varierer:</a:t>
            </a:r>
          </a:p>
        </p:txBody>
      </p:sp>
      <p:grpSp>
        <p:nvGrpSpPr>
          <p:cNvPr id="204822" name="Group 22"/>
          <p:cNvGrpSpPr>
            <a:grpSpLocks/>
          </p:cNvGrpSpPr>
          <p:nvPr/>
        </p:nvGrpSpPr>
        <p:grpSpPr bwMode="auto">
          <a:xfrm>
            <a:off x="3426644" y="2583235"/>
            <a:ext cx="4945063" cy="2624137"/>
            <a:chOff x="2640" y="2043"/>
            <a:chExt cx="3115" cy="1653"/>
          </a:xfrm>
        </p:grpSpPr>
        <p:grpSp>
          <p:nvGrpSpPr>
            <p:cNvPr id="204810" name="Group 10"/>
            <p:cNvGrpSpPr>
              <a:grpSpLocks/>
            </p:cNvGrpSpPr>
            <p:nvPr/>
          </p:nvGrpSpPr>
          <p:grpSpPr bwMode="auto">
            <a:xfrm>
              <a:off x="2784" y="2043"/>
              <a:ext cx="2971" cy="1653"/>
              <a:chOff x="2784" y="2043"/>
              <a:chExt cx="2971" cy="1653"/>
            </a:xfrm>
          </p:grpSpPr>
          <p:sp>
            <p:nvSpPr>
              <p:cNvPr id="204807" name="Rectangle 7"/>
              <p:cNvSpPr>
                <a:spLocks noChangeArrowheads="1"/>
              </p:cNvSpPr>
              <p:nvPr/>
            </p:nvSpPr>
            <p:spPr bwMode="auto">
              <a:xfrm>
                <a:off x="2784" y="3499"/>
                <a:ext cx="1662" cy="1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50000"/>
                  </a:spcBef>
                  <a:buFont typeface="Wingdings" pitchFamily="2" charset="2"/>
                  <a:buNone/>
                </a:pPr>
                <a:r>
                  <a:rPr lang="en-US" sz="1600" b="1">
                    <a:solidFill>
                      <a:srgbClr val="333366"/>
                    </a:solidFill>
                    <a:latin typeface="Times New Roman" pitchFamily="18" charset="0"/>
                  </a:rPr>
                  <a:t>A (Std=3,6%, E(r)=11%)</a:t>
                </a:r>
              </a:p>
            </p:txBody>
          </p:sp>
          <p:sp>
            <p:nvSpPr>
              <p:cNvPr id="204808" name="Rectangle 8"/>
              <p:cNvSpPr>
                <a:spLocks noChangeArrowheads="1"/>
              </p:cNvSpPr>
              <p:nvPr/>
            </p:nvSpPr>
            <p:spPr bwMode="auto">
              <a:xfrm>
                <a:off x="4322" y="2043"/>
                <a:ext cx="1433" cy="1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  <a:buFont typeface="Wingdings" pitchFamily="2" charset="2"/>
                  <a:buNone/>
                </a:pPr>
                <a:r>
                  <a:rPr lang="en-US" sz="1600" b="1">
                    <a:solidFill>
                      <a:srgbClr val="333366"/>
                    </a:solidFill>
                    <a:latin typeface="Times New Roman" pitchFamily="18" charset="0"/>
                  </a:rPr>
                  <a:t>(Std=12,5%, E(r)=23%)</a:t>
                </a:r>
              </a:p>
            </p:txBody>
          </p:sp>
          <p:sp>
            <p:nvSpPr>
              <p:cNvPr id="204809" name="Rectangle 9"/>
              <p:cNvSpPr>
                <a:spLocks noChangeArrowheads="1"/>
              </p:cNvSpPr>
              <p:nvPr/>
            </p:nvSpPr>
            <p:spPr bwMode="auto">
              <a:xfrm>
                <a:off x="4752" y="2203"/>
                <a:ext cx="270" cy="1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50000"/>
                  </a:spcBef>
                  <a:buFont typeface="Wingdings" pitchFamily="2" charset="2"/>
                  <a:buNone/>
                </a:pPr>
                <a:r>
                  <a:rPr lang="en-US" sz="1600" b="1">
                    <a:solidFill>
                      <a:srgbClr val="333366"/>
                    </a:solidFill>
                    <a:latin typeface="Times New Roman" pitchFamily="18" charset="0"/>
                  </a:rPr>
                  <a:t>B</a:t>
                </a:r>
              </a:p>
            </p:txBody>
          </p:sp>
        </p:grpSp>
        <p:sp>
          <p:nvSpPr>
            <p:cNvPr id="204820" name="Oval 20"/>
            <p:cNvSpPr>
              <a:spLocks noChangeArrowheads="1"/>
            </p:cNvSpPr>
            <p:nvPr/>
          </p:nvSpPr>
          <p:spPr bwMode="auto">
            <a:xfrm>
              <a:off x="2640" y="3543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04821" name="Oval 21"/>
            <p:cNvSpPr>
              <a:spLocks noChangeArrowheads="1"/>
            </p:cNvSpPr>
            <p:nvPr/>
          </p:nvSpPr>
          <p:spPr bwMode="auto">
            <a:xfrm>
              <a:off x="4734" y="2226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pic>
        <p:nvPicPr>
          <p:cNvPr id="204824" name="Picture 24" descr="BS00629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4144" y="835397"/>
            <a:ext cx="838200" cy="655638"/>
          </a:xfrm>
          <a:prstGeom prst="rect">
            <a:avLst/>
          </a:prstGeom>
          <a:noFill/>
        </p:spPr>
      </p:pic>
      <p:sp>
        <p:nvSpPr>
          <p:cNvPr id="15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7038" name="Object 14"/>
          <p:cNvGraphicFramePr>
            <a:graphicFrameLocks noChangeAspect="1"/>
          </p:cNvGraphicFramePr>
          <p:nvPr/>
        </p:nvGraphicFramePr>
        <p:xfrm>
          <a:off x="933128" y="1281059"/>
          <a:ext cx="6096000" cy="3582988"/>
        </p:xfrm>
        <a:graphic>
          <a:graphicData uri="http://schemas.openxmlformats.org/presentationml/2006/ole">
            <p:oleObj spid="_x0000_s257051" name="Diagram" r:id="rId4" imgW="5456160" imgH="3566160" progId="Excel.Sheet.8">
              <p:embed/>
            </p:oleObj>
          </a:graphicData>
        </a:graphic>
      </p:graphicFrame>
      <p:sp>
        <p:nvSpPr>
          <p:cNvPr id="257031" name="Rectangle 7"/>
          <p:cNvSpPr>
            <a:spLocks noChangeArrowheads="1"/>
          </p:cNvSpPr>
          <p:nvPr/>
        </p:nvSpPr>
        <p:spPr bwMode="auto">
          <a:xfrm>
            <a:off x="323528" y="595259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sp>
        <p:nvSpPr>
          <p:cNvPr id="257033" name="Rectangle 9"/>
          <p:cNvSpPr>
            <a:spLocks noChangeArrowheads="1"/>
          </p:cNvSpPr>
          <p:nvPr/>
        </p:nvSpPr>
        <p:spPr bwMode="auto">
          <a:xfrm>
            <a:off x="856928" y="5014859"/>
            <a:ext cx="77724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3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Vi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trenger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negativ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eller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null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korrelasjon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for å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oppnå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diversifisering</a:t>
            </a:r>
            <a:endParaRPr lang="en-US" sz="18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3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333366"/>
                </a:solidFill>
                <a:latin typeface="Times New Roman" pitchFamily="18" charset="0"/>
              </a:rPr>
              <a:t>Diversifiseringseffekten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blir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større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desto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lavere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samvariasjonen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endParaRPr lang="en-US" sz="18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3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333366"/>
                </a:solidFill>
                <a:latin typeface="Times New Roman" pitchFamily="18" charset="0"/>
              </a:rPr>
              <a:t>Ved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korrelasjon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–1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kan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risikoen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elimineres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fullstendig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57035" name="Rectangle 11"/>
          <p:cNvSpPr>
            <a:spLocks noChangeArrowheads="1"/>
          </p:cNvSpPr>
          <p:nvPr/>
        </p:nvSpPr>
        <p:spPr bwMode="auto">
          <a:xfrm>
            <a:off x="3160391" y="3719459"/>
            <a:ext cx="2370137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</a:rPr>
              <a:t>A (Std=3,6%, E(r)=11%)</a:t>
            </a:r>
          </a:p>
        </p:txBody>
      </p:sp>
      <p:sp>
        <p:nvSpPr>
          <p:cNvPr id="257036" name="Rectangle 12"/>
          <p:cNvSpPr>
            <a:spLocks noChangeArrowheads="1"/>
          </p:cNvSpPr>
          <p:nvPr/>
        </p:nvSpPr>
        <p:spPr bwMode="auto">
          <a:xfrm>
            <a:off x="5479728" y="1966859"/>
            <a:ext cx="2528888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 dirty="0">
                <a:latin typeface="Times New Roman" pitchFamily="18" charset="0"/>
              </a:rPr>
              <a:t>B </a:t>
            </a:r>
            <a:r>
              <a:rPr lang="en-US" sz="1600" b="1" dirty="0" smtClean="0">
                <a:latin typeface="Times New Roman" pitchFamily="18" charset="0"/>
              </a:rPr>
              <a:t>(</a:t>
            </a:r>
            <a:r>
              <a:rPr lang="en-US" sz="1600" b="1" dirty="0">
                <a:latin typeface="Times New Roman" pitchFamily="18" charset="0"/>
              </a:rPr>
              <a:t>Std=12,5%, E(r)=23%)</a:t>
            </a:r>
          </a:p>
        </p:txBody>
      </p:sp>
      <p:pic>
        <p:nvPicPr>
          <p:cNvPr id="257043" name="Picture 19" descr="BS00629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9128" y="996897"/>
            <a:ext cx="1143000" cy="893762"/>
          </a:xfrm>
          <a:prstGeom prst="rect">
            <a:avLst/>
          </a:prstGeom>
          <a:noFill/>
        </p:spPr>
      </p:pic>
      <p:sp>
        <p:nvSpPr>
          <p:cNvPr id="9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9" name="Rectangle 5"/>
          <p:cNvSpPr>
            <a:spLocks noChangeArrowheads="1"/>
          </p:cNvSpPr>
          <p:nvPr/>
        </p:nvSpPr>
        <p:spPr bwMode="auto">
          <a:xfrm>
            <a:off x="467544" y="1382688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Generelle formler:</a:t>
            </a:r>
          </a:p>
        </p:txBody>
      </p:sp>
      <p:graphicFrame>
        <p:nvGraphicFramePr>
          <p:cNvPr id="205830" name="Object 6"/>
          <p:cNvGraphicFramePr>
            <a:graphicFrameLocks/>
          </p:cNvGraphicFramePr>
          <p:nvPr/>
        </p:nvGraphicFramePr>
        <p:xfrm>
          <a:off x="1305744" y="1954188"/>
          <a:ext cx="2832100" cy="939800"/>
        </p:xfrm>
        <a:graphic>
          <a:graphicData uri="http://schemas.openxmlformats.org/presentationml/2006/ole">
            <p:oleObj spid="_x0000_s205856" name="Equation" r:id="rId4" imgW="39794760" imgH="13794120" progId="">
              <p:embed/>
            </p:oleObj>
          </a:graphicData>
        </a:graphic>
      </p:graphicFrame>
      <p:graphicFrame>
        <p:nvGraphicFramePr>
          <p:cNvPr id="205831" name="Object 7"/>
          <p:cNvGraphicFramePr>
            <a:graphicFrameLocks/>
          </p:cNvGraphicFramePr>
          <p:nvPr/>
        </p:nvGraphicFramePr>
        <p:xfrm>
          <a:off x="1458144" y="3211488"/>
          <a:ext cx="6299200" cy="2984500"/>
        </p:xfrm>
        <a:graphic>
          <a:graphicData uri="http://schemas.openxmlformats.org/presentationml/2006/ole">
            <p:oleObj spid="_x0000_s205857" name="Equation" r:id="rId5" imgW="93007080" imgH="47092680" progId="">
              <p:embed/>
            </p:oleObj>
          </a:graphicData>
        </a:graphic>
      </p:graphicFrame>
      <p:sp>
        <p:nvSpPr>
          <p:cNvPr id="205838" name="Rectangle 14"/>
          <p:cNvSpPr>
            <a:spLocks noChangeArrowheads="1"/>
          </p:cNvSpPr>
          <p:nvPr/>
        </p:nvSpPr>
        <p:spPr bwMode="auto">
          <a:xfrm>
            <a:off x="467544" y="620688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pic>
        <p:nvPicPr>
          <p:cNvPr id="205844" name="Picture 20" descr="BS00629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73144" y="1022326"/>
            <a:ext cx="1143000" cy="893762"/>
          </a:xfrm>
          <a:prstGeom prst="rect">
            <a:avLst/>
          </a:prstGeom>
          <a:noFill/>
        </p:spPr>
      </p:pic>
      <p:sp>
        <p:nvSpPr>
          <p:cNvPr id="8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8" name="Rectangle 6"/>
          <p:cNvSpPr>
            <a:spLocks noChangeArrowheads="1"/>
          </p:cNvSpPr>
          <p:nvPr/>
        </p:nvSpPr>
        <p:spPr bwMode="auto">
          <a:xfrm>
            <a:off x="577652" y="1306488"/>
            <a:ext cx="62484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 to aksjefond: 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Samme eksempel som tidligere med to aksjefond; E(r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A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 = 0,11 og E(r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B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 = 0,23, Var(r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A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 = 0,0013, Var(r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B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 = 0,0156 og Kov(r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A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, r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B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)= -0,0045.  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Du investerer med andelene w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A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= 0,6 og w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B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= 0,4.</a:t>
            </a:r>
          </a:p>
        </p:txBody>
      </p:sp>
      <p:graphicFrame>
        <p:nvGraphicFramePr>
          <p:cNvPr id="207879" name="Object 7"/>
          <p:cNvGraphicFramePr>
            <a:graphicFrameLocks/>
          </p:cNvGraphicFramePr>
          <p:nvPr/>
        </p:nvGraphicFramePr>
        <p:xfrm>
          <a:off x="958652" y="3181326"/>
          <a:ext cx="4572000" cy="792162"/>
        </p:xfrm>
        <a:graphic>
          <a:graphicData uri="http://schemas.openxmlformats.org/presentationml/2006/ole">
            <p:oleObj spid="_x0000_s207981" name="Formel" r:id="rId4" imgW="84070800" imgH="13794120" progId="Equation.3">
              <p:embed/>
            </p:oleObj>
          </a:graphicData>
        </a:graphic>
      </p:graphicFrame>
      <p:graphicFrame>
        <p:nvGraphicFramePr>
          <p:cNvPr id="207881" name="Object 9"/>
          <p:cNvGraphicFramePr>
            <a:graphicFrameLocks/>
          </p:cNvGraphicFramePr>
          <p:nvPr/>
        </p:nvGraphicFramePr>
        <p:xfrm>
          <a:off x="1631752" y="4056038"/>
          <a:ext cx="4851400" cy="374650"/>
        </p:xfrm>
        <a:graphic>
          <a:graphicData uri="http://schemas.openxmlformats.org/presentationml/2006/ole">
            <p:oleObj spid="_x0000_s207982" name="Formel" r:id="rId5" imgW="75540600" imgH="6484680" progId="Equation.3">
              <p:embed/>
            </p:oleObj>
          </a:graphicData>
        </a:graphic>
      </p:graphicFrame>
      <p:graphicFrame>
        <p:nvGraphicFramePr>
          <p:cNvPr id="207882" name="Object 10"/>
          <p:cNvGraphicFramePr>
            <a:graphicFrameLocks/>
          </p:cNvGraphicFramePr>
          <p:nvPr/>
        </p:nvGraphicFramePr>
        <p:xfrm>
          <a:off x="844352" y="4583088"/>
          <a:ext cx="3581400" cy="793750"/>
        </p:xfrm>
        <a:graphic>
          <a:graphicData uri="http://schemas.openxmlformats.org/presentationml/2006/ole">
            <p:oleObj spid="_x0000_s207983" name="Formel" r:id="rId6" imgW="63760680" imgH="14200200" progId="Equation.3">
              <p:embed/>
            </p:oleObj>
          </a:graphicData>
        </a:graphic>
      </p:graphicFrame>
      <p:graphicFrame>
        <p:nvGraphicFramePr>
          <p:cNvPr id="207898" name="Object 26"/>
          <p:cNvGraphicFramePr>
            <a:graphicFrameLocks noChangeAspect="1"/>
          </p:cNvGraphicFramePr>
          <p:nvPr/>
        </p:nvGraphicFramePr>
        <p:xfrm>
          <a:off x="6549827" y="4278288"/>
          <a:ext cx="1609725" cy="1038225"/>
        </p:xfrm>
        <a:graphic>
          <a:graphicData uri="http://schemas.openxmlformats.org/presentationml/2006/ole">
            <p:oleObj spid="_x0000_s207984" name="Regneark" r:id="rId7" imgW="1901160" imgH="1271160" progId="Excel.Sheet.8">
              <p:embed/>
            </p:oleObj>
          </a:graphicData>
        </a:graphic>
      </p:graphicFrame>
      <p:sp>
        <p:nvSpPr>
          <p:cNvPr id="207902" name="Rectangle 30"/>
          <p:cNvSpPr>
            <a:spLocks noChangeArrowheads="1"/>
          </p:cNvSpPr>
          <p:nvPr/>
        </p:nvSpPr>
        <p:spPr bwMode="auto">
          <a:xfrm>
            <a:off x="577652" y="2754288"/>
            <a:ext cx="6402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Hva er forventet avkastning og standardavvik på porteføljen?</a:t>
            </a:r>
            <a:endParaRPr lang="nb-NO" sz="200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207906" name="Rectangle 34"/>
          <p:cNvSpPr>
            <a:spLocks noChangeArrowheads="1"/>
          </p:cNvSpPr>
          <p:nvPr/>
        </p:nvSpPr>
        <p:spPr bwMode="auto">
          <a:xfrm>
            <a:off x="539552" y="620688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pic>
        <p:nvPicPr>
          <p:cNvPr id="207911" name="Picture 39" descr="BS00629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45152" y="1022326"/>
            <a:ext cx="1143000" cy="893762"/>
          </a:xfrm>
          <a:prstGeom prst="rect">
            <a:avLst/>
          </a:prstGeom>
          <a:noFill/>
        </p:spPr>
      </p:pic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36870633"/>
              </p:ext>
            </p:extLst>
          </p:nvPr>
        </p:nvGraphicFramePr>
        <p:xfrm>
          <a:off x="825352" y="5511552"/>
          <a:ext cx="1182688" cy="457200"/>
        </p:xfrm>
        <a:graphic>
          <a:graphicData uri="http://schemas.openxmlformats.org/presentationml/2006/ole">
            <p:oleObj spid="_x0000_s207985" name="Equation" r:id="rId9" imgW="571252" imgH="241195" progId="">
              <p:embed/>
            </p:oleObj>
          </a:graphicData>
        </a:graphic>
      </p:graphicFrame>
      <p:sp>
        <p:nvSpPr>
          <p:cNvPr id="12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7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7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Rectangle 3"/>
          <p:cNvSpPr>
            <a:spLocks noChangeArrowheads="1"/>
          </p:cNvSpPr>
          <p:nvPr/>
        </p:nvSpPr>
        <p:spPr bwMode="auto">
          <a:xfrm>
            <a:off x="662360" y="1452612"/>
            <a:ext cx="6824663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 tre aksjer:  </a:t>
            </a: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Du investerer i tre aksjer A, B og C med andelene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w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A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= 0,3, w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B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= 0,4 og w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C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= 0,3.  Forøvrig er følgende opplyst:</a:t>
            </a:r>
          </a:p>
        </p:txBody>
      </p:sp>
      <p:graphicFrame>
        <p:nvGraphicFramePr>
          <p:cNvPr id="211972" name="Object 4"/>
          <p:cNvGraphicFramePr>
            <a:graphicFrameLocks noChangeAspect="1"/>
          </p:cNvGraphicFramePr>
          <p:nvPr/>
        </p:nvGraphicFramePr>
        <p:xfrm>
          <a:off x="2000623" y="2748012"/>
          <a:ext cx="4057650" cy="1304925"/>
        </p:xfrm>
        <a:graphic>
          <a:graphicData uri="http://schemas.openxmlformats.org/presentationml/2006/ole">
            <p:oleObj spid="_x0000_s212036" name="Regneark" r:id="rId4" imgW="4792680" imgH="1541160" progId="Excel.Sheet.8">
              <p:embed/>
            </p:oleObj>
          </a:graphicData>
        </a:graphic>
      </p:graphicFrame>
      <p:sp>
        <p:nvSpPr>
          <p:cNvPr id="211995" name="Rectangle 27"/>
          <p:cNvSpPr>
            <a:spLocks noChangeArrowheads="1"/>
          </p:cNvSpPr>
          <p:nvPr/>
        </p:nvSpPr>
        <p:spPr bwMode="auto">
          <a:xfrm>
            <a:off x="624260" y="538212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sp>
        <p:nvSpPr>
          <p:cNvPr id="211997" name="Rectangle 29"/>
          <p:cNvSpPr>
            <a:spLocks noChangeArrowheads="1"/>
          </p:cNvSpPr>
          <p:nvPr/>
        </p:nvSpPr>
        <p:spPr bwMode="auto">
          <a:xfrm>
            <a:off x="624260" y="4272012"/>
            <a:ext cx="5675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Regn ut forventet avkastning og risiko for porteføljen.</a:t>
            </a:r>
          </a:p>
        </p:txBody>
      </p:sp>
      <p:graphicFrame>
        <p:nvGraphicFramePr>
          <p:cNvPr id="211998" name="Object 30"/>
          <p:cNvGraphicFramePr>
            <a:graphicFrameLocks/>
          </p:cNvGraphicFramePr>
          <p:nvPr/>
        </p:nvGraphicFramePr>
        <p:xfrm>
          <a:off x="611560" y="4805412"/>
          <a:ext cx="5765800" cy="792163"/>
        </p:xfrm>
        <a:graphic>
          <a:graphicData uri="http://schemas.openxmlformats.org/presentationml/2006/ole">
            <p:oleObj spid="_x0000_s212037" name="Formel" r:id="rId5" imgW="106005600" imgH="13794120" progId="Equation.3">
              <p:embed/>
            </p:oleObj>
          </a:graphicData>
        </a:graphic>
      </p:graphicFrame>
      <p:pic>
        <p:nvPicPr>
          <p:cNvPr id="212001" name="Picture 33" descr="BS00629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29860" y="939850"/>
            <a:ext cx="1143000" cy="893762"/>
          </a:xfrm>
          <a:prstGeom prst="rect">
            <a:avLst/>
          </a:prstGeom>
          <a:noFill/>
        </p:spPr>
      </p:pic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88223785"/>
              </p:ext>
            </p:extLst>
          </p:nvPr>
        </p:nvGraphicFramePr>
        <p:xfrm>
          <a:off x="708398" y="5573762"/>
          <a:ext cx="977900" cy="450850"/>
        </p:xfrm>
        <a:graphic>
          <a:graphicData uri="http://schemas.openxmlformats.org/presentationml/2006/ole">
            <p:oleObj spid="_x0000_s212038" name="Equation" r:id="rId7" imgW="469696" imgH="241195" progId="">
              <p:embed/>
            </p:oleObj>
          </a:graphicData>
        </a:graphic>
      </p:graphicFrame>
      <p:sp>
        <p:nvSpPr>
          <p:cNvPr id="10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019" name="Object 3"/>
          <p:cNvGraphicFramePr>
            <a:graphicFrameLocks noChangeAspect="1"/>
          </p:cNvGraphicFramePr>
          <p:nvPr/>
        </p:nvGraphicFramePr>
        <p:xfrm>
          <a:off x="2745160" y="2561134"/>
          <a:ext cx="3438525" cy="1714500"/>
        </p:xfrm>
        <a:graphic>
          <a:graphicData uri="http://schemas.openxmlformats.org/presentationml/2006/ole">
            <p:oleObj spid="_x0000_s214161" name="Regneark" r:id="rId4" imgW="4061160" imgH="2070000" progId="Excel.Sheet.8">
              <p:embed/>
            </p:oleObj>
          </a:graphicData>
        </a:graphic>
      </p:graphicFrame>
      <p:graphicFrame>
        <p:nvGraphicFramePr>
          <p:cNvPr id="214020" name="Object 4"/>
          <p:cNvGraphicFramePr>
            <a:graphicFrameLocks/>
          </p:cNvGraphicFramePr>
          <p:nvPr/>
        </p:nvGraphicFramePr>
        <p:xfrm>
          <a:off x="2145085" y="1584821"/>
          <a:ext cx="3952875" cy="866775"/>
        </p:xfrm>
        <a:graphic>
          <a:graphicData uri="http://schemas.openxmlformats.org/presentationml/2006/ole">
            <p:oleObj spid="_x0000_s214162" name="Formel" r:id="rId5" imgW="63760680" imgH="14200200" progId="Equation.3">
              <p:embed/>
            </p:oleObj>
          </a:graphicData>
        </a:graphic>
      </p:graphicFrame>
      <p:graphicFrame>
        <p:nvGraphicFramePr>
          <p:cNvPr id="214022" name="Object 6"/>
          <p:cNvGraphicFramePr>
            <a:graphicFrameLocks noChangeAspect="1"/>
          </p:cNvGraphicFramePr>
          <p:nvPr/>
        </p:nvGraphicFramePr>
        <p:xfrm>
          <a:off x="4107235" y="3227884"/>
          <a:ext cx="2066925" cy="1038225"/>
        </p:xfrm>
        <a:graphic>
          <a:graphicData uri="http://schemas.openxmlformats.org/presentationml/2006/ole">
            <p:oleObj spid="_x0000_s214163" name="Regneark" r:id="rId6" imgW="2059920" imgH="1037160" progId="Excel.Sheet.8">
              <p:embed/>
            </p:oleObj>
          </a:graphicData>
        </a:graphic>
      </p:graphicFrame>
      <p:grpSp>
        <p:nvGrpSpPr>
          <p:cNvPr id="214051" name="Group 35"/>
          <p:cNvGrpSpPr>
            <a:grpSpLocks/>
          </p:cNvGrpSpPr>
          <p:nvPr/>
        </p:nvGrpSpPr>
        <p:grpSpPr bwMode="auto">
          <a:xfrm>
            <a:off x="2749923" y="2565896"/>
            <a:ext cx="3438525" cy="1714500"/>
            <a:chOff x="2163" y="1944"/>
            <a:chExt cx="2166" cy="1080"/>
          </a:xfrm>
        </p:grpSpPr>
        <p:graphicFrame>
          <p:nvGraphicFramePr>
            <p:cNvPr id="214024" name="Object 8"/>
            <p:cNvGraphicFramePr>
              <a:graphicFrameLocks noChangeAspect="1"/>
            </p:cNvGraphicFramePr>
            <p:nvPr/>
          </p:nvGraphicFramePr>
          <p:xfrm>
            <a:off x="2163" y="1944"/>
            <a:ext cx="2166" cy="216"/>
          </p:xfrm>
          <a:graphic>
            <a:graphicData uri="http://schemas.openxmlformats.org/presentationml/2006/ole">
              <p:oleObj spid="_x0000_s214164" name="Regneark" r:id="rId7" imgW="4061160" imgH="405000" progId="Excel.Sheet.8">
                <p:embed/>
              </p:oleObj>
            </a:graphicData>
          </a:graphic>
        </p:graphicFrame>
        <p:graphicFrame>
          <p:nvGraphicFramePr>
            <p:cNvPr id="214025" name="Object 9"/>
            <p:cNvGraphicFramePr>
              <a:graphicFrameLocks noChangeAspect="1"/>
            </p:cNvGraphicFramePr>
            <p:nvPr/>
          </p:nvGraphicFramePr>
          <p:xfrm>
            <a:off x="2163" y="1944"/>
            <a:ext cx="438" cy="1080"/>
          </p:xfrm>
          <a:graphic>
            <a:graphicData uri="http://schemas.openxmlformats.org/presentationml/2006/ole">
              <p:oleObj spid="_x0000_s214165" name="Regneark" r:id="rId8" imgW="821160" imgH="2025000" progId="Excel.Sheet.8">
                <p:embed/>
              </p:oleObj>
            </a:graphicData>
          </a:graphic>
        </p:graphicFrame>
      </p:grpSp>
      <p:sp>
        <p:nvSpPr>
          <p:cNvPr id="214029" name="Rectangle 13"/>
          <p:cNvSpPr>
            <a:spLocks noChangeArrowheads="1"/>
          </p:cNvSpPr>
          <p:nvPr/>
        </p:nvSpPr>
        <p:spPr bwMode="auto">
          <a:xfrm>
            <a:off x="644898" y="1211759"/>
            <a:ext cx="4995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 tre aksjer (forts.):</a:t>
            </a: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214030" name="Oval 14"/>
          <p:cNvSpPr>
            <a:spLocks noChangeArrowheads="1"/>
          </p:cNvSpPr>
          <p:nvPr/>
        </p:nvSpPr>
        <p:spPr bwMode="auto">
          <a:xfrm rot="1620000">
            <a:off x="3975473" y="3504109"/>
            <a:ext cx="2363787" cy="485775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grpSp>
        <p:nvGrpSpPr>
          <p:cNvPr id="214041" name="Group 25"/>
          <p:cNvGrpSpPr>
            <a:grpSpLocks/>
          </p:cNvGrpSpPr>
          <p:nvPr/>
        </p:nvGrpSpPr>
        <p:grpSpPr bwMode="auto">
          <a:xfrm>
            <a:off x="4192960" y="3261221"/>
            <a:ext cx="1185863" cy="638175"/>
            <a:chOff x="3072" y="2382"/>
            <a:chExt cx="747" cy="402"/>
          </a:xfrm>
        </p:grpSpPr>
        <p:sp>
          <p:nvSpPr>
            <p:cNvPr id="214031" name="Oval 15"/>
            <p:cNvSpPr>
              <a:spLocks noChangeArrowheads="1"/>
            </p:cNvSpPr>
            <p:nvPr/>
          </p:nvSpPr>
          <p:spPr bwMode="auto">
            <a:xfrm>
              <a:off x="3072" y="2592"/>
              <a:ext cx="336" cy="192"/>
            </a:xfrm>
            <a:prstGeom prst="ellipse">
              <a:avLst/>
            </a:prstGeom>
            <a:noFill/>
            <a:ln w="3810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14032" name="Oval 16"/>
            <p:cNvSpPr>
              <a:spLocks noChangeArrowheads="1"/>
            </p:cNvSpPr>
            <p:nvPr/>
          </p:nvSpPr>
          <p:spPr bwMode="auto">
            <a:xfrm>
              <a:off x="3483" y="2382"/>
              <a:ext cx="336" cy="192"/>
            </a:xfrm>
            <a:prstGeom prst="ellipse">
              <a:avLst/>
            </a:prstGeom>
            <a:noFill/>
            <a:ln w="3810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214033" name="AutoShape 17"/>
          <p:cNvSpPr>
            <a:spLocks noChangeArrowheads="1"/>
          </p:cNvSpPr>
          <p:nvPr/>
        </p:nvSpPr>
        <p:spPr bwMode="auto">
          <a:xfrm rot="10800000">
            <a:off x="7317160" y="4529634"/>
            <a:ext cx="2286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14034" name="AutoShape 18"/>
          <p:cNvSpPr>
            <a:spLocks noChangeArrowheads="1"/>
          </p:cNvSpPr>
          <p:nvPr/>
        </p:nvSpPr>
        <p:spPr bwMode="auto">
          <a:xfrm>
            <a:off x="840160" y="4966196"/>
            <a:ext cx="2286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grpSp>
        <p:nvGrpSpPr>
          <p:cNvPr id="214043" name="Group 27"/>
          <p:cNvGrpSpPr>
            <a:grpSpLocks/>
          </p:cNvGrpSpPr>
          <p:nvPr/>
        </p:nvGrpSpPr>
        <p:grpSpPr bwMode="auto">
          <a:xfrm>
            <a:off x="4878760" y="3594596"/>
            <a:ext cx="1219200" cy="652463"/>
            <a:chOff x="3504" y="2592"/>
            <a:chExt cx="768" cy="411"/>
          </a:xfrm>
        </p:grpSpPr>
        <p:sp>
          <p:nvSpPr>
            <p:cNvPr id="214035" name="Oval 19"/>
            <p:cNvSpPr>
              <a:spLocks noChangeArrowheads="1"/>
            </p:cNvSpPr>
            <p:nvPr/>
          </p:nvSpPr>
          <p:spPr bwMode="auto">
            <a:xfrm>
              <a:off x="3504" y="2811"/>
              <a:ext cx="336" cy="19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14036" name="Oval 20"/>
            <p:cNvSpPr>
              <a:spLocks noChangeArrowheads="1"/>
            </p:cNvSpPr>
            <p:nvPr/>
          </p:nvSpPr>
          <p:spPr bwMode="auto">
            <a:xfrm>
              <a:off x="3936" y="2592"/>
              <a:ext cx="336" cy="19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214037" name="AutoShape 21"/>
          <p:cNvSpPr>
            <a:spLocks noChangeArrowheads="1"/>
          </p:cNvSpPr>
          <p:nvPr/>
        </p:nvSpPr>
        <p:spPr bwMode="auto">
          <a:xfrm rot="10800000">
            <a:off x="7774360" y="4986834"/>
            <a:ext cx="2286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grpSp>
        <p:nvGrpSpPr>
          <p:cNvPr id="214042" name="Group 26"/>
          <p:cNvGrpSpPr>
            <a:grpSpLocks/>
          </p:cNvGrpSpPr>
          <p:nvPr/>
        </p:nvGrpSpPr>
        <p:grpSpPr bwMode="auto">
          <a:xfrm>
            <a:off x="4178673" y="3261221"/>
            <a:ext cx="1919287" cy="990600"/>
            <a:chOff x="3063" y="2382"/>
            <a:chExt cx="1209" cy="624"/>
          </a:xfrm>
        </p:grpSpPr>
        <p:sp>
          <p:nvSpPr>
            <p:cNvPr id="214038" name="Oval 22"/>
            <p:cNvSpPr>
              <a:spLocks noChangeArrowheads="1"/>
            </p:cNvSpPr>
            <p:nvPr/>
          </p:nvSpPr>
          <p:spPr bwMode="auto">
            <a:xfrm>
              <a:off x="3063" y="2814"/>
              <a:ext cx="336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14039" name="Oval 23"/>
            <p:cNvSpPr>
              <a:spLocks noChangeArrowheads="1"/>
            </p:cNvSpPr>
            <p:nvPr/>
          </p:nvSpPr>
          <p:spPr bwMode="auto">
            <a:xfrm>
              <a:off x="3936" y="2382"/>
              <a:ext cx="336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214040" name="AutoShape 24"/>
          <p:cNvSpPr>
            <a:spLocks noChangeArrowheads="1"/>
          </p:cNvSpPr>
          <p:nvPr/>
        </p:nvSpPr>
        <p:spPr bwMode="auto">
          <a:xfrm>
            <a:off x="840160" y="5423396"/>
            <a:ext cx="2286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14049" name="Rectangle 33"/>
          <p:cNvSpPr>
            <a:spLocks noChangeArrowheads="1"/>
          </p:cNvSpPr>
          <p:nvPr/>
        </p:nvSpPr>
        <p:spPr bwMode="auto">
          <a:xfrm>
            <a:off x="611560" y="394196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3.3  Relevant risiko for porteføljer og enkeltaksjer (forts.)</a:t>
            </a:r>
          </a:p>
        </p:txBody>
      </p:sp>
      <p:pic>
        <p:nvPicPr>
          <p:cNvPr id="214055" name="Picture 39" descr="BS00629_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17160" y="795834"/>
            <a:ext cx="1143000" cy="893762"/>
          </a:xfrm>
          <a:prstGeom prst="rect">
            <a:avLst/>
          </a:prstGeom>
          <a:noFill/>
        </p:spPr>
      </p:pic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395350752"/>
              </p:ext>
            </p:extLst>
          </p:nvPr>
        </p:nvGraphicFramePr>
        <p:xfrm>
          <a:off x="644898" y="4402634"/>
          <a:ext cx="1733550" cy="666750"/>
        </p:xfrm>
        <a:graphic>
          <a:graphicData uri="http://schemas.openxmlformats.org/presentationml/2006/ole">
            <p:oleObj spid="_x0000_s214166" name="Equation" r:id="rId10" imgW="596900" imgH="241300" progId="">
              <p:embed/>
            </p:oleObj>
          </a:graphicData>
        </a:graphic>
      </p:graphicFrame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02598804"/>
              </p:ext>
            </p:extLst>
          </p:nvPr>
        </p:nvGraphicFramePr>
        <p:xfrm>
          <a:off x="753344" y="5661521"/>
          <a:ext cx="1658938" cy="665163"/>
        </p:xfrm>
        <a:graphic>
          <a:graphicData uri="http://schemas.openxmlformats.org/presentationml/2006/ole">
            <p:oleObj spid="_x0000_s214167" name="Equation" r:id="rId11" imgW="571252" imgH="241195" progId="">
              <p:embed/>
            </p:oleObj>
          </a:graphicData>
        </a:graphic>
      </p:graphicFrame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4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4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1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1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30" grpId="0" animBg="1"/>
      <p:bldP spid="214033" grpId="0" animBg="1"/>
      <p:bldP spid="214034" grpId="0" animBg="1"/>
      <p:bldP spid="214037" grpId="0" animBg="1"/>
      <p:bldP spid="21404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5" name="Rectangle 3"/>
          <p:cNvSpPr>
            <a:spLocks noChangeArrowheads="1"/>
          </p:cNvSpPr>
          <p:nvPr/>
        </p:nvSpPr>
        <p:spPr bwMode="auto">
          <a:xfrm>
            <a:off x="1042864" y="4303440"/>
            <a:ext cx="73914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AutoNum type="arabicPeriod"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meste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diversifiseringen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oppnås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etter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10-15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aksjer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AutoNum type="arabicPeriod"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Vi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får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bort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all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fordi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gjennomsnittlig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kovarians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&gt; 0</a:t>
            </a:r>
          </a:p>
        </p:txBody>
      </p:sp>
      <p:sp>
        <p:nvSpPr>
          <p:cNvPr id="218119" name="Rectangle 7"/>
          <p:cNvSpPr>
            <a:spLocks noChangeArrowheads="1"/>
          </p:cNvSpPr>
          <p:nvPr/>
        </p:nvSpPr>
        <p:spPr bwMode="auto">
          <a:xfrm>
            <a:off x="935088" y="5065440"/>
            <a:ext cx="7727776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1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Aksjens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individuelle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usikkerhet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varians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relevant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fordi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den </a:t>
            </a:r>
          </a:p>
          <a:p>
            <a:pPr marL="457200" indent="-457200"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  </a:t>
            </a:r>
            <a:r>
              <a:rPr lang="en-US" sz="2000" u="sng" dirty="0" err="1" smtClean="0">
                <a:solidFill>
                  <a:srgbClr val="333366"/>
                </a:solidFill>
                <a:latin typeface="Times New Roman" pitchFamily="18" charset="0"/>
              </a:rPr>
              <a:t>forsvinner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diversifisering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  Relevant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den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enkelte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</a:p>
          <a:p>
            <a:pPr marL="457200" indent="-457200"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  </a:t>
            </a: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aksjens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risikobidrag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til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markedsporteføljen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;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dvs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 dens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kovarians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</a:p>
          <a:p>
            <a:pPr marL="457200" indent="-457200"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  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med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markedsporteføljen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Denne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u="sng" dirty="0" err="1">
                <a:solidFill>
                  <a:srgbClr val="333366"/>
                </a:solidFill>
                <a:latin typeface="Times New Roman" pitchFamily="18" charset="0"/>
              </a:rPr>
              <a:t>forsvinner</a:t>
            </a:r>
            <a:r>
              <a:rPr lang="en-US" sz="2000" u="sng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u="sng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diversifisering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pic>
        <p:nvPicPr>
          <p:cNvPr id="218120" name="Picture 8" descr="j01283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064" y="569640"/>
            <a:ext cx="1033463" cy="1025525"/>
          </a:xfrm>
          <a:prstGeom prst="rect">
            <a:avLst/>
          </a:prstGeom>
          <a:noFill/>
        </p:spPr>
      </p:pic>
      <p:sp>
        <p:nvSpPr>
          <p:cNvPr id="218122" name="Rectangle 10"/>
          <p:cNvSpPr>
            <a:spLocks noChangeArrowheads="1"/>
          </p:cNvSpPr>
          <p:nvPr/>
        </p:nvSpPr>
        <p:spPr bwMode="auto">
          <a:xfrm>
            <a:off x="433264" y="49344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3.4  Diversifiserbar og ikke-diversifiserbar risiko</a:t>
            </a:r>
          </a:p>
        </p:txBody>
      </p:sp>
      <p:sp>
        <p:nvSpPr>
          <p:cNvPr id="218125" name="Rectangle 13"/>
          <p:cNvSpPr>
            <a:spLocks noChangeArrowheads="1"/>
          </p:cNvSpPr>
          <p:nvPr/>
        </p:nvSpPr>
        <p:spPr bwMode="auto">
          <a:xfrm>
            <a:off x="863080" y="1026840"/>
            <a:ext cx="6275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1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Diversifisere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Spre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investeringene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over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flere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selskaper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218128" name="Rectangle 1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-252536" y="188640"/>
            <a:ext cx="77724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nb-NO"/>
              <a:t> </a:t>
            </a:r>
          </a:p>
        </p:txBody>
      </p:sp>
      <p:pic>
        <p:nvPicPr>
          <p:cNvPr id="218134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184" y="1495872"/>
            <a:ext cx="4824536" cy="268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42121"/>
            <a:ext cx="9144000" cy="44326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11560" y="1988840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3200" b="1" dirty="0" smtClean="0">
                <a:latin typeface="Times" pitchFamily="18" charset="0"/>
              </a:rPr>
              <a:t>Kapittel 1:  Innledning og oversikt</a:t>
            </a:r>
          </a:p>
          <a:p>
            <a:pPr algn="l">
              <a:spcBef>
                <a:spcPct val="50000"/>
              </a:spcBef>
            </a:pPr>
            <a:r>
              <a:rPr lang="nb-NO" sz="3200" b="1" dirty="0" smtClean="0">
                <a:latin typeface="Times" pitchFamily="18" charset="0"/>
              </a:rPr>
              <a:t>Kapittel 2:  Relevant risiko</a:t>
            </a:r>
            <a:endParaRPr lang="nb-NO" sz="3200" b="1" dirty="0">
              <a:latin typeface="Times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Rectangle 3"/>
          <p:cNvSpPr>
            <a:spLocks noChangeArrowheads="1"/>
          </p:cNvSpPr>
          <p:nvPr/>
        </p:nvSpPr>
        <p:spPr bwMode="auto">
          <a:xfrm>
            <a:off x="513904" y="1149202"/>
            <a:ext cx="8534400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Diversifiserbar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: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Usystematisk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		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Eks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kilder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for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usystematisk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		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					         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-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ledelsens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kompetanse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				          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varm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eller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kald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sommer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				          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suksess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eller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fiasko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prosjekt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		 		         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dvs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mikrorisiko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220164" name="Rectangle 4"/>
          <p:cNvSpPr>
            <a:spLocks noChangeArrowheads="1"/>
          </p:cNvSpPr>
          <p:nvPr/>
        </p:nvSpPr>
        <p:spPr bwMode="auto">
          <a:xfrm>
            <a:off x="107504" y="4367064"/>
            <a:ext cx="833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Udiversifiserbar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: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Systematisk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–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vi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kan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bli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kvitt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diversifisering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Måles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i="1" dirty="0">
                <a:solidFill>
                  <a:srgbClr val="333366"/>
                </a:solidFill>
                <a:latin typeface="Times New Roman" pitchFamily="18" charset="0"/>
              </a:rPr>
              <a:t>beta (</a:t>
            </a:r>
            <a:r>
              <a:rPr lang="en-US" sz="2000" dirty="0">
                <a:solidFill>
                  <a:srgbClr val="333366"/>
                </a:solidFill>
                <a:latin typeface="Symbol" pitchFamily="18" charset="2"/>
              </a:rPr>
              <a:t>b</a:t>
            </a:r>
            <a:r>
              <a:rPr lang="en-US" sz="2000" i="1" dirty="0">
                <a:solidFill>
                  <a:srgbClr val="333366"/>
                </a:solidFill>
                <a:latin typeface="Times New Roman" pitchFamily="18" charset="0"/>
              </a:rPr>
              <a:t>)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–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Kovarians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pr.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enhet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markedsvarians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			     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Eks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kilder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	 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oljepris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					  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valutakurs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					  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inflasjon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					  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dvs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makrorisiko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220166" name="AutoShape 6"/>
          <p:cNvSpPr>
            <a:spLocks noChangeArrowheads="1"/>
          </p:cNvSpPr>
          <p:nvPr/>
        </p:nvSpPr>
        <p:spPr bwMode="auto">
          <a:xfrm rot="5400000">
            <a:off x="4323904" y="3681264"/>
            <a:ext cx="762000" cy="3048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20167" name="AutoShape 7"/>
          <p:cNvSpPr>
            <a:spLocks noChangeArrowheads="1"/>
          </p:cNvSpPr>
          <p:nvPr/>
        </p:nvSpPr>
        <p:spPr bwMode="auto">
          <a:xfrm rot="10800000">
            <a:off x="590104" y="1670720"/>
            <a:ext cx="304800" cy="1752600"/>
          </a:xfrm>
          <a:prstGeom prst="curvedLeftArrow">
            <a:avLst>
              <a:gd name="adj1" fmla="val 115000"/>
              <a:gd name="adj2" fmla="val 230000"/>
              <a:gd name="adj3" fmla="val 333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20173" name="Rectangle 13"/>
          <p:cNvSpPr>
            <a:spLocks noChangeArrowheads="1"/>
          </p:cNvSpPr>
          <p:nvPr/>
        </p:nvSpPr>
        <p:spPr bwMode="auto">
          <a:xfrm>
            <a:off x="513904" y="404664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3.4  Diversifiserbar og ikke-diversifiserbar risiko (forts.)</a:t>
            </a:r>
          </a:p>
        </p:txBody>
      </p:sp>
      <p:pic>
        <p:nvPicPr>
          <p:cNvPr id="220176" name="Picture 16" descr="j01283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5704" y="903139"/>
            <a:ext cx="1033463" cy="1025525"/>
          </a:xfrm>
          <a:prstGeom prst="rect">
            <a:avLst/>
          </a:prstGeom>
          <a:noFill/>
        </p:spPr>
      </p:pic>
      <p:pic>
        <p:nvPicPr>
          <p:cNvPr id="220182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729" y="1918218"/>
            <a:ext cx="3536776" cy="2495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0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0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0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4" grpId="0" autoUpdateAnimBg="0"/>
      <p:bldP spid="220166" grpId="0" animBg="1"/>
      <p:bldP spid="22016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217" name="Picture 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17" y="1990003"/>
            <a:ext cx="5168508" cy="327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1187" name="Rectangle 3"/>
          <p:cNvSpPr>
            <a:spLocks noChangeArrowheads="1"/>
          </p:cNvSpPr>
          <p:nvPr/>
        </p:nvSpPr>
        <p:spPr bwMode="auto">
          <a:xfrm>
            <a:off x="179512" y="1234480"/>
            <a:ext cx="670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2000" i="1" dirty="0">
                <a:solidFill>
                  <a:srgbClr val="333366"/>
                </a:solidFill>
                <a:latin typeface="Times New Roman" pitchFamily="18" charset="0"/>
              </a:rPr>
              <a:t>Beta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(</a:t>
            </a:r>
            <a:r>
              <a:rPr lang="en-US" sz="2000" dirty="0">
                <a:solidFill>
                  <a:srgbClr val="333366"/>
                </a:solidFill>
                <a:latin typeface="Symbol" pitchFamily="18" charset="2"/>
              </a:rPr>
              <a:t>b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et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mål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samvariasjon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avkastningen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mellom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bestemt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markedsporteføljen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graphicFrame>
        <p:nvGraphicFramePr>
          <p:cNvPr id="221189" name="Object 5"/>
          <p:cNvGraphicFramePr>
            <a:graphicFrameLocks/>
          </p:cNvGraphicFramePr>
          <p:nvPr/>
        </p:nvGraphicFramePr>
        <p:xfrm>
          <a:off x="5589712" y="2148880"/>
          <a:ext cx="1803400" cy="771525"/>
        </p:xfrm>
        <a:graphic>
          <a:graphicData uri="http://schemas.openxmlformats.org/presentationml/2006/ole">
            <p:oleObj spid="_x0000_s221226" name="Formel" r:id="rId5" imgW="31671000" imgH="14606280" progId="Equation.3">
              <p:embed/>
            </p:oleObj>
          </a:graphicData>
        </a:graphic>
      </p:graphicFrame>
      <p:graphicFrame>
        <p:nvGraphicFramePr>
          <p:cNvPr id="221190" name="Object 6"/>
          <p:cNvGraphicFramePr>
            <a:graphicFrameLocks/>
          </p:cNvGraphicFramePr>
          <p:nvPr/>
        </p:nvGraphicFramePr>
        <p:xfrm>
          <a:off x="5604000" y="3139480"/>
          <a:ext cx="3186112" cy="1524000"/>
        </p:xfrm>
        <a:graphic>
          <a:graphicData uri="http://schemas.openxmlformats.org/presentationml/2006/ole">
            <p:oleObj spid="_x0000_s221227" name="Formel" r:id="rId6" imgW="60104880" imgH="29225160" progId="Equation.3">
              <p:embed/>
            </p:oleObj>
          </a:graphicData>
        </a:graphic>
      </p:graphicFrame>
      <p:sp>
        <p:nvSpPr>
          <p:cNvPr id="221193" name="Rectangle 9"/>
          <p:cNvSpPr>
            <a:spLocks noChangeArrowheads="1"/>
          </p:cNvSpPr>
          <p:nvPr/>
        </p:nvSpPr>
        <p:spPr bwMode="auto">
          <a:xfrm>
            <a:off x="3010744" y="4163715"/>
            <a:ext cx="2819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800" b="1" dirty="0" err="1">
                <a:solidFill>
                  <a:srgbClr val="333366"/>
                </a:solidFill>
                <a:latin typeface="Times New Roman" pitchFamily="18" charset="0"/>
              </a:rPr>
              <a:t>Karakteristisk</a:t>
            </a:r>
            <a:r>
              <a:rPr lang="en-US" sz="18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b="1" dirty="0" err="1">
                <a:solidFill>
                  <a:srgbClr val="333366"/>
                </a:solidFill>
                <a:latin typeface="Times New Roman" pitchFamily="18" charset="0"/>
              </a:rPr>
              <a:t>linje</a:t>
            </a:r>
            <a:endParaRPr lang="en-US" sz="1800" b="1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221194" name="Line 10"/>
          <p:cNvSpPr>
            <a:spLocks noChangeShapeType="1"/>
          </p:cNvSpPr>
          <p:nvPr/>
        </p:nvSpPr>
        <p:spPr bwMode="auto">
          <a:xfrm flipH="1" flipV="1">
            <a:off x="2794720" y="3855368"/>
            <a:ext cx="453008" cy="36004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21195" name="Rectangle 11"/>
          <p:cNvSpPr>
            <a:spLocks noChangeArrowheads="1"/>
          </p:cNvSpPr>
          <p:nvPr/>
        </p:nvSpPr>
        <p:spPr bwMode="auto">
          <a:xfrm>
            <a:off x="179512" y="5273080"/>
            <a:ext cx="86106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2000">
                <a:solidFill>
                  <a:srgbClr val="333366"/>
                </a:solidFill>
                <a:latin typeface="Symbol" pitchFamily="18" charset="2"/>
              </a:rPr>
              <a:t>b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= 0: Ingen systematisk risiko (men kan ha stor risiko alene; Std(r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j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))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2000">
                <a:solidFill>
                  <a:srgbClr val="333366"/>
                </a:solidFill>
                <a:latin typeface="Symbol" pitchFamily="18" charset="2"/>
              </a:rPr>
              <a:t>b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= 1: Systematisk risiko lik markedsporteføljens risiko (Kov (r</a:t>
            </a:r>
            <a:r>
              <a:rPr lang="en-US" sz="2000" baseline="-25000">
                <a:solidFill>
                  <a:srgbClr val="333366"/>
                </a:solidFill>
                <a:latin typeface="n"/>
              </a:rPr>
              <a:t>j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,r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m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 =</a:t>
            </a:r>
            <a:br>
              <a:rPr lang="en-US" sz="2000">
                <a:solidFill>
                  <a:srgbClr val="333366"/>
                </a:solidFill>
                <a:latin typeface="Times New Roman" pitchFamily="18" charset="0"/>
              </a:rPr>
            </a:b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	   Var(r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m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))</a:t>
            </a:r>
          </a:p>
        </p:txBody>
      </p:sp>
      <p:sp>
        <p:nvSpPr>
          <p:cNvPr id="221201" name="Rectangle 17"/>
          <p:cNvSpPr>
            <a:spLocks noChangeArrowheads="1"/>
          </p:cNvSpPr>
          <p:nvPr/>
        </p:nvSpPr>
        <p:spPr bwMode="auto">
          <a:xfrm>
            <a:off x="636712" y="54868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3.4  Diversifiserbar og ikke-diversifiserbar risiko (forts.)</a:t>
            </a:r>
          </a:p>
        </p:txBody>
      </p:sp>
      <p:pic>
        <p:nvPicPr>
          <p:cNvPr id="221203" name="Picture 19" descr="j012836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18512" y="1047155"/>
            <a:ext cx="1033463" cy="1025525"/>
          </a:xfrm>
          <a:prstGeom prst="rect">
            <a:avLst/>
          </a:prstGeom>
          <a:noFill/>
        </p:spPr>
      </p:pic>
      <p:sp>
        <p:nvSpPr>
          <p:cNvPr id="12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93" grpId="0" autoUpdateAnimBg="0"/>
      <p:bldP spid="221194" grpId="0" animBg="1"/>
      <p:bldP spid="221195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304800" y="517575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Oppsummering</a:t>
            </a:r>
          </a:p>
        </p:txBody>
      </p:sp>
      <p:sp>
        <p:nvSpPr>
          <p:cNvPr id="222212" name="Rectangle 4"/>
          <p:cNvSpPr>
            <a:spLocks noChangeArrowheads="1"/>
          </p:cNvSpPr>
          <p:nvPr/>
        </p:nvSpPr>
        <p:spPr bwMode="auto">
          <a:xfrm>
            <a:off x="728663" y="1127175"/>
            <a:ext cx="7696200" cy="527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Vi vurderer risiko ut fra eiernes ståsted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Eieren er risikoavers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Porteføljens standardavvik er mindre enn det veide standardavviket for enkeltprosjektene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Prosjektets relevante risiko er dets kovarians med den veldiversifiserte porteføljen; ikke prosjektets varians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Total risiko = Systematisk (relevant) risiko + usystematisk (irrelevant) risiko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Usystematisk risiko kan diversifiseres bort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Systematisk risiko reflekterer aksjens samvariasjon med markedsporteføljen og måles ved beta (</a:t>
            </a:r>
            <a:r>
              <a:rPr lang="en-US" sz="2000">
                <a:solidFill>
                  <a:srgbClr val="333366"/>
                </a:solidFill>
                <a:latin typeface="Symbol" pitchFamily="18" charset="2"/>
              </a:rPr>
              <a:t>b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).  Total risiko reflekteres i aksjens varians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Porteføljetankegangen er viktig også for den udiversifiserte.  Irrelevant risiko for den diversifiserte er ofte relevant for den udiversifiserte</a:t>
            </a:r>
          </a:p>
        </p:txBody>
      </p:sp>
      <p:pic>
        <p:nvPicPr>
          <p:cNvPr id="222216" name="Picture 8" descr="j01283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614412"/>
            <a:ext cx="1033463" cy="1025525"/>
          </a:xfrm>
          <a:prstGeom prst="rect">
            <a:avLst/>
          </a:prstGeom>
          <a:noFill/>
        </p:spPr>
      </p:pic>
      <p:sp>
        <p:nvSpPr>
          <p:cNvPr id="6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5" name="Rectangle 3"/>
          <p:cNvSpPr>
            <a:spLocks noChangeArrowheads="1"/>
          </p:cNvSpPr>
          <p:nvPr/>
        </p:nvSpPr>
        <p:spPr bwMode="auto">
          <a:xfrm>
            <a:off x="762000" y="1124744"/>
            <a:ext cx="6019800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b="1" dirty="0" err="1">
                <a:solidFill>
                  <a:srgbClr val="333366"/>
                </a:solidFill>
                <a:latin typeface="Times New Roman" pitchFamily="18" charset="0"/>
              </a:rPr>
              <a:t>Oppgave</a:t>
            </a:r>
            <a:endParaRPr lang="en-US" b="1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Du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kan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investere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følgende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to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A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har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forventet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avkastning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0,15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varians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0,07,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mens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B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har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forventet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avkastning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0,10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varians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0,09.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Kovariansen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til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avkastningen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mellom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de to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aksjene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0,05.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lphaLcParenR"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Regn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forventet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avkastning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likeveid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portefølje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A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B.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lphaLcParenR"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Regn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standardavviket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for 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likeveid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portefølje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A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B.</a:t>
            </a:r>
          </a:p>
          <a:p>
            <a:pPr marL="457200" indent="-457200"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lphaLcParenR"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Regn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korrelasjonskoeffisienten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mellom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de to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aksjenes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avkastning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</a:t>
            </a:r>
            <a:endParaRPr lang="en-US" sz="2000" b="1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pic>
        <p:nvPicPr>
          <p:cNvPr id="223236" name="Picture 4" descr="PE0189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1353344"/>
            <a:ext cx="1001713" cy="1371600"/>
          </a:xfrm>
          <a:prstGeom prst="rect">
            <a:avLst/>
          </a:prstGeom>
          <a:noFill/>
        </p:spPr>
      </p:pic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5731296" y="630932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FEFFE5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FEFFE5"/>
                </a:solidFill>
                <a:latin typeface="Arial" pitchFamily="34" charset="0"/>
              </a:rPr>
              <a:t>RELEVANT RISIKO</a:t>
            </a:r>
            <a:endParaRPr lang="en-US" sz="1400" b="1" dirty="0">
              <a:solidFill>
                <a:srgbClr val="FEFFE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30" name="Text Box 6"/>
          <p:cNvSpPr txBox="1">
            <a:spLocks noChangeArrowheads="1"/>
          </p:cNvSpPr>
          <p:nvPr/>
        </p:nvSpPr>
        <p:spPr bwMode="auto">
          <a:xfrm>
            <a:off x="1600200" y="2819400"/>
            <a:ext cx="6781800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Les pensum før </a:t>
            </a:r>
            <a:r>
              <a:rPr lang="nb-NO" sz="2000" u="sng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og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etter forelesningene</a:t>
            </a:r>
          </a:p>
          <a:p>
            <a:pPr algn="l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Legg vekt på forståelse og oversikt</a:t>
            </a:r>
          </a:p>
          <a:p>
            <a:pPr algn="l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Bli ikke skremt av formlene</a:t>
            </a:r>
          </a:p>
          <a:p>
            <a:pPr algn="l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Les eksemplene nøye for å forstå</a:t>
            </a:r>
          </a:p>
          <a:p>
            <a:pPr algn="l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Regn oppgavene - flere ganger</a:t>
            </a:r>
          </a:p>
          <a:p>
            <a:pPr algn="l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Bruk kalkulator og/eller PC i eksempler og oppgaver</a:t>
            </a:r>
          </a:p>
          <a:p>
            <a:pPr algn="l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Les - regn - les igjen - regn</a:t>
            </a:r>
          </a:p>
          <a:p>
            <a:pPr algn="l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Forstå stoffet → lettere å huske formler</a:t>
            </a:r>
          </a:p>
          <a:p>
            <a:pPr algn="l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Alt pensum blir ikke gjennomgått</a:t>
            </a:r>
          </a:p>
          <a:p>
            <a:pPr algn="l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Gå for en god karakter!    </a:t>
            </a:r>
          </a:p>
          <a:p>
            <a:pPr algn="l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endParaRPr lang="nb-NO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pic>
        <p:nvPicPr>
          <p:cNvPr id="180231" name="Picture 7" descr="BD19590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0975" y="1143000"/>
            <a:ext cx="2079625" cy="1393825"/>
          </a:xfrm>
          <a:prstGeom prst="rect">
            <a:avLst/>
          </a:prstGeom>
          <a:noFill/>
        </p:spPr>
      </p:pic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1600200" y="1752600"/>
            <a:ext cx="365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800" b="1">
                <a:solidFill>
                  <a:srgbClr val="333366"/>
                </a:solidFill>
                <a:latin typeface="Times New Roman" pitchFamily="18" charset="0"/>
              </a:rPr>
              <a:t>Gode arbeidsvaner</a:t>
            </a:r>
          </a:p>
        </p:txBody>
      </p:sp>
      <p:sp>
        <p:nvSpPr>
          <p:cNvPr id="7" name="Text Box 65"/>
          <p:cNvSpPr txBox="1">
            <a:spLocks noChangeArrowheads="1"/>
          </p:cNvSpPr>
          <p:nvPr/>
        </p:nvSpPr>
        <p:spPr bwMode="auto">
          <a:xfrm>
            <a:off x="5940152" y="6361583"/>
            <a:ext cx="5105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400" b="1" dirty="0">
                <a:solidFill>
                  <a:srgbClr val="FBFFE5"/>
                </a:solidFill>
                <a:latin typeface="Arial" pitchFamily="34" charset="0"/>
              </a:rPr>
              <a:t>INNLEDNING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0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0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0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0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0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0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0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02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02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802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0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2" name="Rectangle 4"/>
          <p:cNvSpPr>
            <a:spLocks noChangeArrowheads="1"/>
          </p:cNvSpPr>
          <p:nvPr/>
        </p:nvSpPr>
        <p:spPr bwMode="auto">
          <a:xfrm>
            <a:off x="755576" y="1618655"/>
            <a:ext cx="7772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Innledning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oversikt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				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1800" dirty="0" err="1" smtClean="0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1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Relevant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				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2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Relevant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kapitalkostnad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			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1800" dirty="0" err="1" smtClean="0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3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Finansiering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: En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oversikt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			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4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Langsiktige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finansieringsformer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		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1800" dirty="0" err="1" smtClean="0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5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Gjeldsgrad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				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6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Gjeldsgrad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verdi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i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perfekte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kapitalmarkeder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	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7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Gjeldsgrad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verdi med imperfeksjoner			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8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Sammenkoplede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investerings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-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None/>
            </a:pP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finansieringsprosjekter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			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1800" dirty="0" err="1" smtClean="0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9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Dividende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					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10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Opsjoner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					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11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 smtClean="0">
                <a:solidFill>
                  <a:srgbClr val="333366"/>
                </a:solidFill>
                <a:latin typeface="Times New Roman" pitchFamily="18" charset="0"/>
              </a:rPr>
              <a:t>Avrunding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						</a:t>
            </a:r>
            <a:r>
              <a:rPr lang="en-US" sz="1800" dirty="0" err="1" smtClean="0">
                <a:solidFill>
                  <a:srgbClr val="333366"/>
                </a:solidFill>
                <a:latin typeface="Times New Roman" pitchFamily="18" charset="0"/>
              </a:rPr>
              <a:t>Kapittel</a:t>
            </a:r>
            <a:r>
              <a:rPr lang="en-US" sz="1800" dirty="0" smtClean="0">
                <a:solidFill>
                  <a:srgbClr val="333366"/>
                </a:solidFill>
                <a:latin typeface="Times New Roman" pitchFamily="18" charset="0"/>
              </a:rPr>
              <a:t> 12</a:t>
            </a:r>
            <a:endParaRPr lang="en-US" sz="18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Risikostyring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					</a:t>
            </a:r>
            <a:r>
              <a:rPr lang="en-US" sz="1800" dirty="0" err="1" smtClean="0">
                <a:solidFill>
                  <a:srgbClr val="333366"/>
                </a:solidFill>
                <a:latin typeface="Times New Roman" pitchFamily="18" charset="0"/>
              </a:rPr>
              <a:t>Nettside</a:t>
            </a:r>
            <a:endParaRPr lang="en-US" sz="18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81256" name="Rectangle 8"/>
          <p:cNvSpPr>
            <a:spLocks noGrp="1" noChangeArrowheads="1"/>
          </p:cNvSpPr>
          <p:nvPr>
            <p:ph idx="1"/>
          </p:nvPr>
        </p:nvSpPr>
        <p:spPr>
          <a:xfrm>
            <a:off x="755576" y="704255"/>
            <a:ext cx="7239000" cy="685800"/>
          </a:xfrm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i="1" dirty="0" err="1">
                <a:latin typeface="Times" pitchFamily="18" charset="0"/>
              </a:rPr>
              <a:t>Finansiell</a:t>
            </a:r>
            <a:r>
              <a:rPr lang="en-US" i="1" dirty="0">
                <a:latin typeface="Times" pitchFamily="18" charset="0"/>
              </a:rPr>
              <a:t> </a:t>
            </a:r>
            <a:r>
              <a:rPr lang="en-US" i="1" dirty="0" err="1">
                <a:latin typeface="Times" pitchFamily="18" charset="0"/>
              </a:rPr>
              <a:t>Økonomi</a:t>
            </a:r>
            <a:r>
              <a:rPr lang="en-US" i="1" dirty="0">
                <a:latin typeface="Times" pitchFamily="18" charset="0"/>
              </a:rPr>
              <a:t>: </a:t>
            </a:r>
            <a:r>
              <a:rPr lang="en-US" dirty="0" err="1">
                <a:latin typeface="Times" pitchFamily="18" charset="0"/>
              </a:rPr>
              <a:t>Temaoversikt</a:t>
            </a:r>
            <a:endParaRPr lang="en-US" dirty="0">
              <a:latin typeface="Times" pitchFamily="18" charset="0"/>
            </a:endParaRPr>
          </a:p>
        </p:txBody>
      </p:sp>
      <p:pic>
        <p:nvPicPr>
          <p:cNvPr id="181258" name="Picture 10" descr="BD0685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1276" y="548680"/>
            <a:ext cx="1295400" cy="1057275"/>
          </a:xfrm>
          <a:prstGeom prst="rect">
            <a:avLst/>
          </a:prstGeom>
          <a:noFill/>
        </p:spPr>
      </p:pic>
      <p:sp>
        <p:nvSpPr>
          <p:cNvPr id="6" name="Text Box 65"/>
          <p:cNvSpPr txBox="1">
            <a:spLocks noChangeArrowheads="1"/>
          </p:cNvSpPr>
          <p:nvPr/>
        </p:nvSpPr>
        <p:spPr bwMode="auto">
          <a:xfrm>
            <a:off x="5940152" y="6361583"/>
            <a:ext cx="5105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400" b="1" dirty="0">
                <a:solidFill>
                  <a:srgbClr val="FBFFE5"/>
                </a:solidFill>
                <a:latin typeface="Arial" pitchFamily="34" charset="0"/>
              </a:rPr>
              <a:t>INNLEDNING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7" name="Picture 5" descr="PE0156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1312863"/>
            <a:ext cx="1216025" cy="1506537"/>
          </a:xfrm>
          <a:prstGeom prst="rect">
            <a:avLst/>
          </a:prstGeom>
          <a:noFill/>
        </p:spPr>
      </p:pic>
      <p:sp>
        <p:nvSpPr>
          <p:cNvPr id="228359" name="Text Box 7"/>
          <p:cNvSpPr txBox="1">
            <a:spLocks noChangeArrowheads="1"/>
          </p:cNvSpPr>
          <p:nvPr/>
        </p:nvSpPr>
        <p:spPr bwMode="auto">
          <a:xfrm>
            <a:off x="5105400" y="152400"/>
            <a:ext cx="510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b="1">
                <a:solidFill>
                  <a:srgbClr val="FBFFE5"/>
                </a:solidFill>
                <a:latin typeface="Arial" pitchFamily="34" charset="0"/>
              </a:rPr>
              <a:t>INNLEDNING</a:t>
            </a:r>
          </a:p>
        </p:txBody>
      </p:sp>
      <p:sp>
        <p:nvSpPr>
          <p:cNvPr id="228360" name="Rectangle 8"/>
          <p:cNvSpPr>
            <a:spLocks noChangeArrowheads="1"/>
          </p:cNvSpPr>
          <p:nvPr/>
        </p:nvSpPr>
        <p:spPr bwMode="auto">
          <a:xfrm>
            <a:off x="1371600" y="1752600"/>
            <a:ext cx="6705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</a:pPr>
            <a:r>
              <a:rPr lang="en-US" sz="2800" b="1">
                <a:solidFill>
                  <a:srgbClr val="333366"/>
                </a:solidFill>
                <a:latin typeface="Times New Roman" pitchFamily="18" charset="0"/>
              </a:rPr>
              <a:t>Kapittel 1 og 2: Oversikt </a:t>
            </a:r>
          </a:p>
          <a:p>
            <a:pPr marL="457200" indent="-457200" algn="l">
              <a:spcBef>
                <a:spcPct val="20000"/>
              </a:spcBef>
            </a:pPr>
            <a:endParaRPr lang="en-US" sz="2800" b="1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Innledning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Forventet kontantstrøm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Relevant risiko</a:t>
            </a:r>
          </a:p>
          <a:p>
            <a:pPr marL="914400" lvl="1" indent="-457200" algn="l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3.1 Varians og standardavvik</a:t>
            </a:r>
          </a:p>
          <a:p>
            <a:pPr marL="914400" lvl="1" indent="-457200" algn="l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3.2 Risikoholdning og risikokompensasjon</a:t>
            </a:r>
          </a:p>
          <a:p>
            <a:pPr marL="914400" lvl="1" indent="-457200" algn="l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3.3 Relevant risiko for porteføljer og for enkeltaksjer</a:t>
            </a:r>
          </a:p>
          <a:p>
            <a:pPr marL="914400" lvl="1" indent="-457200" algn="l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3.4 Diversifiserbar og ikke-diversifiserbar risiko</a:t>
            </a:r>
          </a:p>
        </p:txBody>
      </p:sp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5940152" y="6361583"/>
            <a:ext cx="5105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400" b="1" dirty="0">
                <a:solidFill>
                  <a:srgbClr val="FBFFE5"/>
                </a:solidFill>
                <a:latin typeface="Arial" pitchFamily="34" charset="0"/>
              </a:rPr>
              <a:t>INNLEDNING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5" name="Rectangle 3"/>
          <p:cNvSpPr>
            <a:spLocks noChangeArrowheads="1"/>
          </p:cNvSpPr>
          <p:nvPr/>
        </p:nvSpPr>
        <p:spPr bwMode="auto">
          <a:xfrm>
            <a:off x="990600" y="1306488"/>
            <a:ext cx="7620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5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Vi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</a:rPr>
              <a:t>vurderer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fra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eiernes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ståsted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Nåverdi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internrentemetodene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benyttes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fortsatt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Nå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  Vi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regner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eksplisitt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med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usikkerhet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!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Viktig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 Teller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nevner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ha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samme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benevning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jfr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nominelle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/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reelle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verdier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før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/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etter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skatt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eller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totalkapital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/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egenkapital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172080" name="Rectangle 48"/>
          <p:cNvSpPr>
            <a:spLocks noChangeArrowheads="1"/>
          </p:cNvSpPr>
          <p:nvPr/>
        </p:nvSpPr>
        <p:spPr bwMode="auto">
          <a:xfrm>
            <a:off x="990600" y="5802288"/>
            <a:ext cx="7315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Vi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bruker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RJ =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risikofri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rente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etter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skatt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(r</a:t>
            </a:r>
            <a:r>
              <a:rPr lang="en-US" sz="2000" baseline="-25000" dirty="0">
                <a:solidFill>
                  <a:srgbClr val="333366"/>
                </a:solidFill>
                <a:latin typeface="Times New Roman" pitchFamily="18" charset="0"/>
              </a:rPr>
              <a:t>f</a:t>
            </a:r>
            <a:r>
              <a:rPr lang="en-US" sz="2000" baseline="30000" dirty="0">
                <a:solidFill>
                  <a:srgbClr val="333366"/>
                </a:solidFill>
                <a:latin typeface="Times New Roman" pitchFamily="18" charset="0"/>
              </a:rPr>
              <a:t>.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(1-s))  +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risikopremie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72081" name="Rectangle 49"/>
          <p:cNvSpPr>
            <a:spLocks noChangeArrowheads="1"/>
          </p:cNvSpPr>
          <p:nvPr/>
        </p:nvSpPr>
        <p:spPr bwMode="auto">
          <a:xfrm>
            <a:off x="990600" y="3440088"/>
            <a:ext cx="54102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FF3300"/>
                </a:solidFill>
                <a:latin typeface="Monotype Sorts" pitchFamily="2" charset="2"/>
              </a:rPr>
              <a:t>	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To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metoder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   1.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Sikkerhetsekvivalent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(SE)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   2.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Risikojustert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rente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(RJ)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graphicFrame>
        <p:nvGraphicFramePr>
          <p:cNvPr id="172082" name="Object 50"/>
          <p:cNvGraphicFramePr>
            <a:graphicFrameLocks/>
          </p:cNvGraphicFramePr>
          <p:nvPr/>
        </p:nvGraphicFramePr>
        <p:xfrm>
          <a:off x="6553200" y="3516288"/>
          <a:ext cx="1639888" cy="969963"/>
        </p:xfrm>
        <a:graphic>
          <a:graphicData uri="http://schemas.openxmlformats.org/presentationml/2006/ole">
            <p:oleObj spid="_x0000_s172115" name="Formel" r:id="rId4" imgW="16641360" imgH="9733320" progId="Equation.3">
              <p:embed/>
            </p:oleObj>
          </a:graphicData>
        </a:graphic>
      </p:graphicFrame>
      <p:sp>
        <p:nvSpPr>
          <p:cNvPr id="172085" name="Line 53"/>
          <p:cNvSpPr>
            <a:spLocks noChangeShapeType="1"/>
          </p:cNvSpPr>
          <p:nvPr/>
        </p:nvSpPr>
        <p:spPr bwMode="auto">
          <a:xfrm flipH="1">
            <a:off x="5410200" y="4049688"/>
            <a:ext cx="1066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72086" name="Line 54"/>
          <p:cNvSpPr>
            <a:spLocks noChangeShapeType="1"/>
          </p:cNvSpPr>
          <p:nvPr/>
        </p:nvSpPr>
        <p:spPr bwMode="auto">
          <a:xfrm flipH="1" flipV="1">
            <a:off x="4495800" y="4583088"/>
            <a:ext cx="2286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72087" name="Rectangle 55"/>
          <p:cNvSpPr>
            <a:spLocks noChangeArrowheads="1"/>
          </p:cNvSpPr>
          <p:nvPr/>
        </p:nvSpPr>
        <p:spPr bwMode="auto">
          <a:xfrm>
            <a:off x="685800" y="620688"/>
            <a:ext cx="411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 dirty="0">
                <a:solidFill>
                  <a:srgbClr val="333366"/>
                </a:solidFill>
                <a:latin typeface="Times New Roman" pitchFamily="18" charset="0"/>
              </a:rPr>
              <a:t>1. </a:t>
            </a:r>
            <a:r>
              <a:rPr lang="en-US" b="1" dirty="0" err="1">
                <a:solidFill>
                  <a:srgbClr val="333366"/>
                </a:solidFill>
                <a:latin typeface="Times New Roman" pitchFamily="18" charset="0"/>
              </a:rPr>
              <a:t>Innledning</a:t>
            </a:r>
            <a:endParaRPr lang="en-US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pic>
        <p:nvPicPr>
          <p:cNvPr id="172088" name="Picture 56" descr="PE01564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8375" y="714351"/>
            <a:ext cx="1216025" cy="1506537"/>
          </a:xfrm>
          <a:prstGeom prst="rect">
            <a:avLst/>
          </a:prstGeom>
          <a:noFill/>
        </p:spPr>
      </p:pic>
      <p:graphicFrame>
        <p:nvGraphicFramePr>
          <p:cNvPr id="172090" name="Object 5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62798977"/>
              </p:ext>
            </p:extLst>
          </p:nvPr>
        </p:nvGraphicFramePr>
        <p:xfrm>
          <a:off x="4495800" y="5007496"/>
          <a:ext cx="944488" cy="794792"/>
        </p:xfrm>
        <a:graphic>
          <a:graphicData uri="http://schemas.openxmlformats.org/presentationml/2006/ole">
            <p:oleObj spid="_x0000_s172116" name="Equation" r:id="rId6" imgW="355320" imgH="291960" progId="">
              <p:embed/>
            </p:oleObj>
          </a:graphicData>
        </a:graphic>
      </p:graphicFrame>
      <p:sp>
        <p:nvSpPr>
          <p:cNvPr id="172091" name="Rectangle 59"/>
          <p:cNvSpPr>
            <a:spLocks noChangeArrowheads="1"/>
          </p:cNvSpPr>
          <p:nvPr/>
        </p:nvSpPr>
        <p:spPr bwMode="auto">
          <a:xfrm>
            <a:off x="6781800" y="2525688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Risikojustert kontantstrøm</a:t>
            </a:r>
            <a:endParaRPr lang="nb-NO" sz="1800" b="1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72092" name="Oval 60"/>
          <p:cNvSpPr>
            <a:spLocks noChangeArrowheads="1"/>
          </p:cNvSpPr>
          <p:nvPr/>
        </p:nvSpPr>
        <p:spPr bwMode="auto">
          <a:xfrm>
            <a:off x="6553200" y="2373288"/>
            <a:ext cx="20574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72093" name="Line 61"/>
          <p:cNvSpPr>
            <a:spLocks noChangeShapeType="1"/>
          </p:cNvSpPr>
          <p:nvPr/>
        </p:nvSpPr>
        <p:spPr bwMode="auto">
          <a:xfrm flipH="1">
            <a:off x="7315200" y="3287688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72094" name="Rectangle 62"/>
          <p:cNvSpPr>
            <a:spLocks noChangeArrowheads="1"/>
          </p:cNvSpPr>
          <p:nvPr/>
        </p:nvSpPr>
        <p:spPr bwMode="auto">
          <a:xfrm>
            <a:off x="6629400" y="4906938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Forventet</a:t>
            </a:r>
          </a:p>
          <a:p>
            <a:pPr algn="l"/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kontantstrøm</a:t>
            </a:r>
            <a:endParaRPr lang="nb-NO" sz="1800" b="1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72095" name="Line 63"/>
          <p:cNvSpPr>
            <a:spLocks noChangeShapeType="1"/>
          </p:cNvSpPr>
          <p:nvPr/>
        </p:nvSpPr>
        <p:spPr bwMode="auto">
          <a:xfrm flipH="1">
            <a:off x="5486400" y="5192688"/>
            <a:ext cx="838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72096" name="Oval 64"/>
          <p:cNvSpPr>
            <a:spLocks noChangeArrowheads="1"/>
          </p:cNvSpPr>
          <p:nvPr/>
        </p:nvSpPr>
        <p:spPr bwMode="auto">
          <a:xfrm>
            <a:off x="6324600" y="4811688"/>
            <a:ext cx="2057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72097" name="Text Box 65"/>
          <p:cNvSpPr txBox="1">
            <a:spLocks noChangeArrowheads="1"/>
          </p:cNvSpPr>
          <p:nvPr/>
        </p:nvSpPr>
        <p:spPr bwMode="auto">
          <a:xfrm>
            <a:off x="5940152" y="6361583"/>
            <a:ext cx="5105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400" b="1" dirty="0">
                <a:solidFill>
                  <a:srgbClr val="FBFFE5"/>
                </a:solidFill>
                <a:latin typeface="Arial" pitchFamily="34" charset="0"/>
              </a:rPr>
              <a:t>INNLEDNING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7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7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7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7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7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7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80" grpId="0" autoUpdateAnimBg="0"/>
      <p:bldP spid="172081" grpId="0" autoUpdateAnimBg="0"/>
      <p:bldP spid="172085" grpId="0" animBg="1"/>
      <p:bldP spid="172086" grpId="0" animBg="1"/>
      <p:bldP spid="172091" grpId="0" autoUpdateAnimBg="0"/>
      <p:bldP spid="172092" grpId="0" animBg="1"/>
      <p:bldP spid="172093" grpId="0" animBg="1"/>
      <p:bldP spid="172094" grpId="0" autoUpdateAnimBg="0"/>
      <p:bldP spid="172095" grpId="0" animBg="1"/>
      <p:bldP spid="17209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685800" y="504304"/>
            <a:ext cx="472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2.  Forventet kontantstrøm</a:t>
            </a:r>
            <a:endParaRPr lang="en-US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1066800" y="1190104"/>
            <a:ext cx="7543800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5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Et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prosjekts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kontantstrøm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vil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alltid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være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usikker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5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Noen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poster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: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 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Tilstandsuavhengige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sikre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	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ofte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investering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ny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arbeidskapital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				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avskrivninger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faste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kostnader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  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Tilstandsavhengige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usikre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	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typisk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salg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variable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kostnader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</a:t>
            </a:r>
          </a:p>
        </p:txBody>
      </p:sp>
      <p:pic>
        <p:nvPicPr>
          <p:cNvPr id="182286" name="Picture 14" descr="BS00049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6975" y="745604"/>
            <a:ext cx="1139825" cy="1130300"/>
          </a:xfrm>
          <a:prstGeom prst="rect">
            <a:avLst/>
          </a:prstGeom>
          <a:noFill/>
        </p:spPr>
      </p:pic>
      <p:graphicFrame>
        <p:nvGraphicFramePr>
          <p:cNvPr id="182308" name="Object 36"/>
          <p:cNvGraphicFramePr>
            <a:graphicFrameLocks noChangeAspect="1"/>
          </p:cNvGraphicFramePr>
          <p:nvPr/>
        </p:nvGraphicFramePr>
        <p:xfrm>
          <a:off x="2209800" y="3184004"/>
          <a:ext cx="4344988" cy="1957388"/>
        </p:xfrm>
        <a:graphic>
          <a:graphicData uri="http://schemas.openxmlformats.org/presentationml/2006/ole">
            <p:oleObj spid="_x0000_s182361" name="Worksheet" r:id="rId5" imgW="4238673" imgH="1962245" progId="Excel.Sheet.8">
              <p:embed/>
            </p:oleObj>
          </a:graphicData>
        </a:graphic>
      </p:graphicFrame>
      <p:graphicFrame>
        <p:nvGraphicFramePr>
          <p:cNvPr id="182309" name="Object 37"/>
          <p:cNvGraphicFramePr>
            <a:graphicFrameLocks noChangeAspect="1"/>
          </p:cNvGraphicFramePr>
          <p:nvPr/>
        </p:nvGraphicFramePr>
        <p:xfrm>
          <a:off x="6538913" y="3185592"/>
          <a:ext cx="1219200" cy="1304925"/>
        </p:xfrm>
        <a:graphic>
          <a:graphicData uri="http://schemas.openxmlformats.org/presentationml/2006/ole">
            <p:oleObj spid="_x0000_s182362" name="Regneark" r:id="rId6" imgW="1440000" imgH="1541160" progId="Excel.Sheet.8">
              <p:embed/>
            </p:oleObj>
          </a:graphicData>
        </a:graphic>
      </p:graphicFrame>
      <p:graphicFrame>
        <p:nvGraphicFramePr>
          <p:cNvPr id="182310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12470378"/>
              </p:ext>
            </p:extLst>
          </p:nvPr>
        </p:nvGraphicFramePr>
        <p:xfrm>
          <a:off x="4805363" y="5133454"/>
          <a:ext cx="3006997" cy="340054"/>
        </p:xfrm>
        <a:graphic>
          <a:graphicData uri="http://schemas.openxmlformats.org/presentationml/2006/ole">
            <p:oleObj spid="_x0000_s182363" name="Worksheet" r:id="rId7" imgW="2952823" imgH="333443" progId="Excel.Sheet.8">
              <p:embed/>
            </p:oleObj>
          </a:graphicData>
        </a:graphic>
      </p:graphicFrame>
      <p:sp>
        <p:nvSpPr>
          <p:cNvPr id="182285" name="Line 13"/>
          <p:cNvSpPr>
            <a:spLocks noChangeShapeType="1"/>
          </p:cNvSpPr>
          <p:nvPr/>
        </p:nvSpPr>
        <p:spPr bwMode="auto">
          <a:xfrm flipH="1">
            <a:off x="4114800" y="5304904"/>
            <a:ext cx="2895600" cy="457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graphicFrame>
        <p:nvGraphicFramePr>
          <p:cNvPr id="182312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881258189"/>
              </p:ext>
            </p:extLst>
          </p:nvPr>
        </p:nvGraphicFramePr>
        <p:xfrm>
          <a:off x="1090613" y="5322367"/>
          <a:ext cx="2568575" cy="904875"/>
        </p:xfrm>
        <a:graphic>
          <a:graphicData uri="http://schemas.openxmlformats.org/presentationml/2006/ole">
            <p:oleObj spid="_x0000_s182364" name="Equation" r:id="rId8" imgW="1371600" imgH="482400" progId="">
              <p:embed/>
            </p:oleObj>
          </a:graphicData>
        </a:graphic>
      </p:graphicFrame>
      <p:sp>
        <p:nvSpPr>
          <p:cNvPr id="11" name="Text Box 65"/>
          <p:cNvSpPr txBox="1">
            <a:spLocks noChangeArrowheads="1"/>
          </p:cNvSpPr>
          <p:nvPr/>
        </p:nvSpPr>
        <p:spPr bwMode="auto">
          <a:xfrm>
            <a:off x="5940152" y="6361583"/>
            <a:ext cx="5105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400" b="1" dirty="0">
                <a:solidFill>
                  <a:srgbClr val="FBFFE5"/>
                </a:solidFill>
                <a:latin typeface="Arial" pitchFamily="34" charset="0"/>
              </a:rPr>
              <a:t>INNLEDNING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337" name="Picture 4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2700" y="2513509"/>
            <a:ext cx="50673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3298" name="Rectangle 2"/>
          <p:cNvSpPr>
            <a:spLocks noChangeArrowheads="1"/>
          </p:cNvSpPr>
          <p:nvPr/>
        </p:nvSpPr>
        <p:spPr bwMode="auto">
          <a:xfrm>
            <a:off x="685800" y="446584"/>
            <a:ext cx="7162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2.  Forventet kontantstrøm (forts.)</a:t>
            </a:r>
            <a:endParaRPr lang="en-US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83301" name="Rectangle 5"/>
          <p:cNvSpPr>
            <a:spLocks noChangeArrowheads="1"/>
          </p:cNvSpPr>
          <p:nvPr/>
        </p:nvSpPr>
        <p:spPr bwMode="auto">
          <a:xfrm>
            <a:off x="1092200" y="979984"/>
            <a:ext cx="6858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Eksempel: 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Du investerer tilsammen kr 100’ i de tre aksjene A, B og C.  Beløpet fordeles med henholdsvis 40%, 30% og 30% på de tre aksjene.  Sannsynligheten anses å være 30% for “laber” børs; 70% for “aktiv” børs.</a:t>
            </a:r>
          </a:p>
        </p:txBody>
      </p:sp>
      <p:sp>
        <p:nvSpPr>
          <p:cNvPr id="183315" name="Line 19"/>
          <p:cNvSpPr>
            <a:spLocks noChangeShapeType="1"/>
          </p:cNvSpPr>
          <p:nvPr/>
        </p:nvSpPr>
        <p:spPr bwMode="auto">
          <a:xfrm flipH="1" flipV="1">
            <a:off x="4427984" y="5841504"/>
            <a:ext cx="2074416" cy="2438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3316" name="Line 20"/>
          <p:cNvSpPr>
            <a:spLocks noChangeShapeType="1"/>
          </p:cNvSpPr>
          <p:nvPr/>
        </p:nvSpPr>
        <p:spPr bwMode="auto">
          <a:xfrm flipH="1">
            <a:off x="6350000" y="4453434"/>
            <a:ext cx="228600" cy="1841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3317" name="Line 21"/>
          <p:cNvSpPr>
            <a:spLocks noChangeShapeType="1"/>
          </p:cNvSpPr>
          <p:nvPr/>
        </p:nvSpPr>
        <p:spPr bwMode="auto">
          <a:xfrm flipV="1">
            <a:off x="3419872" y="4689376"/>
            <a:ext cx="576064" cy="2160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3321" name="Line 25"/>
          <p:cNvSpPr>
            <a:spLocks noChangeShapeType="1"/>
          </p:cNvSpPr>
          <p:nvPr/>
        </p:nvSpPr>
        <p:spPr bwMode="auto">
          <a:xfrm>
            <a:off x="5588000" y="3189784"/>
            <a:ext cx="0" cy="1295400"/>
          </a:xfrm>
          <a:prstGeom prst="line">
            <a:avLst/>
          </a:prstGeom>
          <a:noFill/>
          <a:ln w="38100">
            <a:solidFill>
              <a:srgbClr val="3399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3322" name="Line 26"/>
          <p:cNvSpPr>
            <a:spLocks noChangeShapeType="1"/>
          </p:cNvSpPr>
          <p:nvPr/>
        </p:nvSpPr>
        <p:spPr bwMode="auto">
          <a:xfrm>
            <a:off x="3606800" y="4485184"/>
            <a:ext cx="1828800" cy="0"/>
          </a:xfrm>
          <a:prstGeom prst="line">
            <a:avLst/>
          </a:prstGeom>
          <a:noFill/>
          <a:ln w="38100">
            <a:solidFill>
              <a:srgbClr val="3399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3325" name="Rectangle 29"/>
          <p:cNvSpPr>
            <a:spLocks noChangeArrowheads="1"/>
          </p:cNvSpPr>
          <p:nvPr/>
        </p:nvSpPr>
        <p:spPr bwMode="auto">
          <a:xfrm>
            <a:off x="1168400" y="5170984"/>
            <a:ext cx="1828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Forventet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avkastning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for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porteføljen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83326" name="Rectangle 30"/>
          <p:cNvSpPr>
            <a:spLocks noChangeArrowheads="1"/>
          </p:cNvSpPr>
          <p:nvPr/>
        </p:nvSpPr>
        <p:spPr bwMode="auto">
          <a:xfrm>
            <a:off x="6426200" y="5856784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Andel pr. aksje</a:t>
            </a:r>
          </a:p>
        </p:txBody>
      </p:sp>
      <p:sp>
        <p:nvSpPr>
          <p:cNvPr id="183327" name="Rectangle 31"/>
          <p:cNvSpPr>
            <a:spLocks noChangeArrowheads="1"/>
          </p:cNvSpPr>
          <p:nvPr/>
        </p:nvSpPr>
        <p:spPr bwMode="auto">
          <a:xfrm>
            <a:off x="6273800" y="5032872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Forventet avkastning pr. aksje</a:t>
            </a:r>
          </a:p>
        </p:txBody>
      </p:sp>
      <p:sp>
        <p:nvSpPr>
          <p:cNvPr id="183328" name="Line 32"/>
          <p:cNvSpPr>
            <a:spLocks noChangeShapeType="1"/>
          </p:cNvSpPr>
          <p:nvPr/>
        </p:nvSpPr>
        <p:spPr bwMode="auto">
          <a:xfrm flipH="1">
            <a:off x="6350000" y="3386634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3329" name="Line 33"/>
          <p:cNvSpPr>
            <a:spLocks noChangeShapeType="1"/>
          </p:cNvSpPr>
          <p:nvPr/>
        </p:nvSpPr>
        <p:spPr bwMode="auto">
          <a:xfrm flipV="1">
            <a:off x="2717800" y="5625480"/>
            <a:ext cx="414040" cy="14240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3330" name="Line 34"/>
          <p:cNvSpPr>
            <a:spLocks noChangeShapeType="1"/>
          </p:cNvSpPr>
          <p:nvPr/>
        </p:nvSpPr>
        <p:spPr bwMode="auto">
          <a:xfrm flipH="1">
            <a:off x="5148064" y="5247184"/>
            <a:ext cx="1125736" cy="306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pic>
        <p:nvPicPr>
          <p:cNvPr id="183339" name="Picture 43" descr="BS00049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8600" y="687884"/>
            <a:ext cx="914400" cy="906463"/>
          </a:xfrm>
          <a:prstGeom prst="rect">
            <a:avLst/>
          </a:prstGeom>
          <a:noFill/>
        </p:spPr>
      </p:pic>
      <p:graphicFrame>
        <p:nvGraphicFramePr>
          <p:cNvPr id="18334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93222221"/>
              </p:ext>
            </p:extLst>
          </p:nvPr>
        </p:nvGraphicFramePr>
        <p:xfrm>
          <a:off x="3100388" y="5191622"/>
          <a:ext cx="2293937" cy="914400"/>
        </p:xfrm>
        <a:graphic>
          <a:graphicData uri="http://schemas.openxmlformats.org/presentationml/2006/ole">
            <p:oleObj spid="_x0000_s183398" name="Equation" r:id="rId6" imgW="1180800" imgH="469800" progId="">
              <p:embed/>
            </p:oleObj>
          </a:graphicData>
        </a:graphic>
      </p:graphicFrame>
      <p:sp>
        <p:nvSpPr>
          <p:cNvPr id="19" name="Text Box 65"/>
          <p:cNvSpPr txBox="1">
            <a:spLocks noChangeArrowheads="1"/>
          </p:cNvSpPr>
          <p:nvPr/>
        </p:nvSpPr>
        <p:spPr bwMode="auto">
          <a:xfrm>
            <a:off x="5940152" y="6361583"/>
            <a:ext cx="5105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400" b="1" dirty="0">
                <a:solidFill>
                  <a:srgbClr val="FBFFE5"/>
                </a:solidFill>
                <a:latin typeface="Arial" pitchFamily="34" charset="0"/>
              </a:rPr>
              <a:t>INNLEDNING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8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8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8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15" grpId="0" animBg="1"/>
      <p:bldP spid="183316" grpId="0" animBg="1"/>
      <p:bldP spid="183317" grpId="0" animBg="1"/>
      <p:bldP spid="183321" grpId="0" animBg="1"/>
      <p:bldP spid="183322" grpId="0" animBg="1"/>
      <p:bldP spid="183325" grpId="0" autoUpdateAnimBg="0"/>
      <p:bldP spid="183326" grpId="0" autoUpdateAnimBg="0"/>
      <p:bldP spid="183327" grpId="0" autoUpdateAnimBg="0"/>
      <p:bldP spid="183328" grpId="0" animBg="1"/>
      <p:bldP spid="183329" grpId="0" animBg="1"/>
      <p:bldP spid="1833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9432</TotalTime>
  <Words>1385</Words>
  <Application>Microsoft Office PowerPoint</Application>
  <PresentationFormat>Skjermfremvisning (4:3)</PresentationFormat>
  <Paragraphs>293</Paragraphs>
  <Slides>33</Slides>
  <Notes>33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5</vt:i4>
      </vt:variant>
      <vt:variant>
        <vt:lpstr>Lysbildetitler</vt:lpstr>
      </vt:variant>
      <vt:variant>
        <vt:i4>33</vt:i4>
      </vt:variant>
    </vt:vector>
  </HeadingPairs>
  <TitlesOfParts>
    <vt:vector size="39" baseType="lpstr">
      <vt:lpstr>Office Theme</vt:lpstr>
      <vt:lpstr>Formel</vt:lpstr>
      <vt:lpstr>Equation</vt:lpstr>
      <vt:lpstr>Worksheet</vt:lpstr>
      <vt:lpstr>Regneark</vt:lpstr>
      <vt:lpstr>Diagram</vt:lpstr>
      <vt:lpstr>Lysbilde 1</vt:lpstr>
      <vt:lpstr>Lysbilde 2</vt:lpstr>
      <vt:lpstr>Lysbilde 3</vt:lpstr>
      <vt:lpstr>Lysbilde 4</vt:lpstr>
      <vt:lpstr>Lysbilde 5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Lysbilde 21</vt:lpstr>
      <vt:lpstr>Lysbilde 22</vt:lpstr>
      <vt:lpstr>Lysbilde 23</vt:lpstr>
      <vt:lpstr>Lysbilde 24</vt:lpstr>
      <vt:lpstr>Lysbilde 25</vt:lpstr>
      <vt:lpstr>Lysbilde 26</vt:lpstr>
      <vt:lpstr>Lysbilde 27</vt:lpstr>
      <vt:lpstr>Lysbilde 28</vt:lpstr>
      <vt:lpstr> </vt:lpstr>
      <vt:lpstr>Lysbilde 30</vt:lpstr>
      <vt:lpstr>Lysbilde 31</vt:lpstr>
      <vt:lpstr>Lysbilde 32</vt:lpstr>
      <vt:lpstr>Lysbilde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Rolf Eigil Bygdnes</dc:creator>
  <cp:lastModifiedBy>Administrator</cp:lastModifiedBy>
  <cp:revision>431</cp:revision>
  <dcterms:created xsi:type="dcterms:W3CDTF">2001-11-03T15:55:40Z</dcterms:created>
  <dcterms:modified xsi:type="dcterms:W3CDTF">2012-08-01T09:13:31Z</dcterms:modified>
</cp:coreProperties>
</file>