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65" r:id="rId2"/>
    <p:sldId id="305" r:id="rId3"/>
    <p:sldId id="292" r:id="rId4"/>
    <p:sldId id="266" r:id="rId5"/>
    <p:sldId id="267" r:id="rId6"/>
    <p:sldId id="268" r:id="rId7"/>
    <p:sldId id="269" r:id="rId8"/>
    <p:sldId id="270" r:id="rId9"/>
    <p:sldId id="294" r:id="rId10"/>
    <p:sldId id="300" r:id="rId11"/>
    <p:sldId id="271" r:id="rId12"/>
    <p:sldId id="301" r:id="rId13"/>
    <p:sldId id="302" r:id="rId14"/>
    <p:sldId id="272" r:id="rId15"/>
    <p:sldId id="273" r:id="rId16"/>
    <p:sldId id="274" r:id="rId17"/>
    <p:sldId id="275" r:id="rId18"/>
    <p:sldId id="304" r:id="rId19"/>
    <p:sldId id="276" r:id="rId20"/>
    <p:sldId id="277" r:id="rId21"/>
    <p:sldId id="278" r:id="rId22"/>
    <p:sldId id="279" r:id="rId23"/>
    <p:sldId id="280" r:id="rId24"/>
    <p:sldId id="295" r:id="rId25"/>
    <p:sldId id="282" r:id="rId26"/>
    <p:sldId id="283" r:id="rId27"/>
    <p:sldId id="285" r:id="rId28"/>
    <p:sldId id="286" r:id="rId29"/>
    <p:sldId id="287" r:id="rId30"/>
    <p:sldId id="303" r:id="rId31"/>
    <p:sldId id="288" r:id="rId32"/>
    <p:sldId id="289" r:id="rId33"/>
    <p:sldId id="290" r:id="rId34"/>
    <p:sldId id="298" r:id="rId35"/>
  </p:sldIdLst>
  <p:sldSz cx="9144000" cy="6858000" type="screen4x3"/>
  <p:notesSz cx="6810375" cy="9947275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G86009" initials="ØB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1C9F6"/>
    <a:srgbClr val="00864A"/>
    <a:srgbClr val="FFDFBF"/>
    <a:srgbClr val="CCECFF"/>
    <a:srgbClr val="CCCCFF"/>
    <a:srgbClr val="FF0000"/>
    <a:srgbClr val="B7FFB7"/>
    <a:srgbClr val="9FFF9F"/>
    <a:srgbClr val="FFFFB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310" autoAdjust="0"/>
    <p:restoredTop sz="85275" autoAdjust="0"/>
  </p:normalViewPr>
  <p:slideViewPr>
    <p:cSldViewPr>
      <p:cViewPr>
        <p:scale>
          <a:sx n="86" d="100"/>
          <a:sy n="86" d="100"/>
        </p:scale>
        <p:origin x="-2712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200"/>
    </p:cViewPr>
  </p:sorterViewPr>
  <p:notesViewPr>
    <p:cSldViewPr>
      <p:cViewPr>
        <p:scale>
          <a:sx n="100" d="100"/>
          <a:sy n="100" d="100"/>
        </p:scale>
        <p:origin x="-600" y="492"/>
      </p:cViewPr>
      <p:guideLst>
        <p:guide orient="horz" pos="3133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8.xml"/><Relationship Id="rId13" Type="http://schemas.openxmlformats.org/officeDocument/2006/relationships/slide" Target="slides/slide23.xml"/><Relationship Id="rId18" Type="http://schemas.openxmlformats.org/officeDocument/2006/relationships/slide" Target="slides/slide32.xml"/><Relationship Id="rId3" Type="http://schemas.openxmlformats.org/officeDocument/2006/relationships/slide" Target="slides/slide6.xml"/><Relationship Id="rId7" Type="http://schemas.openxmlformats.org/officeDocument/2006/relationships/slide" Target="slides/slide17.xml"/><Relationship Id="rId12" Type="http://schemas.openxmlformats.org/officeDocument/2006/relationships/slide" Target="slides/slide22.xml"/><Relationship Id="rId17" Type="http://schemas.openxmlformats.org/officeDocument/2006/relationships/slide" Target="slides/slide31.xml"/><Relationship Id="rId2" Type="http://schemas.openxmlformats.org/officeDocument/2006/relationships/slide" Target="slides/slide5.xml"/><Relationship Id="rId16" Type="http://schemas.openxmlformats.org/officeDocument/2006/relationships/slide" Target="slides/slide27.xml"/><Relationship Id="rId1" Type="http://schemas.openxmlformats.org/officeDocument/2006/relationships/slide" Target="slides/slide4.xml"/><Relationship Id="rId6" Type="http://schemas.openxmlformats.org/officeDocument/2006/relationships/slide" Target="slides/slide16.xml"/><Relationship Id="rId11" Type="http://schemas.openxmlformats.org/officeDocument/2006/relationships/slide" Target="slides/slide21.xml"/><Relationship Id="rId5" Type="http://schemas.openxmlformats.org/officeDocument/2006/relationships/slide" Target="slides/slide15.xml"/><Relationship Id="rId15" Type="http://schemas.openxmlformats.org/officeDocument/2006/relationships/slide" Target="slides/slide26.xml"/><Relationship Id="rId10" Type="http://schemas.openxmlformats.org/officeDocument/2006/relationships/slide" Target="slides/slide20.xml"/><Relationship Id="rId19" Type="http://schemas.openxmlformats.org/officeDocument/2006/relationships/slide" Target="slides/slide33.xml"/><Relationship Id="rId4" Type="http://schemas.openxmlformats.org/officeDocument/2006/relationships/slide" Target="slides/slide7.xml"/><Relationship Id="rId9" Type="http://schemas.openxmlformats.org/officeDocument/2006/relationships/slide" Target="slides/slide19.xml"/><Relationship Id="rId14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21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213" y="9450388"/>
            <a:ext cx="29511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CA93D0-643F-4167-89A4-B2B3EEF13E6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796583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73637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4400"/>
            <a:ext cx="4994275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50388"/>
            <a:ext cx="29511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468AD0-268E-4349-9A47-8472E0631CD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420852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EF593DB-25B9-4E6D-B9C9-B760E088EFB3}" type="slidenum">
              <a:rPr lang="nb-NO" sz="1200" smtClean="0"/>
              <a:pPr eaLnBrk="1" hangingPunct="1"/>
              <a:t>1</a:t>
            </a:fld>
            <a:endParaRPr lang="nb-NO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30064C-2C59-48E7-B10C-7C50F78EA2A5}" type="slidenum">
              <a:rPr lang="nb-NO" sz="1200" smtClean="0"/>
              <a:pPr eaLnBrk="1" hangingPunct="1"/>
              <a:t>11</a:t>
            </a:fld>
            <a:endParaRPr lang="nb-NO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439C84F-7296-4E58-8884-DCE34D632847}" type="slidenum">
              <a:rPr lang="nb-NO" sz="1200" smtClean="0"/>
              <a:pPr eaLnBrk="1" hangingPunct="1"/>
              <a:t>12</a:t>
            </a:fld>
            <a:endParaRPr lang="nb-NO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AB14A6-851F-438D-9ED4-DBD10238C1E9}" type="slidenum">
              <a:rPr lang="nb-NO" sz="1200" smtClean="0"/>
              <a:pPr eaLnBrk="1" hangingPunct="1"/>
              <a:t>13</a:t>
            </a:fld>
            <a:endParaRPr lang="nb-NO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D92841-B871-4803-9930-039B92F8581D}" type="slidenum">
              <a:rPr lang="nb-NO" sz="1200" smtClean="0"/>
              <a:pPr eaLnBrk="1" hangingPunct="1"/>
              <a:t>14</a:t>
            </a:fld>
            <a:endParaRPr lang="nb-NO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6081ECB-07D5-4363-B93F-1196D5E154F2}" type="slidenum">
              <a:rPr lang="nb-NO" sz="1200" smtClean="0"/>
              <a:pPr eaLnBrk="1" hangingPunct="1"/>
              <a:t>15</a:t>
            </a:fld>
            <a:endParaRPr lang="nb-NO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09D1F7-2F64-4A47-862D-AB4BB9B86E0F}" type="slidenum">
              <a:rPr lang="nb-NO" sz="1200" smtClean="0"/>
              <a:pPr eaLnBrk="1" hangingPunct="1"/>
              <a:t>16</a:t>
            </a:fld>
            <a:endParaRPr lang="nb-NO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346C5C-FD30-47FE-BCEB-44F092F924D8}" type="slidenum">
              <a:rPr lang="nb-NO" sz="1200" smtClean="0"/>
              <a:pPr eaLnBrk="1" hangingPunct="1"/>
              <a:t>17</a:t>
            </a:fld>
            <a:endParaRPr lang="nb-NO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3E1683-915D-4881-AD13-452DBEAE1C7A}" type="slidenum">
              <a:rPr lang="nb-NO" sz="1200" smtClean="0"/>
              <a:pPr eaLnBrk="1" hangingPunct="1"/>
              <a:t>18</a:t>
            </a:fld>
            <a:endParaRPr lang="nb-NO" sz="12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4380645-9BD0-41E1-AC1E-DCD270DA3647}" type="slidenum">
              <a:rPr lang="nb-NO" sz="1200" smtClean="0"/>
              <a:pPr eaLnBrk="1" hangingPunct="1"/>
              <a:t>19</a:t>
            </a:fld>
            <a:endParaRPr lang="nb-NO" sz="12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50D5CF2-A8E3-48D7-A467-1BDA033920D8}" type="slidenum">
              <a:rPr lang="nb-NO" sz="1200" smtClean="0"/>
              <a:pPr eaLnBrk="1" hangingPunct="1"/>
              <a:t>20</a:t>
            </a:fld>
            <a:endParaRPr lang="nb-NO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en-US" sz="2400" i="1" smtClean="0">
                <a:solidFill>
                  <a:srgbClr val="333366"/>
                </a:solidFill>
              </a:rPr>
              <a:t>	</a:t>
            </a:r>
            <a:endParaRPr lang="en-US" sz="2400" b="1" i="1" smtClean="0">
              <a:solidFill>
                <a:srgbClr val="333366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698E5A3-1972-4CF0-82BF-66F1948ED7B2}" type="slidenum">
              <a:rPr lang="nb-NO" sz="1200" smtClean="0"/>
              <a:pPr eaLnBrk="1" hangingPunct="1"/>
              <a:t>3</a:t>
            </a:fld>
            <a:endParaRPr lang="nb-NO" sz="1200" smtClean="0"/>
          </a:p>
        </p:txBody>
      </p:sp>
      <p:sp>
        <p:nvSpPr>
          <p:cNvPr id="378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52D9AEC-24DB-45BA-ABEB-017B91CEB70E}" type="slidenum">
              <a:rPr lang="nb-NO" sz="1200" smtClean="0"/>
              <a:pPr eaLnBrk="1" hangingPunct="1"/>
              <a:t>21</a:t>
            </a:fld>
            <a:endParaRPr lang="nb-NO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A33E8ED-6992-4A93-9537-200BD58D334A}" type="slidenum">
              <a:rPr lang="nb-NO" sz="1200" smtClean="0"/>
              <a:pPr eaLnBrk="1" hangingPunct="1"/>
              <a:t>22</a:t>
            </a:fld>
            <a:endParaRPr lang="nb-NO" sz="12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44FDC8-A4D0-4956-8C18-43D6AD5C7E14}" type="slidenum">
              <a:rPr lang="nb-NO" sz="1200" smtClean="0"/>
              <a:pPr eaLnBrk="1" hangingPunct="1"/>
              <a:t>23</a:t>
            </a:fld>
            <a:endParaRPr lang="nb-NO" sz="12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BFB995-686F-4DCB-AE85-5832221FF175}" type="slidenum">
              <a:rPr lang="nb-NO" sz="1200" smtClean="0"/>
              <a:pPr eaLnBrk="1" hangingPunct="1"/>
              <a:t>24</a:t>
            </a:fld>
            <a:endParaRPr lang="nb-NO" sz="1200" smtClean="0"/>
          </a:p>
        </p:txBody>
      </p:sp>
      <p:sp>
        <p:nvSpPr>
          <p:cNvPr id="593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6280B00-9017-4DCA-BA78-DB6EF29429F8}" type="slidenum">
              <a:rPr lang="nb-NO" sz="1200" smtClean="0"/>
              <a:pPr eaLnBrk="1" hangingPunct="1"/>
              <a:t>25</a:t>
            </a:fld>
            <a:endParaRPr lang="nb-NO" sz="12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776B867-7E2F-4646-805B-CA7D02AC542A}" type="slidenum">
              <a:rPr lang="nb-NO" sz="1200" smtClean="0"/>
              <a:pPr eaLnBrk="1" hangingPunct="1"/>
              <a:t>26</a:t>
            </a:fld>
            <a:endParaRPr lang="nb-NO" sz="12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1F5D113-0F3B-43B7-A173-FD4C0B3A2C01}" type="slidenum">
              <a:rPr lang="nb-NO" sz="1200" smtClean="0"/>
              <a:pPr eaLnBrk="1" hangingPunct="1"/>
              <a:t>27</a:t>
            </a:fld>
            <a:endParaRPr lang="nb-NO" sz="12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A5C326A-ED1D-4FEB-9B2F-5A9DB7D04C88}" type="slidenum">
              <a:rPr lang="nb-NO" sz="1200" smtClean="0"/>
              <a:pPr eaLnBrk="1" hangingPunct="1"/>
              <a:t>28</a:t>
            </a:fld>
            <a:endParaRPr lang="nb-NO" sz="12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0DB980A-8617-4373-8D83-149FAB136213}" type="slidenum">
              <a:rPr lang="nb-NO" sz="1200" smtClean="0"/>
              <a:pPr eaLnBrk="1" hangingPunct="1"/>
              <a:t>29</a:t>
            </a:fld>
            <a:endParaRPr lang="nb-NO" sz="12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60FA2BA-F242-4EB3-9D19-D1D48B6B6CBF}" type="slidenum">
              <a:rPr lang="nb-NO" sz="1200" smtClean="0"/>
              <a:pPr eaLnBrk="1" hangingPunct="1"/>
              <a:t>30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3E3D37-1655-4CF0-B6D3-3211D91DE4F3}" type="slidenum">
              <a:rPr lang="nb-NO" sz="1200" smtClean="0"/>
              <a:pPr eaLnBrk="1" hangingPunct="1"/>
              <a:t>4</a:t>
            </a:fld>
            <a:endParaRPr lang="nb-NO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38ACFC-C948-40DE-9650-53319410FEB3}" type="slidenum">
              <a:rPr lang="nb-NO" sz="1200" smtClean="0"/>
              <a:pPr eaLnBrk="1" hangingPunct="1"/>
              <a:t>31</a:t>
            </a:fld>
            <a:endParaRPr lang="nb-NO" sz="12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62000"/>
            <a:ext cx="4973638" cy="3730625"/>
          </a:xfrm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166295E-3363-416A-B2F9-7EC78822C89D}" type="slidenum">
              <a:rPr lang="nb-NO" sz="1200" smtClean="0"/>
              <a:pPr eaLnBrk="1" hangingPunct="1"/>
              <a:t>32</a:t>
            </a:fld>
            <a:endParaRPr lang="nb-NO" sz="12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331CDD4-D11E-471C-B9F9-BF80E1056EFA}" type="slidenum">
              <a:rPr lang="nb-NO" sz="1200" smtClean="0"/>
              <a:pPr eaLnBrk="1" hangingPunct="1"/>
              <a:t>33</a:t>
            </a:fld>
            <a:endParaRPr lang="nb-NO" sz="1200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4400"/>
            <a:ext cx="4994275" cy="49530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8DE579-14B5-4E09-969E-9DF32EE85335}" type="slidenum">
              <a:rPr lang="nb-NO" sz="1200" smtClean="0"/>
              <a:pPr eaLnBrk="1" hangingPunct="1"/>
              <a:t>34</a:t>
            </a:fld>
            <a:endParaRPr lang="nb-NO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6681DD-202F-45B4-A9BE-B2FE09DE99A6}" type="slidenum">
              <a:rPr lang="nb-NO" sz="1200" smtClean="0"/>
              <a:pPr eaLnBrk="1" hangingPunct="1"/>
              <a:t>5</a:t>
            </a:fld>
            <a:endParaRPr lang="nb-NO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4876800"/>
            <a:ext cx="4994275" cy="44767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spcBef>
                <a:spcPct val="20000"/>
              </a:spcBef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15C6C3D-B870-449C-8E33-60551D36FAF1}" type="slidenum">
              <a:rPr lang="nb-NO" sz="1200" smtClean="0"/>
              <a:pPr eaLnBrk="1" hangingPunct="1"/>
              <a:t>6</a:t>
            </a:fld>
            <a:endParaRPr lang="nb-NO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810A5F-9560-4875-B863-031914A0DC2A}" type="slidenum">
              <a:rPr lang="nb-NO" sz="1200" smtClean="0"/>
              <a:pPr eaLnBrk="1" hangingPunct="1"/>
              <a:t>7</a:t>
            </a:fld>
            <a:endParaRPr lang="nb-NO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endParaRPr lang="nb-N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5D7254B-645A-4A2E-8A9E-3133BC6AA0F3}" type="slidenum">
              <a:rPr lang="nb-NO" sz="1200" smtClean="0"/>
              <a:pPr eaLnBrk="1" hangingPunct="1"/>
              <a:t>8</a:t>
            </a:fld>
            <a:endParaRPr lang="nb-NO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D8C8C3-BB15-404C-85A2-C1EE71706348}" type="slidenum">
              <a:rPr lang="nb-NO" sz="1200" smtClean="0"/>
              <a:pPr eaLnBrk="1" hangingPunct="1"/>
              <a:t>9</a:t>
            </a:fld>
            <a:endParaRPr lang="nb-NO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0684C00-620B-47CB-A730-9D24C8EF229C}" type="slidenum">
              <a:rPr lang="nb-NO" sz="1200" smtClean="0"/>
              <a:pPr eaLnBrk="1" hangingPunct="1"/>
              <a:t>10</a:t>
            </a:fld>
            <a:endParaRPr lang="nb-NO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Office_Excel_97-2003-regneark8.xls"/><Relationship Id="rId5" Type="http://schemas.openxmlformats.org/officeDocument/2006/relationships/oleObject" Target="../embeddings/Microsoft_Office_Excel_97-2003-regneark7.xls"/><Relationship Id="rId4" Type="http://schemas.openxmlformats.org/officeDocument/2006/relationships/oleObject" Target="../embeddings/Microsoft_Office_Excel_97-2003-regneark6.xls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Office_Excel_97-2003-regneark13.xls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Microsoft_Office_Excel_97-2003-regneark1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Microsoft_Office_Excel_97-2003-regneark11.xls"/><Relationship Id="rId5" Type="http://schemas.openxmlformats.org/officeDocument/2006/relationships/oleObject" Target="../embeddings/Microsoft_Office_Excel_97-2003-regneark10.xls"/><Relationship Id="rId4" Type="http://schemas.openxmlformats.org/officeDocument/2006/relationships/oleObject" Target="../embeddings/Microsoft_Office_Excel_97-2003-regneark9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Microsoft_Office_Excel_97-2003-regneark14.xls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Microsoft_Office_Excel_97-2003-regneark15.xls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Microsoft_Office_Excel_97-2003-regneark16.xls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-regneark1.xls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Microsoft_Office_Excel_97-2003-regneark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Office_Excel_97-2003-regneark4.xls"/><Relationship Id="rId5" Type="http://schemas.openxmlformats.org/officeDocument/2006/relationships/oleObject" Target="../embeddings/Microsoft_Office_Excel_97-2003-regneark3.xls"/><Relationship Id="rId4" Type="http://schemas.openxmlformats.org/officeDocument/2006/relationships/oleObject" Target="../embeddings/Microsoft_Office_Excel_97-2003-regneark2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  <p:pic>
        <p:nvPicPr>
          <p:cNvPr id="9" name="Picture 8" descr="fagbok HVITpc [Converted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1916832"/>
            <a:ext cx="4953000" cy="23079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648" name="Object 1024"/>
          <p:cNvGraphicFramePr>
            <a:graphicFrameLocks noChangeAspect="1"/>
          </p:cNvGraphicFramePr>
          <p:nvPr/>
        </p:nvGraphicFramePr>
        <p:xfrm>
          <a:off x="2808660" y="4090517"/>
          <a:ext cx="3810000" cy="709612"/>
        </p:xfrm>
        <a:graphic>
          <a:graphicData uri="http://schemas.openxmlformats.org/presentationml/2006/ole">
            <p:oleObj spid="_x0000_s10260" name="Equation" r:id="rId4" imgW="1905000" imgH="419100" progId="">
              <p:embed/>
            </p:oleObj>
          </a:graphicData>
        </a:graphic>
      </p:graphicFrame>
      <p:graphicFrame>
        <p:nvGraphicFramePr>
          <p:cNvPr id="10243" name="Object 1025"/>
          <p:cNvGraphicFramePr>
            <a:graphicFrameLocks noChangeAspect="1"/>
          </p:cNvGraphicFramePr>
          <p:nvPr/>
        </p:nvGraphicFramePr>
        <p:xfrm>
          <a:off x="2287960" y="1806104"/>
          <a:ext cx="4470400" cy="787400"/>
        </p:xfrm>
        <a:graphic>
          <a:graphicData uri="http://schemas.openxmlformats.org/presentationml/2006/ole">
            <p:oleObj spid="_x0000_s10261" name="Formel" r:id="rId5" imgW="2717800" imgH="469900" progId="Equation.3">
              <p:embed/>
            </p:oleObj>
          </a:graphicData>
        </a:graphic>
      </p:graphicFrame>
      <p:sp>
        <p:nvSpPr>
          <p:cNvPr id="10244" name="Rectangle 1028"/>
          <p:cNvSpPr>
            <a:spLocks noChangeArrowheads="1"/>
          </p:cNvSpPr>
          <p:nvPr/>
        </p:nvSpPr>
        <p:spPr bwMode="auto">
          <a:xfrm>
            <a:off x="2351460" y="2796704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hvor n* = </a:t>
            </a:r>
            <a:r>
              <a:rPr lang="en-US" sz="2000" smtClean="0">
                <a:solidFill>
                  <a:srgbClr val="333366"/>
                </a:solidFill>
              </a:rPr>
              <a:t>(</a:t>
            </a:r>
            <a:r>
              <a:rPr lang="en-US" sz="2000">
                <a:solidFill>
                  <a:srgbClr val="333366"/>
                </a:solidFill>
              </a:rPr>
              <a:t>1 – s</a:t>
            </a:r>
            <a:r>
              <a:rPr lang="en-US" sz="2000" baseline="-25000">
                <a:solidFill>
                  <a:srgbClr val="333366"/>
                </a:solidFill>
              </a:rPr>
              <a:t>K</a:t>
            </a:r>
            <a:r>
              <a:rPr lang="en-US" sz="2000">
                <a:solidFill>
                  <a:srgbClr val="333366"/>
                </a:solidFill>
              </a:rPr>
              <a:t>) - (1 – s</a:t>
            </a:r>
            <a:r>
              <a:rPr lang="en-US" sz="2000" baseline="-25000">
                <a:solidFill>
                  <a:srgbClr val="333366"/>
                </a:solidFill>
              </a:rPr>
              <a:t>B</a:t>
            </a:r>
            <a:r>
              <a:rPr lang="en-US" sz="2000">
                <a:solidFill>
                  <a:srgbClr val="333366"/>
                </a:solidFill>
              </a:rPr>
              <a:t>) </a:t>
            </a:r>
            <a:r>
              <a:rPr lang="en-US" sz="2000" b="1" baseline="30000"/>
              <a:t>.</a:t>
            </a:r>
            <a:r>
              <a:rPr lang="en-US" sz="2000"/>
              <a:t> </a:t>
            </a:r>
            <a:r>
              <a:rPr lang="en-US" sz="2000">
                <a:solidFill>
                  <a:srgbClr val="333366"/>
                </a:solidFill>
              </a:rPr>
              <a:t>(1 –  s</a:t>
            </a:r>
            <a:r>
              <a:rPr lang="en-US" sz="2000" baseline="-25000">
                <a:solidFill>
                  <a:srgbClr val="333366"/>
                </a:solidFill>
              </a:rPr>
              <a:t>E</a:t>
            </a:r>
            <a:r>
              <a:rPr lang="en-US" sz="2000" smtClean="0">
                <a:solidFill>
                  <a:srgbClr val="333366"/>
                </a:solidFill>
              </a:rPr>
              <a:t>)</a:t>
            </a: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10245" name="Rectangle 1029"/>
          <p:cNvSpPr>
            <a:spLocks noChangeArrowheads="1"/>
          </p:cNvSpPr>
          <p:nvPr/>
        </p:nvSpPr>
        <p:spPr bwMode="auto">
          <a:xfrm>
            <a:off x="992560" y="1929929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Generelt:</a:t>
            </a:r>
            <a:endParaRPr lang="nb-NO" sz="2000" b="1">
              <a:solidFill>
                <a:srgbClr val="333366"/>
              </a:solidFill>
            </a:endParaRPr>
          </a:p>
        </p:txBody>
      </p:sp>
      <p:sp>
        <p:nvSpPr>
          <p:cNvPr id="10246" name="Rectangle 1031"/>
          <p:cNvSpPr>
            <a:spLocks noChangeArrowheads="1"/>
          </p:cNvSpPr>
          <p:nvPr/>
        </p:nvSpPr>
        <p:spPr bwMode="auto">
          <a:xfrm>
            <a:off x="5640760" y="815504"/>
            <a:ext cx="3505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  <p:sp>
        <p:nvSpPr>
          <p:cNvPr id="10247" name="Oval 1032"/>
          <p:cNvSpPr>
            <a:spLocks noChangeArrowheads="1"/>
          </p:cNvSpPr>
          <p:nvPr/>
        </p:nvSpPr>
        <p:spPr bwMode="auto">
          <a:xfrm>
            <a:off x="6567860" y="777404"/>
            <a:ext cx="2120900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5" name="Rectangle 1033"/>
          <p:cNvSpPr>
            <a:spLocks noChangeArrowheads="1"/>
          </p:cNvSpPr>
          <p:nvPr/>
        </p:nvSpPr>
        <p:spPr bwMode="auto">
          <a:xfrm>
            <a:off x="992560" y="3634904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Fra kapittel 8 (8.14):</a:t>
            </a:r>
          </a:p>
        </p:txBody>
      </p:sp>
      <p:sp>
        <p:nvSpPr>
          <p:cNvPr id="147466" name="Rectangle 1034"/>
          <p:cNvSpPr>
            <a:spLocks noChangeArrowheads="1"/>
          </p:cNvSpPr>
          <p:nvPr/>
        </p:nvSpPr>
        <p:spPr bwMode="auto">
          <a:xfrm>
            <a:off x="1017960" y="5082704"/>
            <a:ext cx="746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Definisjonen av renteskattegevinsten ved JNV (9.2) er mindre restriktiv enn tidligere (se 8.14).  Vi kan nå håndtere varierende rentebeløp og renteskattefordeler over tid</a:t>
            </a:r>
          </a:p>
        </p:txBody>
      </p:sp>
      <p:sp>
        <p:nvSpPr>
          <p:cNvPr id="10250" name="Rectangle 1035"/>
          <p:cNvSpPr>
            <a:spLocks noChangeArrowheads="1"/>
          </p:cNvSpPr>
          <p:nvPr/>
        </p:nvSpPr>
        <p:spPr bwMode="auto">
          <a:xfrm>
            <a:off x="7288585" y="2034704"/>
            <a:ext cx="669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66"/>
                </a:solidFill>
              </a:rPr>
              <a:t>(9.2)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10251" name="Rectangle 1036"/>
          <p:cNvSpPr>
            <a:spLocks noChangeArrowheads="1"/>
          </p:cNvSpPr>
          <p:nvPr/>
        </p:nvSpPr>
        <p:spPr bwMode="auto">
          <a:xfrm>
            <a:off x="611560" y="764704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5" grpId="0" autoUpdateAnimBg="0"/>
      <p:bldP spid="14746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924744" y="5920904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JNV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nå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blitt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enda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mer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positiv</a:t>
            </a:r>
            <a:endParaRPr lang="en-US" sz="2000" baseline="-25000" dirty="0">
              <a:solidFill>
                <a:srgbClr val="333366"/>
              </a:solidFill>
            </a:endParaRPr>
          </a:p>
        </p:txBody>
      </p:sp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924744" y="1425104"/>
            <a:ext cx="78486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dirty="0" err="1">
                <a:solidFill>
                  <a:srgbClr val="333366"/>
                </a:solidFill>
              </a:rPr>
              <a:t>Eksempel</a:t>
            </a:r>
            <a:r>
              <a:rPr lang="en-US" sz="2000" b="1" dirty="0">
                <a:solidFill>
                  <a:srgbClr val="333366"/>
                </a:solidFill>
              </a:rPr>
              <a:t> </a:t>
            </a:r>
            <a:r>
              <a:rPr lang="en-US" sz="2000" b="1" dirty="0" err="1">
                <a:solidFill>
                  <a:srgbClr val="333366"/>
                </a:solidFill>
              </a:rPr>
              <a:t>billig</a:t>
            </a:r>
            <a:r>
              <a:rPr lang="en-US" sz="2000" b="1" dirty="0">
                <a:solidFill>
                  <a:srgbClr val="333366"/>
                </a:solidFill>
              </a:rPr>
              <a:t> </a:t>
            </a:r>
            <a:r>
              <a:rPr lang="en-US" sz="2000" b="1" dirty="0" err="1">
                <a:solidFill>
                  <a:srgbClr val="333366"/>
                </a:solidFill>
              </a:rPr>
              <a:t>lån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br>
              <a:rPr lang="en-US" sz="2000" dirty="0">
                <a:solidFill>
                  <a:srgbClr val="333366"/>
                </a:solidFill>
              </a:rPr>
            </a:br>
            <a:r>
              <a:rPr lang="en-US" sz="2000" dirty="0">
                <a:solidFill>
                  <a:srgbClr val="333366"/>
                </a:solidFill>
              </a:rPr>
              <a:t>Et </a:t>
            </a:r>
            <a:r>
              <a:rPr lang="en-US" sz="2000" dirty="0" err="1">
                <a:solidFill>
                  <a:srgbClr val="333366"/>
                </a:solidFill>
              </a:rPr>
              <a:t>selskap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vurderer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investering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32 mill.  </a:t>
            </a:r>
            <a:r>
              <a:rPr lang="en-US" sz="2000" dirty="0" err="1">
                <a:solidFill>
                  <a:srgbClr val="333366"/>
                </a:solidFill>
              </a:rPr>
              <a:t>Selskapet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har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fått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tilbud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om</a:t>
            </a:r>
            <a:r>
              <a:rPr lang="en-US" sz="2000" dirty="0">
                <a:solidFill>
                  <a:srgbClr val="333366"/>
                </a:solidFill>
              </a:rPr>
              <a:t> et </a:t>
            </a:r>
            <a:r>
              <a:rPr lang="en-US" sz="2000" dirty="0" err="1">
                <a:solidFill>
                  <a:srgbClr val="333366"/>
                </a:solidFill>
              </a:rPr>
              <a:t>kommunalt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serielån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16 mill.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spesielle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vilkår</a:t>
            </a:r>
            <a:r>
              <a:rPr lang="en-US" sz="2000" dirty="0">
                <a:solidFill>
                  <a:srgbClr val="333366"/>
                </a:solidFill>
              </a:rPr>
              <a:t> over 4 </a:t>
            </a:r>
            <a:r>
              <a:rPr lang="en-US" sz="2000" dirty="0" err="1">
                <a:solidFill>
                  <a:srgbClr val="333366"/>
                </a:solidFill>
              </a:rPr>
              <a:t>år</a:t>
            </a:r>
            <a:r>
              <a:rPr lang="en-US" sz="2000" dirty="0">
                <a:solidFill>
                  <a:srgbClr val="333366"/>
                </a:solidFill>
              </a:rPr>
              <a:t> med en </a:t>
            </a:r>
            <a:r>
              <a:rPr lang="en-US" sz="2000" dirty="0" err="1">
                <a:solidFill>
                  <a:srgbClr val="333366"/>
                </a:solidFill>
              </a:rPr>
              <a:t>årlig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rente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4 %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nedbetaling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etterskuddsvis</a:t>
            </a:r>
            <a:r>
              <a:rPr lang="en-US" sz="2000" dirty="0">
                <a:solidFill>
                  <a:srgbClr val="333366"/>
                </a:solidFill>
              </a:rPr>
              <a:t> over 4 </a:t>
            </a:r>
            <a:r>
              <a:rPr lang="en-US" sz="2000" dirty="0" err="1">
                <a:solidFill>
                  <a:srgbClr val="333366"/>
                </a:solidFill>
              </a:rPr>
              <a:t>år</a:t>
            </a:r>
            <a:r>
              <a:rPr lang="en-US" sz="2000" dirty="0">
                <a:solidFill>
                  <a:srgbClr val="333366"/>
                </a:solidFill>
              </a:rPr>
              <a:t>.  </a:t>
            </a:r>
          </a:p>
          <a:p>
            <a:r>
              <a:rPr lang="en-US" sz="2000" dirty="0" err="1">
                <a:solidFill>
                  <a:srgbClr val="333366"/>
                </a:solidFill>
              </a:rPr>
              <a:t>Markedsrente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et </a:t>
            </a:r>
            <a:r>
              <a:rPr lang="en-US" sz="2000" dirty="0" err="1">
                <a:solidFill>
                  <a:srgbClr val="333366"/>
                </a:solidFill>
              </a:rPr>
              <a:t>tilsvarende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lån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8 %.  </a:t>
            </a:r>
          </a:p>
          <a:p>
            <a:r>
              <a:rPr lang="en-US" sz="2000" dirty="0" err="1">
                <a:solidFill>
                  <a:srgbClr val="333366"/>
                </a:solidFill>
              </a:rPr>
              <a:t>Hva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nåverdien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det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subsidierte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lånet</a:t>
            </a:r>
            <a:r>
              <a:rPr lang="en-US" sz="2000" dirty="0">
                <a:solidFill>
                  <a:srgbClr val="333366"/>
                </a:solidFill>
              </a:rPr>
              <a:t>?</a:t>
            </a:r>
            <a:endParaRPr lang="nb-NO" sz="2000" b="1" dirty="0">
              <a:solidFill>
                <a:srgbClr val="333366"/>
              </a:solidFill>
            </a:endParaRPr>
          </a:p>
        </p:txBody>
      </p:sp>
      <p:sp>
        <p:nvSpPr>
          <p:cNvPr id="11268" name="Rectangle 9"/>
          <p:cNvSpPr>
            <a:spLocks noChangeArrowheads="1"/>
          </p:cNvSpPr>
          <p:nvPr/>
        </p:nvSpPr>
        <p:spPr bwMode="auto">
          <a:xfrm>
            <a:off x="5725344" y="815504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  <p:sp>
        <p:nvSpPr>
          <p:cNvPr id="11269" name="Oval 10"/>
          <p:cNvSpPr>
            <a:spLocks noChangeArrowheads="1"/>
          </p:cNvSpPr>
          <p:nvPr/>
        </p:nvSpPr>
        <p:spPr bwMode="auto">
          <a:xfrm>
            <a:off x="6652444" y="1056804"/>
            <a:ext cx="1392238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6672" name="Object 1024"/>
          <p:cNvGraphicFramePr>
            <a:graphicFrameLocks noChangeAspect="1"/>
          </p:cNvGraphicFramePr>
          <p:nvPr/>
        </p:nvGraphicFramePr>
        <p:xfrm>
          <a:off x="1000944" y="3634904"/>
          <a:ext cx="7658100" cy="2057400"/>
        </p:xfrm>
        <a:graphic>
          <a:graphicData uri="http://schemas.openxmlformats.org/presentationml/2006/ole">
            <p:oleObj spid="_x0000_s11302" name="Worksheet" r:id="rId4" imgW="9045000" imgH="2441160" progId="Excel.Sheet.8">
              <p:embed/>
            </p:oleObj>
          </a:graphicData>
        </a:graphic>
      </p:graphicFrame>
      <p:graphicFrame>
        <p:nvGraphicFramePr>
          <p:cNvPr id="156673" name="Object 1025"/>
          <p:cNvGraphicFramePr>
            <a:graphicFrameLocks noChangeAspect="1"/>
          </p:cNvGraphicFramePr>
          <p:nvPr/>
        </p:nvGraphicFramePr>
        <p:xfrm>
          <a:off x="4496619" y="4219104"/>
          <a:ext cx="4162425" cy="304800"/>
        </p:xfrm>
        <a:graphic>
          <a:graphicData uri="http://schemas.openxmlformats.org/presentationml/2006/ole">
            <p:oleObj spid="_x0000_s11303" name="Regneark" r:id="rId5" imgW="4916160" imgH="360000" progId="Excel.Sheet.8">
              <p:embed/>
            </p:oleObj>
          </a:graphicData>
        </a:graphic>
      </p:graphicFrame>
      <p:graphicFrame>
        <p:nvGraphicFramePr>
          <p:cNvPr id="156674" name="Object 1026"/>
          <p:cNvGraphicFramePr>
            <a:graphicFrameLocks noChangeAspect="1"/>
          </p:cNvGraphicFramePr>
          <p:nvPr/>
        </p:nvGraphicFramePr>
        <p:xfrm>
          <a:off x="4496619" y="4511204"/>
          <a:ext cx="4162425" cy="304800"/>
        </p:xfrm>
        <a:graphic>
          <a:graphicData uri="http://schemas.openxmlformats.org/presentationml/2006/ole">
            <p:oleObj spid="_x0000_s11304" name="Regneark" r:id="rId6" imgW="4916160" imgH="360000" progId="Excel.Sheet.8">
              <p:embed/>
            </p:oleObj>
          </a:graphicData>
        </a:graphic>
      </p:graphicFrame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92944" y="5514504"/>
            <a:ext cx="469900" cy="635000"/>
            <a:chOff x="448" y="3632"/>
            <a:chExt cx="296" cy="400"/>
          </a:xfrm>
        </p:grpSpPr>
        <p:sp>
          <p:nvSpPr>
            <p:cNvPr id="11278" name="Line 18"/>
            <p:cNvSpPr>
              <a:spLocks noChangeShapeType="1"/>
            </p:cNvSpPr>
            <p:nvPr/>
          </p:nvSpPr>
          <p:spPr bwMode="auto">
            <a:xfrm>
              <a:off x="456" y="3648"/>
              <a:ext cx="28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19"/>
            <p:cNvSpPr>
              <a:spLocks noChangeShapeType="1"/>
            </p:cNvSpPr>
            <p:nvPr/>
          </p:nvSpPr>
          <p:spPr bwMode="auto">
            <a:xfrm>
              <a:off x="448" y="4024"/>
              <a:ext cx="28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20"/>
            <p:cNvSpPr>
              <a:spLocks noChangeShapeType="1"/>
            </p:cNvSpPr>
            <p:nvPr/>
          </p:nvSpPr>
          <p:spPr bwMode="auto">
            <a:xfrm>
              <a:off x="456" y="3632"/>
              <a:ext cx="0" cy="4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21"/>
          <p:cNvSpPr>
            <a:spLocks noChangeArrowheads="1"/>
          </p:cNvSpPr>
          <p:nvPr/>
        </p:nvSpPr>
        <p:spPr bwMode="auto">
          <a:xfrm>
            <a:off x="467544" y="764704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6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6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ChangeArrowheads="1"/>
          </p:cNvSpPr>
          <p:nvPr/>
        </p:nvSpPr>
        <p:spPr bwMode="auto">
          <a:xfrm>
            <a:off x="776536" y="2209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NB! Renteskattegevinsten med subsudiert lån vil nå være lavere enn tidligere beregnet.  Hvorfor?</a:t>
            </a:r>
            <a:endParaRPr lang="en-US" sz="2000" baseline="-25000">
              <a:solidFill>
                <a:srgbClr val="333366"/>
              </a:solidFill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852736" y="5791200"/>
            <a:ext cx="861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Selskapet kostnadsfører færre rentekroner enn ved ordinære rentebetingelser.</a:t>
            </a:r>
            <a:endParaRPr lang="en-US" sz="2000" baseline="-25000">
              <a:solidFill>
                <a:srgbClr val="333366"/>
              </a:solidFill>
            </a:endParaRPr>
          </a:p>
        </p:txBody>
      </p:sp>
      <p:sp>
        <p:nvSpPr>
          <p:cNvPr id="12292" name="Rectangle 8"/>
          <p:cNvSpPr>
            <a:spLocks noChangeArrowheads="1"/>
          </p:cNvSpPr>
          <p:nvPr/>
        </p:nvSpPr>
        <p:spPr bwMode="auto">
          <a:xfrm>
            <a:off x="700336" y="1600200"/>
            <a:ext cx="457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333366"/>
                </a:solidFill>
              </a:rPr>
              <a:t> </a:t>
            </a:r>
            <a:r>
              <a:rPr lang="en-US" sz="2000" b="1" smtClean="0">
                <a:solidFill>
                  <a:srgbClr val="333366"/>
                </a:solidFill>
              </a:rPr>
              <a:t>Eksempel </a:t>
            </a:r>
            <a:r>
              <a:rPr lang="en-US" sz="2000" b="1">
                <a:solidFill>
                  <a:srgbClr val="333366"/>
                </a:solidFill>
              </a:rPr>
              <a:t>billig lån (forts.)</a:t>
            </a:r>
            <a:endParaRPr lang="nb-NO" sz="2000" b="1">
              <a:solidFill>
                <a:srgbClr val="333366"/>
              </a:solidFill>
            </a:endParaRPr>
          </a:p>
        </p:txBody>
      </p:sp>
      <p:graphicFrame>
        <p:nvGraphicFramePr>
          <p:cNvPr id="12293" name="Object 1024"/>
          <p:cNvGraphicFramePr>
            <a:graphicFrameLocks noChangeAspect="1"/>
          </p:cNvGraphicFramePr>
          <p:nvPr/>
        </p:nvGraphicFramePr>
        <p:xfrm>
          <a:off x="5148511" y="4064000"/>
          <a:ext cx="3400425" cy="304800"/>
        </p:xfrm>
        <a:graphic>
          <a:graphicData uri="http://schemas.openxmlformats.org/presentationml/2006/ole">
            <p:oleObj spid="_x0000_s12321" name="Regneark" r:id="rId4" imgW="4016160" imgH="360000" progId="Excel.Sheet.8">
              <p:embed/>
            </p:oleObj>
          </a:graphicData>
        </a:graphic>
      </p:graphicFrame>
      <p:graphicFrame>
        <p:nvGraphicFramePr>
          <p:cNvPr id="12294" name="Object 1025"/>
          <p:cNvGraphicFramePr>
            <a:graphicFrameLocks noChangeAspect="1"/>
          </p:cNvGraphicFramePr>
          <p:nvPr/>
        </p:nvGraphicFramePr>
        <p:xfrm>
          <a:off x="5148511" y="4356100"/>
          <a:ext cx="3400425" cy="304800"/>
        </p:xfrm>
        <a:graphic>
          <a:graphicData uri="http://schemas.openxmlformats.org/presentationml/2006/ole">
            <p:oleObj spid="_x0000_s12322" name="Regneark" r:id="rId5" imgW="4016160" imgH="360000" progId="Excel.Sheet.8">
              <p:embed/>
            </p:oleObj>
          </a:graphicData>
        </a:graphic>
      </p:graphicFrame>
      <p:graphicFrame>
        <p:nvGraphicFramePr>
          <p:cNvPr id="12295" name="Object 1026"/>
          <p:cNvGraphicFramePr>
            <a:graphicFrameLocks noChangeAspect="1"/>
          </p:cNvGraphicFramePr>
          <p:nvPr/>
        </p:nvGraphicFramePr>
        <p:xfrm>
          <a:off x="5148511" y="4648200"/>
          <a:ext cx="3400425" cy="304800"/>
        </p:xfrm>
        <a:graphic>
          <a:graphicData uri="http://schemas.openxmlformats.org/presentationml/2006/ole">
            <p:oleObj spid="_x0000_s12323" name="Regneark" r:id="rId6" imgW="4016160" imgH="360000" progId="Excel.Sheet.8">
              <p:embed/>
            </p:oleObj>
          </a:graphicData>
        </a:graphic>
      </p:graphicFrame>
      <p:graphicFrame>
        <p:nvGraphicFramePr>
          <p:cNvPr id="12296" name="Object 1027"/>
          <p:cNvGraphicFramePr>
            <a:graphicFrameLocks noChangeAspect="1"/>
          </p:cNvGraphicFramePr>
          <p:nvPr/>
        </p:nvGraphicFramePr>
        <p:xfrm>
          <a:off x="4386511" y="4953000"/>
          <a:ext cx="771525" cy="304800"/>
        </p:xfrm>
        <a:graphic>
          <a:graphicData uri="http://schemas.openxmlformats.org/presentationml/2006/ole">
            <p:oleObj spid="_x0000_s12324" name="Regneark" r:id="rId7" imgW="911160" imgH="360000" progId="Excel.Sheet.8">
              <p:embed/>
            </p:oleObj>
          </a:graphicData>
        </a:graphic>
      </p:graphicFrame>
      <p:graphicFrame>
        <p:nvGraphicFramePr>
          <p:cNvPr id="12297" name="Object 1028"/>
          <p:cNvGraphicFramePr>
            <a:graphicFrameLocks noChangeAspect="1"/>
          </p:cNvGraphicFramePr>
          <p:nvPr/>
        </p:nvGraphicFramePr>
        <p:xfrm>
          <a:off x="890836" y="3495675"/>
          <a:ext cx="7658100" cy="1762125"/>
        </p:xfrm>
        <a:graphic>
          <a:graphicData uri="http://schemas.openxmlformats.org/presentationml/2006/ole">
            <p:oleObj spid="_x0000_s12325" name="Regneark" r:id="rId8" imgW="9045000" imgH="2081160" progId="Excel.Sheet.8">
              <p:embed/>
            </p:oleObj>
          </a:graphicData>
        </a:graphic>
      </p:graphicFrame>
      <p:sp>
        <p:nvSpPr>
          <p:cNvPr id="12298" name="Rectangle 16"/>
          <p:cNvSpPr>
            <a:spLocks noChangeArrowheads="1"/>
          </p:cNvSpPr>
          <p:nvPr/>
        </p:nvSpPr>
        <p:spPr bwMode="auto">
          <a:xfrm>
            <a:off x="395536" y="1016000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  <p:sp>
        <p:nvSpPr>
          <p:cNvPr id="12299" name="Oval 17"/>
          <p:cNvSpPr>
            <a:spLocks noChangeArrowheads="1"/>
          </p:cNvSpPr>
          <p:nvPr/>
        </p:nvSpPr>
        <p:spPr bwMode="auto">
          <a:xfrm>
            <a:off x="6580436" y="1308100"/>
            <a:ext cx="1392238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Rectangle 18"/>
          <p:cNvSpPr>
            <a:spLocks noChangeArrowheads="1"/>
          </p:cNvSpPr>
          <p:nvPr/>
        </p:nvSpPr>
        <p:spPr bwMode="auto">
          <a:xfrm>
            <a:off x="5653336" y="1066800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1024"/>
          <p:cNvGraphicFramePr>
            <a:graphicFrameLocks noChangeAspect="1"/>
          </p:cNvGraphicFramePr>
          <p:nvPr/>
        </p:nvGraphicFramePr>
        <p:xfrm>
          <a:off x="2160390" y="2961358"/>
          <a:ext cx="3211512" cy="693737"/>
        </p:xfrm>
        <a:graphic>
          <a:graphicData uri="http://schemas.openxmlformats.org/presentationml/2006/ole">
            <p:oleObj spid="_x0000_s13325" name="Equation" r:id="rId4" imgW="1905000" imgH="419100" progId="">
              <p:embed/>
            </p:oleObj>
          </a:graphicData>
        </a:graphic>
      </p:graphicFrame>
      <p:sp>
        <p:nvSpPr>
          <p:cNvPr id="13315" name="Rectangle 1027"/>
          <p:cNvSpPr>
            <a:spLocks noChangeArrowheads="1"/>
          </p:cNvSpPr>
          <p:nvPr/>
        </p:nvSpPr>
        <p:spPr bwMode="auto">
          <a:xfrm>
            <a:off x="2215952" y="3778920"/>
            <a:ext cx="45720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hvor:</a:t>
            </a:r>
            <a:endParaRPr lang="en-US" sz="2000">
              <a:solidFill>
                <a:srgbClr val="333366"/>
              </a:solidFill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L</a:t>
            </a:r>
            <a:r>
              <a:rPr lang="en-US" sz="2000" baseline="-25000">
                <a:solidFill>
                  <a:srgbClr val="333366"/>
                </a:solidFill>
              </a:rPr>
              <a:t>t     </a:t>
            </a:r>
            <a:r>
              <a:rPr lang="en-US" sz="2000">
                <a:solidFill>
                  <a:srgbClr val="333366"/>
                </a:solidFill>
              </a:rPr>
              <a:t> = Låneopptak, tidspunkt </a:t>
            </a:r>
            <a:r>
              <a:rPr lang="en-US" sz="2000" i="1">
                <a:solidFill>
                  <a:srgbClr val="333366"/>
                </a:solidFill>
              </a:rPr>
              <a:t>t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AV</a:t>
            </a:r>
            <a:r>
              <a:rPr lang="en-US" sz="2000" baseline="-25000">
                <a:solidFill>
                  <a:srgbClr val="333366"/>
                </a:solidFill>
              </a:rPr>
              <a:t>t</a:t>
            </a:r>
            <a:r>
              <a:rPr lang="en-US" sz="2000">
                <a:solidFill>
                  <a:srgbClr val="333366"/>
                </a:solidFill>
              </a:rPr>
              <a:t> = Avdrag, tidspunkt </a:t>
            </a:r>
            <a:r>
              <a:rPr lang="en-US" sz="2000" i="1">
                <a:solidFill>
                  <a:srgbClr val="333366"/>
                </a:solidFill>
              </a:rPr>
              <a:t>t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</a:t>
            </a:r>
            <a:r>
              <a:rPr lang="en-US" sz="2000" baseline="-25000">
                <a:solidFill>
                  <a:srgbClr val="333366"/>
                </a:solidFill>
              </a:rPr>
              <a:t>t       </a:t>
            </a:r>
            <a:r>
              <a:rPr lang="en-US" sz="2000">
                <a:solidFill>
                  <a:srgbClr val="333366"/>
                </a:solidFill>
              </a:rPr>
              <a:t>= Rentebeløp, tidspunkt </a:t>
            </a:r>
            <a:r>
              <a:rPr lang="en-US" sz="2000" i="1">
                <a:solidFill>
                  <a:srgbClr val="333366"/>
                </a:solidFill>
              </a:rPr>
              <a:t>t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</a:t>
            </a:r>
            <a:r>
              <a:rPr lang="en-US" sz="2000" baseline="-25000">
                <a:solidFill>
                  <a:srgbClr val="333366"/>
                </a:solidFill>
              </a:rPr>
              <a:t>a</a:t>
            </a:r>
            <a:r>
              <a:rPr lang="en-US" sz="2000">
                <a:solidFill>
                  <a:srgbClr val="333366"/>
                </a:solidFill>
              </a:rPr>
              <a:t>     = Alternativrenten</a:t>
            </a:r>
          </a:p>
        </p:txBody>
      </p:sp>
      <p:sp>
        <p:nvSpPr>
          <p:cNvPr id="13316" name="Rectangle 1031"/>
          <p:cNvSpPr>
            <a:spLocks noChangeArrowheads="1"/>
          </p:cNvSpPr>
          <p:nvPr/>
        </p:nvSpPr>
        <p:spPr bwMode="auto">
          <a:xfrm>
            <a:off x="920552" y="1537370"/>
            <a:ext cx="457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Billig lån (forts.)</a:t>
            </a:r>
            <a:endParaRPr lang="nb-NO" sz="2000" b="1">
              <a:solidFill>
                <a:srgbClr val="333366"/>
              </a:solidFill>
            </a:endParaRPr>
          </a:p>
        </p:txBody>
      </p:sp>
      <p:sp>
        <p:nvSpPr>
          <p:cNvPr id="13317" name="Rectangle 1032"/>
          <p:cNvSpPr>
            <a:spLocks noChangeArrowheads="1"/>
          </p:cNvSpPr>
          <p:nvPr/>
        </p:nvSpPr>
        <p:spPr bwMode="auto">
          <a:xfrm>
            <a:off x="920552" y="2162845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333366"/>
                </a:solidFill>
              </a:rPr>
              <a:t>Generelt: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13318" name="Rectangle 1033"/>
          <p:cNvSpPr>
            <a:spLocks noChangeArrowheads="1"/>
          </p:cNvSpPr>
          <p:nvPr/>
        </p:nvSpPr>
        <p:spPr bwMode="auto">
          <a:xfrm>
            <a:off x="539552" y="908720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  <p:sp>
        <p:nvSpPr>
          <p:cNvPr id="13319" name="Oval 1034"/>
          <p:cNvSpPr>
            <a:spLocks noChangeArrowheads="1"/>
          </p:cNvSpPr>
          <p:nvPr/>
        </p:nvSpPr>
        <p:spPr bwMode="auto">
          <a:xfrm>
            <a:off x="6724452" y="1200820"/>
            <a:ext cx="1392238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Rectangle 1035"/>
          <p:cNvSpPr>
            <a:spLocks noChangeArrowheads="1"/>
          </p:cNvSpPr>
          <p:nvPr/>
        </p:nvSpPr>
        <p:spPr bwMode="auto">
          <a:xfrm>
            <a:off x="5797352" y="959520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861244" y="3029496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   Emisjonskostnader</a:t>
            </a:r>
            <a:r>
              <a:rPr lang="en-US" sz="2000">
                <a:solidFill>
                  <a:srgbClr val="333366"/>
                </a:solidFill>
              </a:rPr>
              <a:t>		100’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-  Redusert </a:t>
            </a:r>
            <a:r>
              <a:rPr lang="en-US" sz="2000">
                <a:solidFill>
                  <a:srgbClr val="333366"/>
                </a:solidFill>
              </a:rPr>
              <a:t>skatt			  </a:t>
            </a:r>
            <a:r>
              <a:rPr lang="en-US" sz="2000" u="sng">
                <a:solidFill>
                  <a:srgbClr val="333366"/>
                </a:solidFill>
              </a:rPr>
              <a:t>28’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= Netto </a:t>
            </a:r>
            <a:r>
              <a:rPr lang="en-US" sz="2000">
                <a:solidFill>
                  <a:srgbClr val="333366"/>
                </a:solidFill>
              </a:rPr>
              <a:t>kostnad			  78’	</a:t>
            </a:r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5572944" y="743496"/>
            <a:ext cx="320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  <p:sp>
        <p:nvSpPr>
          <p:cNvPr id="14340" name="Oval 7"/>
          <p:cNvSpPr>
            <a:spLocks noChangeArrowheads="1"/>
          </p:cNvSpPr>
          <p:nvPr/>
        </p:nvSpPr>
        <p:spPr bwMode="auto">
          <a:xfrm>
            <a:off x="6500044" y="1251496"/>
            <a:ext cx="2120900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9"/>
          <p:cNvSpPr>
            <a:spLocks noChangeArrowheads="1"/>
          </p:cNvSpPr>
          <p:nvPr/>
        </p:nvSpPr>
        <p:spPr bwMode="auto">
          <a:xfrm>
            <a:off x="861244" y="1489621"/>
            <a:ext cx="7848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Eksempel emisjonskostnader</a:t>
            </a:r>
            <a:r>
              <a:rPr lang="en-US" sz="2000">
                <a:solidFill>
                  <a:srgbClr val="333366"/>
                </a:solidFill>
              </a:rPr>
              <a:t>  </a:t>
            </a:r>
          </a:p>
          <a:p>
            <a:r>
              <a:rPr lang="en-US" sz="2000">
                <a:solidFill>
                  <a:srgbClr val="333366"/>
                </a:solidFill>
              </a:rPr>
              <a:t>Selskapet fra forrige eksempel har emisjonskostnader ved det kommunale lånet på tilsammen 0,1mill.  Regn ut justert nåverdi for prosjektet hensyntatt det billige lånet og emisjonskostnadene.</a:t>
            </a:r>
            <a:endParaRPr lang="nb-NO" sz="2000" b="1">
              <a:solidFill>
                <a:srgbClr val="333366"/>
              </a:solidFill>
            </a:endParaRPr>
          </a:p>
        </p:txBody>
      </p:sp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861244" y="4248696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JNV = NV(inv) + NV(fin)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JNV = NV(inv) + NV(renteskattegevinst) + NV(billig lån) + 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    NV(emisjonskostnader)</a:t>
            </a:r>
          </a:p>
        </p:txBody>
      </p:sp>
      <p:sp>
        <p:nvSpPr>
          <p:cNvPr id="91147" name="Rectangle 11"/>
          <p:cNvSpPr>
            <a:spLocks noChangeArrowheads="1"/>
          </p:cNvSpPr>
          <p:nvPr/>
        </p:nvSpPr>
        <p:spPr bwMode="auto">
          <a:xfrm>
            <a:off x="861244" y="5680621"/>
            <a:ext cx="457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JNV = -0,30 + 0,39 + 1,38 + 0,78 = 2,25</a:t>
            </a:r>
          </a:p>
        </p:txBody>
      </p:sp>
      <p:sp>
        <p:nvSpPr>
          <p:cNvPr id="14344" name="Rectangle 13"/>
          <p:cNvSpPr>
            <a:spLocks noChangeArrowheads="1"/>
          </p:cNvSpPr>
          <p:nvPr/>
        </p:nvSpPr>
        <p:spPr bwMode="auto">
          <a:xfrm>
            <a:off x="467544" y="692696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60400" y="1573312"/>
            <a:ext cx="787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 Oppgave 2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1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A/S A har en skattesats på 28% og følgende gjeldskapasitet: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År:</a:t>
            </a:r>
            <a:r>
              <a:rPr lang="en-US" sz="2000">
                <a:solidFill>
                  <a:srgbClr val="333366"/>
                </a:solidFill>
              </a:rPr>
              <a:t>		</a:t>
            </a:r>
            <a:r>
              <a:rPr lang="en-US" sz="2000" b="1">
                <a:solidFill>
                  <a:srgbClr val="333366"/>
                </a:solidFill>
              </a:rPr>
              <a:t>0		1		2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		50		30		0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Effektiv lånerente før skatt er 8%.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Hva er </a:t>
            </a:r>
            <a:r>
              <a:rPr lang="en-US" sz="2000" smtClean="0">
                <a:solidFill>
                  <a:srgbClr val="333366"/>
                </a:solidFill>
              </a:rPr>
              <a:t>nåverdi </a:t>
            </a:r>
            <a:r>
              <a:rPr lang="en-US" sz="2000">
                <a:solidFill>
                  <a:srgbClr val="333366"/>
                </a:solidFill>
              </a:rPr>
              <a:t>av renteskattegevinsten under ettleddsskatt?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685800" y="836712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848544" y="1809155"/>
            <a:ext cx="544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Litt repetisjon om KVM fra kapittel 8: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48544" y="105668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Hvordan finne riktig kapitalkostnad for investeringen ved 100% EK – finansiering?  Hvordan påvirkes denne dersom gjeldsgraden øker fra 0?</a:t>
            </a:r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866007" y="2313980"/>
          <a:ext cx="2559050" cy="388938"/>
        </p:xfrm>
        <a:graphic>
          <a:graphicData uri="http://schemas.openxmlformats.org/presentationml/2006/ole">
            <p:oleObj spid="_x0000_s16427" name="Equation" r:id="rId4" imgW="1497950" imgH="215806" progId="">
              <p:embed/>
            </p:oleObj>
          </a:graphicData>
        </a:graphic>
      </p:graphicFrame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862832" y="2961680"/>
          <a:ext cx="2308225" cy="381000"/>
        </p:xfrm>
        <a:graphic>
          <a:graphicData uri="http://schemas.openxmlformats.org/presentationml/2006/ole">
            <p:oleObj spid="_x0000_s16428" name="Equation" r:id="rId5" imgW="1358310" imgH="215806" progId="">
              <p:embed/>
            </p:oleObj>
          </a:graphicData>
        </a:graphic>
      </p:graphicFrame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1535932" y="4612680"/>
          <a:ext cx="3108325" cy="609600"/>
        </p:xfrm>
        <a:graphic>
          <a:graphicData uri="http://schemas.openxmlformats.org/presentationml/2006/ole">
            <p:oleObj spid="_x0000_s16429" name="Equation" r:id="rId6" imgW="1777229" imgH="355446" progId="">
              <p:embed/>
            </p:oleObj>
          </a:graphicData>
        </a:graphic>
      </p:graphicFrame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783457" y="469046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eller:</a:t>
            </a:r>
          </a:p>
        </p:txBody>
      </p:sp>
      <p:graphicFrame>
        <p:nvGraphicFramePr>
          <p:cNvPr id="95245" name="Object 13"/>
          <p:cNvGraphicFramePr>
            <a:graphicFrameLocks noChangeAspect="1"/>
          </p:cNvGraphicFramePr>
          <p:nvPr/>
        </p:nvGraphicFramePr>
        <p:xfrm>
          <a:off x="885057" y="3964980"/>
          <a:ext cx="3089275" cy="609600"/>
        </p:xfrm>
        <a:graphic>
          <a:graphicData uri="http://schemas.openxmlformats.org/presentationml/2006/ole">
            <p:oleObj spid="_x0000_s16430" name="Equation" r:id="rId7" imgW="1764534" imgH="355446" progId="">
              <p:embed/>
            </p:oleObj>
          </a:graphicData>
        </a:graphic>
      </p:graphicFrame>
      <p:sp>
        <p:nvSpPr>
          <p:cNvPr id="95246" name="Rectangle 14"/>
          <p:cNvSpPr>
            <a:spLocks noChangeArrowheads="1"/>
          </p:cNvSpPr>
          <p:nvPr/>
        </p:nvSpPr>
        <p:spPr bwMode="auto">
          <a:xfrm>
            <a:off x="7714482" y="224095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(8.20)</a:t>
            </a:r>
          </a:p>
        </p:txBody>
      </p:sp>
      <p:sp>
        <p:nvSpPr>
          <p:cNvPr id="95247" name="Rectangle 15"/>
          <p:cNvSpPr>
            <a:spLocks noChangeArrowheads="1"/>
          </p:cNvSpPr>
          <p:nvPr/>
        </p:nvSpPr>
        <p:spPr bwMode="auto">
          <a:xfrm>
            <a:off x="7738294" y="2890243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(8.23)</a:t>
            </a:r>
          </a:p>
        </p:txBody>
      </p:sp>
      <p:sp>
        <p:nvSpPr>
          <p:cNvPr id="95248" name="Rectangle 16"/>
          <p:cNvSpPr>
            <a:spLocks noChangeArrowheads="1"/>
          </p:cNvSpPr>
          <p:nvPr/>
        </p:nvSpPr>
        <p:spPr bwMode="auto">
          <a:xfrm>
            <a:off x="7738294" y="476190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(3.9)</a:t>
            </a: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7738294" y="3537943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(8.24)</a:t>
            </a: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7738294" y="4114205"/>
            <a:ext cx="903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(3.11)</a:t>
            </a:r>
          </a:p>
        </p:txBody>
      </p:sp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824732" y="585728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i="1">
                <a:solidFill>
                  <a:srgbClr val="333366"/>
                </a:solidFill>
              </a:rPr>
              <a:t>Hva mangler ?  </a:t>
            </a:r>
            <a:r>
              <a:rPr lang="en-US" sz="2000">
                <a:solidFill>
                  <a:srgbClr val="333366"/>
                </a:solidFill>
              </a:rPr>
              <a:t>Sammenhengen mellom gjeldsgrad og beta</a:t>
            </a:r>
          </a:p>
        </p:txBody>
      </p:sp>
      <p:sp>
        <p:nvSpPr>
          <p:cNvPr id="16399" name="Rectangle 22"/>
          <p:cNvSpPr>
            <a:spLocks noChangeArrowheads="1"/>
          </p:cNvSpPr>
          <p:nvPr/>
        </p:nvSpPr>
        <p:spPr bwMode="auto">
          <a:xfrm>
            <a:off x="467544" y="548680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  <p:sp>
        <p:nvSpPr>
          <p:cNvPr id="95255" name="Rectangle 23"/>
          <p:cNvSpPr>
            <a:spLocks noChangeArrowheads="1"/>
          </p:cNvSpPr>
          <p:nvPr/>
        </p:nvSpPr>
        <p:spPr bwMode="auto">
          <a:xfrm>
            <a:off x="824732" y="5312768"/>
            <a:ext cx="763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Husk: Disse fem gjelder for alle skattetilfeller. Alt står i tabell 9.4</a:t>
            </a:r>
          </a:p>
        </p:txBody>
      </p:sp>
      <p:graphicFrame>
        <p:nvGraphicFramePr>
          <p:cNvPr id="95256" name="Object 24"/>
          <p:cNvGraphicFramePr>
            <a:graphicFrameLocks noChangeAspect="1"/>
          </p:cNvGraphicFramePr>
          <p:nvPr/>
        </p:nvGraphicFramePr>
        <p:xfrm>
          <a:off x="888232" y="3482380"/>
          <a:ext cx="4405312" cy="381000"/>
        </p:xfrm>
        <a:graphic>
          <a:graphicData uri="http://schemas.openxmlformats.org/presentationml/2006/ole">
            <p:oleObj spid="_x0000_s16431" name="Equation" r:id="rId8" imgW="2349500" imgH="215900" progId="">
              <p:embed/>
            </p:oleObj>
          </a:graphicData>
        </a:graphic>
      </p:graphicFrame>
      <p:graphicFrame>
        <p:nvGraphicFramePr>
          <p:cNvPr id="95257" name="Object 25"/>
          <p:cNvGraphicFramePr>
            <a:graphicFrameLocks noChangeAspect="1"/>
          </p:cNvGraphicFramePr>
          <p:nvPr/>
        </p:nvGraphicFramePr>
        <p:xfrm>
          <a:off x="4287069" y="2331443"/>
          <a:ext cx="1539875" cy="342900"/>
        </p:xfrm>
        <a:graphic>
          <a:graphicData uri="http://schemas.openxmlformats.org/presentationml/2006/ole">
            <p:oleObj spid="_x0000_s16432" name="Equation" r:id="rId9" imgW="901309" imgH="190417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5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3" grpId="0" autoUpdateAnimBg="0"/>
      <p:bldP spid="95246" grpId="0" autoUpdateAnimBg="0"/>
      <p:bldP spid="95247" grpId="0" autoUpdateAnimBg="0"/>
      <p:bldP spid="95248" grpId="0" autoUpdateAnimBg="0"/>
      <p:bldP spid="95249" grpId="0" autoUpdateAnimBg="0"/>
      <p:bldP spid="95250" grpId="0" autoUpdateAnimBg="0"/>
      <p:bldP spid="95253" grpId="0" autoUpdateAnimBg="0"/>
      <p:bldP spid="9525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8152" y="1089447"/>
            <a:ext cx="82296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Ved </a:t>
            </a:r>
            <a:r>
              <a:rPr lang="en-US" sz="2000" u="sng">
                <a:solidFill>
                  <a:srgbClr val="333366"/>
                </a:solidFill>
              </a:rPr>
              <a:t>Miller likevekt</a:t>
            </a:r>
            <a:r>
              <a:rPr lang="en-US" sz="2000">
                <a:solidFill>
                  <a:srgbClr val="333366"/>
                </a:solidFill>
              </a:rPr>
              <a:t>    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Selskapsverdi er uavhengig av gjeldsgrad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Betyr at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</a:rPr>
              <a:t> er denne samme uansett gjeldsgrad</a:t>
            </a: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Betyr at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I</a:t>
            </a:r>
            <a:r>
              <a:rPr lang="nb-NO" sz="2000">
                <a:solidFill>
                  <a:srgbClr val="333366"/>
                </a:solidFill>
              </a:rPr>
              <a:t> (for gjeldfritt selskap) =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</a:rPr>
              <a:t> (med gjeld)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nb-NO" sz="2000">
                <a:solidFill>
                  <a:srgbClr val="333366"/>
                </a:solidFill>
              </a:rPr>
              <a:t>Betyr at Totalkapitalbeta = Investeringsbeta uansett gjeldsgrad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nb-NO" sz="2000">
                <a:solidFill>
                  <a:srgbClr val="333366"/>
                </a:solidFill>
              </a:rPr>
              <a:t>Det samme er tilfelle i en verden uten skatt (M&amp;M)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nb-NO" sz="2000">
                <a:solidFill>
                  <a:srgbClr val="333366"/>
                </a:solidFill>
              </a:rPr>
              <a:t>Eksempel 9.7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753865" y="4000922"/>
            <a:ext cx="8382000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Ved </a:t>
            </a:r>
            <a:r>
              <a:rPr lang="en-US" sz="2000" u="sng">
                <a:solidFill>
                  <a:srgbClr val="333366"/>
                </a:solidFill>
              </a:rPr>
              <a:t>ettleddsskatt</a:t>
            </a:r>
            <a:r>
              <a:rPr lang="en-US" sz="2000">
                <a:solidFill>
                  <a:srgbClr val="333366"/>
                </a:solidFill>
              </a:rPr>
              <a:t> (</a:t>
            </a:r>
            <a:r>
              <a:rPr lang="en-US" sz="2000" smtClean="0">
                <a:solidFill>
                  <a:srgbClr val="333366"/>
                </a:solidFill>
              </a:rPr>
              <a:t>M&amp;M63</a:t>
            </a:r>
            <a:r>
              <a:rPr lang="en-US" sz="2000">
                <a:solidFill>
                  <a:srgbClr val="333366"/>
                </a:solidFill>
              </a:rPr>
              <a:t>) 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Selskapsverdi stiger med gjeldsgrad 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Betyr at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</a:rPr>
              <a:t> synker med økende gjeldsgrad (p.g.a. renteskattegevinst)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Betyr at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I</a:t>
            </a:r>
            <a:r>
              <a:rPr lang="en-US" sz="2000">
                <a:solidFill>
                  <a:srgbClr val="333366"/>
                </a:solidFill>
              </a:rPr>
              <a:t> (gjeldfritt selskap) &gt;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</a:t>
            </a:r>
            <a:r>
              <a:rPr lang="en-US" sz="2000">
                <a:solidFill>
                  <a:srgbClr val="333366"/>
                </a:solidFill>
              </a:rPr>
              <a:t> (med gjeld)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Betyr at Totalkapitalbeta &lt; Investeringsbeta når selskapet har gjeld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r>
              <a:rPr lang="en-US" sz="2000">
                <a:solidFill>
                  <a:srgbClr val="333366"/>
                </a:solidFill>
              </a:rPr>
              <a:t>Eksempel 9.8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w"/>
            </a:pP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17412" name="Rectangle 10"/>
          <p:cNvSpPr>
            <a:spLocks noChangeArrowheads="1"/>
          </p:cNvSpPr>
          <p:nvPr/>
        </p:nvSpPr>
        <p:spPr bwMode="auto">
          <a:xfrm>
            <a:off x="539552" y="476672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/>
          <p:cNvSpPr>
            <a:spLocks noChangeArrowheads="1"/>
          </p:cNvSpPr>
          <p:nvPr/>
        </p:nvSpPr>
        <p:spPr bwMode="auto">
          <a:xfrm>
            <a:off x="106809" y="764704"/>
            <a:ext cx="79930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Fra tabell </a:t>
            </a:r>
            <a:r>
              <a:rPr lang="en-US" b="1" smtClean="0">
                <a:solidFill>
                  <a:srgbClr val="333366"/>
                </a:solidFill>
              </a:rPr>
              <a:t>9.4: </a:t>
            </a:r>
            <a:r>
              <a:rPr lang="en-US" b="1">
                <a:solidFill>
                  <a:srgbClr val="333366"/>
                </a:solidFill>
              </a:rPr>
              <a:t>= </a:t>
            </a:r>
            <a:r>
              <a:rPr lang="en-US">
                <a:solidFill>
                  <a:srgbClr val="333366"/>
                </a:solidFill>
              </a:rPr>
              <a:t>Tabell 8.3 + 1 ny linje (</a:t>
            </a:r>
            <a:r>
              <a:rPr lang="en-US" smtClean="0">
                <a:solidFill>
                  <a:srgbClr val="333366"/>
                </a:solidFill>
              </a:rPr>
              <a:t>investeringsbeta</a:t>
            </a:r>
            <a:r>
              <a:rPr lang="en-US">
                <a:solidFill>
                  <a:srgbClr val="333366"/>
                </a:solidFill>
              </a:rPr>
              <a:t>)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934" y="1556866"/>
            <a:ext cx="881856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467544" y="1141264"/>
            <a:ext cx="8229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1113657" y="3543152"/>
          <a:ext cx="2851150" cy="454025"/>
        </p:xfrm>
        <a:graphic>
          <a:graphicData uri="http://schemas.openxmlformats.org/presentationml/2006/ole">
            <p:oleObj spid="_x0000_s19478" name="Equation" r:id="rId4" imgW="1511300" imgH="215900" progId="">
              <p:embed/>
            </p:oleObj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1153344" y="4303564"/>
          <a:ext cx="2717800" cy="436563"/>
        </p:xfrm>
        <a:graphic>
          <a:graphicData uri="http://schemas.openxmlformats.org/presentationml/2006/ole">
            <p:oleObj spid="_x0000_s19479" name="Equation" r:id="rId5" imgW="1358310" imgH="215806" progId="">
              <p:embed/>
            </p:oleObj>
          </a:graphicData>
        </a:graphic>
      </p:graphicFrame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4582344" y="3274864"/>
            <a:ext cx="4191000" cy="12954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Miller: (1 - s</a:t>
            </a:r>
            <a:r>
              <a:rPr lang="en-US" sz="2000" baseline="-25000">
                <a:solidFill>
                  <a:srgbClr val="333366"/>
                </a:solidFill>
              </a:rPr>
              <a:t>K</a:t>
            </a:r>
            <a:r>
              <a:rPr lang="en-US" sz="2000">
                <a:solidFill>
                  <a:srgbClr val="333366"/>
                </a:solidFill>
              </a:rPr>
              <a:t>) = (1 - s</a:t>
            </a:r>
            <a:r>
              <a:rPr lang="en-US" sz="2000" baseline="-25000">
                <a:solidFill>
                  <a:srgbClr val="333366"/>
                </a:solidFill>
              </a:rPr>
              <a:t>B</a:t>
            </a:r>
            <a:r>
              <a:rPr lang="en-US" sz="2000">
                <a:solidFill>
                  <a:srgbClr val="333366"/>
                </a:solidFill>
              </a:rPr>
              <a:t>) (1 - s</a:t>
            </a:r>
            <a:r>
              <a:rPr lang="en-US" sz="2000" baseline="-25000">
                <a:solidFill>
                  <a:srgbClr val="333366"/>
                </a:solidFill>
              </a:rPr>
              <a:t>E</a:t>
            </a:r>
            <a:r>
              <a:rPr lang="en-US" sz="2000">
                <a:solidFill>
                  <a:srgbClr val="333366"/>
                </a:solidFill>
              </a:rPr>
              <a:t>)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(1 – s</a:t>
            </a:r>
            <a:r>
              <a:rPr lang="en-US" sz="2000" baseline="-25000">
                <a:solidFill>
                  <a:srgbClr val="333366"/>
                </a:solidFill>
              </a:rPr>
              <a:t>B</a:t>
            </a:r>
            <a:r>
              <a:rPr lang="en-US" sz="2000">
                <a:solidFill>
                  <a:srgbClr val="333366"/>
                </a:solidFill>
              </a:rPr>
              <a:t>) = (1 - s</a:t>
            </a:r>
            <a:r>
              <a:rPr lang="en-US" sz="2000" baseline="-25000">
                <a:solidFill>
                  <a:srgbClr val="333366"/>
                </a:solidFill>
              </a:rPr>
              <a:t>K</a:t>
            </a:r>
            <a:r>
              <a:rPr lang="en-US" sz="2000">
                <a:solidFill>
                  <a:srgbClr val="333366"/>
                </a:solidFill>
              </a:rPr>
              <a:t>)/(1 - s</a:t>
            </a:r>
            <a:r>
              <a:rPr lang="en-US" sz="2000" baseline="-25000">
                <a:solidFill>
                  <a:srgbClr val="333366"/>
                </a:solidFill>
              </a:rPr>
              <a:t>E</a:t>
            </a:r>
            <a:r>
              <a:rPr lang="en-US" sz="2000">
                <a:solidFill>
                  <a:srgbClr val="333366"/>
                </a:solidFill>
              </a:rPr>
              <a:t>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dvs. s* = (1 - s</a:t>
            </a:r>
            <a:r>
              <a:rPr lang="en-US" sz="2000" baseline="-25000">
                <a:solidFill>
                  <a:srgbClr val="333366"/>
                </a:solidFill>
              </a:rPr>
              <a:t>B</a:t>
            </a:r>
            <a:r>
              <a:rPr lang="en-US" sz="2000">
                <a:solidFill>
                  <a:srgbClr val="333366"/>
                </a:solidFill>
              </a:rPr>
              <a:t>)</a:t>
            </a:r>
          </a:p>
        </p:txBody>
      </p:sp>
      <p:sp>
        <p:nvSpPr>
          <p:cNvPr id="99335" name="Rectangle 7"/>
          <p:cNvSpPr>
            <a:spLocks noChangeArrowheads="1"/>
          </p:cNvSpPr>
          <p:nvPr/>
        </p:nvSpPr>
        <p:spPr bwMode="auto">
          <a:xfrm>
            <a:off x="797744" y="5789464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Regn ut </a:t>
            </a:r>
            <a:r>
              <a:rPr lang="nb-NO" sz="2000" smtClean="0">
                <a:solidFill>
                  <a:srgbClr val="333366"/>
                </a:solidFill>
              </a:rPr>
              <a:t>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E </a:t>
            </a:r>
            <a:r>
              <a:rPr lang="nb-NO" sz="2000" smtClean="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</a:rPr>
              <a:t>8,7 %, </a:t>
            </a:r>
            <a:r>
              <a:rPr lang="nb-NO" sz="2000" smtClean="0">
                <a:solidFill>
                  <a:srgbClr val="333366"/>
                </a:solidFill>
              </a:rPr>
              <a:t>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G </a:t>
            </a:r>
            <a:r>
              <a:rPr lang="nb-NO" sz="2000" smtClean="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</a:rPr>
              <a:t>4,7 %, k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</a:t>
            </a:r>
            <a:r>
              <a:rPr lang="nb-NO" sz="2000">
                <a:solidFill>
                  <a:srgbClr val="333366"/>
                </a:solidFill>
              </a:rPr>
              <a:t>= 6 %</a:t>
            </a:r>
            <a:endParaRPr lang="en-US" sz="2000">
              <a:solidFill>
                <a:srgbClr val="333366"/>
              </a:solidFill>
            </a:endParaRPr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1148582" y="4913164"/>
          <a:ext cx="3276600" cy="647700"/>
        </p:xfrm>
        <a:graphic>
          <a:graphicData uri="http://schemas.openxmlformats.org/presentationml/2006/ole">
            <p:oleObj spid="_x0000_s19480" name="Equation" r:id="rId6" imgW="2171700" imgH="393700" progId="">
              <p:embed/>
            </p:oleObj>
          </a:graphicData>
        </a:graphic>
      </p:graphicFrame>
      <p:sp>
        <p:nvSpPr>
          <p:cNvPr id="19464" name="Rectangle 12"/>
          <p:cNvSpPr>
            <a:spLocks noChangeArrowheads="1"/>
          </p:cNvSpPr>
          <p:nvPr/>
        </p:nvSpPr>
        <p:spPr bwMode="auto">
          <a:xfrm>
            <a:off x="848544" y="912664"/>
            <a:ext cx="7924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(Miller): </a:t>
            </a:r>
            <a:r>
              <a:rPr lang="en-US" sz="2000">
                <a:solidFill>
                  <a:srgbClr val="333366"/>
                </a:solidFill>
              </a:rPr>
              <a:t>A/S Primo har en markedsverdi på 20 mill. med en gjeldsandel på 0,5.  Selskapets egenkapitalbeta og gjeldsbeta er henholdsvis 1,3 og 0,33.  Risikofri rente er 3 %, markedets risikopremie er 5%, og selskapets skattesats er 28 %.  Det forutsettes at selskapets verdi er uavhengig av </a:t>
            </a:r>
            <a:r>
              <a:rPr lang="en-US" sz="2000" smtClean="0">
                <a:solidFill>
                  <a:srgbClr val="333366"/>
                </a:solidFill>
              </a:rPr>
              <a:t>gjeldsgraden.</a:t>
            </a:r>
            <a:endParaRPr lang="en-US" sz="2000">
              <a:solidFill>
                <a:srgbClr val="333366"/>
              </a:solidFill>
            </a:endParaRPr>
          </a:p>
          <a:p>
            <a:r>
              <a:rPr lang="en-US" sz="2000">
                <a:solidFill>
                  <a:srgbClr val="333366"/>
                </a:solidFill>
              </a:rPr>
              <a:t>Beregn selskapets investeringsbeta og totalkapitalkostnad.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None/>
            </a:pPr>
            <a:endParaRPr lang="nb-NO" sz="2000" b="1">
              <a:solidFill>
                <a:srgbClr val="333366"/>
              </a:solidFill>
            </a:endParaRPr>
          </a:p>
        </p:txBody>
      </p:sp>
      <p:sp>
        <p:nvSpPr>
          <p:cNvPr id="19465" name="Rectangle 13"/>
          <p:cNvSpPr>
            <a:spLocks noChangeArrowheads="1"/>
          </p:cNvSpPr>
          <p:nvPr/>
        </p:nvSpPr>
        <p:spPr bwMode="auto">
          <a:xfrm>
            <a:off x="467544" y="404664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4" grpId="0" animBg="1" autoUpdateAnimBg="0"/>
      <p:bldP spid="9933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594926"/>
            <a:ext cx="8712968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nb-NO" sz="3200" b="1" dirty="0" smtClean="0"/>
              <a:t> Kapittel 9:  Sammenkoplede investerings- </a:t>
            </a:r>
          </a:p>
          <a:p>
            <a:pPr>
              <a:spcBef>
                <a:spcPct val="10000"/>
              </a:spcBef>
            </a:pPr>
            <a:r>
              <a:rPr lang="nb-NO" sz="3200" b="1" dirty="0" smtClean="0"/>
              <a:t>                     og finansieringsprosjekter</a:t>
            </a:r>
            <a:endParaRPr lang="nb-NO" sz="3200" b="1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79500" y="2038896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Alternativt kan vi finne totalkapitalkostnad via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I</a:t>
            </a:r>
            <a:r>
              <a:rPr lang="en-US" sz="2000">
                <a:solidFill>
                  <a:srgbClr val="333366"/>
                </a:solidFill>
              </a:rPr>
              <a:t>: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1079500" y="5391696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Regn ut </a:t>
            </a:r>
            <a:r>
              <a:rPr lang="nb-NO" sz="2000" smtClean="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I </a:t>
            </a:r>
            <a:r>
              <a:rPr lang="en-US" sz="2000" smtClean="0">
                <a:solidFill>
                  <a:srgbClr val="333366"/>
                </a:solidFill>
              </a:rPr>
              <a:t>= </a:t>
            </a:r>
            <a:r>
              <a:rPr lang="en-US" sz="2000">
                <a:solidFill>
                  <a:srgbClr val="333366"/>
                </a:solidFill>
              </a:rPr>
              <a:t>0,77 og 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U </a:t>
            </a:r>
            <a:r>
              <a:rPr lang="en-US" sz="2000" smtClean="0">
                <a:solidFill>
                  <a:srgbClr val="333366"/>
                </a:solidFill>
              </a:rPr>
              <a:t>= </a:t>
            </a:r>
            <a:r>
              <a:rPr lang="en-US" sz="2000">
                <a:solidFill>
                  <a:srgbClr val="333366"/>
                </a:solidFill>
              </a:rPr>
              <a:t>6 %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</p:txBody>
      </p:sp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1181100" y="2762796"/>
          <a:ext cx="4508500" cy="723900"/>
        </p:xfrm>
        <a:graphic>
          <a:graphicData uri="http://schemas.openxmlformats.org/presentationml/2006/ole">
            <p:oleObj spid="_x0000_s20497" name="Formel" r:id="rId4" imgW="2489200" imgH="393700" progId="Equation.3">
              <p:embed/>
            </p:oleObj>
          </a:graphicData>
        </a:graphic>
      </p:graphicFrame>
      <p:sp>
        <p:nvSpPr>
          <p:cNvPr id="20485" name="Rectangle 10"/>
          <p:cNvSpPr>
            <a:spLocks noChangeArrowheads="1"/>
          </p:cNvSpPr>
          <p:nvPr/>
        </p:nvSpPr>
        <p:spPr bwMode="auto">
          <a:xfrm>
            <a:off x="1079500" y="1413421"/>
            <a:ext cx="388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 smtClean="0">
                <a:solidFill>
                  <a:srgbClr val="333366"/>
                </a:solidFill>
              </a:rPr>
              <a:t>Miller </a:t>
            </a:r>
            <a:r>
              <a:rPr lang="en-US" sz="2000" b="1">
                <a:solidFill>
                  <a:srgbClr val="333366"/>
                </a:solidFill>
              </a:rPr>
              <a:t>(forts.)</a:t>
            </a:r>
            <a:endParaRPr lang="nb-NO" sz="2000" b="1">
              <a:solidFill>
                <a:srgbClr val="333366"/>
              </a:solidFill>
            </a:endParaRPr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685800" y="692696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  <p:graphicFrame>
        <p:nvGraphicFramePr>
          <p:cNvPr id="101389" name="Object 13"/>
          <p:cNvGraphicFramePr>
            <a:graphicFrameLocks noChangeAspect="1"/>
          </p:cNvGraphicFramePr>
          <p:nvPr/>
        </p:nvGraphicFramePr>
        <p:xfrm>
          <a:off x="1116013" y="3826421"/>
          <a:ext cx="7131050" cy="503238"/>
        </p:xfrm>
        <a:graphic>
          <a:graphicData uri="http://schemas.openxmlformats.org/presentationml/2006/ole">
            <p:oleObj spid="_x0000_s20498" name="Equation" r:id="rId5" imgW="3225800" imgH="241300" progId="Equation.3">
              <p:embed/>
            </p:oleObj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16013" y="4545559"/>
            <a:ext cx="2519362" cy="57626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Miller:  s* = (1 - s</a:t>
            </a:r>
            <a:r>
              <a:rPr lang="en-US" sz="2000" baseline="-25000">
                <a:solidFill>
                  <a:srgbClr val="333366"/>
                </a:solidFill>
              </a:rPr>
              <a:t>B</a:t>
            </a:r>
            <a:r>
              <a:rPr lang="en-US" sz="2000">
                <a:solidFill>
                  <a:srgbClr val="333366"/>
                </a:solidFill>
              </a:rPr>
              <a:t>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autoUpdateAnimBg="0"/>
      <p:bldP spid="8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27" name="Object 3"/>
          <p:cNvGraphicFramePr>
            <a:graphicFrameLocks noChangeAspect="1"/>
          </p:cNvGraphicFramePr>
          <p:nvPr/>
        </p:nvGraphicFramePr>
        <p:xfrm>
          <a:off x="1181100" y="3370238"/>
          <a:ext cx="2311400" cy="434975"/>
        </p:xfrm>
        <a:graphic>
          <a:graphicData uri="http://schemas.openxmlformats.org/presentationml/2006/ole">
            <p:oleObj spid="_x0000_s21531" name="Equation" r:id="rId4" imgW="1155199" imgH="215806" progId="">
              <p:embed/>
            </p:oleObj>
          </a:graphicData>
        </a:graphic>
      </p:graphicFrame>
      <p:graphicFrame>
        <p:nvGraphicFramePr>
          <p:cNvPr id="103428" name="Object 4"/>
          <p:cNvGraphicFramePr>
            <a:graphicFrameLocks noChangeAspect="1"/>
          </p:cNvGraphicFramePr>
          <p:nvPr/>
        </p:nvGraphicFramePr>
        <p:xfrm>
          <a:off x="1187450" y="3979838"/>
          <a:ext cx="2336800" cy="434975"/>
        </p:xfrm>
        <a:graphic>
          <a:graphicData uri="http://schemas.openxmlformats.org/presentationml/2006/ole">
            <p:oleObj spid="_x0000_s21532" name="Equation" r:id="rId5" imgW="1167893" imgH="215806" progId="">
              <p:embed/>
            </p:oleObj>
          </a:graphicData>
        </a:graphic>
      </p:graphicFrame>
      <p:graphicFrame>
        <p:nvGraphicFramePr>
          <p:cNvPr id="103430" name="Object 6"/>
          <p:cNvGraphicFramePr>
            <a:graphicFrameLocks noChangeAspect="1"/>
          </p:cNvGraphicFramePr>
          <p:nvPr/>
        </p:nvGraphicFramePr>
        <p:xfrm>
          <a:off x="1219200" y="4437038"/>
          <a:ext cx="3962400" cy="723900"/>
        </p:xfrm>
        <a:graphic>
          <a:graphicData uri="http://schemas.openxmlformats.org/presentationml/2006/ole">
            <p:oleObj spid="_x0000_s21533" name="Formel" r:id="rId6" imgW="2171700" imgH="393700" progId="Equation.3">
              <p:embed/>
            </p:oleObj>
          </a:graphicData>
        </a:graphic>
      </p:graphicFrame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1042988" y="1196951"/>
            <a:ext cx="76819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Ved ettleddsskatt(M&amp;M 63): </a:t>
            </a:r>
            <a:r>
              <a:rPr lang="en-US" sz="2000">
                <a:solidFill>
                  <a:srgbClr val="333366"/>
                </a:solidFill>
              </a:rPr>
              <a:t>Fra tabell 9.4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Husk ettleddsskatt betyr s*=1 </a:t>
            </a:r>
          </a:p>
        </p:txBody>
      </p:sp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1042988" y="2062138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Ettleddsskatt betyr at s* = 1 fordi s</a:t>
            </a:r>
            <a:r>
              <a:rPr lang="en-US" sz="2000" baseline="-25000">
                <a:solidFill>
                  <a:srgbClr val="333366"/>
                </a:solidFill>
              </a:rPr>
              <a:t>K </a:t>
            </a:r>
            <a:r>
              <a:rPr lang="en-US" sz="2000">
                <a:solidFill>
                  <a:srgbClr val="333366"/>
                </a:solidFill>
              </a:rPr>
              <a:t>= s</a:t>
            </a:r>
            <a:r>
              <a:rPr lang="en-US" sz="2000" baseline="-25000">
                <a:solidFill>
                  <a:srgbClr val="333366"/>
                </a:solidFill>
              </a:rPr>
              <a:t>E </a:t>
            </a:r>
            <a:r>
              <a:rPr lang="en-US" sz="2000">
                <a:solidFill>
                  <a:srgbClr val="333366"/>
                </a:solidFill>
              </a:rPr>
              <a:t>= 0</a:t>
            </a:r>
          </a:p>
        </p:txBody>
      </p:sp>
      <p:graphicFrame>
        <p:nvGraphicFramePr>
          <p:cNvPr id="21512" name="Object 11"/>
          <p:cNvGraphicFramePr>
            <a:graphicFrameLocks noChangeAspect="1"/>
          </p:cNvGraphicFramePr>
          <p:nvPr/>
        </p:nvGraphicFramePr>
        <p:xfrm>
          <a:off x="1143000" y="2466208"/>
          <a:ext cx="5517232" cy="746868"/>
        </p:xfrm>
        <a:graphic>
          <a:graphicData uri="http://schemas.openxmlformats.org/presentationml/2006/ole">
            <p:oleObj spid="_x0000_s21534" name="Formel" r:id="rId7" imgW="2832100" imgH="381000" progId="Equation.3">
              <p:embed/>
            </p:oleObj>
          </a:graphicData>
        </a:graphic>
      </p:graphicFrame>
      <p:sp>
        <p:nvSpPr>
          <p:cNvPr id="103439" name="Rectangle 15"/>
          <p:cNvSpPr>
            <a:spLocks noChangeArrowheads="1"/>
          </p:cNvSpPr>
          <p:nvPr/>
        </p:nvSpPr>
        <p:spPr bwMode="auto">
          <a:xfrm>
            <a:off x="1143000" y="5662588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Regn ut </a:t>
            </a:r>
            <a:r>
              <a:rPr lang="nb-NO" sz="2000" smtClean="0">
                <a:solidFill>
                  <a:srgbClr val="333366"/>
                </a:solidFill>
              </a:rPr>
              <a:t>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E </a:t>
            </a:r>
            <a:r>
              <a:rPr lang="nb-NO" sz="2000" smtClean="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</a:rPr>
              <a:t>9,5 %, </a:t>
            </a:r>
            <a:r>
              <a:rPr lang="nb-NO" sz="2000" smtClean="0">
                <a:solidFill>
                  <a:srgbClr val="333366"/>
                </a:solidFill>
              </a:rPr>
              <a:t>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G </a:t>
            </a:r>
            <a:r>
              <a:rPr lang="nb-NO" sz="2000" smtClean="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</a:rPr>
              <a:t>4,7 %, </a:t>
            </a:r>
            <a:r>
              <a:rPr lang="nb-NO" sz="2000" smtClean="0">
                <a:solidFill>
                  <a:srgbClr val="333366"/>
                </a:solidFill>
              </a:rPr>
              <a:t>k</a:t>
            </a:r>
            <a:r>
              <a:rPr lang="nb-NO" sz="2000" baseline="-30000" smtClean="0">
                <a:solidFill>
                  <a:srgbClr val="333366"/>
                </a:solidFill>
                <a:cs typeface="Times New Roman" pitchFamily="18" charset="0"/>
              </a:rPr>
              <a:t>T </a:t>
            </a:r>
            <a:r>
              <a:rPr lang="nb-NO" sz="2000" smtClean="0">
                <a:solidFill>
                  <a:srgbClr val="333366"/>
                </a:solidFill>
              </a:rPr>
              <a:t>= </a:t>
            </a:r>
            <a:r>
              <a:rPr lang="nb-NO" sz="2000">
                <a:solidFill>
                  <a:srgbClr val="333366"/>
                </a:solidFill>
              </a:rPr>
              <a:t>6,4 %</a:t>
            </a: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21514" name="Rectangle 16"/>
          <p:cNvSpPr>
            <a:spLocks noChangeArrowheads="1"/>
          </p:cNvSpPr>
          <p:nvPr/>
        </p:nvSpPr>
        <p:spPr bwMode="auto">
          <a:xfrm>
            <a:off x="684213" y="620688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3" grpId="0" autoUpdateAnimBg="0"/>
      <p:bldP spid="103439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962844" y="1585888"/>
          <a:ext cx="5905500" cy="736600"/>
        </p:xfrm>
        <a:graphic>
          <a:graphicData uri="http://schemas.openxmlformats.org/presentationml/2006/ole">
            <p:oleObj spid="_x0000_s22546" name="Formel" r:id="rId4" imgW="3378200" imgH="431800" progId="Equation.3">
              <p:embed/>
            </p:oleObj>
          </a:graphicData>
        </a:graphic>
      </p:graphicFrame>
      <p:sp>
        <p:nvSpPr>
          <p:cNvPr id="22531" name="Rectangle 9"/>
          <p:cNvSpPr>
            <a:spLocks noChangeArrowheads="1"/>
          </p:cNvSpPr>
          <p:nvPr/>
        </p:nvSpPr>
        <p:spPr bwMode="auto">
          <a:xfrm>
            <a:off x="848544" y="1052488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M&amp;M63 (forts.):</a:t>
            </a:r>
          </a:p>
        </p:txBody>
      </p:sp>
      <p:sp>
        <p:nvSpPr>
          <p:cNvPr id="105482" name="Rectangle 10"/>
          <p:cNvSpPr>
            <a:spLocks noChangeArrowheads="1"/>
          </p:cNvSpPr>
          <p:nvPr/>
        </p:nvSpPr>
        <p:spPr bwMode="auto">
          <a:xfrm>
            <a:off x="848544" y="3186088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Regn ut </a:t>
            </a:r>
            <a:r>
              <a:rPr lang="nb-NO" sz="2000">
                <a:solidFill>
                  <a:srgbClr val="333366"/>
                </a:solidFill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I</a:t>
            </a:r>
            <a:r>
              <a:rPr lang="en-US" sz="2000">
                <a:solidFill>
                  <a:srgbClr val="333366"/>
                </a:solidFill>
              </a:rPr>
              <a:t>= 0,89 og k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en-US" sz="2000">
                <a:solidFill>
                  <a:srgbClr val="333366"/>
                </a:solidFill>
              </a:rPr>
              <a:t>= 6,6 %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105483" name="Rectangle 11"/>
          <p:cNvSpPr>
            <a:spLocks noChangeArrowheads="1"/>
          </p:cNvSpPr>
          <p:nvPr/>
        </p:nvSpPr>
        <p:spPr bwMode="auto">
          <a:xfrm>
            <a:off x="810444" y="3795688"/>
            <a:ext cx="7886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Med gjeld og ettleddsskatt (M&amp;M63) er totalkapitalkostnaden 6,4 % (k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T </a:t>
            </a:r>
            <a:r>
              <a:rPr lang="en-US" sz="2000">
                <a:solidFill>
                  <a:srgbClr val="333366"/>
                </a:solidFill>
              </a:rPr>
              <a:t>fra slide 20)</a:t>
            </a:r>
          </a:p>
        </p:txBody>
      </p:sp>
      <p:sp>
        <p:nvSpPr>
          <p:cNvPr id="105486" name="Rectangle 14"/>
          <p:cNvSpPr>
            <a:spLocks noChangeArrowheads="1"/>
          </p:cNvSpPr>
          <p:nvPr/>
        </p:nvSpPr>
        <p:spPr bwMode="auto">
          <a:xfrm>
            <a:off x="810444" y="4557688"/>
            <a:ext cx="8382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eaLnBrk="0" hangingPunct="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  <a:defRPr/>
            </a:pPr>
            <a:r>
              <a:rPr lang="en-US" sz="2000" dirty="0" err="1">
                <a:solidFill>
                  <a:srgbClr val="333366"/>
                </a:solidFill>
              </a:rPr>
              <a:t>Dersom</a:t>
            </a:r>
            <a:r>
              <a:rPr lang="en-US" sz="2000" dirty="0">
                <a:solidFill>
                  <a:srgbClr val="333366"/>
                </a:solidFill>
              </a:rPr>
              <a:t> all </a:t>
            </a:r>
            <a:r>
              <a:rPr lang="en-US" sz="2000" dirty="0" err="1">
                <a:solidFill>
                  <a:srgbClr val="333366"/>
                </a:solidFill>
              </a:rPr>
              <a:t>gjeld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erstattes</a:t>
            </a:r>
            <a:r>
              <a:rPr lang="en-US" sz="2000" dirty="0">
                <a:solidFill>
                  <a:srgbClr val="333366"/>
                </a:solidFill>
              </a:rPr>
              <a:t> med </a:t>
            </a:r>
            <a:r>
              <a:rPr lang="en-US" sz="2000" dirty="0" err="1">
                <a:solidFill>
                  <a:srgbClr val="333366"/>
                </a:solidFill>
              </a:rPr>
              <a:t>egenkapital</a:t>
            </a:r>
            <a:r>
              <a:rPr lang="en-US" sz="2000" dirty="0">
                <a:solidFill>
                  <a:srgbClr val="333366"/>
                </a:solidFill>
              </a:rPr>
              <a:t>, </a:t>
            </a:r>
            <a:r>
              <a:rPr lang="en-US" sz="2000" dirty="0" err="1">
                <a:solidFill>
                  <a:srgbClr val="333366"/>
                </a:solidFill>
              </a:rPr>
              <a:t>blir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totalkapitalkostnaden</a:t>
            </a:r>
            <a:r>
              <a:rPr lang="en-US" sz="2000" dirty="0">
                <a:solidFill>
                  <a:srgbClr val="333366"/>
                </a:solidFill>
              </a:rPr>
              <a:t> 6,6 % 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333366"/>
                </a:solidFill>
              </a:rPr>
              <a:t>     (k</a:t>
            </a:r>
            <a:r>
              <a:rPr lang="nb-NO" sz="2000" baseline="-30000" dirty="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ovenfor</a:t>
            </a:r>
            <a:r>
              <a:rPr lang="en-US" sz="2000" dirty="0">
                <a:solidFill>
                  <a:srgbClr val="333366"/>
                </a:solidFill>
              </a:rPr>
              <a:t>)</a:t>
            </a:r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810444" y="5472088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eaLnBrk="0" hangingPunct="0">
              <a:spcBef>
                <a:spcPct val="50000"/>
              </a:spcBef>
              <a:buClr>
                <a:srgbClr val="CC0066"/>
              </a:buClr>
              <a:buFont typeface="Wingdings" pitchFamily="2" charset="2"/>
              <a:buChar char="Ø"/>
              <a:defRPr/>
            </a:pPr>
            <a:r>
              <a:rPr lang="en-US" sz="2000" dirty="0" err="1">
                <a:solidFill>
                  <a:srgbClr val="333366"/>
                </a:solidFill>
              </a:rPr>
              <a:t>Dersom</a:t>
            </a:r>
            <a:r>
              <a:rPr lang="en-US" sz="2000" dirty="0">
                <a:solidFill>
                  <a:srgbClr val="333366"/>
                </a:solidFill>
              </a:rPr>
              <a:t> vi </a:t>
            </a:r>
            <a:r>
              <a:rPr lang="en-US" sz="2000" dirty="0" err="1">
                <a:solidFill>
                  <a:srgbClr val="333366"/>
                </a:solidFill>
              </a:rPr>
              <a:t>forutsetter</a:t>
            </a:r>
            <a:r>
              <a:rPr lang="en-US" sz="2000" dirty="0">
                <a:solidFill>
                  <a:srgbClr val="333366"/>
                </a:solidFill>
              </a:rPr>
              <a:t> null </a:t>
            </a:r>
            <a:r>
              <a:rPr lang="en-US" sz="2000" dirty="0" err="1">
                <a:solidFill>
                  <a:srgbClr val="333366"/>
                </a:solidFill>
              </a:rPr>
              <a:t>verdieffekt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</a:t>
            </a:r>
            <a:r>
              <a:rPr lang="en-US" sz="2000" dirty="0">
                <a:solidFill>
                  <a:srgbClr val="333366"/>
                </a:solidFill>
              </a:rPr>
              <a:t> (Miller), </a:t>
            </a:r>
            <a:r>
              <a:rPr lang="en-US" sz="2000" dirty="0" err="1">
                <a:solidFill>
                  <a:srgbClr val="333366"/>
                </a:solidFill>
              </a:rPr>
              <a:t>vil</a:t>
            </a:r>
            <a:r>
              <a:rPr lang="en-US" sz="2000" dirty="0">
                <a:solidFill>
                  <a:srgbClr val="333366"/>
                </a:solidFill>
              </a:rPr>
              <a:t> total-</a:t>
            </a:r>
          </a:p>
          <a:p>
            <a:pPr eaLnBrk="0" hangingPunct="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000" dirty="0">
                <a:solidFill>
                  <a:srgbClr val="333366"/>
                </a:solidFill>
              </a:rPr>
              <a:t>     </a:t>
            </a:r>
            <a:r>
              <a:rPr lang="en-US" sz="2000" dirty="0" err="1">
                <a:solidFill>
                  <a:srgbClr val="333366"/>
                </a:solidFill>
              </a:rPr>
              <a:t>kapitalkostnaden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være</a:t>
            </a:r>
            <a:r>
              <a:rPr lang="en-US" sz="2000" dirty="0">
                <a:solidFill>
                  <a:srgbClr val="333366"/>
                </a:solidFill>
              </a:rPr>
              <a:t> 6 % </a:t>
            </a:r>
            <a:r>
              <a:rPr lang="en-US" sz="2000" dirty="0" err="1">
                <a:solidFill>
                  <a:srgbClr val="333366"/>
                </a:solidFill>
              </a:rPr>
              <a:t>i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begge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tilfellene</a:t>
            </a:r>
            <a:r>
              <a:rPr lang="en-US" sz="2000" dirty="0">
                <a:solidFill>
                  <a:srgbClr val="333366"/>
                </a:solidFill>
              </a:rPr>
              <a:t> (k</a:t>
            </a:r>
            <a:r>
              <a:rPr lang="nb-NO" sz="2000" baseline="-30000" dirty="0">
                <a:solidFill>
                  <a:srgbClr val="333366"/>
                </a:solidFill>
                <a:cs typeface="Times New Roman" pitchFamily="18" charset="0"/>
              </a:rPr>
              <a:t>T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k</a:t>
            </a:r>
            <a:r>
              <a:rPr lang="nb-NO" sz="2000" baseline="-30000" dirty="0">
                <a:solidFill>
                  <a:srgbClr val="333366"/>
                </a:solidFill>
                <a:cs typeface="Times New Roman" pitchFamily="18" charset="0"/>
              </a:rPr>
              <a:t>U </a:t>
            </a:r>
            <a:r>
              <a:rPr lang="en-US" sz="2000" dirty="0" err="1">
                <a:solidFill>
                  <a:srgbClr val="333366"/>
                </a:solidFill>
              </a:rPr>
              <a:t>fra</a:t>
            </a:r>
            <a:r>
              <a:rPr lang="en-US" sz="2000" dirty="0">
                <a:solidFill>
                  <a:srgbClr val="333366"/>
                </a:solidFill>
              </a:rPr>
              <a:t> slide 18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19)</a:t>
            </a:r>
          </a:p>
        </p:txBody>
      </p:sp>
      <p:sp>
        <p:nvSpPr>
          <p:cNvPr id="22536" name="Rectangle 17"/>
          <p:cNvSpPr>
            <a:spLocks noChangeArrowheads="1"/>
          </p:cNvSpPr>
          <p:nvPr/>
        </p:nvSpPr>
        <p:spPr bwMode="auto">
          <a:xfrm>
            <a:off x="467544" y="620688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  <p:graphicFrame>
        <p:nvGraphicFramePr>
          <p:cNvPr id="105490" name="Object 18"/>
          <p:cNvGraphicFramePr>
            <a:graphicFrameLocks noChangeAspect="1"/>
          </p:cNvGraphicFramePr>
          <p:nvPr/>
        </p:nvGraphicFramePr>
        <p:xfrm>
          <a:off x="969194" y="2525688"/>
          <a:ext cx="4043363" cy="450850"/>
        </p:xfrm>
        <a:graphic>
          <a:graphicData uri="http://schemas.openxmlformats.org/presentationml/2006/ole">
            <p:oleObj spid="_x0000_s22547" name="Equation" r:id="rId5" imgW="1828800" imgH="215900" progId="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2" grpId="0" autoUpdateAnimBg="0"/>
      <p:bldP spid="105483" grpId="0" autoUpdateAnimBg="0"/>
      <p:bldP spid="105486" grpId="0" autoUpdateAnimBg="0"/>
      <p:bldP spid="105487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744" name="Object 1024"/>
          <p:cNvGraphicFramePr>
            <a:graphicFrameLocks noChangeAspect="1"/>
          </p:cNvGraphicFramePr>
          <p:nvPr/>
        </p:nvGraphicFramePr>
        <p:xfrm>
          <a:off x="2701157" y="2411388"/>
          <a:ext cx="3659187" cy="647700"/>
        </p:xfrm>
        <a:graphic>
          <a:graphicData uri="http://schemas.openxmlformats.org/presentationml/2006/ole">
            <p:oleObj spid="_x0000_s23568" name="Formel" r:id="rId4" imgW="2171700" imgH="393700" progId="Equation.3">
              <p:embed/>
            </p:oleObj>
          </a:graphicData>
        </a:graphic>
      </p:graphicFrame>
      <p:graphicFrame>
        <p:nvGraphicFramePr>
          <p:cNvPr id="159745" name="Object 1025"/>
          <p:cNvGraphicFramePr>
            <a:graphicFrameLocks noChangeAspect="1"/>
          </p:cNvGraphicFramePr>
          <p:nvPr/>
        </p:nvGraphicFramePr>
        <p:xfrm>
          <a:off x="2691632" y="4125888"/>
          <a:ext cx="1992312" cy="762000"/>
        </p:xfrm>
        <a:graphic>
          <a:graphicData uri="http://schemas.openxmlformats.org/presentationml/2006/ole">
            <p:oleObj spid="_x0000_s23569" name="Formel" r:id="rId5" imgW="1155199" imgH="444307" progId="Equation.3">
              <p:embed/>
            </p:oleObj>
          </a:graphicData>
        </a:graphic>
      </p:graphicFrame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1305744" y="5192688"/>
            <a:ext cx="70104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90600" indent="-9906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E(XT</a:t>
            </a:r>
            <a:r>
              <a:rPr lang="en-US" sz="2000" baseline="-25000">
                <a:solidFill>
                  <a:srgbClr val="333366"/>
                </a:solidFill>
              </a:rPr>
              <a:t>t</a:t>
            </a:r>
            <a:r>
              <a:rPr lang="en-US" sz="2000">
                <a:solidFill>
                  <a:srgbClr val="333366"/>
                </a:solidFill>
              </a:rPr>
              <a:t>) = forventet kontantstrøm for selskapet etter skatt forutsatt 100% eierfinansiering (dvs. totalkapitalstrømmen; kontantstrøm fra driften)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873944" y="1230288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Vi finner totalkapitalkostnaden </a:t>
            </a:r>
            <a:r>
              <a:rPr lang="en-US" sz="2000" smtClean="0">
                <a:solidFill>
                  <a:srgbClr val="333366"/>
                </a:solidFill>
              </a:rPr>
              <a:t>ved </a:t>
            </a:r>
            <a:r>
              <a:rPr lang="en-US" sz="2000">
                <a:solidFill>
                  <a:srgbClr val="333366"/>
                </a:solidFill>
              </a:rPr>
              <a:t>å beregne EK-kostnad og gjeldskostnad hver for seg.  Disse veies til en totalkapitalkostnad etter skatt (gjennomsnittlig kapitalkostnad; WACC).</a:t>
            </a: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467544" y="620688"/>
            <a:ext cx="3505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4.  Totalkapitalmetoden</a:t>
            </a: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950144" y="3440088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Prosjektets nåverdi; pakkeverdien, beregnes i én operasjon: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utoUpdateAnimBg="0"/>
      <p:bldP spid="10752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59"/>
          <p:cNvGrpSpPr>
            <a:grpSpLocks/>
          </p:cNvGrpSpPr>
          <p:nvPr/>
        </p:nvGrpSpPr>
        <p:grpSpPr bwMode="auto">
          <a:xfrm>
            <a:off x="2313236" y="3139480"/>
            <a:ext cx="4495800" cy="846138"/>
            <a:chOff x="2688" y="2208"/>
            <a:chExt cx="2832" cy="533"/>
          </a:xfrm>
        </p:grpSpPr>
        <p:sp>
          <p:nvSpPr>
            <p:cNvPr id="24585" name="Line 1029"/>
            <p:cNvSpPr>
              <a:spLocks noChangeShapeType="1"/>
            </p:cNvSpPr>
            <p:nvPr/>
          </p:nvSpPr>
          <p:spPr bwMode="auto">
            <a:xfrm flipV="1">
              <a:off x="2784" y="2448"/>
              <a:ext cx="2256" cy="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86" name="Group 1058"/>
            <p:cNvGrpSpPr>
              <a:grpSpLocks/>
            </p:cNvGrpSpPr>
            <p:nvPr/>
          </p:nvGrpSpPr>
          <p:grpSpPr bwMode="auto">
            <a:xfrm>
              <a:off x="2688" y="2208"/>
              <a:ext cx="2832" cy="533"/>
              <a:chOff x="2688" y="2208"/>
              <a:chExt cx="2832" cy="533"/>
            </a:xfrm>
          </p:grpSpPr>
          <p:grpSp>
            <p:nvGrpSpPr>
              <p:cNvPr id="24587" name="Group 1057"/>
              <p:cNvGrpSpPr>
                <a:grpSpLocks/>
              </p:cNvGrpSpPr>
              <p:nvPr/>
            </p:nvGrpSpPr>
            <p:grpSpPr bwMode="auto">
              <a:xfrm>
                <a:off x="4272" y="2208"/>
                <a:ext cx="615" cy="520"/>
                <a:chOff x="4272" y="2208"/>
                <a:chExt cx="615" cy="520"/>
              </a:xfrm>
            </p:grpSpPr>
            <p:sp>
              <p:nvSpPr>
                <p:cNvPr id="24608" name="Text Box 1032"/>
                <p:cNvSpPr txBox="1">
                  <a:spLocks noChangeArrowheads="1"/>
                </p:cNvSpPr>
                <p:nvPr/>
              </p:nvSpPr>
              <p:spPr bwMode="auto">
                <a:xfrm>
                  <a:off x="4272" y="2320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4609" name="Group 1033"/>
                <p:cNvGrpSpPr>
                  <a:grpSpLocks/>
                </p:cNvGrpSpPr>
                <p:nvPr/>
              </p:nvGrpSpPr>
              <p:grpSpPr bwMode="auto">
                <a:xfrm>
                  <a:off x="4287" y="2208"/>
                  <a:ext cx="600" cy="520"/>
                  <a:chOff x="2376" y="1680"/>
                  <a:chExt cx="600" cy="520"/>
                </a:xfrm>
              </p:grpSpPr>
              <p:sp>
                <p:nvSpPr>
                  <p:cNvPr id="24610" name="Text Box 10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3</a:t>
                    </a:r>
                  </a:p>
                </p:txBody>
              </p:sp>
              <p:sp>
                <p:nvSpPr>
                  <p:cNvPr id="24611" name="Text Box 10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4588" name="Group 1036"/>
              <p:cNvGrpSpPr>
                <a:grpSpLocks/>
              </p:cNvGrpSpPr>
              <p:nvPr/>
            </p:nvGrpSpPr>
            <p:grpSpPr bwMode="auto">
              <a:xfrm>
                <a:off x="3705" y="2221"/>
                <a:ext cx="615" cy="520"/>
                <a:chOff x="2361" y="1680"/>
                <a:chExt cx="615" cy="520"/>
              </a:xfrm>
            </p:grpSpPr>
            <p:sp>
              <p:nvSpPr>
                <p:cNvPr id="24604" name="Text Box 1037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4605" name="Group 1038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4606" name="Text Box 10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</a:t>
                    </a:r>
                  </a:p>
                </p:txBody>
              </p:sp>
              <p:sp>
                <p:nvSpPr>
                  <p:cNvPr id="24607" name="Text Box 10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4589" name="Group 1041"/>
              <p:cNvGrpSpPr>
                <a:grpSpLocks/>
              </p:cNvGrpSpPr>
              <p:nvPr/>
            </p:nvGrpSpPr>
            <p:grpSpPr bwMode="auto">
              <a:xfrm>
                <a:off x="3129" y="2221"/>
                <a:ext cx="615" cy="520"/>
                <a:chOff x="2361" y="1680"/>
                <a:chExt cx="615" cy="520"/>
              </a:xfrm>
            </p:grpSpPr>
            <p:sp>
              <p:nvSpPr>
                <p:cNvPr id="24600" name="Text Box 1042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4601" name="Group 1043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4602" name="Text Box 10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1</a:t>
                    </a:r>
                  </a:p>
                </p:txBody>
              </p:sp>
              <p:sp>
                <p:nvSpPr>
                  <p:cNvPr id="24603" name="Text Box 10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4590" name="Group 1046"/>
              <p:cNvGrpSpPr>
                <a:grpSpLocks/>
              </p:cNvGrpSpPr>
              <p:nvPr/>
            </p:nvGrpSpPr>
            <p:grpSpPr bwMode="auto">
              <a:xfrm>
                <a:off x="2688" y="2221"/>
                <a:ext cx="615" cy="520"/>
                <a:chOff x="2361" y="1680"/>
                <a:chExt cx="615" cy="520"/>
              </a:xfrm>
            </p:grpSpPr>
            <p:sp>
              <p:nvSpPr>
                <p:cNvPr id="24596" name="Text Box 1047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GB">
                    <a:latin typeface="Wingdings" pitchFamily="2" charset="2"/>
                  </a:endParaRPr>
                </a:p>
              </p:txBody>
            </p:sp>
            <p:grpSp>
              <p:nvGrpSpPr>
                <p:cNvPr id="24597" name="Group 1048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4598" name="Text Box 10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0</a:t>
                    </a:r>
                  </a:p>
                </p:txBody>
              </p:sp>
              <p:sp>
                <p:nvSpPr>
                  <p:cNvPr id="24599" name="Text Box 10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-70</a:t>
                    </a:r>
                  </a:p>
                </p:txBody>
              </p:sp>
            </p:grpSp>
          </p:grpSp>
          <p:grpSp>
            <p:nvGrpSpPr>
              <p:cNvPr id="24591" name="Group 1051"/>
              <p:cNvGrpSpPr>
                <a:grpSpLocks/>
              </p:cNvGrpSpPr>
              <p:nvPr/>
            </p:nvGrpSpPr>
            <p:grpSpPr bwMode="auto">
              <a:xfrm>
                <a:off x="4905" y="2208"/>
                <a:ext cx="615" cy="520"/>
                <a:chOff x="2361" y="1680"/>
                <a:chExt cx="615" cy="520"/>
              </a:xfrm>
            </p:grpSpPr>
            <p:sp>
              <p:nvSpPr>
                <p:cNvPr id="24592" name="Text Box 1052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GB">
                    <a:latin typeface="Wingdings" pitchFamily="2" charset="2"/>
                  </a:endParaRPr>
                </a:p>
              </p:txBody>
            </p:sp>
            <p:grpSp>
              <p:nvGrpSpPr>
                <p:cNvPr id="24593" name="Group 1053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4594" name="Text Box 10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4</a:t>
                    </a:r>
                  </a:p>
                </p:txBody>
              </p:sp>
              <p:sp>
                <p:nvSpPr>
                  <p:cNvPr id="24595" name="Text Box 10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</p:grpSp>
      </p:grpSp>
      <p:graphicFrame>
        <p:nvGraphicFramePr>
          <p:cNvPr id="160768" name="Object 1024"/>
          <p:cNvGraphicFramePr>
            <a:graphicFrameLocks noChangeAspect="1"/>
          </p:cNvGraphicFramePr>
          <p:nvPr/>
        </p:nvGraphicFramePr>
        <p:xfrm>
          <a:off x="5194549" y="4066580"/>
          <a:ext cx="3278187" cy="647700"/>
        </p:xfrm>
        <a:graphic>
          <a:graphicData uri="http://schemas.openxmlformats.org/presentationml/2006/ole">
            <p:oleObj spid="_x0000_s24616" name="Formel" r:id="rId4" imgW="2171700" imgH="393700" progId="Equation.3">
              <p:embed/>
            </p:oleObj>
          </a:graphicData>
        </a:graphic>
      </p:graphicFrame>
      <p:sp>
        <p:nvSpPr>
          <p:cNvPr id="136231" name="Rectangle 1063"/>
          <p:cNvSpPr>
            <a:spLocks noChangeArrowheads="1"/>
          </p:cNvSpPr>
          <p:nvPr/>
        </p:nvSpPr>
        <p:spPr bwMode="auto">
          <a:xfrm>
            <a:off x="2986336" y="5661248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NV</a:t>
            </a:r>
            <a:r>
              <a:rPr lang="nb-NO" sz="2000" baseline="-30000" dirty="0">
                <a:solidFill>
                  <a:srgbClr val="333366"/>
                </a:solidFill>
                <a:cs typeface="Times New Roman" pitchFamily="18" charset="0"/>
              </a:rPr>
              <a:t>13,6%</a:t>
            </a:r>
            <a:r>
              <a:rPr lang="en-US" sz="2000" dirty="0">
                <a:solidFill>
                  <a:srgbClr val="333366"/>
                </a:solidFill>
              </a:rPr>
              <a:t> = + 3,43</a:t>
            </a:r>
          </a:p>
        </p:txBody>
      </p:sp>
      <p:sp>
        <p:nvSpPr>
          <p:cNvPr id="24583" name="Rectangle 1064"/>
          <p:cNvSpPr>
            <a:spLocks noChangeArrowheads="1"/>
          </p:cNvSpPr>
          <p:nvPr/>
        </p:nvSpPr>
        <p:spPr bwMode="auto">
          <a:xfrm>
            <a:off x="471736" y="100588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Monotype Sorts" pitchFamily="2" charset="2"/>
              </a:rPr>
              <a:t> </a:t>
            </a:r>
            <a:r>
              <a:rPr lang="en-US" sz="2000">
                <a:solidFill>
                  <a:srgbClr val="333366"/>
                </a:solidFill>
              </a:rPr>
              <a:t> </a:t>
            </a:r>
            <a:r>
              <a:rPr lang="en-US" sz="2000" b="1">
                <a:solidFill>
                  <a:srgbClr val="333366"/>
                </a:solidFill>
              </a:rPr>
              <a:t>Eksempel </a:t>
            </a:r>
            <a:r>
              <a:rPr lang="en-US" sz="2000">
                <a:solidFill>
                  <a:srgbClr val="333366"/>
                </a:solidFill>
              </a:rPr>
              <a:t>– A/S Glass har gjeldsandel på 50 % og en selskapsverdi på </a:t>
            </a:r>
          </a:p>
          <a:p>
            <a:r>
              <a:rPr lang="en-US" sz="2000">
                <a:solidFill>
                  <a:srgbClr val="333366"/>
                </a:solidFill>
              </a:rPr>
              <a:t>     100 mill.  Selskapets egenkapitalbeta er 1,5, gjeldsbeta er 0,5, forventet   </a:t>
            </a:r>
          </a:p>
          <a:p>
            <a:r>
              <a:rPr lang="en-US" sz="2000">
                <a:solidFill>
                  <a:srgbClr val="333366"/>
                </a:solidFill>
              </a:rPr>
              <a:t>     markedsavkastning er 15 % og risikofri rente er 5 %.  Selskapet betaler </a:t>
            </a:r>
          </a:p>
          <a:p>
            <a:r>
              <a:rPr lang="en-US" sz="2000">
                <a:solidFill>
                  <a:srgbClr val="333366"/>
                </a:solidFill>
              </a:rPr>
              <a:t>     10 % lånerente.  Bedriftsskattesatsen er 28 %, og det er nøytral skatt</a:t>
            </a:r>
          </a:p>
          <a:p>
            <a:r>
              <a:rPr lang="en-US" sz="2000">
                <a:solidFill>
                  <a:srgbClr val="333366"/>
                </a:solidFill>
              </a:rPr>
              <a:t>     på investornivå (dvs. s* = 1).  </a:t>
            </a:r>
            <a:endParaRPr lang="en-US" sz="2000" smtClean="0">
              <a:solidFill>
                <a:srgbClr val="333366"/>
              </a:solidFill>
            </a:endParaRPr>
          </a:p>
          <a:p>
            <a:r>
              <a:rPr lang="en-US" sz="2000" smtClean="0">
                <a:solidFill>
                  <a:srgbClr val="333366"/>
                </a:solidFill>
              </a:rPr>
              <a:t>     A/S </a:t>
            </a:r>
            <a:r>
              <a:rPr lang="en-US" sz="2000">
                <a:solidFill>
                  <a:srgbClr val="333366"/>
                </a:solidFill>
              </a:rPr>
              <a:t>Glass vurderer et </a:t>
            </a:r>
            <a:r>
              <a:rPr lang="en-US" sz="2000" smtClean="0">
                <a:solidFill>
                  <a:srgbClr val="333366"/>
                </a:solidFill>
              </a:rPr>
              <a:t>fireårig investeringsprosjekt </a:t>
            </a:r>
            <a:r>
              <a:rPr lang="en-US" sz="2000">
                <a:solidFill>
                  <a:srgbClr val="333366"/>
                </a:solidFill>
              </a:rPr>
              <a:t>på 70 mill. med en </a:t>
            </a:r>
            <a:r>
              <a:rPr lang="en-US" sz="2000" smtClean="0">
                <a:solidFill>
                  <a:srgbClr val="333366"/>
                </a:solidFill>
              </a:rPr>
              <a:t>årlig</a:t>
            </a:r>
          </a:p>
          <a:p>
            <a:r>
              <a:rPr lang="en-US" sz="2000" smtClean="0">
                <a:solidFill>
                  <a:srgbClr val="333366"/>
                </a:solidFill>
              </a:rPr>
              <a:t>     kontantstrøm på 25 </a:t>
            </a:r>
            <a:r>
              <a:rPr lang="en-US" sz="2000">
                <a:solidFill>
                  <a:srgbClr val="333366"/>
                </a:solidFill>
              </a:rPr>
              <a:t>mill.  Beregn investeringens nåverdi.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24584" name="Rectangle 1065"/>
          <p:cNvSpPr>
            <a:spLocks noChangeArrowheads="1"/>
          </p:cNvSpPr>
          <p:nvPr/>
        </p:nvSpPr>
        <p:spPr bwMode="auto">
          <a:xfrm>
            <a:off x="395536" y="548680"/>
            <a:ext cx="525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4.  Totalkapitalmetoden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3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1066800" y="1812925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Vi tar utgangspunkt i forventet kontantstrøm til eierne etter skatt, dvs. </a:t>
            </a:r>
            <a:r>
              <a:rPr lang="en-US" sz="2000" u="sng">
                <a:solidFill>
                  <a:srgbClr val="333366"/>
                </a:solidFill>
              </a:rPr>
              <a:t>etter</a:t>
            </a:r>
            <a:r>
              <a:rPr lang="en-US" sz="2000">
                <a:solidFill>
                  <a:srgbClr val="333366"/>
                </a:solidFill>
              </a:rPr>
              <a:t> finansposter (og inkl. renteskattefordel).  Denne diskonteres med EK – kostnaden k</a:t>
            </a:r>
            <a:r>
              <a:rPr lang="en-US" sz="2000" baseline="-25000">
                <a:solidFill>
                  <a:srgbClr val="333366"/>
                </a:solidFill>
              </a:rPr>
              <a:t>E</a:t>
            </a:r>
            <a:r>
              <a:rPr lang="en-US" sz="2000">
                <a:solidFill>
                  <a:srgbClr val="333366"/>
                </a:solidFill>
              </a:rPr>
              <a:t>.</a:t>
            </a:r>
          </a:p>
        </p:txBody>
      </p:sp>
      <p:graphicFrame>
        <p:nvGraphicFramePr>
          <p:cNvPr id="161792" name="Object 1024"/>
          <p:cNvGraphicFramePr>
            <a:graphicFrameLocks noChangeAspect="1"/>
          </p:cNvGraphicFramePr>
          <p:nvPr/>
        </p:nvGraphicFramePr>
        <p:xfrm>
          <a:off x="3455988" y="3276600"/>
          <a:ext cx="1954212" cy="762000"/>
        </p:xfrm>
        <a:graphic>
          <a:graphicData uri="http://schemas.openxmlformats.org/presentationml/2006/ole">
            <p:oleObj spid="_x0000_s25610" name="Formel" r:id="rId4" imgW="1155199" imgH="444307" progId="Equation.3">
              <p:embed/>
            </p:oleObj>
          </a:graphicData>
        </a:graphic>
      </p:graphicFrame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685800" y="990600"/>
            <a:ext cx="4953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5.  Egenkapitalmetoden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1143000" y="4708525"/>
            <a:ext cx="807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Monotype Sorts" pitchFamily="2" charset="2"/>
              </a:rPr>
              <a:t> </a:t>
            </a:r>
            <a:r>
              <a:rPr lang="en-US" sz="2000">
                <a:solidFill>
                  <a:srgbClr val="333366"/>
                </a:solidFill>
              </a:rPr>
              <a:t> </a:t>
            </a:r>
            <a:r>
              <a:rPr lang="en-US" sz="2000" b="1">
                <a:solidFill>
                  <a:srgbClr val="333366"/>
                </a:solidFill>
              </a:rPr>
              <a:t>Eksempel </a:t>
            </a:r>
            <a:r>
              <a:rPr lang="en-US" sz="2000">
                <a:solidFill>
                  <a:srgbClr val="333366"/>
                </a:solidFill>
              </a:rPr>
              <a:t>– Regn ut nåverdien av investeringsprosjektet til A/S Glass </a:t>
            </a:r>
          </a:p>
          <a:p>
            <a:r>
              <a:rPr lang="en-US" sz="2000">
                <a:solidFill>
                  <a:srgbClr val="333366"/>
                </a:solidFill>
              </a:rPr>
              <a:t>     med egenkapitalmetoden.  </a:t>
            </a:r>
            <a:r>
              <a:rPr lang="en-US" sz="2000" smtClean="0">
                <a:solidFill>
                  <a:srgbClr val="333366"/>
                </a:solidFill>
              </a:rPr>
              <a:t>Bruk bokbasert </a:t>
            </a:r>
            <a:r>
              <a:rPr lang="en-US" sz="2000">
                <a:solidFill>
                  <a:srgbClr val="333366"/>
                </a:solidFill>
              </a:rPr>
              <a:t>gjeldskapasitet.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8"/>
          <p:cNvSpPr>
            <a:spLocks noChangeArrowheads="1"/>
          </p:cNvSpPr>
          <p:nvPr/>
        </p:nvSpPr>
        <p:spPr bwMode="auto">
          <a:xfrm>
            <a:off x="1081088" y="1447800"/>
            <a:ext cx="3922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Eksempel </a:t>
            </a:r>
            <a:r>
              <a:rPr lang="en-US" sz="2000">
                <a:solidFill>
                  <a:srgbClr val="333366"/>
                </a:solidFill>
              </a:rPr>
              <a:t>– A/S Glass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26627" name="Rectangle 28"/>
          <p:cNvSpPr>
            <a:spLocks noChangeArrowheads="1"/>
          </p:cNvSpPr>
          <p:nvPr/>
        </p:nvSpPr>
        <p:spPr bwMode="auto">
          <a:xfrm>
            <a:off x="685800" y="990600"/>
            <a:ext cx="4953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5.  Egenkapitalmetoden (forts.)</a:t>
            </a:r>
          </a:p>
          <a:p>
            <a:endParaRPr lang="en-US" b="1">
              <a:solidFill>
                <a:srgbClr val="333366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19247722"/>
              </p:ext>
            </p:extLst>
          </p:nvPr>
        </p:nvGraphicFramePr>
        <p:xfrm>
          <a:off x="971550" y="2636838"/>
          <a:ext cx="7762875" cy="2371725"/>
        </p:xfrm>
        <a:graphic>
          <a:graphicData uri="http://schemas.openxmlformats.org/presentationml/2006/ole">
            <p:oleObj spid="_x0000_s26660" name="Worksheet" r:id="rId4" imgW="7810624" imgH="2371657" progId="Excel.Sheet.8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1782316" y="5810672"/>
            <a:ext cx="419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/>
              <a:t>k</a:t>
            </a:r>
            <a:r>
              <a:rPr lang="nb-NO" sz="2000" baseline="-30000">
                <a:cs typeface="Times New Roman" pitchFamily="18" charset="0"/>
              </a:rPr>
              <a:t>U</a:t>
            </a:r>
            <a:r>
              <a:rPr lang="en-US" sz="2000"/>
              <a:t> = 0,05 + 1,08[0,15 – 0,05] = 0,158</a:t>
            </a:r>
          </a:p>
        </p:txBody>
      </p:sp>
      <p:graphicFrame>
        <p:nvGraphicFramePr>
          <p:cNvPr id="164864" name="Object 1024"/>
          <p:cNvGraphicFramePr>
            <a:graphicFrameLocks noChangeAspect="1"/>
          </p:cNvGraphicFramePr>
          <p:nvPr/>
        </p:nvGraphicFramePr>
        <p:xfrm>
          <a:off x="1833116" y="3397672"/>
          <a:ext cx="4940300" cy="736600"/>
        </p:xfrm>
        <a:graphic>
          <a:graphicData uri="http://schemas.openxmlformats.org/presentationml/2006/ole">
            <p:oleObj spid="_x0000_s27698" name="Formel" r:id="rId4" imgW="3200400" imgH="431800" progId="Equation.3">
              <p:embed/>
            </p:oleObj>
          </a:graphicData>
        </a:graphic>
      </p:graphicFrame>
      <p:graphicFrame>
        <p:nvGraphicFramePr>
          <p:cNvPr id="164865" name="Object 1025"/>
          <p:cNvGraphicFramePr>
            <a:graphicFrameLocks noChangeAspect="1"/>
          </p:cNvGraphicFramePr>
          <p:nvPr/>
        </p:nvGraphicFramePr>
        <p:xfrm>
          <a:off x="1833116" y="4210472"/>
          <a:ext cx="6261100" cy="685800"/>
        </p:xfrm>
        <a:graphic>
          <a:graphicData uri="http://schemas.openxmlformats.org/presentationml/2006/ole">
            <p:oleObj spid="_x0000_s27699" name="Formel" r:id="rId5" imgW="3784600" imgH="419100" progId="Equation.3">
              <p:embed/>
            </p:oleObj>
          </a:graphicData>
        </a:graphic>
      </p:graphicFrame>
      <p:graphicFrame>
        <p:nvGraphicFramePr>
          <p:cNvPr id="164866" name="Object 1026"/>
          <p:cNvGraphicFramePr>
            <a:graphicFrameLocks noChangeAspect="1"/>
          </p:cNvGraphicFramePr>
          <p:nvPr/>
        </p:nvGraphicFramePr>
        <p:xfrm>
          <a:off x="1833116" y="5201072"/>
          <a:ext cx="6629400" cy="368300"/>
        </p:xfrm>
        <a:graphic>
          <a:graphicData uri="http://schemas.openxmlformats.org/presentationml/2006/ole">
            <p:oleObj spid="_x0000_s27700" name="Formel" r:id="rId6" imgW="3860800" imgH="215900" progId="Equation.3">
              <p:embed/>
            </p:oleObj>
          </a:graphicData>
        </a:graphic>
      </p:graphicFrame>
      <p:sp>
        <p:nvSpPr>
          <p:cNvPr id="27654" name="Rectangle 38"/>
          <p:cNvSpPr>
            <a:spLocks noChangeArrowheads="1"/>
          </p:cNvSpPr>
          <p:nvPr/>
        </p:nvSpPr>
        <p:spPr bwMode="auto">
          <a:xfrm>
            <a:off x="613916" y="476672"/>
            <a:ext cx="6172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6.  Sammenligning av de tre metodene</a:t>
            </a:r>
          </a:p>
        </p:txBody>
      </p:sp>
      <p:sp>
        <p:nvSpPr>
          <p:cNvPr id="27655" name="Rectangle 39"/>
          <p:cNvSpPr>
            <a:spLocks noChangeArrowheads="1"/>
          </p:cNvSpPr>
          <p:nvPr/>
        </p:nvSpPr>
        <p:spPr bwMode="auto">
          <a:xfrm>
            <a:off x="983804" y="1238672"/>
            <a:ext cx="3922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Eksempel </a:t>
            </a:r>
            <a:r>
              <a:rPr lang="en-US" sz="2000">
                <a:solidFill>
                  <a:srgbClr val="333366"/>
                </a:solidFill>
              </a:rPr>
              <a:t>– A/S Glass</a:t>
            </a:r>
            <a:endParaRPr lang="nb-NO" sz="2000">
              <a:solidFill>
                <a:srgbClr val="333366"/>
              </a:solidFill>
            </a:endParaRPr>
          </a:p>
        </p:txBody>
      </p:sp>
      <p:sp>
        <p:nvSpPr>
          <p:cNvPr id="27656" name="Rectangle 40"/>
          <p:cNvSpPr>
            <a:spLocks noChangeArrowheads="1"/>
          </p:cNvSpPr>
          <p:nvPr/>
        </p:nvSpPr>
        <p:spPr bwMode="auto">
          <a:xfrm>
            <a:off x="994916" y="1848272"/>
            <a:ext cx="65532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000">
                <a:solidFill>
                  <a:srgbClr val="333366"/>
                </a:solidFill>
              </a:rPr>
              <a:t>Så langt: Beregnet nåverdi med EK- og TK metodene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000">
                <a:solidFill>
                  <a:srgbClr val="333366"/>
                </a:solidFill>
              </a:rPr>
              <a:t>Nå: Beregner  nåverdi med JNVmetoden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US" sz="2000">
                <a:solidFill>
                  <a:srgbClr val="333366"/>
                </a:solidFill>
              </a:rPr>
              <a:t>Holder på forutsetningen om ettleddsskatt (M&amp;M63)</a:t>
            </a:r>
          </a:p>
        </p:txBody>
      </p:sp>
      <p:grpSp>
        <p:nvGrpSpPr>
          <p:cNvPr id="27657" name="Group 41"/>
          <p:cNvGrpSpPr>
            <a:grpSpLocks/>
          </p:cNvGrpSpPr>
          <p:nvPr/>
        </p:nvGrpSpPr>
        <p:grpSpPr bwMode="auto">
          <a:xfrm>
            <a:off x="4576316" y="1002135"/>
            <a:ext cx="4495800" cy="846137"/>
            <a:chOff x="2688" y="2208"/>
            <a:chExt cx="2832" cy="533"/>
          </a:xfrm>
        </p:grpSpPr>
        <p:sp>
          <p:nvSpPr>
            <p:cNvPr id="27659" name="Line 42"/>
            <p:cNvSpPr>
              <a:spLocks noChangeShapeType="1"/>
            </p:cNvSpPr>
            <p:nvPr/>
          </p:nvSpPr>
          <p:spPr bwMode="auto">
            <a:xfrm flipV="1">
              <a:off x="2784" y="2448"/>
              <a:ext cx="2256" cy="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diamond" w="med" len="med"/>
              <a:tailEnd type="diamond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60" name="Group 43"/>
            <p:cNvGrpSpPr>
              <a:grpSpLocks/>
            </p:cNvGrpSpPr>
            <p:nvPr/>
          </p:nvGrpSpPr>
          <p:grpSpPr bwMode="auto">
            <a:xfrm>
              <a:off x="2688" y="2208"/>
              <a:ext cx="2832" cy="533"/>
              <a:chOff x="2688" y="2208"/>
              <a:chExt cx="2832" cy="533"/>
            </a:xfrm>
          </p:grpSpPr>
          <p:grpSp>
            <p:nvGrpSpPr>
              <p:cNvPr id="27661" name="Group 44"/>
              <p:cNvGrpSpPr>
                <a:grpSpLocks/>
              </p:cNvGrpSpPr>
              <p:nvPr/>
            </p:nvGrpSpPr>
            <p:grpSpPr bwMode="auto">
              <a:xfrm>
                <a:off x="4272" y="2208"/>
                <a:ext cx="615" cy="520"/>
                <a:chOff x="4272" y="2208"/>
                <a:chExt cx="615" cy="520"/>
              </a:xfrm>
            </p:grpSpPr>
            <p:sp>
              <p:nvSpPr>
                <p:cNvPr id="27682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272" y="2320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7683" name="Group 46"/>
                <p:cNvGrpSpPr>
                  <a:grpSpLocks/>
                </p:cNvGrpSpPr>
                <p:nvPr/>
              </p:nvGrpSpPr>
              <p:grpSpPr bwMode="auto">
                <a:xfrm>
                  <a:off x="4287" y="2208"/>
                  <a:ext cx="600" cy="520"/>
                  <a:chOff x="2376" y="1680"/>
                  <a:chExt cx="600" cy="520"/>
                </a:xfrm>
              </p:grpSpPr>
              <p:sp>
                <p:nvSpPr>
                  <p:cNvPr id="27684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3</a:t>
                    </a:r>
                  </a:p>
                </p:txBody>
              </p:sp>
              <p:sp>
                <p:nvSpPr>
                  <p:cNvPr id="27685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7662" name="Group 49"/>
              <p:cNvGrpSpPr>
                <a:grpSpLocks/>
              </p:cNvGrpSpPr>
              <p:nvPr/>
            </p:nvGrpSpPr>
            <p:grpSpPr bwMode="auto">
              <a:xfrm>
                <a:off x="3705" y="2221"/>
                <a:ext cx="615" cy="520"/>
                <a:chOff x="2361" y="1680"/>
                <a:chExt cx="615" cy="520"/>
              </a:xfrm>
            </p:grpSpPr>
            <p:sp>
              <p:nvSpPr>
                <p:cNvPr id="2767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7679" name="Group 51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7680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</a:t>
                    </a:r>
                  </a:p>
                </p:txBody>
              </p:sp>
              <p:sp>
                <p:nvSpPr>
                  <p:cNvPr id="27681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7663" name="Group 54"/>
              <p:cNvGrpSpPr>
                <a:grpSpLocks/>
              </p:cNvGrpSpPr>
              <p:nvPr/>
            </p:nvGrpSpPr>
            <p:grpSpPr bwMode="auto">
              <a:xfrm>
                <a:off x="3129" y="2221"/>
                <a:ext cx="615" cy="520"/>
                <a:chOff x="2361" y="1680"/>
                <a:chExt cx="615" cy="520"/>
              </a:xfrm>
            </p:grpSpPr>
            <p:sp>
              <p:nvSpPr>
                <p:cNvPr id="2767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7675" name="Group 56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7676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1</a:t>
                    </a:r>
                  </a:p>
                </p:txBody>
              </p:sp>
              <p:sp>
                <p:nvSpPr>
                  <p:cNvPr id="27677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  <p:grpSp>
            <p:nvGrpSpPr>
              <p:cNvPr id="27664" name="Group 59"/>
              <p:cNvGrpSpPr>
                <a:grpSpLocks/>
              </p:cNvGrpSpPr>
              <p:nvPr/>
            </p:nvGrpSpPr>
            <p:grpSpPr bwMode="auto">
              <a:xfrm>
                <a:off x="2688" y="2221"/>
                <a:ext cx="615" cy="520"/>
                <a:chOff x="2361" y="1680"/>
                <a:chExt cx="615" cy="520"/>
              </a:xfrm>
            </p:grpSpPr>
            <p:sp>
              <p:nvSpPr>
                <p:cNvPr id="2767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nb-NO">
                      <a:latin typeface="Wingdings" pitchFamily="2" charset="2"/>
                    </a:rPr>
                    <a:t>w</a:t>
                  </a:r>
                </a:p>
              </p:txBody>
            </p:sp>
            <p:grpSp>
              <p:nvGrpSpPr>
                <p:cNvPr id="27671" name="Group 61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7672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0</a:t>
                    </a:r>
                  </a:p>
                </p:txBody>
              </p:sp>
              <p:sp>
                <p:nvSpPr>
                  <p:cNvPr id="27673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-70</a:t>
                    </a:r>
                  </a:p>
                </p:txBody>
              </p:sp>
            </p:grpSp>
          </p:grpSp>
          <p:grpSp>
            <p:nvGrpSpPr>
              <p:cNvPr id="27665" name="Group 64"/>
              <p:cNvGrpSpPr>
                <a:grpSpLocks/>
              </p:cNvGrpSpPr>
              <p:nvPr/>
            </p:nvGrpSpPr>
            <p:grpSpPr bwMode="auto">
              <a:xfrm>
                <a:off x="4905" y="2208"/>
                <a:ext cx="615" cy="520"/>
                <a:chOff x="2361" y="1680"/>
                <a:chExt cx="615" cy="520"/>
              </a:xfrm>
            </p:grpSpPr>
            <p:sp>
              <p:nvSpPr>
                <p:cNvPr id="27666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361" y="1776"/>
                  <a:ext cx="183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GB">
                    <a:latin typeface="Wingdings" pitchFamily="2" charset="2"/>
                  </a:endParaRPr>
                </a:p>
              </p:txBody>
            </p:sp>
            <p:grpSp>
              <p:nvGrpSpPr>
                <p:cNvPr id="27667" name="Group 66"/>
                <p:cNvGrpSpPr>
                  <a:grpSpLocks/>
                </p:cNvGrpSpPr>
                <p:nvPr/>
              </p:nvGrpSpPr>
              <p:grpSpPr bwMode="auto">
                <a:xfrm>
                  <a:off x="2376" y="1680"/>
                  <a:ext cx="600" cy="520"/>
                  <a:chOff x="2376" y="1680"/>
                  <a:chExt cx="600" cy="520"/>
                </a:xfrm>
              </p:grpSpPr>
              <p:sp>
                <p:nvSpPr>
                  <p:cNvPr id="27668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84" y="1680"/>
                    <a:ext cx="24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4</a:t>
                    </a:r>
                  </a:p>
                </p:txBody>
              </p:sp>
              <p:sp>
                <p:nvSpPr>
                  <p:cNvPr id="2766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76" y="1969"/>
                    <a:ext cx="600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nb-NO" sz="1800"/>
                      <a:t>25</a:t>
                    </a:r>
                  </a:p>
                </p:txBody>
              </p:sp>
            </p:grpSp>
          </p:grpSp>
        </p:grpSp>
      </p:grpSp>
      <p:sp>
        <p:nvSpPr>
          <p:cNvPr id="27658" name="Rectangle 40"/>
          <p:cNvSpPr>
            <a:spLocks noChangeArrowheads="1"/>
          </p:cNvSpPr>
          <p:nvPr/>
        </p:nvSpPr>
        <p:spPr bwMode="auto">
          <a:xfrm>
            <a:off x="107504" y="3562772"/>
            <a:ext cx="16557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</a:rPr>
              <a:t>Tabell 9.4: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848544" y="1447800"/>
            <a:ext cx="6553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333366"/>
                </a:solidFill>
              </a:rPr>
              <a:t>Justert nåverdi: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    a) Verdi av investeringen alene, gitt 100% EK-finansiering:</a:t>
            </a:r>
          </a:p>
        </p:txBody>
      </p:sp>
      <p:sp>
        <p:nvSpPr>
          <p:cNvPr id="28675" name="Rectangle 32"/>
          <p:cNvSpPr>
            <a:spLocks noChangeArrowheads="1"/>
          </p:cNvSpPr>
          <p:nvPr/>
        </p:nvSpPr>
        <p:spPr bwMode="auto">
          <a:xfrm>
            <a:off x="1686744" y="2362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k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en-US" sz="2000">
                <a:solidFill>
                  <a:srgbClr val="333366"/>
                </a:solidFill>
              </a:rPr>
              <a:t> =  0,158   (fra slide 26)</a:t>
            </a:r>
          </a:p>
        </p:txBody>
      </p:sp>
      <p:sp>
        <p:nvSpPr>
          <p:cNvPr id="28676" name="Rectangle 33"/>
          <p:cNvSpPr>
            <a:spLocks noChangeArrowheads="1"/>
          </p:cNvSpPr>
          <p:nvPr/>
        </p:nvSpPr>
        <p:spPr bwMode="auto">
          <a:xfrm>
            <a:off x="5115744" y="23622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NV</a:t>
            </a:r>
            <a:r>
              <a:rPr lang="nb-NO" sz="2000" baseline="-30000">
                <a:solidFill>
                  <a:srgbClr val="333366"/>
                </a:solidFill>
                <a:cs typeface="Times New Roman" pitchFamily="18" charset="0"/>
              </a:rPr>
              <a:t>15,8%</a:t>
            </a:r>
            <a:r>
              <a:rPr lang="en-US" sz="2000">
                <a:solidFill>
                  <a:srgbClr val="333366"/>
                </a:solidFill>
              </a:rPr>
              <a:t> = 0,23473</a:t>
            </a:r>
          </a:p>
        </p:txBody>
      </p:sp>
      <p:sp>
        <p:nvSpPr>
          <p:cNvPr id="119847" name="Rectangle 39"/>
          <p:cNvSpPr>
            <a:spLocks noChangeArrowheads="1"/>
          </p:cNvSpPr>
          <p:nvPr/>
        </p:nvSpPr>
        <p:spPr bwMode="auto">
          <a:xfrm>
            <a:off x="1118419" y="3141663"/>
            <a:ext cx="7051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b) Verdi av finansieringen (spart skatt pga. rentefradrag):</a:t>
            </a:r>
          </a:p>
        </p:txBody>
      </p:sp>
      <p:sp>
        <p:nvSpPr>
          <p:cNvPr id="119849" name="Rectangle 41"/>
          <p:cNvSpPr>
            <a:spLocks noChangeArrowheads="1"/>
          </p:cNvSpPr>
          <p:nvPr/>
        </p:nvSpPr>
        <p:spPr bwMode="auto">
          <a:xfrm>
            <a:off x="4066407" y="40767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NV</a:t>
            </a:r>
            <a:r>
              <a:rPr lang="nb-NO" sz="2000" baseline="-30000" dirty="0">
                <a:solidFill>
                  <a:srgbClr val="333366"/>
                </a:solidFill>
                <a:cs typeface="Times New Roman" pitchFamily="18" charset="0"/>
              </a:rPr>
              <a:t>10%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smtClean="0">
                <a:solidFill>
                  <a:srgbClr val="333366"/>
                </a:solidFill>
              </a:rPr>
              <a:t>=</a:t>
            </a:r>
            <a:endParaRPr lang="en-US" sz="2000" dirty="0">
              <a:solidFill>
                <a:srgbClr val="333366"/>
              </a:solidFill>
            </a:endParaRPr>
          </a:p>
        </p:txBody>
      </p:sp>
      <p:sp>
        <p:nvSpPr>
          <p:cNvPr id="119850" name="Rectangle 42"/>
          <p:cNvSpPr>
            <a:spLocks noChangeArrowheads="1"/>
          </p:cNvSpPr>
          <p:nvPr/>
        </p:nvSpPr>
        <p:spPr bwMode="auto">
          <a:xfrm>
            <a:off x="1329557" y="5229225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JNV </a:t>
            </a:r>
            <a:r>
              <a:rPr lang="en-US" sz="2000" dirty="0" smtClean="0">
                <a:solidFill>
                  <a:srgbClr val="333366"/>
                </a:solidFill>
              </a:rPr>
              <a:t>=</a:t>
            </a:r>
            <a:endParaRPr lang="en-US" sz="2000" dirty="0">
              <a:solidFill>
                <a:srgbClr val="333366"/>
              </a:solidFill>
            </a:endParaRPr>
          </a:p>
        </p:txBody>
      </p:sp>
      <p:graphicFrame>
        <p:nvGraphicFramePr>
          <p:cNvPr id="165889" name="Object 1025"/>
          <p:cNvGraphicFramePr>
            <a:graphicFrameLocks noChangeAspect="1"/>
          </p:cNvGraphicFramePr>
          <p:nvPr/>
        </p:nvGraphicFramePr>
        <p:xfrm>
          <a:off x="842194" y="3675063"/>
          <a:ext cx="8048625" cy="304800"/>
        </p:xfrm>
        <a:graphic>
          <a:graphicData uri="http://schemas.openxmlformats.org/presentationml/2006/ole">
            <p:oleObj spid="_x0000_s28686" name="Regneark" r:id="rId4" imgW="9506160" imgH="360000" progId="Excel.Sheet.8">
              <p:embed/>
            </p:oleObj>
          </a:graphicData>
        </a:graphic>
      </p:graphicFrame>
      <p:sp>
        <p:nvSpPr>
          <p:cNvPr id="28681" name="Rectangle 45"/>
          <p:cNvSpPr>
            <a:spLocks noChangeArrowheads="1"/>
          </p:cNvSpPr>
          <p:nvPr/>
        </p:nvSpPr>
        <p:spPr bwMode="auto">
          <a:xfrm>
            <a:off x="467544" y="990600"/>
            <a:ext cx="6172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6.  Sammenligning av de tre metodene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9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9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47" grpId="0" autoUpdateAnimBg="0"/>
      <p:bldP spid="119849" grpId="0" autoUpdateAnimBg="0"/>
      <p:bldP spid="11985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3"/>
          <p:cNvSpPr>
            <a:spLocks noChangeShapeType="1"/>
          </p:cNvSpPr>
          <p:nvPr/>
        </p:nvSpPr>
        <p:spPr bwMode="auto">
          <a:xfrm>
            <a:off x="2895600" y="24384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1066800" y="2209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/>
              <a:t>Slide </a:t>
            </a:r>
            <a:r>
              <a:rPr lang="en-US" sz="2000" smtClean="0"/>
              <a:t>22-23 </a:t>
            </a:r>
            <a:endParaRPr lang="en-US" sz="2000"/>
          </a:p>
        </p:txBody>
      </p:sp>
      <p:sp>
        <p:nvSpPr>
          <p:cNvPr id="29700" name="Line 5"/>
          <p:cNvSpPr>
            <a:spLocks noChangeShapeType="1"/>
          </p:cNvSpPr>
          <p:nvPr/>
        </p:nvSpPr>
        <p:spPr bwMode="auto">
          <a:xfrm>
            <a:off x="2895600" y="28194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1066800" y="2616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/>
              <a:t>Slide </a:t>
            </a:r>
            <a:r>
              <a:rPr lang="en-US" sz="2000" smtClean="0"/>
              <a:t>24-25 </a:t>
            </a:r>
            <a:endParaRPr lang="en-US" sz="2000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2895600" y="32258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Rectangle 8"/>
          <p:cNvSpPr>
            <a:spLocks noChangeArrowheads="1"/>
          </p:cNvSpPr>
          <p:nvPr/>
        </p:nvSpPr>
        <p:spPr bwMode="auto">
          <a:xfrm>
            <a:off x="1079500" y="3022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/>
              <a:t>Slide </a:t>
            </a:r>
            <a:r>
              <a:rPr lang="en-US" sz="2000" smtClean="0"/>
              <a:t>18-21 </a:t>
            </a:r>
            <a:endParaRPr lang="en-US" sz="2000"/>
          </a:p>
        </p:txBody>
      </p:sp>
      <p:graphicFrame>
        <p:nvGraphicFramePr>
          <p:cNvPr id="29704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27285936"/>
              </p:ext>
            </p:extLst>
          </p:nvPr>
        </p:nvGraphicFramePr>
        <p:xfrm>
          <a:off x="3581400" y="1830388"/>
          <a:ext cx="2441575" cy="1598612"/>
        </p:xfrm>
        <a:graphic>
          <a:graphicData uri="http://schemas.openxmlformats.org/presentationml/2006/ole">
            <p:oleObj spid="_x0000_s29711" name="Worksheet" r:id="rId4" imgW="1819345" imgH="1190557" progId="Excel.Sheet.8">
              <p:embed/>
            </p:oleObj>
          </a:graphicData>
        </a:graphic>
      </p:graphicFrame>
      <p:sp>
        <p:nvSpPr>
          <p:cNvPr id="29705" name="Rectangle 13"/>
          <p:cNvSpPr>
            <a:spLocks noChangeArrowheads="1"/>
          </p:cNvSpPr>
          <p:nvPr/>
        </p:nvSpPr>
        <p:spPr bwMode="auto">
          <a:xfrm>
            <a:off x="1066800" y="3657600"/>
            <a:ext cx="80772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solidFill>
                  <a:srgbClr val="333366"/>
                </a:solidFill>
              </a:rPr>
              <a:t>De </a:t>
            </a:r>
            <a:r>
              <a:rPr lang="en-US" sz="2000" dirty="0" err="1">
                <a:solidFill>
                  <a:srgbClr val="333366"/>
                </a:solidFill>
              </a:rPr>
              <a:t>tre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metodene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gir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generelt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ikke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samme</a:t>
            </a:r>
            <a:r>
              <a:rPr lang="en-US" sz="2000" dirty="0">
                <a:solidFill>
                  <a:srgbClr val="333366"/>
                </a:solidFill>
              </a:rPr>
              <a:t> NV for </a:t>
            </a:r>
            <a:r>
              <a:rPr lang="en-US" sz="2000" dirty="0" err="1" smtClean="0">
                <a:solidFill>
                  <a:srgbClr val="333366"/>
                </a:solidFill>
              </a:rPr>
              <a:t>samme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prosjekt</a:t>
            </a:r>
            <a:endParaRPr lang="en-US" sz="2000" dirty="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1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>
                <a:solidFill>
                  <a:srgbClr val="333366"/>
                </a:solidFill>
              </a:rPr>
              <a:t>Fullt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samsvar</a:t>
            </a:r>
            <a:r>
              <a:rPr lang="en-US" sz="2000" dirty="0">
                <a:solidFill>
                  <a:srgbClr val="333366"/>
                </a:solidFill>
              </a:rPr>
              <a:t> bare </a:t>
            </a:r>
            <a:r>
              <a:rPr lang="en-US" sz="2000" dirty="0" err="1">
                <a:solidFill>
                  <a:srgbClr val="333366"/>
                </a:solidFill>
              </a:rPr>
              <a:t>hvis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begge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disse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betingelsene</a:t>
            </a:r>
            <a:r>
              <a:rPr lang="en-US" sz="2000" dirty="0">
                <a:solidFill>
                  <a:srgbClr val="333366"/>
                </a:solidFill>
              </a:rPr>
              <a:t> holder:</a:t>
            </a:r>
          </a:p>
          <a:p>
            <a:pPr marL="800100" lvl="1" indent="-342900" eaLnBrk="0" hangingPunct="0">
              <a:spcBef>
                <a:spcPct val="10000"/>
              </a:spcBef>
              <a:buClr>
                <a:srgbClr val="CC0066"/>
              </a:buClr>
              <a:buFont typeface="Arial" charset="0"/>
              <a:buChar char="•"/>
            </a:pPr>
            <a:r>
              <a:rPr lang="en-US" sz="2000" dirty="0" err="1">
                <a:solidFill>
                  <a:srgbClr val="333366"/>
                </a:solidFill>
              </a:rPr>
              <a:t>Gjeldskapasiteten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nåverdibasert</a:t>
            </a:r>
            <a:r>
              <a:rPr lang="en-US" sz="2000" dirty="0">
                <a:solidFill>
                  <a:srgbClr val="333366"/>
                </a:solidFill>
              </a:rPr>
              <a:t> (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ikke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bokbasert</a:t>
            </a:r>
            <a:r>
              <a:rPr lang="en-US" sz="2000" dirty="0">
                <a:solidFill>
                  <a:srgbClr val="333366"/>
                </a:solidFill>
              </a:rPr>
              <a:t>, </a:t>
            </a:r>
            <a:r>
              <a:rPr lang="en-US" sz="2000" dirty="0" err="1">
                <a:solidFill>
                  <a:srgbClr val="333366"/>
                </a:solidFill>
              </a:rPr>
              <a:t>som</a:t>
            </a:r>
            <a:r>
              <a:rPr lang="en-US" sz="2000" dirty="0">
                <a:solidFill>
                  <a:srgbClr val="333366"/>
                </a:solidFill>
              </a:rPr>
              <a:t> her) </a:t>
            </a:r>
          </a:p>
          <a:p>
            <a:pPr marL="800100" lvl="1" indent="-342900" eaLnBrk="0" hangingPunct="0">
              <a:spcBef>
                <a:spcPct val="10000"/>
              </a:spcBef>
              <a:buClr>
                <a:srgbClr val="CC0066"/>
              </a:buClr>
              <a:buFont typeface="Arial" charset="0"/>
              <a:buChar char="•"/>
            </a:pPr>
            <a:r>
              <a:rPr lang="en-US" sz="2000" dirty="0" err="1">
                <a:solidFill>
                  <a:srgbClr val="333366"/>
                </a:solidFill>
              </a:rPr>
              <a:t>Prosjektet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har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evig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 err="1" smtClean="0">
                <a:solidFill>
                  <a:srgbClr val="333366"/>
                </a:solidFill>
              </a:rPr>
              <a:t>levetid</a:t>
            </a:r>
            <a:r>
              <a:rPr lang="en-US" sz="2000" dirty="0" smtClean="0">
                <a:solidFill>
                  <a:srgbClr val="333366"/>
                </a:solidFill>
              </a:rPr>
              <a:t> </a:t>
            </a:r>
            <a:r>
              <a:rPr lang="en-US" sz="2000" dirty="0">
                <a:solidFill>
                  <a:srgbClr val="333366"/>
                </a:solidFill>
              </a:rPr>
              <a:t>(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ikke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endelig</a:t>
            </a:r>
            <a:r>
              <a:rPr lang="en-US" sz="2000" dirty="0">
                <a:solidFill>
                  <a:srgbClr val="333366"/>
                </a:solidFill>
              </a:rPr>
              <a:t>, </a:t>
            </a:r>
            <a:r>
              <a:rPr lang="en-US" sz="2000" dirty="0" err="1">
                <a:solidFill>
                  <a:srgbClr val="333366"/>
                </a:solidFill>
              </a:rPr>
              <a:t>som</a:t>
            </a:r>
            <a:r>
              <a:rPr lang="en-US" sz="2000" dirty="0">
                <a:solidFill>
                  <a:srgbClr val="333366"/>
                </a:solidFill>
              </a:rPr>
              <a:t> her)</a:t>
            </a:r>
          </a:p>
        </p:txBody>
      </p:sp>
      <p:sp>
        <p:nvSpPr>
          <p:cNvPr id="29706" name="Rectangle 14"/>
          <p:cNvSpPr>
            <a:spLocks noChangeArrowheads="1"/>
          </p:cNvSpPr>
          <p:nvPr/>
        </p:nvSpPr>
        <p:spPr bwMode="auto">
          <a:xfrm>
            <a:off x="685800" y="990600"/>
            <a:ext cx="6172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6.  Sammenligning av de tre metodene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ChangeArrowheads="1"/>
          </p:cNvSpPr>
          <p:nvPr/>
        </p:nvSpPr>
        <p:spPr bwMode="auto">
          <a:xfrm>
            <a:off x="2286000" y="1676400"/>
            <a:ext cx="4572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</a:pPr>
            <a:r>
              <a:rPr lang="en-US" sz="2800" b="1">
                <a:solidFill>
                  <a:srgbClr val="333366"/>
                </a:solidFill>
              </a:rPr>
              <a:t>Kapittel 9: Oversikt</a:t>
            </a:r>
          </a:p>
          <a:p>
            <a:pPr marL="457200" indent="-457200" eaLnBrk="0" hangingPunct="0">
              <a:spcBef>
                <a:spcPct val="20000"/>
              </a:spcBef>
            </a:pPr>
            <a:endParaRPr lang="en-US" b="1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Investeringsrisiko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Gjeldskapasitet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Justert nåverdi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Totalkapitalmetoden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Egenkapitalmetoden</a:t>
            </a:r>
          </a:p>
          <a:p>
            <a:pPr marL="457200" indent="-457200" eaLnBrk="0" hangingPunct="0">
              <a:spcBef>
                <a:spcPct val="20000"/>
              </a:spcBef>
              <a:buFontTx/>
              <a:buAutoNum type="arabicPeriod"/>
            </a:pPr>
            <a:r>
              <a:rPr lang="en-US" sz="2000">
                <a:solidFill>
                  <a:srgbClr val="333366"/>
                </a:solidFill>
              </a:rPr>
              <a:t>Sammenligning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8"/>
          <p:cNvSpPr>
            <a:spLocks noChangeArrowheads="1"/>
          </p:cNvSpPr>
          <p:nvPr/>
        </p:nvSpPr>
        <p:spPr bwMode="auto">
          <a:xfrm>
            <a:off x="684213" y="1916113"/>
            <a:ext cx="8382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TK- og EK-metoden inkluderer ikke alle kilder for finansieringsverdi (håndterer kun renteskattegevinst)</a:t>
            </a:r>
          </a:p>
        </p:txBody>
      </p:sp>
      <p:sp>
        <p:nvSpPr>
          <p:cNvPr id="30723" name="Rectangle 1029"/>
          <p:cNvSpPr>
            <a:spLocks noChangeArrowheads="1"/>
          </p:cNvSpPr>
          <p:nvPr/>
        </p:nvSpPr>
        <p:spPr bwMode="auto">
          <a:xfrm>
            <a:off x="755650" y="32131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Bare JNV-metoden håndterer investerings- og finansieringsrisiko adskilt</a:t>
            </a:r>
          </a:p>
        </p:txBody>
      </p:sp>
      <p:sp>
        <p:nvSpPr>
          <p:cNvPr id="30724" name="Rectangle 1030"/>
          <p:cNvSpPr>
            <a:spLocks noChangeArrowheads="1"/>
          </p:cNvSpPr>
          <p:nvPr/>
        </p:nvSpPr>
        <p:spPr bwMode="auto">
          <a:xfrm>
            <a:off x="1357313" y="4292600"/>
            <a:ext cx="6781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     Vi foretrekker JNV-metoden, men EK- og TK-metoden er mest brukt i praksis</a:t>
            </a:r>
          </a:p>
        </p:txBody>
      </p:sp>
      <p:sp>
        <p:nvSpPr>
          <p:cNvPr id="30725" name="AutoShape 1031"/>
          <p:cNvSpPr>
            <a:spLocks noChangeArrowheads="1"/>
          </p:cNvSpPr>
          <p:nvPr/>
        </p:nvSpPr>
        <p:spPr bwMode="auto">
          <a:xfrm>
            <a:off x="900113" y="4292600"/>
            <a:ext cx="423862" cy="508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1032"/>
          <p:cNvSpPr>
            <a:spLocks noChangeArrowheads="1"/>
          </p:cNvSpPr>
          <p:nvPr/>
        </p:nvSpPr>
        <p:spPr bwMode="auto">
          <a:xfrm>
            <a:off x="685800" y="990600"/>
            <a:ext cx="6172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6.  Sammenligning av de tre metodene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28600" y="1594520"/>
            <a:ext cx="7848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  Oppgave 3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1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Et selskap vurderer en investering med følgende kontantstrøm: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År:	   0		1		2		3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	-20		3		5		8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Prosjektets diskonteringsrente etter skatt er </a:t>
            </a:r>
            <a:r>
              <a:rPr lang="en-US" sz="2000" smtClean="0">
                <a:solidFill>
                  <a:srgbClr val="333366"/>
                </a:solidFill>
              </a:rPr>
              <a:t>8%. Selskapet har </a:t>
            </a: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40% målsatt gjeldsandel.  </a:t>
            </a: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Hva er nåverdien av skattebesparelsen?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908720"/>
            <a:ext cx="396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</a:rPr>
              <a:t>Oppgaver forts.</a:t>
            </a:r>
            <a:endParaRPr lang="en-US">
              <a:solidFill>
                <a:srgbClr val="3333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28600" y="1374304"/>
            <a:ext cx="8382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  Oppgave 4</a:t>
            </a:r>
          </a:p>
          <a:p>
            <a:pPr marL="342900" indent="-342900" algn="ctr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1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Selskap A vurderer en investering med følgende  kontantstrøm: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År:	   0		1		2		3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	-200		75		100		100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Avkastningskravet på investeringen er 18%.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Ledelsen har fått tilbud om lån fra Innovasjon Norge over 3 år til 5% rente.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Lånet er på 50% av investeringen og </a:t>
            </a:r>
            <a:r>
              <a:rPr lang="en-US" sz="2000" smtClean="0">
                <a:solidFill>
                  <a:srgbClr val="333366"/>
                </a:solidFill>
              </a:rPr>
              <a:t>avdragsfritt </a:t>
            </a:r>
            <a:r>
              <a:rPr lang="en-US" sz="2000">
                <a:solidFill>
                  <a:srgbClr val="333366"/>
                </a:solidFill>
              </a:rPr>
              <a:t>med full innfrielse etter 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år 3.  Markedsrente for et tilsvarende lån er 10%.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Hva er prosjektets nåverdi med den gunstige finansieringen?  </a:t>
            </a:r>
            <a:endParaRPr lang="en-US" sz="2000" smtClean="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Se </a:t>
            </a:r>
            <a:r>
              <a:rPr lang="en-US" sz="2000">
                <a:solidFill>
                  <a:srgbClr val="333366"/>
                </a:solidFill>
              </a:rPr>
              <a:t>bort </a:t>
            </a:r>
            <a:r>
              <a:rPr lang="en-US" sz="2000" smtClean="0">
                <a:solidFill>
                  <a:srgbClr val="333366"/>
                </a:solidFill>
              </a:rPr>
              <a:t>fra </a:t>
            </a:r>
            <a:r>
              <a:rPr lang="en-US" sz="2000">
                <a:solidFill>
                  <a:srgbClr val="333366"/>
                </a:solidFill>
              </a:rPr>
              <a:t>skatt.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685800" y="764704"/>
            <a:ext cx="396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</a:rPr>
              <a:t>Oppgaver forts.</a:t>
            </a:r>
            <a:endParaRPr lang="en-US">
              <a:solidFill>
                <a:srgbClr val="3333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28600" y="1302296"/>
            <a:ext cx="8382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  Oppgave 5</a:t>
            </a:r>
          </a:p>
          <a:p>
            <a:pPr marL="342900" indent="-342900" algn="ctr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1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Selskap B vurderer et prosjekt med følgende kontantstrøm etter skatt: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År:	  0		1		2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	-10		5		7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Prosjektets kapitalkostnad etter skatt er 15%.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Målsatt gjeldsandel er 40%.  Selskapet har fått tilbud om et serielån på 2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mill. over 2 år til 5% rente.  Den resterende finansieringen lånes til ordinære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markedsvilkår på 10% rente med samme nedbetalingsstruktur.  </a:t>
            </a:r>
            <a:endParaRPr lang="en-US" sz="2000" smtClean="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Regn med ettleddsskatt </a:t>
            </a:r>
            <a:r>
              <a:rPr lang="en-US" sz="2000">
                <a:solidFill>
                  <a:srgbClr val="333366"/>
                </a:solidFill>
              </a:rPr>
              <a:t>og bedriftsskattesats = 28%.</a:t>
            </a: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742950" lvl="1" indent="-28575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Hva er nåverdien av prosjektet?</a:t>
            </a:r>
          </a:p>
        </p:txBody>
      </p:sp>
      <p:sp>
        <p:nvSpPr>
          <p:cNvPr id="33795" name="Rectangle 5"/>
          <p:cNvSpPr>
            <a:spLocks noChangeArrowheads="1"/>
          </p:cNvSpPr>
          <p:nvPr/>
        </p:nvSpPr>
        <p:spPr bwMode="auto">
          <a:xfrm>
            <a:off x="685800" y="692696"/>
            <a:ext cx="396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</a:rPr>
              <a:t>Oppgaver forts.</a:t>
            </a:r>
            <a:endParaRPr lang="en-US">
              <a:solidFill>
                <a:srgbClr val="3333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143000" y="990600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n-US" b="1">
                <a:solidFill>
                  <a:srgbClr val="333366"/>
                </a:solidFill>
              </a:rPr>
              <a:t>Oppsummering</a:t>
            </a:r>
            <a:endParaRPr lang="en-US">
              <a:solidFill>
                <a:srgbClr val="333366"/>
              </a:solidFill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39750" y="1600200"/>
            <a:ext cx="86042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Finansieringen av et prosjekt kan ha selvstendig </a:t>
            </a:r>
            <a:r>
              <a:rPr lang="en-US" sz="2000" smtClean="0">
                <a:solidFill>
                  <a:srgbClr val="333366"/>
                </a:solidFill>
              </a:rPr>
              <a:t>verdi</a:t>
            </a:r>
            <a:endParaRPr lang="en-US" sz="2000">
              <a:solidFill>
                <a:srgbClr val="333366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333366"/>
                </a:solidFill>
              </a:rPr>
              <a:t>     Investeringen og finansieringen må da ses i sammenheng; verdsettes som pakke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539750" y="2362200"/>
            <a:ext cx="7086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Justert nåverdi:  JNV = NV (inv) + NV (fin)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895350" y="2819400"/>
            <a:ext cx="480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NV (fin) =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    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    – NV (emisjonskostnader)</a:t>
            </a: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539750" y="4191000"/>
            <a:ext cx="754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Totalkapitalmetoden: Kontantstrøm fra driften etter skatt diskonteres med totalkapitalkostnaden (WACC</a:t>
            </a:r>
            <a:r>
              <a:rPr lang="en-US" sz="2000" smtClean="0">
                <a:solidFill>
                  <a:srgbClr val="333366"/>
                </a:solidFill>
              </a:rPr>
              <a:t>)</a:t>
            </a: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520700" y="5172075"/>
            <a:ext cx="8686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Egenkapitalmetoden: Kontantstrømmen til eierne etter skatt (dvs. etter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     finans; inkl. renteskattefordel) diskonteres med egenkapitalkostnaden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3886200" cy="838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1. Investeringsrisiko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09800"/>
            <a:ext cx="6408738" cy="1600200"/>
          </a:xfrm>
        </p:spPr>
        <p:txBody>
          <a:bodyPr lIns="92075" tIns="46038" rIns="92075" bIns="46038"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smtClean="0">
                <a:solidFill>
                  <a:srgbClr val="333366"/>
                </a:solidFill>
              </a:rPr>
              <a:t>Finansieringen av en investering </a:t>
            </a:r>
            <a:r>
              <a:rPr lang="en-US" sz="2000" u="sng" smtClean="0">
                <a:solidFill>
                  <a:srgbClr val="333366"/>
                </a:solidFill>
              </a:rPr>
              <a:t>kan</a:t>
            </a:r>
            <a:r>
              <a:rPr lang="en-US" sz="2000" smtClean="0">
                <a:solidFill>
                  <a:srgbClr val="333366"/>
                </a:solidFill>
              </a:rPr>
              <a:t> ha selvstendig verdi på grunn av bl.a.: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rgbClr val="333366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333366"/>
                </a:solidFill>
              </a:rPr>
              <a:t>		a)  Renteskattegevinst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>
              <a:solidFill>
                <a:srgbClr val="333366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333366"/>
                </a:solidFill>
              </a:rPr>
              <a:t>		b)  Billige (subsidierte) lån</a:t>
            </a:r>
          </a:p>
        </p:txBody>
      </p:sp>
      <p:pic>
        <p:nvPicPr>
          <p:cNvPr id="79876" name="Picture 4" descr="c:\Programfiler\Fellesfiler\Microsoft Shared\Clipart\cagcat50\SY01265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6838" y="3429000"/>
            <a:ext cx="423862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1905000" y="4648200"/>
            <a:ext cx="6324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Investeringen og finansieringen må sees i sammenheng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1430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2.  Gjeldskapasitet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092200" y="1676400"/>
            <a:ext cx="7010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Prosjektets gjeldskapasitet: Den økning i samlet selskapsgjeld som en nyinvestering muliggjør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092200" y="2743200"/>
            <a:ext cx="7620000" cy="219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 err="1">
                <a:solidFill>
                  <a:srgbClr val="333366"/>
                </a:solidFill>
              </a:rPr>
              <a:t>Selskaper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fastsetter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gjerne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målsatt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gjeldsandel</a:t>
            </a:r>
            <a:r>
              <a:rPr lang="en-US" sz="2000" dirty="0">
                <a:solidFill>
                  <a:srgbClr val="333366"/>
                </a:solidFill>
              </a:rPr>
              <a:t> – </a:t>
            </a:r>
            <a:r>
              <a:rPr lang="en-US" sz="2000" dirty="0" err="1">
                <a:solidFill>
                  <a:srgbClr val="333366"/>
                </a:solidFill>
              </a:rPr>
              <a:t>Denne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representerer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avveining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mellom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fordeler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endParaRPr lang="en-US" sz="2000" dirty="0">
              <a:solidFill>
                <a:srgbClr val="333366"/>
              </a:solidFill>
            </a:endParaRPr>
          </a:p>
          <a:p>
            <a:pPr marL="1143000" lvl="2" indent="-228600" eaLnBrk="0" hangingPunct="0">
              <a:spcBef>
                <a:spcPct val="20000"/>
              </a:spcBef>
              <a:buClr>
                <a:srgbClr val="CC0066"/>
              </a:buClr>
              <a:buFontTx/>
              <a:buChar char="•"/>
            </a:pPr>
            <a:r>
              <a:rPr lang="en-US" sz="2000" dirty="0" err="1">
                <a:solidFill>
                  <a:srgbClr val="333366"/>
                </a:solidFill>
              </a:rPr>
              <a:t>Høy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</a:t>
            </a:r>
            <a:r>
              <a:rPr lang="en-US" sz="2000" dirty="0">
                <a:solidFill>
                  <a:srgbClr val="333366"/>
                </a:solidFill>
              </a:rPr>
              <a:t>: </a:t>
            </a:r>
            <a:r>
              <a:rPr lang="en-US" sz="2000" dirty="0" err="1">
                <a:solidFill>
                  <a:srgbClr val="333366"/>
                </a:solidFill>
              </a:rPr>
              <a:t>Høy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renteskattegevinst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lave                 </a:t>
            </a:r>
            <a:r>
              <a:rPr lang="en-US" sz="2000" dirty="0" err="1">
                <a:solidFill>
                  <a:srgbClr val="333366"/>
                </a:solidFill>
              </a:rPr>
              <a:t>agentkostnader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egenkapital</a:t>
            </a:r>
            <a:r>
              <a:rPr lang="en-US" sz="2000" dirty="0">
                <a:solidFill>
                  <a:srgbClr val="333366"/>
                </a:solidFill>
              </a:rPr>
              <a:t> (</a:t>
            </a:r>
            <a:r>
              <a:rPr lang="en-US" sz="2000" dirty="0" err="1">
                <a:solidFill>
                  <a:srgbClr val="333366"/>
                </a:solidFill>
              </a:rPr>
              <a:t>lav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fri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kontantstrøm</a:t>
            </a:r>
            <a:r>
              <a:rPr lang="en-US" sz="2000" dirty="0">
                <a:solidFill>
                  <a:srgbClr val="333366"/>
                </a:solidFill>
              </a:rPr>
              <a:t>)</a:t>
            </a:r>
          </a:p>
          <a:p>
            <a:pPr marL="1143000" lvl="2" indent="-228600" eaLnBrk="0" hangingPunct="0">
              <a:spcBef>
                <a:spcPct val="20000"/>
              </a:spcBef>
              <a:buClr>
                <a:srgbClr val="CC0066"/>
              </a:buClr>
              <a:buFontTx/>
              <a:buChar char="•"/>
            </a:pPr>
            <a:r>
              <a:rPr lang="en-US" sz="2000" dirty="0" err="1">
                <a:solidFill>
                  <a:srgbClr val="333366"/>
                </a:solidFill>
              </a:rPr>
              <a:t>Lav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</a:t>
            </a:r>
            <a:r>
              <a:rPr lang="en-US" sz="2000" dirty="0">
                <a:solidFill>
                  <a:srgbClr val="333366"/>
                </a:solidFill>
              </a:rPr>
              <a:t>: </a:t>
            </a:r>
            <a:r>
              <a:rPr lang="en-US" sz="2000" dirty="0" err="1">
                <a:solidFill>
                  <a:srgbClr val="333366"/>
                </a:solidFill>
              </a:rPr>
              <a:t>Redusert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avhengighet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kreditorers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styring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lave </a:t>
            </a:r>
            <a:r>
              <a:rPr lang="en-US" sz="2000" dirty="0" err="1">
                <a:solidFill>
                  <a:srgbClr val="333366"/>
                </a:solidFill>
              </a:rPr>
              <a:t>agentkostnader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</a:t>
            </a:r>
            <a:endParaRPr lang="en-US" sz="2000" dirty="0">
              <a:solidFill>
                <a:srgbClr val="333366"/>
              </a:solidFill>
            </a:endParaRPr>
          </a:p>
        </p:txBody>
      </p:sp>
      <p:sp>
        <p:nvSpPr>
          <p:cNvPr id="5125" name="Rectangle 19"/>
          <p:cNvSpPr>
            <a:spLocks noChangeArrowheads="1"/>
          </p:cNvSpPr>
          <p:nvPr/>
        </p:nvSpPr>
        <p:spPr bwMode="auto">
          <a:xfrm>
            <a:off x="1092200" y="5181600"/>
            <a:ext cx="7010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Et prosjekt med NV &gt; 0 øker bedriftens verdi (V).  Dette muliggjør økt gjeld dersom gjeldsandelen (G/V) holdes  konstant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4"/>
          <p:cNvGraphicFramePr>
            <a:graphicFrameLocks noChangeAspect="1"/>
          </p:cNvGraphicFramePr>
          <p:nvPr/>
        </p:nvGraphicFramePr>
        <p:xfrm>
          <a:off x="1153344" y="4202981"/>
          <a:ext cx="7658100" cy="1476375"/>
        </p:xfrm>
        <a:graphic>
          <a:graphicData uri="http://schemas.openxmlformats.org/presentationml/2006/ole">
            <p:oleObj spid="_x0000_s6176" name="Regneark" r:id="rId4" imgW="9045000" imgH="1743840" progId="Excel.Sheet.8">
              <p:embed/>
            </p:oleObj>
          </a:graphicData>
        </a:graphic>
      </p:graphicFrame>
      <p:sp>
        <p:nvSpPr>
          <p:cNvPr id="6147" name="Rectangle 11"/>
          <p:cNvSpPr>
            <a:spLocks noChangeArrowheads="1"/>
          </p:cNvSpPr>
          <p:nvPr/>
        </p:nvSpPr>
        <p:spPr bwMode="auto">
          <a:xfrm>
            <a:off x="886644" y="1170856"/>
            <a:ext cx="784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 dirty="0">
                <a:solidFill>
                  <a:srgbClr val="333366"/>
                </a:solidFill>
              </a:rPr>
              <a:t>Relevant </a:t>
            </a:r>
            <a:r>
              <a:rPr lang="en-US" sz="2000" dirty="0" err="1">
                <a:solidFill>
                  <a:srgbClr val="333366"/>
                </a:solidFill>
              </a:rPr>
              <a:t>gjeldsandel</a:t>
            </a:r>
            <a:r>
              <a:rPr lang="en-US" sz="2000" dirty="0">
                <a:solidFill>
                  <a:srgbClr val="333366"/>
                </a:solidFill>
              </a:rPr>
              <a:t> for </a:t>
            </a:r>
            <a:r>
              <a:rPr lang="en-US" sz="2000" dirty="0" err="1">
                <a:solidFill>
                  <a:srgbClr val="333366"/>
                </a:solidFill>
              </a:rPr>
              <a:t>prosjektet</a:t>
            </a:r>
            <a:r>
              <a:rPr lang="en-US" sz="2000" dirty="0">
                <a:solidFill>
                  <a:srgbClr val="333366"/>
                </a:solidFill>
              </a:rPr>
              <a:t> = </a:t>
            </a:r>
            <a:r>
              <a:rPr lang="en-US" sz="2000" dirty="0" err="1">
                <a:solidFill>
                  <a:srgbClr val="333366"/>
                </a:solidFill>
              </a:rPr>
              <a:t>Bedriftens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målsatte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gjeldsandel</a:t>
            </a:r>
            <a:endParaRPr lang="en-US" sz="2000" dirty="0">
              <a:solidFill>
                <a:srgbClr val="333366"/>
              </a:solidFill>
            </a:endParaRPr>
          </a:p>
        </p:txBody>
      </p:sp>
      <p:sp>
        <p:nvSpPr>
          <p:cNvPr id="6148" name="Rectangle 12"/>
          <p:cNvSpPr>
            <a:spLocks noChangeArrowheads="1"/>
          </p:cNvSpPr>
          <p:nvPr/>
        </p:nvSpPr>
        <p:spPr bwMode="auto">
          <a:xfrm>
            <a:off x="772344" y="1780456"/>
            <a:ext cx="8077200" cy="201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600" dirty="0">
                <a:solidFill>
                  <a:srgbClr val="E00070"/>
                </a:solidFill>
                <a:latin typeface="Monotype Sorts" pitchFamily="2" charset="2"/>
              </a:rPr>
              <a:t> </a:t>
            </a:r>
            <a:r>
              <a:rPr lang="en-US" sz="2000" dirty="0">
                <a:solidFill>
                  <a:srgbClr val="333366"/>
                </a:solidFill>
              </a:rPr>
              <a:t>  </a:t>
            </a:r>
            <a:r>
              <a:rPr lang="en-US" sz="2000" b="1" dirty="0" err="1">
                <a:solidFill>
                  <a:srgbClr val="333366"/>
                </a:solidFill>
              </a:rPr>
              <a:t>Eksempel</a:t>
            </a:r>
            <a:r>
              <a:rPr lang="en-US" sz="2000" dirty="0">
                <a:solidFill>
                  <a:srgbClr val="333366"/>
                </a:solidFill>
              </a:rPr>
              <a:t> – Et </a:t>
            </a:r>
            <a:r>
              <a:rPr lang="en-US" sz="2000" dirty="0" err="1">
                <a:solidFill>
                  <a:srgbClr val="333366"/>
                </a:solidFill>
              </a:rPr>
              <a:t>selskap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vurderer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investering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30 mill. </a:t>
            </a:r>
            <a:r>
              <a:rPr lang="en-US" sz="2000" dirty="0" err="1">
                <a:solidFill>
                  <a:srgbClr val="333366"/>
                </a:solidFill>
              </a:rPr>
              <a:t>som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har</a:t>
            </a:r>
            <a:r>
              <a:rPr lang="en-US" sz="2000" dirty="0">
                <a:solidFill>
                  <a:srgbClr val="333366"/>
                </a:solidFill>
              </a:rPr>
              <a:t> en </a:t>
            </a:r>
            <a:r>
              <a:rPr lang="en-US" sz="2000" dirty="0" err="1">
                <a:solidFill>
                  <a:srgbClr val="333366"/>
                </a:solidFill>
              </a:rPr>
              <a:t>årlig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kontantstrøm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etter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skatt</a:t>
            </a:r>
            <a:r>
              <a:rPr lang="en-US" sz="2000" dirty="0">
                <a:solidFill>
                  <a:srgbClr val="333366"/>
                </a:solidFill>
              </a:rPr>
              <a:t>  (</a:t>
            </a:r>
            <a:r>
              <a:rPr lang="en-US" sz="2000" dirty="0" err="1">
                <a:solidFill>
                  <a:srgbClr val="333366"/>
                </a:solidFill>
              </a:rPr>
              <a:t>forutsatt</a:t>
            </a:r>
            <a:r>
              <a:rPr lang="en-US" sz="2000" dirty="0">
                <a:solidFill>
                  <a:srgbClr val="333366"/>
                </a:solidFill>
              </a:rPr>
              <a:t> 100 % </a:t>
            </a:r>
            <a:r>
              <a:rPr lang="en-US" sz="2000" dirty="0" err="1">
                <a:solidFill>
                  <a:srgbClr val="333366"/>
                </a:solidFill>
              </a:rPr>
              <a:t>egenkapital</a:t>
            </a:r>
            <a:r>
              <a:rPr lang="en-US" sz="2000" dirty="0">
                <a:solidFill>
                  <a:srgbClr val="333366"/>
                </a:solidFill>
              </a:rPr>
              <a:t>) </a:t>
            </a:r>
            <a:r>
              <a:rPr lang="en-US" sz="2000" dirty="0" err="1">
                <a:solidFill>
                  <a:srgbClr val="333366"/>
                </a:solidFill>
              </a:rPr>
              <a:t>på</a:t>
            </a:r>
            <a:r>
              <a:rPr lang="en-US" sz="2000" dirty="0">
                <a:solidFill>
                  <a:srgbClr val="333366"/>
                </a:solidFill>
              </a:rPr>
              <a:t> 10 mill. de </a:t>
            </a:r>
            <a:r>
              <a:rPr lang="en-US" sz="2000" dirty="0" err="1">
                <a:solidFill>
                  <a:srgbClr val="333366"/>
                </a:solidFill>
              </a:rPr>
              <a:t>neste</a:t>
            </a:r>
            <a:r>
              <a:rPr lang="en-US" sz="2000" dirty="0">
                <a:solidFill>
                  <a:srgbClr val="333366"/>
                </a:solidFill>
              </a:rPr>
              <a:t> 4 </a:t>
            </a:r>
            <a:r>
              <a:rPr lang="en-US" sz="2000" dirty="0" err="1">
                <a:solidFill>
                  <a:srgbClr val="333366"/>
                </a:solidFill>
              </a:rPr>
              <a:t>år</a:t>
            </a:r>
            <a:r>
              <a:rPr lang="en-US" sz="2000" dirty="0">
                <a:solidFill>
                  <a:srgbClr val="333366"/>
                </a:solidFill>
              </a:rPr>
              <a:t>.  </a:t>
            </a:r>
            <a:r>
              <a:rPr lang="en-US" sz="2000" dirty="0" err="1">
                <a:solidFill>
                  <a:srgbClr val="333366"/>
                </a:solidFill>
              </a:rPr>
              <a:t>Kapitalkostnaden</a:t>
            </a:r>
            <a:r>
              <a:rPr lang="en-US" sz="2000" dirty="0">
                <a:solidFill>
                  <a:srgbClr val="333366"/>
                </a:solidFill>
              </a:rPr>
              <a:t> for </a:t>
            </a:r>
            <a:r>
              <a:rPr lang="en-US" sz="2000" dirty="0" err="1">
                <a:solidFill>
                  <a:srgbClr val="333366"/>
                </a:solidFill>
              </a:rPr>
              <a:t>selskapet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smtClean="0">
                <a:solidFill>
                  <a:srgbClr val="333366"/>
                </a:solidFill>
              </a:rPr>
              <a:t>kun </a:t>
            </a:r>
            <a:r>
              <a:rPr lang="en-US" sz="2000" dirty="0">
                <a:solidFill>
                  <a:srgbClr val="333366"/>
                </a:solidFill>
              </a:rPr>
              <a:t>EK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10 %.  </a:t>
            </a:r>
            <a:r>
              <a:rPr lang="en-US" sz="2000" dirty="0" err="1">
                <a:solidFill>
                  <a:srgbClr val="333366"/>
                </a:solidFill>
              </a:rPr>
              <a:t>Gjeldskostnaden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8 %,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målsatt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gjeldsandel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50 %. </a:t>
            </a:r>
            <a:r>
              <a:rPr lang="en-US" sz="2000" dirty="0" err="1">
                <a:solidFill>
                  <a:srgbClr val="333366"/>
                </a:solidFill>
              </a:rPr>
              <a:t>Forutsett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lineære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avskrivninger</a:t>
            </a:r>
            <a:r>
              <a:rPr lang="en-US" sz="2000" dirty="0">
                <a:solidFill>
                  <a:srgbClr val="333366"/>
                </a:solidFill>
              </a:rPr>
              <a:t>.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	</a:t>
            </a:r>
            <a:r>
              <a:rPr lang="en-US" sz="2000" dirty="0" err="1">
                <a:solidFill>
                  <a:srgbClr val="333366"/>
                </a:solidFill>
              </a:rPr>
              <a:t>Beregn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bokbasert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gjeldskapasitet</a:t>
            </a:r>
            <a:r>
              <a:rPr lang="en-US" sz="2000" dirty="0">
                <a:solidFill>
                  <a:srgbClr val="333366"/>
                </a:solidFill>
              </a:rPr>
              <a:t>.</a:t>
            </a:r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5344344" y="5060231"/>
            <a:ext cx="342900" cy="43815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>
            <a:off x="6106344" y="5041181"/>
            <a:ext cx="381000" cy="43815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Rectangle 26"/>
          <p:cNvSpPr>
            <a:spLocks noChangeArrowheads="1"/>
          </p:cNvSpPr>
          <p:nvPr/>
        </p:nvSpPr>
        <p:spPr bwMode="auto">
          <a:xfrm>
            <a:off x="2601144" y="5955581"/>
            <a:ext cx="579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Gjeldskapasitet </a:t>
            </a:r>
            <a:r>
              <a:rPr lang="en-US" sz="2000">
                <a:solidFill>
                  <a:srgbClr val="333366"/>
                </a:solidFill>
              </a:rPr>
              <a:t>i dag er 15 mill.</a:t>
            </a:r>
          </a:p>
        </p:txBody>
      </p:sp>
      <p:sp>
        <p:nvSpPr>
          <p:cNvPr id="6156" name="AutoShape 27"/>
          <p:cNvSpPr>
            <a:spLocks noChangeArrowheads="1"/>
          </p:cNvSpPr>
          <p:nvPr/>
        </p:nvSpPr>
        <p:spPr bwMode="auto">
          <a:xfrm>
            <a:off x="2067744" y="6098456"/>
            <a:ext cx="301625" cy="152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32327035 h 21600"/>
              <a:gd name="T4" fmla="*/ 2147483647 w 21600"/>
              <a:gd name="T5" fmla="*/ 2147483647 h 21600"/>
              <a:gd name="T6" fmla="*/ 2147483647 w 21600"/>
              <a:gd name="T7" fmla="*/ 133232703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>
            <a:off x="7096944" y="5041181"/>
            <a:ext cx="381000" cy="43815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7" name="Line 29"/>
          <p:cNvSpPr>
            <a:spLocks noChangeShapeType="1"/>
          </p:cNvSpPr>
          <p:nvPr/>
        </p:nvSpPr>
        <p:spPr bwMode="auto">
          <a:xfrm>
            <a:off x="7935144" y="5041181"/>
            <a:ext cx="381000" cy="43815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Rectangle 31"/>
          <p:cNvSpPr>
            <a:spLocks noChangeArrowheads="1"/>
          </p:cNvSpPr>
          <p:nvPr/>
        </p:nvSpPr>
        <p:spPr bwMode="auto">
          <a:xfrm>
            <a:off x="467544" y="332656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b="1">
                <a:solidFill>
                  <a:srgbClr val="333366"/>
                </a:solidFill>
              </a:rPr>
              <a:t>2.  Gjeldskapasitet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7" grpId="0" animBg="1"/>
      <p:bldP spid="83988" grpId="0" animBg="1"/>
      <p:bldP spid="83996" grpId="0" animBg="1"/>
      <p:bldP spid="839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762000" y="1600200"/>
            <a:ext cx="7696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Oppgave 1</a:t>
            </a:r>
          </a:p>
          <a:p>
            <a:pPr marL="342900" indent="-342900" algn="ctr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1">
              <a:solidFill>
                <a:srgbClr val="333366"/>
              </a:solidFill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Selskap A vurderer å investere NOK 50 mill. som forventes å gi en kontantstrøm ved slutten av hvert av de 3 neste årene på NOK 30 mill.</a:t>
            </a: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Egenkapitalkostnaden ved prosjektet er 10% ved gjeldfri finansiering. Målsatt gjeldsandel er 50%, og effektiv lånekostnad før skatt er 7%.</a:t>
            </a: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Hva er bokbasert gjeldskapasitet i år 1 og 2?  Forutsett lineære </a:t>
            </a:r>
            <a:r>
              <a:rPr lang="en-US" sz="2000" smtClean="0">
                <a:solidFill>
                  <a:srgbClr val="333366"/>
                </a:solidFill>
              </a:rPr>
              <a:t>avskrivninger.</a:t>
            </a:r>
            <a:endParaRPr lang="en-US" sz="2000">
              <a:solidFill>
                <a:srgbClr val="333366"/>
              </a:solidFill>
            </a:endParaRPr>
          </a:p>
          <a:p>
            <a:pPr marL="342900" indent="-342900" algn="just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685800" y="685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b="1">
                <a:solidFill>
                  <a:srgbClr val="333366"/>
                </a:solidFill>
              </a:rPr>
              <a:t>2.  Gjeldskapasitet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992560" y="1425104"/>
            <a:ext cx="3810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JNV = NV (inv) + NV (fin)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992560" y="1958504"/>
            <a:ext cx="480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CC0066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NV (fin) =	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           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	           – NV (emisjonskostnader)</a:t>
            </a:r>
          </a:p>
        </p:txBody>
      </p:sp>
      <p:sp>
        <p:nvSpPr>
          <p:cNvPr id="8196" name="Rectangle 10"/>
          <p:cNvSpPr>
            <a:spLocks noChangeArrowheads="1"/>
          </p:cNvSpPr>
          <p:nvPr/>
        </p:nvSpPr>
        <p:spPr bwMode="auto">
          <a:xfrm>
            <a:off x="611560" y="764704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</a:t>
            </a:r>
          </a:p>
        </p:txBody>
      </p:sp>
      <p:sp>
        <p:nvSpPr>
          <p:cNvPr id="87052" name="Rectangle 12"/>
          <p:cNvSpPr>
            <a:spLocks noChangeArrowheads="1"/>
          </p:cNvSpPr>
          <p:nvPr/>
        </p:nvSpPr>
        <p:spPr bwMode="auto">
          <a:xfrm>
            <a:off x="611560" y="3634904"/>
            <a:ext cx="815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     Eksempel renteskattegevinst</a:t>
            </a:r>
            <a:r>
              <a:rPr lang="en-US" sz="2000">
                <a:solidFill>
                  <a:srgbClr val="333366"/>
                </a:solidFill>
              </a:rPr>
              <a:t> – Et selskap vurderer en investering på 32 mill. med en årlig kontantstrøm etter skatt  (forutsatt 100 % egenkapital) på 10 mill. de neste 4 årene.  Kapitalkostnaden for selskapet er 10 % </a:t>
            </a:r>
            <a:r>
              <a:rPr lang="en-US" sz="2000" smtClean="0">
                <a:solidFill>
                  <a:srgbClr val="333366"/>
                </a:solidFill>
              </a:rPr>
              <a:t>ved full EK finansiering.  </a:t>
            </a:r>
            <a:r>
              <a:rPr lang="en-US" sz="2000">
                <a:solidFill>
                  <a:srgbClr val="333366"/>
                </a:solidFill>
              </a:rPr>
              <a:t>Gjeldskostnaden er 8 %, og målsatt gjeldsandel er 50 %.  Investeringen avskrives lineært over 4 år. </a:t>
            </a:r>
            <a:endParaRPr lang="en-US" sz="2000" smtClean="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	Bedriftsskattesatsen </a:t>
            </a:r>
            <a:r>
              <a:rPr lang="en-US" sz="2000">
                <a:solidFill>
                  <a:srgbClr val="333366"/>
                </a:solidFill>
              </a:rPr>
              <a:t>er 28 % (se bort fra andre skatter).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Beregn nåverdien av renteskattegevinsten utfra bokbasert gjeldskapasitet. </a:t>
            </a:r>
          </a:p>
        </p:txBody>
      </p:sp>
      <p:sp>
        <p:nvSpPr>
          <p:cNvPr id="87053" name="Oval 13"/>
          <p:cNvSpPr>
            <a:spLocks noChangeArrowheads="1"/>
          </p:cNvSpPr>
          <p:nvPr/>
        </p:nvSpPr>
        <p:spPr bwMode="auto">
          <a:xfrm>
            <a:off x="2770560" y="1907704"/>
            <a:ext cx="26670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2" grpId="0" autoUpdateAnimBg="0"/>
      <p:bldP spid="870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1024"/>
          <p:cNvGraphicFramePr>
            <a:graphicFrameLocks noChangeAspect="1"/>
          </p:cNvGraphicFramePr>
          <p:nvPr/>
        </p:nvGraphicFramePr>
        <p:xfrm>
          <a:off x="1081460" y="1979588"/>
          <a:ext cx="7315200" cy="2952750"/>
        </p:xfrm>
        <a:graphic>
          <a:graphicData uri="http://schemas.openxmlformats.org/presentationml/2006/ole">
            <p:oleObj spid="_x0000_s9268" name="Regneark" r:id="rId4" imgW="8696160" imgH="3487680" progId="Excel.Sheet.8">
              <p:embed/>
            </p:oleObj>
          </a:graphicData>
        </a:graphic>
      </p:graphicFrame>
      <p:sp>
        <p:nvSpPr>
          <p:cNvPr id="9219" name="Rectangle 8"/>
          <p:cNvSpPr>
            <a:spLocks noChangeArrowheads="1"/>
          </p:cNvSpPr>
          <p:nvPr/>
        </p:nvSpPr>
        <p:spPr bwMode="auto">
          <a:xfrm>
            <a:off x="992560" y="1265213"/>
            <a:ext cx="3276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333366"/>
                </a:solidFill>
              </a:rPr>
              <a:t>Eksempel renteskattegevinst</a:t>
            </a:r>
            <a:endParaRPr lang="nb-NO" sz="2000" b="1">
              <a:solidFill>
                <a:srgbClr val="333366"/>
              </a:solidFill>
            </a:endParaRPr>
          </a:p>
        </p:txBody>
      </p:sp>
      <p:graphicFrame>
        <p:nvGraphicFramePr>
          <p:cNvPr id="154626" name="Object 1026"/>
          <p:cNvGraphicFramePr>
            <a:graphicFrameLocks noChangeAspect="1"/>
          </p:cNvGraphicFramePr>
          <p:nvPr/>
        </p:nvGraphicFramePr>
        <p:xfrm>
          <a:off x="4564435" y="2855888"/>
          <a:ext cx="3819525" cy="304800"/>
        </p:xfrm>
        <a:graphic>
          <a:graphicData uri="http://schemas.openxmlformats.org/presentationml/2006/ole">
            <p:oleObj spid="_x0000_s9269" name="Regneark" r:id="rId5" imgW="4511160" imgH="360000" progId="Excel.Sheet.8">
              <p:embed/>
            </p:oleObj>
          </a:graphicData>
        </a:graphic>
      </p:graphicFrame>
      <p:graphicFrame>
        <p:nvGraphicFramePr>
          <p:cNvPr id="154628" name="Object 1028"/>
          <p:cNvGraphicFramePr>
            <a:graphicFrameLocks noChangeAspect="1"/>
          </p:cNvGraphicFramePr>
          <p:nvPr/>
        </p:nvGraphicFramePr>
        <p:xfrm>
          <a:off x="4561260" y="3452788"/>
          <a:ext cx="3819525" cy="304800"/>
        </p:xfrm>
        <a:graphic>
          <a:graphicData uri="http://schemas.openxmlformats.org/presentationml/2006/ole">
            <p:oleObj spid="_x0000_s9270" name="Regneark" r:id="rId6" imgW="4511160" imgH="360000" progId="Excel.Sheet.8">
              <p:embed/>
            </p:oleObj>
          </a:graphicData>
        </a:graphic>
      </p:graphicFrame>
      <p:graphicFrame>
        <p:nvGraphicFramePr>
          <p:cNvPr id="154630" name="Object 1030"/>
          <p:cNvGraphicFramePr>
            <a:graphicFrameLocks noChangeAspect="1"/>
          </p:cNvGraphicFramePr>
          <p:nvPr/>
        </p:nvGraphicFramePr>
        <p:xfrm>
          <a:off x="4564435" y="4036988"/>
          <a:ext cx="3819525" cy="304800"/>
        </p:xfrm>
        <a:graphic>
          <a:graphicData uri="http://schemas.openxmlformats.org/presentationml/2006/ole">
            <p:oleObj spid="_x0000_s9271" name="Regneark" r:id="rId7" imgW="4511160" imgH="360000" progId="Excel.Sheet.8">
              <p:embed/>
            </p:oleObj>
          </a:graphicData>
        </a:graphic>
      </p:graphicFrame>
      <p:sp>
        <p:nvSpPr>
          <p:cNvPr id="134163" name="Rectangle 19"/>
          <p:cNvSpPr>
            <a:spLocks noChangeArrowheads="1"/>
          </p:cNvSpPr>
          <p:nvPr/>
        </p:nvSpPr>
        <p:spPr bwMode="auto">
          <a:xfrm>
            <a:off x="1043360" y="5776888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NV(inv) &lt; 0, JNV &gt; 0</a:t>
            </a:r>
          </a:p>
        </p:txBody>
      </p:sp>
      <p:sp>
        <p:nvSpPr>
          <p:cNvPr id="9229" name="Rectangle 21"/>
          <p:cNvSpPr>
            <a:spLocks noChangeArrowheads="1"/>
          </p:cNvSpPr>
          <p:nvPr/>
        </p:nvSpPr>
        <p:spPr bwMode="auto">
          <a:xfrm>
            <a:off x="5259760" y="709588"/>
            <a:ext cx="3505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NV (fin) =      NV (renteskattegevinst)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	+ NV (billig lån)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400" b="1">
                <a:solidFill>
                  <a:srgbClr val="333366"/>
                </a:solidFill>
              </a:rPr>
              <a:t>	             – NV (emisjonskostnader)</a:t>
            </a:r>
          </a:p>
        </p:txBody>
      </p:sp>
      <p:sp>
        <p:nvSpPr>
          <p:cNvPr id="9230" name="Oval 22"/>
          <p:cNvSpPr>
            <a:spLocks noChangeArrowheads="1"/>
          </p:cNvSpPr>
          <p:nvPr/>
        </p:nvSpPr>
        <p:spPr bwMode="auto">
          <a:xfrm>
            <a:off x="6250360" y="671488"/>
            <a:ext cx="2120900" cy="355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7" name="Rectangle 23"/>
          <p:cNvSpPr>
            <a:spLocks noChangeArrowheads="1"/>
          </p:cNvSpPr>
          <p:nvPr/>
        </p:nvSpPr>
        <p:spPr bwMode="auto">
          <a:xfrm>
            <a:off x="1043360" y="5167288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333366"/>
                </a:solidFill>
              </a:rPr>
              <a:t>JNV </a:t>
            </a:r>
            <a:r>
              <a:rPr lang="en-US" sz="2000" dirty="0" smtClean="0">
                <a:solidFill>
                  <a:srgbClr val="333366"/>
                </a:solidFill>
              </a:rPr>
              <a:t>=</a:t>
            </a:r>
            <a:endParaRPr lang="en-US" sz="2000" dirty="0">
              <a:solidFill>
                <a:srgbClr val="333366"/>
              </a:solidFill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11560" y="2639988"/>
            <a:ext cx="457200" cy="2159000"/>
            <a:chOff x="432" y="1912"/>
            <a:chExt cx="288" cy="1360"/>
          </a:xfrm>
        </p:grpSpPr>
        <p:sp>
          <p:nvSpPr>
            <p:cNvPr id="9234" name="Line 25"/>
            <p:cNvSpPr>
              <a:spLocks noChangeShapeType="1"/>
            </p:cNvSpPr>
            <p:nvPr/>
          </p:nvSpPr>
          <p:spPr bwMode="auto">
            <a:xfrm>
              <a:off x="432" y="1928"/>
              <a:ext cx="28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26"/>
            <p:cNvSpPr>
              <a:spLocks noChangeShapeType="1"/>
            </p:cNvSpPr>
            <p:nvPr/>
          </p:nvSpPr>
          <p:spPr bwMode="auto">
            <a:xfrm>
              <a:off x="432" y="3256"/>
              <a:ext cx="28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7"/>
            <p:cNvSpPr>
              <a:spLocks noChangeShapeType="1"/>
            </p:cNvSpPr>
            <p:nvPr/>
          </p:nvSpPr>
          <p:spPr bwMode="auto">
            <a:xfrm>
              <a:off x="432" y="1912"/>
              <a:ext cx="0" cy="136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3" name="Rectangle 29"/>
          <p:cNvSpPr>
            <a:spLocks noChangeArrowheads="1"/>
          </p:cNvSpPr>
          <p:nvPr/>
        </p:nvSpPr>
        <p:spPr bwMode="auto">
          <a:xfrm>
            <a:off x="611560" y="620688"/>
            <a:ext cx="381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>
                <a:solidFill>
                  <a:srgbClr val="333366"/>
                </a:solidFill>
              </a:rPr>
              <a:t>3.  Justert nåverdi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63" grpId="0" autoUpdateAnimBg="0"/>
      <p:bldP spid="134167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4500</TotalTime>
  <Words>1675</Words>
  <Application>Microsoft Office PowerPoint</Application>
  <PresentationFormat>Skjermfremvisning (4:3)</PresentationFormat>
  <Paragraphs>319</Paragraphs>
  <Slides>34</Slides>
  <Notes>33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4</vt:i4>
      </vt:variant>
      <vt:variant>
        <vt:lpstr>Lysbildetitler</vt:lpstr>
      </vt:variant>
      <vt:variant>
        <vt:i4>34</vt:i4>
      </vt:variant>
    </vt:vector>
  </HeadingPairs>
  <TitlesOfParts>
    <vt:vector size="39" baseType="lpstr">
      <vt:lpstr>Office Theme</vt:lpstr>
      <vt:lpstr>Regneark</vt:lpstr>
      <vt:lpstr>Equation</vt:lpstr>
      <vt:lpstr>Formel</vt:lpstr>
      <vt:lpstr>Worksheet</vt:lpstr>
      <vt:lpstr>Lysbilde 1</vt:lpstr>
      <vt:lpstr>Lysbilde 2</vt:lpstr>
      <vt:lpstr>Lysbilde 3</vt:lpstr>
      <vt:lpstr>1. Investeringsrisiko</vt:lpstr>
      <vt:lpstr>2.  Gjeldskapasitet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  <vt:lpstr>Lysbilde 17</vt:lpstr>
      <vt:lpstr>Lysbilde 18</vt:lpstr>
      <vt:lpstr>Lysbilde 19</vt:lpstr>
      <vt:lpstr>Lysbilde 20</vt:lpstr>
      <vt:lpstr>Lysbilde 21</vt:lpstr>
      <vt:lpstr>Lysbilde 22</vt:lpstr>
      <vt:lpstr>Lysbilde 23</vt:lpstr>
      <vt:lpstr>Lysbilde 24</vt:lpstr>
      <vt:lpstr>Lysbilde 25</vt:lpstr>
      <vt:lpstr>Lysbilde 26</vt:lpstr>
      <vt:lpstr>Lysbilde 27</vt:lpstr>
      <vt:lpstr>Lysbilde 28</vt:lpstr>
      <vt:lpstr>Lysbilde 29</vt:lpstr>
      <vt:lpstr>Lysbilde 30</vt:lpstr>
      <vt:lpstr>Lysbilde 31</vt:lpstr>
      <vt:lpstr>Lysbilde 32</vt:lpstr>
      <vt:lpstr>Lysbilde 33</vt:lpstr>
      <vt:lpstr>Lysbilde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Eigil Bygdnes</dc:creator>
  <cp:lastModifiedBy>Administrator</cp:lastModifiedBy>
  <cp:revision>252</cp:revision>
  <cp:lastPrinted>2002-08-26T14:09:56Z</cp:lastPrinted>
  <dcterms:created xsi:type="dcterms:W3CDTF">2002-08-23T21:41:54Z</dcterms:created>
  <dcterms:modified xsi:type="dcterms:W3CDTF">2012-08-01T09:17:30Z</dcterms:modified>
</cp:coreProperties>
</file>