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8" r:id="rId2"/>
    <p:sldId id="275" r:id="rId3"/>
    <p:sldId id="269" r:id="rId4"/>
    <p:sldId id="257" r:id="rId5"/>
    <p:sldId id="258" r:id="rId6"/>
    <p:sldId id="259" r:id="rId7"/>
    <p:sldId id="260" r:id="rId8"/>
    <p:sldId id="261" r:id="rId9"/>
    <p:sldId id="274" r:id="rId10"/>
    <p:sldId id="262" r:id="rId11"/>
    <p:sldId id="263" r:id="rId12"/>
    <p:sldId id="264" r:id="rId13"/>
    <p:sldId id="270" r:id="rId14"/>
    <p:sldId id="271" r:id="rId15"/>
    <p:sldId id="265" r:id="rId16"/>
    <p:sldId id="266" r:id="rId17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G86009" initials="Ø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1C9F6"/>
    <a:srgbClr val="00864A"/>
    <a:srgbClr val="CC0066"/>
    <a:srgbClr val="E00070"/>
    <a:srgbClr val="FF0000"/>
    <a:srgbClr val="333366"/>
    <a:srgbClr val="333367"/>
    <a:srgbClr val="000000"/>
    <a:srgbClr val="FEFFE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7297" autoAdjust="0"/>
  </p:normalViewPr>
  <p:slideViewPr>
    <p:cSldViewPr>
      <p:cViewPr>
        <p:scale>
          <a:sx n="83" d="100"/>
          <a:sy n="83" d="100"/>
        </p:scale>
        <p:origin x="-2802" y="-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236" y="-92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BDE14D-E252-462E-8496-8CC1A6089C2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2152890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796EF4-4641-41E3-968E-D42B57CDF2E4}" type="slidenum">
              <a:rPr lang="nb-NO" sz="1200" smtClean="0"/>
              <a:pPr eaLnBrk="1" hangingPunct="1"/>
              <a:t>1</a:t>
            </a:fld>
            <a:endParaRPr lang="nb-NO" sz="1200" smtClean="0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86CEEAB-5A1F-40E0-8955-E63529D3095D}" type="slidenum">
              <a:rPr lang="nb-NO" sz="1200" smtClean="0"/>
              <a:pPr eaLnBrk="1" hangingPunct="1"/>
              <a:t>11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F213C2-C257-4845-AF68-5E4F1ACF05FA}" type="slidenum">
              <a:rPr lang="nb-NO" sz="1200" smtClean="0"/>
              <a:pPr eaLnBrk="1" hangingPunct="1"/>
              <a:t>12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975BCA-3FEC-4844-A69D-CDFC74C6DD5B}" type="slidenum">
              <a:rPr lang="nb-NO" sz="1200" smtClean="0"/>
              <a:pPr eaLnBrk="1" hangingPunct="1"/>
              <a:t>13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33C980-65C0-4864-9BE3-514757B61D13}" type="slidenum">
              <a:rPr lang="nb-NO" sz="1200" smtClean="0"/>
              <a:pPr eaLnBrk="1" hangingPunct="1"/>
              <a:t>14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E1DC526-4E29-4E26-B0A7-2D13B853F132}" type="slidenum">
              <a:rPr lang="nb-NO" sz="1200" smtClean="0"/>
              <a:pPr eaLnBrk="1" hangingPunct="1"/>
              <a:t>15</a:t>
            </a:fld>
            <a:endParaRPr lang="nb-NO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4208CB8-2EBB-40F4-B472-70BADF39B96E}" type="slidenum">
              <a:rPr lang="nb-NO" sz="1200" smtClean="0"/>
              <a:pPr eaLnBrk="1" hangingPunct="1"/>
              <a:t>16</a:t>
            </a:fld>
            <a:endParaRPr lang="nb-NO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23CD9A-74B5-4FE9-B2EF-8CF0F247DADC}" type="slidenum">
              <a:rPr lang="nb-NO" sz="1200" smtClean="0"/>
              <a:pPr eaLnBrk="1" hangingPunct="1"/>
              <a:t>3</a:t>
            </a:fld>
            <a:endParaRPr lang="nb-NO" sz="12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9DB180-1E98-4D2D-833B-1D7A5E0264EE}" type="slidenum">
              <a:rPr lang="nb-NO" sz="1200" smtClean="0"/>
              <a:pPr eaLnBrk="1" hangingPunct="1"/>
              <a:t>4</a:t>
            </a:fld>
            <a:endParaRPr lang="nb-NO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25538" y="684213"/>
            <a:ext cx="4572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AE8434-DD09-45FB-A1C3-4EE1A58F2611}" type="slidenum">
              <a:rPr lang="nb-NO" sz="1200" smtClean="0"/>
              <a:pPr eaLnBrk="1" hangingPunct="1"/>
              <a:t>5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D559A4-43EE-4A63-9E2B-E6EE2C893827}" type="slidenum">
              <a:rPr lang="nb-NO" sz="1200" smtClean="0"/>
              <a:pPr eaLnBrk="1" hangingPunct="1"/>
              <a:t>6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FF25F29-CA38-41CC-85B2-68F79AB10E56}" type="slidenum">
              <a:rPr lang="nb-NO" sz="1200" smtClean="0"/>
              <a:pPr eaLnBrk="1" hangingPunct="1"/>
              <a:t>7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CFDA8B6-2D9D-4E75-A287-46A2774F38E6}" type="slidenum">
              <a:rPr lang="nb-NO" sz="1200" smtClean="0"/>
              <a:pPr eaLnBrk="1" hangingPunct="1"/>
              <a:t>8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EAA1B0-1000-4552-8B82-38A6C8593A17}" type="slidenum">
              <a:rPr lang="nb-NO" sz="1200" smtClean="0"/>
              <a:pPr eaLnBrk="1" hangingPunct="1"/>
              <a:t>9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3C23794-55B0-448D-AC42-66329A8BA4B7}" type="slidenum">
              <a:rPr lang="nb-NO" sz="1200" smtClean="0"/>
              <a:pPr eaLnBrk="1" hangingPunct="1"/>
              <a:t>10</a:t>
            </a:fld>
            <a:endParaRPr lang="nb-NO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Office_Excel_97-2003-regneark13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Office_Excel_97-2003-regneark1.xls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Microsoft_Office_Excel_97-2003-regneark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Office_Excel_97-2003-regneark4.xls"/><Relationship Id="rId5" Type="http://schemas.openxmlformats.org/officeDocument/2006/relationships/oleObject" Target="../embeddings/Microsoft_Office_Excel_97-2003-regneark3.xls"/><Relationship Id="rId4" Type="http://schemas.openxmlformats.org/officeDocument/2006/relationships/oleObject" Target="../embeddings/Microsoft_Office_Excel_97-2003-regneark2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Microsoft_Office_Excel_97-2003-regneark8.xls"/><Relationship Id="rId5" Type="http://schemas.openxmlformats.org/officeDocument/2006/relationships/oleObject" Target="../embeddings/Microsoft_Office_Excel_97-2003-regneark7.xls"/><Relationship Id="rId4" Type="http://schemas.openxmlformats.org/officeDocument/2006/relationships/oleObject" Target="../embeddings/Microsoft_Office_Excel_97-2003-regneark6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Office_Excel_97-2003-regneark11.xls"/><Relationship Id="rId5" Type="http://schemas.openxmlformats.org/officeDocument/2006/relationships/oleObject" Target="../embeddings/Microsoft_Office_Excel_97-2003-regneark10.xls"/><Relationship Id="rId4" Type="http://schemas.openxmlformats.org/officeDocument/2006/relationships/oleObject" Target="../embeddings/Microsoft_Office_Excel_97-2003-regneark9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-regneark1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  <p:pic>
        <p:nvPicPr>
          <p:cNvPr id="10" name="Picture 9" descr="fagbok HVITpc [Converted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1916832"/>
            <a:ext cx="4953000" cy="23079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362200" y="1323380"/>
            <a:ext cx="662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Økt gjeldsgrad øker finansieringsrisikoen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435100" y="5971580"/>
            <a:ext cx="662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Hittil: Risikofri gjeld; ingen konkursrisiko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942975" y="1993305"/>
            <a:ext cx="78486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3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nb-NO" sz="2000" dirty="0">
                <a:solidFill>
                  <a:srgbClr val="333366"/>
                </a:solidFill>
              </a:rPr>
              <a:t>Økt risiko i OPA;</a:t>
            </a:r>
          </a:p>
          <a:p>
            <a:pPr lvl="3">
              <a:spcBef>
                <a:spcPct val="3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solidFill>
                  <a:srgbClr val="333366"/>
                </a:solidFill>
              </a:rPr>
              <a:t>OPA blir høyere i gode tider og lavere i dårlige</a:t>
            </a:r>
          </a:p>
          <a:p>
            <a:pPr lvl="3">
              <a:spcBef>
                <a:spcPct val="3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solidFill>
                  <a:srgbClr val="333366"/>
                </a:solidFill>
              </a:rPr>
              <a:t> Utfallsspekter øker</a:t>
            </a:r>
          </a:p>
          <a:p>
            <a:pPr lvl="3">
              <a:spcBef>
                <a:spcPct val="3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solidFill>
                  <a:srgbClr val="333366"/>
                </a:solidFill>
              </a:rPr>
              <a:t> Standardavvik øker</a:t>
            </a:r>
          </a:p>
          <a:p>
            <a:pPr lvl="3">
              <a:spcBef>
                <a:spcPct val="30000"/>
              </a:spcBef>
              <a:buClr>
                <a:srgbClr val="CC0066"/>
              </a:buClr>
              <a:buFont typeface="Times New Roman" pitchFamily="18" charset="0"/>
              <a:buChar char="♦"/>
            </a:pPr>
            <a:r>
              <a:rPr lang="nb-NO" sz="2000" dirty="0">
                <a:solidFill>
                  <a:srgbClr val="333366"/>
                </a:solidFill>
              </a:rPr>
              <a:t> Variasjonskoeffisient øker</a:t>
            </a:r>
          </a:p>
          <a:p>
            <a:pPr lvl="1">
              <a:spcBef>
                <a:spcPct val="3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nb-NO" sz="2000" dirty="0">
                <a:solidFill>
                  <a:srgbClr val="333366"/>
                </a:solidFill>
              </a:rPr>
              <a:t>Variasjonskoeffisient ved 0 gjeld (0,61) reflekterer total</a:t>
            </a:r>
          </a:p>
          <a:p>
            <a:pPr lvl="1">
              <a:spcBef>
                <a:spcPct val="30000"/>
              </a:spcBef>
            </a:pPr>
            <a:r>
              <a:rPr lang="nb-NO" sz="2000" dirty="0">
                <a:solidFill>
                  <a:srgbClr val="333366"/>
                </a:solidFill>
              </a:rPr>
              <a:t>     </a:t>
            </a:r>
            <a:r>
              <a:rPr lang="nb-NO" sz="2000" dirty="0" smtClean="0">
                <a:solidFill>
                  <a:srgbClr val="333366"/>
                </a:solidFill>
              </a:rPr>
              <a:t>   investeringsrisiko</a:t>
            </a:r>
          </a:p>
          <a:p>
            <a:pPr lvl="1">
              <a:spcBef>
                <a:spcPct val="3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</a:rPr>
              <a:t>Økningen </a:t>
            </a:r>
            <a:r>
              <a:rPr lang="nb-NO" sz="2000" dirty="0">
                <a:solidFill>
                  <a:srgbClr val="333366"/>
                </a:solidFill>
              </a:rPr>
              <a:t>til 1,0 reflekterer total finansieringsrisiko</a:t>
            </a:r>
          </a:p>
          <a:p>
            <a:pPr lvl="1">
              <a:spcBef>
                <a:spcPct val="3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nb-NO" sz="2000" dirty="0">
                <a:solidFill>
                  <a:srgbClr val="333366"/>
                </a:solidFill>
              </a:rPr>
              <a:t>E(OPA) øker også</a:t>
            </a:r>
          </a:p>
        </p:txBody>
      </p:sp>
      <p:sp>
        <p:nvSpPr>
          <p:cNvPr id="10245" name="AutoShape 8"/>
          <p:cNvSpPr>
            <a:spLocks noChangeArrowheads="1"/>
          </p:cNvSpPr>
          <p:nvPr/>
        </p:nvSpPr>
        <p:spPr bwMode="auto">
          <a:xfrm>
            <a:off x="1476375" y="1353543"/>
            <a:ext cx="533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46" name="Group 90"/>
          <p:cNvGrpSpPr>
            <a:grpSpLocks/>
          </p:cNvGrpSpPr>
          <p:nvPr/>
        </p:nvGrpSpPr>
        <p:grpSpPr bwMode="auto">
          <a:xfrm>
            <a:off x="6934200" y="637580"/>
            <a:ext cx="1828800" cy="1219200"/>
            <a:chOff x="5952" y="1632"/>
            <a:chExt cx="1152" cy="768"/>
          </a:xfrm>
        </p:grpSpPr>
        <p:sp>
          <p:nvSpPr>
            <p:cNvPr id="10248" name="Rectangle 91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10249" name="Picture 92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0" name="Group 93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10251" name="Freeform 94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Freeform 95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Freeform 96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4" name="Freeform 97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Freeform 98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6" name="Freeform 99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Freeform 100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Freeform 101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Freeform 102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Freeform 103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Freeform 104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2" name="Freeform 105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Freeform 106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Freeform 107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Freeform 108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Freeform 109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Freeform 110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Freeform 111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Freeform 112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0" name="Freeform 113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1" name="Freeform 114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2" name="Freeform 115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Freeform 116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4" name="Freeform 117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Freeform 118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6" name="Freeform 119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Freeform 120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Freeform 121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Freeform 122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Freeform 123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Freeform 124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Freeform 125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3" name="Freeform 126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Freeform 127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Freeform 128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Freeform 129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7" name="Freeform 130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8" name="Freeform 131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Freeform 132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Freeform 133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1" name="Freeform 134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Freeform 135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3" name="Freeform 136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4" name="Freeform 137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5" name="Freeform 138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6" name="Freeform 139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7" name="Freeform 140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8" name="Freeform 141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9" name="Freeform 142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0" name="Freeform 143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1" name="Freeform 144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2" name="Freeform 145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3" name="Freeform 146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4" name="Freeform 147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5" name="Freeform 148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Freeform 149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7" name="Freeform 150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8" name="Freeform 151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9" name="Freeform 152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0" name="Freeform 153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1" name="Freeform 154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2" name="Freeform 155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3" name="Freeform 156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4" name="Freeform 157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5" name="Freeform 158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6" name="Freeform 159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7" name="Freeform 160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8" name="Freeform 161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9" name="Freeform 162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0" name="Freeform 163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47" name="Rectangle 164"/>
          <p:cNvSpPr>
            <a:spLocks noChangeArrowheads="1"/>
          </p:cNvSpPr>
          <p:nvPr/>
        </p:nvSpPr>
        <p:spPr bwMode="auto">
          <a:xfrm>
            <a:off x="685800" y="548680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US" b="1">
                <a:solidFill>
                  <a:srgbClr val="333366"/>
                </a:solidFill>
              </a:rPr>
              <a:t>2. Finansieringsrisiko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890390" y="1183680"/>
            <a:ext cx="6629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>
              <a:spcBef>
                <a:spcPct val="10000"/>
              </a:spcBef>
              <a:buClr>
                <a:srgbClr val="E00070"/>
              </a:buClr>
              <a:buFont typeface="Wingdings" pitchFamily="2" charset="2"/>
              <a:buChar char="Ø"/>
              <a:defRPr/>
            </a:pPr>
            <a:r>
              <a:rPr lang="nb-NO" sz="2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 dirty="0" smtClean="0">
                <a:solidFill>
                  <a:srgbClr val="333366"/>
                </a:solidFill>
              </a:rPr>
              <a:t> = systematisk investeringsrisiko; ikke-diversifiserbar</a:t>
            </a:r>
          </a:p>
          <a:p>
            <a:pPr>
              <a:spcBef>
                <a:spcPct val="10000"/>
              </a:spcBef>
              <a:defRPr/>
            </a:pPr>
            <a:r>
              <a:rPr lang="nb-NO" sz="2000" dirty="0" smtClean="0">
                <a:solidFill>
                  <a:srgbClr val="333366"/>
                </a:solidFill>
              </a:rPr>
              <a:t>     Reflekter usikkerhet i selskapets kontantstrøm fra driften</a:t>
            </a:r>
          </a:p>
          <a:p>
            <a:pPr>
              <a:spcBef>
                <a:spcPct val="10000"/>
              </a:spcBef>
              <a:defRPr/>
            </a:pPr>
            <a:r>
              <a:rPr lang="nb-NO" sz="2000" dirty="0" smtClean="0">
                <a:solidFill>
                  <a:srgbClr val="333366"/>
                </a:solidFill>
              </a:rPr>
              <a:t>     (uavhengig av finansiering)</a:t>
            </a:r>
          </a:p>
          <a:p>
            <a:pPr>
              <a:spcBef>
                <a:spcPct val="10000"/>
              </a:spcBef>
              <a:defRPr/>
            </a:pPr>
            <a:r>
              <a:rPr lang="nb-NO" sz="2000" dirty="0" smtClean="0">
                <a:solidFill>
                  <a:srgbClr val="333366"/>
                </a:solidFill>
              </a:rPr>
              <a:t>     Fra beta-sammenhengene:</a:t>
            </a:r>
            <a:r>
              <a:rPr lang="nb-NO" sz="2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    </a:t>
            </a:r>
          </a:p>
          <a:p>
            <a:pPr>
              <a:spcBef>
                <a:spcPct val="10000"/>
              </a:spcBef>
              <a:buFont typeface="Symbol" pitchFamily="18" charset="2"/>
              <a:buChar char=" "/>
              <a:defRPr/>
            </a:pPr>
            <a:r>
              <a:rPr lang="nb-NO" sz="2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   </a:t>
            </a:r>
            <a:r>
              <a:rPr lang="nb-NO" sz="2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T</a:t>
            </a:r>
            <a:r>
              <a:rPr lang="nb-NO" sz="2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</a:t>
            </a:r>
            <a:r>
              <a:rPr lang="nb-NO" sz="2000" dirty="0" smtClean="0">
                <a:solidFill>
                  <a:srgbClr val="333366"/>
                </a:solidFill>
                <a:cs typeface="Times New Roman" pitchFamily="18" charset="0"/>
              </a:rPr>
              <a:t> </a:t>
            </a:r>
            <a:r>
              <a:rPr lang="nb-NO" sz="2000" dirty="0" err="1" smtClean="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000" baseline="-30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</a:t>
            </a:r>
            <a:r>
              <a:rPr lang="nb-NO" sz="2000" b="1" baseline="30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 baseline="-30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</a:t>
            </a:r>
            <a:r>
              <a:rPr lang="nb-NO" sz="2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</a:t>
            </a:r>
            <a:r>
              <a:rPr lang="nb-NO" sz="2000" dirty="0" err="1" smtClean="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 dirty="0" err="1" smtClean="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 b="1" baseline="30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 </a:t>
            </a:r>
            <a:r>
              <a:rPr lang="nb-NO" sz="2000" dirty="0" smtClean="0">
                <a:solidFill>
                  <a:srgbClr val="333366"/>
                </a:solidFill>
              </a:rPr>
              <a:t>(1-s)</a:t>
            </a:r>
            <a:r>
              <a:rPr lang="nb-NO" sz="2000" b="1" baseline="30000" dirty="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dirty="0" err="1" smtClean="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 dirty="0" smtClean="0">
                <a:solidFill>
                  <a:srgbClr val="333366"/>
                </a:solidFill>
              </a:rPr>
              <a:t>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82552" y="5357218"/>
            <a:ext cx="7162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Systematisk aksjerisiko = 	systematisk investeringsrisiko + 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			tillegg for systematisk finansieringsrisiko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749352" y="317758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 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 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I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225352" y="317758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 0</a:t>
            </a:r>
            <a:endParaRPr lang="nb-NO" sz="2000">
              <a:solidFill>
                <a:srgbClr val="333366"/>
              </a:solidFill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566790" y="3323630"/>
          <a:ext cx="228600" cy="179388"/>
        </p:xfrm>
        <a:graphic>
          <a:graphicData uri="http://schemas.openxmlformats.org/presentationml/2006/ole">
            <p:oleObj spid="_x0000_s11292" name="Formel" r:id="rId4" imgW="177646" imgH="139579" progId="Equation.3">
              <p:embed/>
            </p:oleObj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131690" y="3774480"/>
            <a:ext cx="678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Uten skatt:	Det kan vises at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</a:rPr>
              <a:t>er uavhengig av gjeldsgrad</a:t>
            </a:r>
          </a:p>
        </p:txBody>
      </p:sp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225352" y="4238030"/>
          <a:ext cx="457200" cy="374650"/>
        </p:xfrm>
        <a:graphic>
          <a:graphicData uri="http://schemas.openxmlformats.org/presentationml/2006/ole">
            <p:oleObj spid="_x0000_s11293" name="Formel" r:id="rId5" imgW="177646" imgH="139579" progId="Equation.3">
              <p:embed/>
            </p:oleObj>
          </a:graphicData>
        </a:graphic>
      </p:graphicFrame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65090" y="4168180"/>
            <a:ext cx="292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 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w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 </a:t>
            </a:r>
            <a:r>
              <a:rPr lang="nb-NO" sz="200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 smtClean="0">
                <a:solidFill>
                  <a:srgbClr val="333366"/>
                </a:solidFill>
              </a:rPr>
              <a:t>.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046090" y="4701580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(b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 - 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)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</a:rPr>
              <a:t> G/E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397052" y="4190405"/>
            <a:ext cx="487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</a:rPr>
              <a:t>Setter inn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>
                <a:solidFill>
                  <a:srgbClr val="333366"/>
                </a:solidFill>
              </a:rPr>
              <a:t>= E/(G + E) og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= G/(G + E)</a:t>
            </a:r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1563490" y="4771430"/>
          <a:ext cx="457200" cy="374650"/>
        </p:xfrm>
        <a:graphic>
          <a:graphicData uri="http://schemas.openxmlformats.org/presentationml/2006/ole">
            <p:oleObj spid="_x0000_s11294" name="Formel" r:id="rId6" imgW="177646" imgH="139579" progId="Equation.3">
              <p:embed/>
            </p:oleObj>
          </a:graphicData>
        </a:graphic>
      </p:graphicFrame>
      <p:pic>
        <p:nvPicPr>
          <p:cNvPr id="9231" name="Picture 15" descr="c:\Programfiler\Fellesfiler\Microsoft Shared\Clipart\cagcat50\SY01265_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490" y="4917480"/>
            <a:ext cx="423862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Rectangle 17"/>
          <p:cNvSpPr>
            <a:spLocks noChangeArrowheads="1"/>
          </p:cNvSpPr>
          <p:nvPr/>
        </p:nvSpPr>
        <p:spPr bwMode="auto">
          <a:xfrm>
            <a:off x="539552" y="548680"/>
            <a:ext cx="632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Gjeldsgrad og systematisk risiko</a:t>
            </a:r>
          </a:p>
        </p:txBody>
      </p:sp>
      <p:pic>
        <p:nvPicPr>
          <p:cNvPr id="11279" name="Picture 18" descr="D:\programfiler\Microsoft Office\Clipart\standard\stddir1\BD06487_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652" y="802680"/>
            <a:ext cx="121920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utoUpdateAnimBg="0"/>
      <p:bldP spid="9221" grpId="0" autoUpdateAnimBg="0"/>
      <p:bldP spid="9222" grpId="0" autoUpdateAnimBg="0"/>
      <p:bldP spid="9224" grpId="0" autoUpdateAnimBg="0"/>
      <p:bldP spid="9226" grpId="0" autoUpdateAnimBg="0"/>
      <p:bldP spid="9227" grpId="0" autoUpdateAnimBg="0"/>
      <p:bldP spid="922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0" y="3962400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(b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 - 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)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</a:rPr>
              <a:t> G/E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495800" y="3946525"/>
            <a:ext cx="312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0,7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(0,7  - 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)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</a:rPr>
              <a:t> G/E </a:t>
            </a:r>
          </a:p>
        </p:txBody>
      </p:sp>
      <p:sp>
        <p:nvSpPr>
          <p:cNvPr id="12292" name="Rectangle 19"/>
          <p:cNvSpPr>
            <a:spLocks noChangeArrowheads="1"/>
          </p:cNvSpPr>
          <p:nvPr/>
        </p:nvSpPr>
        <p:spPr bwMode="auto">
          <a:xfrm>
            <a:off x="685800" y="1660525"/>
            <a:ext cx="77724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Eksempel:</a:t>
            </a:r>
            <a:r>
              <a:rPr lang="en-US" sz="2000">
                <a:solidFill>
                  <a:srgbClr val="333366"/>
                </a:solidFill>
              </a:rPr>
              <a:t> Et selskap uten gjeld har beregnet aksjens systematiske risiko til 0,7. Ved gjeldsgrad til og med 1 anser ledelsen at konkursrisikoen er 0.  Gjeldsgrad utover dette øker gjeldsbeta med 0,1 enheter pr. enhet økt gjeldsgrad.</a:t>
            </a:r>
            <a:br>
              <a:rPr lang="en-US" sz="2000">
                <a:solidFill>
                  <a:srgbClr val="333366"/>
                </a:solidFill>
              </a:rPr>
            </a:br>
            <a:endParaRPr lang="en-US" sz="200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Hva skjer med systematisk eierrisiko ved økende gjeldsfinansiering?</a:t>
            </a:r>
          </a:p>
        </p:txBody>
      </p:sp>
      <p:sp>
        <p:nvSpPr>
          <p:cNvPr id="12293" name="Rectangle 29"/>
          <p:cNvSpPr>
            <a:spLocks noChangeArrowheads="1"/>
          </p:cNvSpPr>
          <p:nvPr/>
        </p:nvSpPr>
        <p:spPr bwMode="auto">
          <a:xfrm>
            <a:off x="685800" y="812800"/>
            <a:ext cx="632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Gjeldsgrad og systematisk risiko (forts.)</a:t>
            </a:r>
          </a:p>
        </p:txBody>
      </p:sp>
      <p:pic>
        <p:nvPicPr>
          <p:cNvPr id="12295" name="Picture 32" descr="D:\programfiler\Microsoft Office\Clipart\standard\stddir1\BD06487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121920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4527550"/>
            <a:ext cx="6537325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0"/>
          <p:cNvGraphicFramePr>
            <a:graphicFrameLocks noChangeAspect="1"/>
          </p:cNvGraphicFramePr>
          <p:nvPr/>
        </p:nvGraphicFramePr>
        <p:xfrm>
          <a:off x="1054100" y="2343448"/>
          <a:ext cx="7467600" cy="3806825"/>
        </p:xfrm>
        <a:graphic>
          <a:graphicData uri="http://schemas.openxmlformats.org/presentationml/2006/ole">
            <p:oleObj spid="_x0000_s13325" name="Diagram" r:id="rId4" imgW="6356160" imgH="3240000" progId="Excel.Sheet.8">
              <p:embed/>
            </p:oleObj>
          </a:graphicData>
        </a:graphic>
      </p:graphicFrame>
      <p:sp>
        <p:nvSpPr>
          <p:cNvPr id="13315" name="Rectangle 15"/>
          <p:cNvSpPr>
            <a:spLocks noChangeArrowheads="1"/>
          </p:cNvSpPr>
          <p:nvPr/>
        </p:nvSpPr>
        <p:spPr bwMode="auto">
          <a:xfrm>
            <a:off x="7837488" y="3724573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b-NO" sz="180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1800" baseline="-30000">
                <a:latin typeface="Symbol" pitchFamily="18" charset="2"/>
                <a:cs typeface="Times New Roman" pitchFamily="18" charset="0"/>
              </a:rPr>
              <a:t>I</a:t>
            </a:r>
          </a:p>
        </p:txBody>
      </p:sp>
      <p:sp>
        <p:nvSpPr>
          <p:cNvPr id="13316" name="Rectangle 18"/>
          <p:cNvSpPr>
            <a:spLocks noChangeArrowheads="1"/>
          </p:cNvSpPr>
          <p:nvPr/>
        </p:nvSpPr>
        <p:spPr bwMode="auto">
          <a:xfrm>
            <a:off x="7823200" y="3957936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b-NO" sz="180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1800" baseline="-30000">
                <a:cs typeface="Times New Roman" pitchFamily="18" charset="0"/>
              </a:rPr>
              <a:t>G</a:t>
            </a:r>
          </a:p>
        </p:txBody>
      </p:sp>
      <p:sp>
        <p:nvSpPr>
          <p:cNvPr id="13317" name="Rectangle 19"/>
          <p:cNvSpPr>
            <a:spLocks noChangeArrowheads="1"/>
          </p:cNvSpPr>
          <p:nvPr/>
        </p:nvSpPr>
        <p:spPr bwMode="auto">
          <a:xfrm>
            <a:off x="7835900" y="4250036"/>
            <a:ext cx="403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b-NO" sz="180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1800" baseline="-30000">
                <a:cs typeface="Times New Roman" pitchFamily="18" charset="0"/>
              </a:rPr>
              <a:t>E</a:t>
            </a:r>
          </a:p>
        </p:txBody>
      </p:sp>
      <p:sp>
        <p:nvSpPr>
          <p:cNvPr id="13318" name="Rectangle 21"/>
          <p:cNvSpPr>
            <a:spLocks noChangeArrowheads="1"/>
          </p:cNvSpPr>
          <p:nvPr/>
        </p:nvSpPr>
        <p:spPr bwMode="auto">
          <a:xfrm>
            <a:off x="1206500" y="4019848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b-NO" sz="2000">
                <a:latin typeface="Symbol" pitchFamily="18" charset="2"/>
                <a:cs typeface="Times New Roman" pitchFamily="18" charset="0"/>
              </a:rPr>
              <a:t>b</a:t>
            </a:r>
          </a:p>
        </p:txBody>
      </p:sp>
      <p:sp>
        <p:nvSpPr>
          <p:cNvPr id="13319" name="Rectangle 24"/>
          <p:cNvSpPr>
            <a:spLocks noChangeArrowheads="1"/>
          </p:cNvSpPr>
          <p:nvPr/>
        </p:nvSpPr>
        <p:spPr bwMode="auto">
          <a:xfrm>
            <a:off x="685800" y="260648"/>
            <a:ext cx="632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Gjeldsgrad og systematisk risiko (forts.)</a:t>
            </a:r>
          </a:p>
        </p:txBody>
      </p:sp>
      <p:pic>
        <p:nvPicPr>
          <p:cNvPr id="13320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3" y="932161"/>
            <a:ext cx="62103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762000" y="764704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b="1">
                <a:solidFill>
                  <a:srgbClr val="333367"/>
                </a:solidFill>
              </a:rPr>
              <a:t>Oppsummering</a:t>
            </a:r>
            <a:endParaRPr lang="en-US">
              <a:solidFill>
                <a:srgbClr val="333367"/>
              </a:solidFill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49300" y="2958629"/>
            <a:ext cx="662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nb-NO" sz="2000">
                <a:solidFill>
                  <a:srgbClr val="333366"/>
                </a:solidFill>
              </a:rPr>
              <a:t>Økt gjeldsgrad øker finansieringsrisikoen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749300" y="1450504"/>
            <a:ext cx="81661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Investeringsrisiko er eiendelsrisiko, som er uavhengig av hvordan kontantstrøm fra driften deles mellom eiere og kreditorer</a:t>
            </a: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749300" y="2349029"/>
            <a:ext cx="853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Finansieringsrisiko er usikkerhet for eierne skapt av gjeldsfinansiering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749300" y="3599979"/>
            <a:ext cx="78613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>
              <a:spcBef>
                <a:spcPct val="10000"/>
              </a:spcBef>
              <a:buClr>
                <a:srgbClr val="E00070"/>
              </a:buClr>
              <a:buFont typeface="Wingdings" pitchFamily="2" charset="2"/>
              <a:buChar char="Ø"/>
              <a:defRPr/>
            </a:pPr>
            <a:r>
              <a:rPr lang="nb-NO" sz="2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dirty="0" err="1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 dirty="0" smtClean="0">
                <a:solidFill>
                  <a:srgbClr val="333366"/>
                </a:solidFill>
              </a:rPr>
              <a:t> = systematisk investeringsrisiko; </a:t>
            </a:r>
            <a:r>
              <a:rPr lang="nb-NO" sz="2000" dirty="0" err="1" smtClean="0">
                <a:solidFill>
                  <a:srgbClr val="333366"/>
                </a:solidFill>
              </a:rPr>
              <a:t>reflkterer</a:t>
            </a:r>
            <a:r>
              <a:rPr lang="nb-NO" sz="2000" dirty="0" smtClean="0">
                <a:solidFill>
                  <a:srgbClr val="333366"/>
                </a:solidFill>
              </a:rPr>
              <a:t> ikke-diversifiserbar</a:t>
            </a:r>
          </a:p>
          <a:p>
            <a:pPr>
              <a:spcBef>
                <a:spcPct val="10000"/>
              </a:spcBef>
              <a:defRPr/>
            </a:pPr>
            <a:r>
              <a:rPr lang="nb-NO" sz="2000" dirty="0" smtClean="0">
                <a:solidFill>
                  <a:srgbClr val="333366"/>
                </a:solidFill>
              </a:rPr>
              <a:t>    usikkerhet </a:t>
            </a:r>
            <a:r>
              <a:rPr lang="nb-NO" sz="2000" smtClean="0">
                <a:solidFill>
                  <a:srgbClr val="333366"/>
                </a:solidFill>
              </a:rPr>
              <a:t>i kontantstrøm </a:t>
            </a:r>
            <a:r>
              <a:rPr lang="nb-NO" sz="2000" dirty="0" smtClean="0">
                <a:solidFill>
                  <a:srgbClr val="333366"/>
                </a:solidFill>
              </a:rPr>
              <a:t>fra driften</a:t>
            </a:r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1016000" y="4650904"/>
            <a:ext cx="334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10000"/>
              </a:spcBef>
              <a:buFont typeface="Symbol" pitchFamily="18" charset="2"/>
              <a:buChar char=" "/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=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w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w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 </a:t>
            </a:r>
            <a:r>
              <a:rPr lang="nb-NO" sz="2000">
                <a:solidFill>
                  <a:srgbClr val="333366"/>
                </a:solidFill>
              </a:rPr>
              <a:t>(1-s)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 </a:t>
            </a:r>
          </a:p>
        </p:txBody>
      </p:sp>
      <p:sp>
        <p:nvSpPr>
          <p:cNvPr id="14344" name="Text Box 11"/>
          <p:cNvSpPr txBox="1">
            <a:spLocks noChangeArrowheads="1"/>
          </p:cNvSpPr>
          <p:nvPr/>
        </p:nvSpPr>
        <p:spPr bwMode="auto">
          <a:xfrm>
            <a:off x="1016000" y="5260504"/>
            <a:ext cx="38862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</a:pPr>
            <a:r>
              <a:rPr lang="nb-NO" sz="2000">
                <a:solidFill>
                  <a:srgbClr val="333366"/>
                </a:solidFill>
              </a:rPr>
              <a:t>Uten skatt:</a:t>
            </a:r>
            <a:endParaRPr lang="nb-NO" sz="2000">
              <a:solidFill>
                <a:srgbClr val="333366"/>
              </a:solidFill>
              <a:latin typeface="Symbol" pitchFamily="18" charset="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E </a:t>
            </a:r>
            <a:r>
              <a:rPr lang="nb-NO" sz="200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+ (b</a:t>
            </a:r>
            <a:r>
              <a:rPr lang="nb-NO" sz="2000" baseline="-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  - 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G</a:t>
            </a:r>
            <a:r>
              <a:rPr lang="nb-NO" sz="2000">
                <a:solidFill>
                  <a:srgbClr val="333366"/>
                </a:solidFill>
              </a:rPr>
              <a:t>) </a:t>
            </a:r>
            <a:r>
              <a:rPr lang="nb-NO" sz="2000" b="1" baseline="30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</a:rPr>
              <a:t> G/E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85800" y="764704"/>
            <a:ext cx="6629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cs typeface="Times New Roman" pitchFamily="18" charset="0"/>
              </a:rPr>
              <a:t>Oppgave 1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I selskap A er investeringsbeta anslått til 1,5 og gjeldsbeta til 0,5.  Egenkapitalbeta er anslått til 2.  Se bort fra skatt.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Hva er gjeldsandelen?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2669704"/>
            <a:ext cx="70866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cs typeface="Times New Roman" pitchFamily="18" charset="0"/>
              </a:rPr>
              <a:t/>
            </a:r>
            <a:br>
              <a:rPr lang="nb-NO" sz="2000" b="1">
                <a:solidFill>
                  <a:srgbClr val="333366"/>
                </a:solidFill>
                <a:cs typeface="Times New Roman" pitchFamily="18" charset="0"/>
              </a:rPr>
            </a:br>
            <a:r>
              <a:rPr lang="nb-NO" sz="2000" b="1">
                <a:solidFill>
                  <a:srgbClr val="333366"/>
                </a:solidFill>
                <a:cs typeface="Times New Roman" pitchFamily="18" charset="0"/>
              </a:rPr>
              <a:t>Oppgave 2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Bedrift B har en gjeldsgrad på 0,5.  Selskapets gjeldsbeta er 0,3 og egenkapitalbeta er 2.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Selskapet planlegger et nytt prosjekt med samme systematiske risiko som dagens eiendeler.  Prosjektet skal fullt ut gjeldsfinansieres.  Dette vil øke gjeldsgraden til 1 og gjeldsbetaen til 0,5.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Hva blir selskapets egenkapitalbeta etter at det nye prosjektet er igangsatt (se bort fra skatt)?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85800" y="1054100"/>
            <a:ext cx="66294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cs typeface="Times New Roman" pitchFamily="18" charset="0"/>
              </a:rPr>
              <a:t>Oppgave 3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Selskap C har 10.000 utestående aksjer.  Dagens aksjekurs er 300 kr.  Gjelden på 2 mill. kr (markedsverdi) er risikofri.  Forventet egenkapitalavkastning er 20% og risikofri rente er 10%.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Hva er selskapets markedsverdi?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5800" y="4178300"/>
            <a:ext cx="6629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cs typeface="Times New Roman" pitchFamily="18" charset="0"/>
              </a:rPr>
              <a:t>Oppgave 4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cs typeface="Times New Roman" pitchFamily="18" charset="0"/>
              </a:rPr>
              <a:t>Hvilken gjeldsgrad har selskap C i oppgave 3?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780928"/>
            <a:ext cx="6246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3200" b="1" dirty="0" smtClean="0"/>
              <a:t> Kapittel 6:  </a:t>
            </a:r>
            <a:r>
              <a:rPr lang="en-US" sz="3200" b="1" dirty="0" err="1" smtClean="0"/>
              <a:t>Gjeldsgrad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risiko</a:t>
            </a:r>
            <a:endParaRPr lang="en-US" sz="3200" b="1" dirty="0" smtClean="0"/>
          </a:p>
          <a:p>
            <a:pPr>
              <a:spcBef>
                <a:spcPct val="50000"/>
              </a:spcBef>
            </a:pPr>
            <a:r>
              <a:rPr lang="nb-NO" sz="3200" b="1" dirty="0" smtClean="0"/>
              <a:t>      </a:t>
            </a:r>
            <a:endParaRPr lang="en-US" sz="3200" b="1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ChangeArrowheads="1"/>
          </p:cNvSpPr>
          <p:nvPr/>
        </p:nvSpPr>
        <p:spPr bwMode="auto">
          <a:xfrm>
            <a:off x="2286000" y="1676400"/>
            <a:ext cx="6705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</a:pPr>
            <a:r>
              <a:rPr lang="en-US" sz="2800" b="1">
                <a:solidFill>
                  <a:srgbClr val="333366"/>
                </a:solidFill>
              </a:rPr>
              <a:t>Kapitel 6: Oversikt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b="1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</a:rPr>
              <a:t>1.  Investeringsrisiko</a:t>
            </a: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</a:rPr>
              <a:t>2.  Finansieringsrisiko</a:t>
            </a: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</a:rPr>
              <a:t>3.  Gjeldsgrad og systematisk risiko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476672"/>
            <a:ext cx="3886200" cy="838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1. Investeringsrisiko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20552" y="1479972"/>
            <a:ext cx="2286000" cy="457200"/>
          </a:xfrm>
        </p:spPr>
        <p:txBody>
          <a:bodyPr lIns="92075" tIns="46038" rIns="92075" bIns="46038"/>
          <a:lstStyle/>
          <a:p>
            <a:pPr eaLnBrk="1" hangingPunct="1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smtClean="0">
                <a:solidFill>
                  <a:srgbClr val="333366"/>
                </a:solidFill>
              </a:rPr>
              <a:t>Gjeldsandel: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511352" y="1479972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VG/VE + VG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20552" y="2165772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Gjeldsgrad: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511352" y="2165772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VG/VE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920552" y="2775372"/>
            <a:ext cx="830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Investeringsrisiko: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-	usikkerhet på eiendelssiden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-	usikkerhet i driftsresultatet (OFR)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-	uavhengig av fordeling av kontantstrøm mellom eiere og kreditorer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225352" y="4527972"/>
            <a:ext cx="762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Ved 100% eierfinansiering (kun EK):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Investeringsrisiko = EK-risiko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Ved gjeldsfinansiering:  Eierne må også bære finansieringsrisiko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 Investeringsrisiko &lt; EK-risiko</a:t>
            </a:r>
          </a:p>
        </p:txBody>
      </p:sp>
      <p:grpSp>
        <p:nvGrpSpPr>
          <p:cNvPr id="4105" name="Group 12"/>
          <p:cNvGrpSpPr>
            <a:grpSpLocks/>
          </p:cNvGrpSpPr>
          <p:nvPr/>
        </p:nvGrpSpPr>
        <p:grpSpPr bwMode="auto">
          <a:xfrm>
            <a:off x="6787952" y="565572"/>
            <a:ext cx="1828800" cy="1219200"/>
            <a:chOff x="5952" y="1632"/>
            <a:chExt cx="1152" cy="768"/>
          </a:xfrm>
        </p:grpSpPr>
        <p:sp>
          <p:nvSpPr>
            <p:cNvPr id="4106" name="Rectangle 13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4107" name="Picture 14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8" name="Group 15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4109" name="Freeform 16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7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8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2" name="Freeform 19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3" name="Freeform 20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Freeform 21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5" name="Freeform 22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Freeform 23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Freeform 24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Freeform 25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Freeform 26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Freeform 27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Freeform 28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9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30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Freeform 31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Freeform 32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Freeform 33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Freeform 34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Freeform 35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9" name="Freeform 36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Freeform 37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Freeform 38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Freeform 39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40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4" name="Freeform 41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Freeform 42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Freeform 43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Freeform 44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8" name="Freeform 45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9" name="Freeform 46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0" name="Freeform 47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Freeform 48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2" name="Freeform 49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Freeform 50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4" name="Freeform 51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5" name="Freeform 52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6" name="Freeform 53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7" name="Freeform 54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Freeform 55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Freeform 56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Freeform 57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1" name="Freeform 58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Freeform 59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3" name="Freeform 60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4" name="Freeform 61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5" name="Freeform 62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6" name="Freeform 63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7" name="Freeform 64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8" name="Freeform 65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9" name="Freeform 66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0" name="Freeform 67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1" name="Freeform 68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2" name="Freeform 69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3" name="Freeform 70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4" name="Freeform 71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5" name="Freeform 72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6" name="Freeform 73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7" name="Freeform 74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8" name="Freeform 75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9" name="Freeform 76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0" name="Freeform 77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1" name="Freeform 78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2" name="Freeform 79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3" name="Freeform 80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Freeform 81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Freeform 82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Freeform 83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7" name="Freeform 84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Freeform 85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utoUpdateAnimBg="0"/>
      <p:bldP spid="308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177406" y="581918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OPA endres proposjonalt med OFR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988368" y="2237780"/>
            <a:ext cx="7391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Eksempel:</a:t>
            </a:r>
            <a:r>
              <a:rPr lang="en-US" sz="2000">
                <a:solidFill>
                  <a:srgbClr val="333366"/>
                </a:solidFill>
              </a:rPr>
              <a:t> Et helt egenkapitalfinansiert selskap har utestående 2 mill. aksjer med markedskurs pr. aksje på 600.  Selskapet er ikke i skatteposisjon.  Ledelsen budsjetterer med overskudd pr. aksje (OFR) for ulike tilstander som vist nedenfor.  Hver tilstand har samme sannsynlighet. 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Regn ut overskudd pr. aksje (OPA)</a:t>
            </a:r>
          </a:p>
        </p:txBody>
      </p:sp>
      <p:pic>
        <p:nvPicPr>
          <p:cNvPr id="4102" name="Picture 6" descr="c:\Programfiler\Fellesfiler\Microsoft Shared\Clipart\cagcat50\SY01265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06" y="5285780"/>
            <a:ext cx="423862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683568" y="548680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2. Finansieringsrisiko</a:t>
            </a:r>
          </a:p>
        </p:txBody>
      </p:sp>
      <p:graphicFrame>
        <p:nvGraphicFramePr>
          <p:cNvPr id="5126" name="Object 14"/>
          <p:cNvGraphicFramePr>
            <a:graphicFrameLocks noChangeAspect="1"/>
          </p:cNvGraphicFramePr>
          <p:nvPr/>
        </p:nvGraphicFramePr>
        <p:xfrm>
          <a:off x="1953568" y="4599980"/>
          <a:ext cx="5562600" cy="866775"/>
        </p:xfrm>
        <a:graphic>
          <a:graphicData uri="http://schemas.openxmlformats.org/presentationml/2006/ole">
            <p:oleObj spid="_x0000_s5214" name="Worksheet" r:id="rId5" imgW="5562600" imgH="876300" progId="Excel.Sheet.8">
              <p:embed/>
            </p:oleObj>
          </a:graphicData>
        </a:graphic>
      </p:graphicFrame>
      <p:sp>
        <p:nvSpPr>
          <p:cNvPr id="2057" name="Rectangle 17"/>
          <p:cNvSpPr>
            <a:spLocks noChangeArrowheads="1"/>
          </p:cNvSpPr>
          <p:nvPr/>
        </p:nvSpPr>
        <p:spPr bwMode="auto">
          <a:xfrm>
            <a:off x="1039168" y="1399580"/>
            <a:ext cx="777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buClr>
                <a:srgbClr val="E00070"/>
              </a:buClr>
              <a:buFont typeface="Wingdings" pitchFamily="2" charset="2"/>
              <a:buChar char="Ø"/>
              <a:defRPr/>
            </a:pPr>
            <a:r>
              <a:rPr lang="en-US" sz="2000" b="1" dirty="0" err="1">
                <a:solidFill>
                  <a:srgbClr val="333366"/>
                </a:solidFill>
              </a:rPr>
              <a:t>Finansieringsrisiko</a:t>
            </a:r>
            <a:r>
              <a:rPr lang="en-US" sz="2000" b="1" dirty="0">
                <a:solidFill>
                  <a:srgbClr val="333366"/>
                </a:solidFill>
              </a:rPr>
              <a:t>: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Usikkerhet</a:t>
            </a:r>
            <a:r>
              <a:rPr lang="en-US" sz="2000" dirty="0">
                <a:solidFill>
                  <a:srgbClr val="333366"/>
                </a:solidFill>
              </a:rPr>
              <a:t> for </a:t>
            </a:r>
            <a:r>
              <a:rPr lang="en-US" sz="2000" dirty="0" err="1">
                <a:solidFill>
                  <a:srgbClr val="333366"/>
                </a:solidFill>
              </a:rPr>
              <a:t>eierne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skapt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selskapets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</a:p>
          <a:p>
            <a:pPr>
              <a:defRPr/>
            </a:pPr>
            <a:r>
              <a:rPr lang="en-US" sz="2000" dirty="0">
                <a:solidFill>
                  <a:srgbClr val="333366"/>
                </a:solidFill>
              </a:rPr>
              <a:t>    </a:t>
            </a:r>
            <a:r>
              <a:rPr lang="en-US" sz="2000" dirty="0" err="1">
                <a:solidFill>
                  <a:srgbClr val="333366"/>
                </a:solidFill>
              </a:rPr>
              <a:t>gjeldsfinansiering</a:t>
            </a:r>
            <a:endParaRPr lang="nb-NO" sz="2000" dirty="0">
              <a:solidFill>
                <a:srgbClr val="333366"/>
              </a:solidFill>
            </a:endParaRPr>
          </a:p>
        </p:txBody>
      </p:sp>
      <p:grpSp>
        <p:nvGrpSpPr>
          <p:cNvPr id="5130" name="Group 240"/>
          <p:cNvGrpSpPr>
            <a:grpSpLocks/>
          </p:cNvGrpSpPr>
          <p:nvPr/>
        </p:nvGrpSpPr>
        <p:grpSpPr bwMode="auto">
          <a:xfrm>
            <a:off x="6906568" y="637580"/>
            <a:ext cx="1828800" cy="1219200"/>
            <a:chOff x="5952" y="1632"/>
            <a:chExt cx="1152" cy="768"/>
          </a:xfrm>
        </p:grpSpPr>
        <p:sp>
          <p:nvSpPr>
            <p:cNvPr id="5131" name="Rectangle 241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5132" name="Picture 242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33" name="Group 243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5134" name="Freeform 244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245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246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247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Freeform 248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9" name="Freeform 249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0" name="Freeform 250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1" name="Freeform 251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Freeform 252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Freeform 253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54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5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56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57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Freeform 258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Freeform 259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0" name="Freeform 260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Freeform 261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Freeform 262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3" name="Freeform 263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Freeform 264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5" name="Freeform 265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Freeform 266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Freeform 267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Freeform 268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Freeform 269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Freeform 270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Freeform 271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Freeform 272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3" name="Freeform 273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4" name="Freeform 274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5" name="Freeform 275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Freeform 276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Freeform 277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Freeform 278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Freeform 279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0" name="Freeform 280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1" name="Freeform 281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2" name="Freeform 282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3" name="Freeform 283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4" name="Freeform 284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5" name="Freeform 285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6" name="Freeform 286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7" name="Freeform 287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8" name="Freeform 288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9" name="Freeform 289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0" name="Freeform 290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1" name="Freeform 291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2" name="Freeform 292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3" name="Freeform 293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4" name="Freeform 294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5" name="Freeform 295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6" name="Freeform 296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7" name="Freeform 297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8" name="Freeform 298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9" name="Freeform 299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0" name="Freeform 300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1" name="Freeform 301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2" name="Freeform 302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3" name="Freeform 303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4" name="Freeform 304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5" name="Freeform 305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6" name="Freeform 306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7" name="Freeform 307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8" name="Freeform 308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9" name="Freeform 309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0" name="Freeform 310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1" name="Freeform 311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2" name="Freeform 312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3" name="Freeform 313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882452" y="1103164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/>
              <a:t>Overskudd pr. aksje (OPA) og f</a:t>
            </a:r>
            <a:r>
              <a:rPr lang="en-US" sz="2000" b="1">
                <a:solidFill>
                  <a:srgbClr val="333366"/>
                </a:solidFill>
              </a:rPr>
              <a:t>inansieringsrisiko:</a:t>
            </a:r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539552" y="404664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2. Finansieringsrisiko (forts.)</a:t>
            </a:r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806252" y="1636564"/>
            <a:ext cx="6781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 (forts.):</a:t>
            </a:r>
            <a:r>
              <a:rPr lang="en-US" sz="2000">
                <a:solidFill>
                  <a:srgbClr val="333366"/>
                </a:solidFill>
              </a:rPr>
              <a:t> Selskapet låner 600 mill. til 10 % årlig rente.  Antall aksjer reduseres fra 2 mill. til 1 mill. 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Regn ut overskudd pr. aksje (OPA).</a:t>
            </a:r>
          </a:p>
        </p:txBody>
      </p:sp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987352" y="3084364"/>
          <a:ext cx="5153025" cy="1476375"/>
        </p:xfrm>
        <a:graphic>
          <a:graphicData uri="http://schemas.openxmlformats.org/presentationml/2006/ole">
            <p:oleObj spid="_x0000_s6257" name="Worksheet" r:id="rId4" imgW="5153025" imgH="1476375" progId="Excel.Sheet.8">
              <p:embed/>
            </p:oleObj>
          </a:graphicData>
        </a:graphic>
      </p:graphicFrame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1987352" y="5332264"/>
            <a:ext cx="5562600" cy="876300"/>
            <a:chOff x="1200" y="3624"/>
            <a:chExt cx="3504" cy="552"/>
          </a:xfrm>
        </p:grpSpPr>
        <p:graphicFrame>
          <p:nvGraphicFramePr>
            <p:cNvPr id="6229" name="Object 15"/>
            <p:cNvGraphicFramePr>
              <a:graphicFrameLocks noChangeAspect="1"/>
            </p:cNvGraphicFramePr>
            <p:nvPr/>
          </p:nvGraphicFramePr>
          <p:xfrm>
            <a:off x="1200" y="3624"/>
            <a:ext cx="3504" cy="544"/>
          </p:xfrm>
          <a:graphic>
            <a:graphicData uri="http://schemas.openxmlformats.org/presentationml/2006/ole">
              <p:oleObj spid="_x0000_s6258" name="Worksheet" r:id="rId5" imgW="5562600" imgH="876300" progId="Excel.Sheet.8">
                <p:embed/>
              </p:oleObj>
            </a:graphicData>
          </a:graphic>
        </p:graphicFrame>
        <p:graphicFrame>
          <p:nvGraphicFramePr>
            <p:cNvPr id="6230" name="Object 16"/>
            <p:cNvGraphicFramePr>
              <a:graphicFrameLocks noChangeAspect="1"/>
            </p:cNvGraphicFramePr>
            <p:nvPr/>
          </p:nvGraphicFramePr>
          <p:xfrm>
            <a:off x="2025" y="3984"/>
            <a:ext cx="540" cy="192"/>
          </p:xfrm>
          <a:graphic>
            <a:graphicData uri="http://schemas.openxmlformats.org/presentationml/2006/ole">
              <p:oleObj spid="_x0000_s6259" name="Regneark" r:id="rId6" imgW="1012680" imgH="360000" progId="Excel.Sheet.8">
                <p:embed/>
              </p:oleObj>
            </a:graphicData>
          </a:graphic>
        </p:graphicFrame>
        <p:graphicFrame>
          <p:nvGraphicFramePr>
            <p:cNvPr id="6231" name="Object 17"/>
            <p:cNvGraphicFramePr>
              <a:graphicFrameLocks noChangeAspect="1"/>
            </p:cNvGraphicFramePr>
            <p:nvPr/>
          </p:nvGraphicFramePr>
          <p:xfrm>
            <a:off x="2562" y="3984"/>
            <a:ext cx="2142" cy="192"/>
          </p:xfrm>
          <a:graphic>
            <a:graphicData uri="http://schemas.openxmlformats.org/presentationml/2006/ole">
              <p:oleObj spid="_x0000_s6260" name="Regneark" r:id="rId7" imgW="4016160" imgH="360000" progId="Excel.Sheet.8">
                <p:embed/>
              </p:oleObj>
            </a:graphicData>
          </a:graphic>
        </p:graphicFrame>
      </p:grp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1263452" y="4897289"/>
            <a:ext cx="3570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66"/>
                </a:solidFill>
              </a:rPr>
              <a:t>OPA uten gjeld (fra forrige side):</a:t>
            </a:r>
            <a:endParaRPr lang="nb-NO" sz="2000">
              <a:solidFill>
                <a:srgbClr val="333366"/>
              </a:solidFill>
            </a:endParaRPr>
          </a:p>
        </p:txBody>
      </p:sp>
      <p:grpSp>
        <p:nvGrpSpPr>
          <p:cNvPr id="6155" name="Group 94"/>
          <p:cNvGrpSpPr>
            <a:grpSpLocks/>
          </p:cNvGrpSpPr>
          <p:nvPr/>
        </p:nvGrpSpPr>
        <p:grpSpPr bwMode="auto">
          <a:xfrm>
            <a:off x="6787952" y="493564"/>
            <a:ext cx="1828800" cy="1219200"/>
            <a:chOff x="5952" y="1632"/>
            <a:chExt cx="1152" cy="768"/>
          </a:xfrm>
        </p:grpSpPr>
        <p:sp>
          <p:nvSpPr>
            <p:cNvPr id="6156" name="Rectangle 95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6157" name="Picture 96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58" name="Group 97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6159" name="Freeform 98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Freeform 99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1" name="Freeform 100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Freeform 101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3" name="Freeform 102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4" name="Freeform 103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5" name="Freeform 104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6" name="Freeform 105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7" name="Freeform 106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8" name="Freeform 107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9" name="Freeform 108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0" name="Freeform 109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1" name="Freeform 110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2" name="Freeform 111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3" name="Freeform 112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Freeform 113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5" name="Freeform 114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Freeform 115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7" name="Freeform 116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Freeform 117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Freeform 118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Freeform 119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Freeform 120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2" name="Freeform 121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Freeform 122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Freeform 123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5" name="Freeform 124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6" name="Freeform 125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7" name="Freeform 126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8" name="Freeform 127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9" name="Freeform 128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0" name="Freeform 129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1" name="Freeform 130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Freeform 131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3" name="Freeform 132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4" name="Freeform 133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5" name="Freeform 134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6" name="Freeform 135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7" name="Freeform 136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8" name="Freeform 137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9" name="Freeform 138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0" name="Freeform 139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1" name="Freeform 140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2" name="Freeform 141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3" name="Freeform 142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Freeform 143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5" name="Freeform 144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6" name="Freeform 145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7" name="Freeform 146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8" name="Freeform 147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9" name="Freeform 148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0" name="Freeform 149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1" name="Freeform 150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2" name="Freeform 151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3" name="Freeform 152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4" name="Freeform 153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5" name="Freeform 154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6" name="Freeform 155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7" name="Freeform 156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8" name="Freeform 157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9" name="Freeform 158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0" name="Freeform 159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1" name="Freeform 160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2" name="Freeform 161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3" name="Freeform 162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4" name="Freeform 163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5" name="Freeform 164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6" name="Freeform 165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7" name="Freeform 166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8" name="Freeform 167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682625" y="1098972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 (forts.):</a:t>
            </a:r>
            <a:r>
              <a:rPr lang="en-US" sz="2000">
                <a:solidFill>
                  <a:srgbClr val="333366"/>
                </a:solidFill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Selskap uten gjeld: Mål på finansieringsrisiko</a:t>
            </a:r>
          </a:p>
        </p:txBody>
      </p:sp>
      <p:graphicFrame>
        <p:nvGraphicFramePr>
          <p:cNvPr id="7171" name="Object 12"/>
          <p:cNvGraphicFramePr>
            <a:graphicFrameLocks noChangeAspect="1"/>
          </p:cNvGraphicFramePr>
          <p:nvPr/>
        </p:nvGraphicFramePr>
        <p:xfrm>
          <a:off x="1143000" y="2089572"/>
          <a:ext cx="7343775" cy="2295525"/>
        </p:xfrm>
        <a:graphic>
          <a:graphicData uri="http://schemas.openxmlformats.org/presentationml/2006/ole">
            <p:oleObj spid="_x0000_s7293" name="Worksheet" r:id="rId4" imgW="7343775" imgH="2295525" progId="Excel.Sheet.8">
              <p:embed/>
            </p:oleObj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6946900" y="4094585"/>
          <a:ext cx="1554163" cy="295275"/>
        </p:xfrm>
        <a:graphic>
          <a:graphicData uri="http://schemas.openxmlformats.org/presentationml/2006/ole">
            <p:oleObj spid="_x0000_s7294" name="Regneark" r:id="rId5" imgW="1833840" imgH="348840" progId="Excel.Sheet.8">
              <p:embed/>
            </p:oleObj>
          </a:graphicData>
        </a:graphic>
      </p:graphicFrame>
      <p:graphicFrame>
        <p:nvGraphicFramePr>
          <p:cNvPr id="6256" name="Object 112"/>
          <p:cNvGraphicFramePr>
            <a:graphicFrameLocks noChangeAspect="1"/>
          </p:cNvGraphicFramePr>
          <p:nvPr/>
        </p:nvGraphicFramePr>
        <p:xfrm>
          <a:off x="2085975" y="5061372"/>
          <a:ext cx="4352925" cy="1152525"/>
        </p:xfrm>
        <a:graphic>
          <a:graphicData uri="http://schemas.openxmlformats.org/presentationml/2006/ole">
            <p:oleObj spid="_x0000_s7295" name="Regneark" r:id="rId6" imgW="5141160" imgH="1361160" progId="Excel.Sheet.8">
              <p:embed/>
            </p:oleObj>
          </a:graphicData>
        </a:graphic>
      </p:graphicFrame>
      <p:sp>
        <p:nvSpPr>
          <p:cNvPr id="7181" name="Rectangle 191"/>
          <p:cNvSpPr>
            <a:spLocks noChangeArrowheads="1"/>
          </p:cNvSpPr>
          <p:nvPr/>
        </p:nvSpPr>
        <p:spPr bwMode="auto">
          <a:xfrm>
            <a:off x="685800" y="476672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2. Finansieringsrisiko (forts.)</a:t>
            </a:r>
          </a:p>
        </p:txBody>
      </p:sp>
      <p:grpSp>
        <p:nvGrpSpPr>
          <p:cNvPr id="7182" name="Group 192"/>
          <p:cNvGrpSpPr>
            <a:grpSpLocks/>
          </p:cNvGrpSpPr>
          <p:nvPr/>
        </p:nvGrpSpPr>
        <p:grpSpPr bwMode="auto">
          <a:xfrm>
            <a:off x="6934200" y="565572"/>
            <a:ext cx="1828800" cy="1219200"/>
            <a:chOff x="5952" y="1632"/>
            <a:chExt cx="1152" cy="768"/>
          </a:xfrm>
        </p:grpSpPr>
        <p:sp>
          <p:nvSpPr>
            <p:cNvPr id="7183" name="Rectangle 193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7184" name="Picture 194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185" name="Group 195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7186" name="Freeform 196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7" name="Freeform 197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Freeform 198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Freeform 199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Freeform 200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Freeform 201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Freeform 202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Freeform 203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4" name="Freeform 204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5" name="Freeform 205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6" name="Freeform 206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7" name="Freeform 207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8" name="Freeform 208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9" name="Freeform 209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0" name="Freeform 210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1" name="Freeform 211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2" name="Freeform 212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3" name="Freeform 213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4" name="Freeform 214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5" name="Freeform 215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6" name="Freeform 216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7" name="Freeform 217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Freeform 218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9" name="Freeform 219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Freeform 220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Freeform 221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2" name="Freeform 222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Freeform 223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4" name="Freeform 224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Freeform 225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6" name="Freeform 226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7" name="Freeform 227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8" name="Freeform 228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9" name="Freeform 229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0" name="Freeform 230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1" name="Freeform 231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2" name="Freeform 232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3" name="Freeform 233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4" name="Freeform 234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5" name="Freeform 235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6" name="Freeform 236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7" name="Freeform 237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8" name="Freeform 238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9" name="Freeform 239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0" name="Freeform 240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1" name="Freeform 241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2" name="Freeform 242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3" name="Freeform 243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4" name="Freeform 244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5" name="Freeform 245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6" name="Freeform 246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7" name="Freeform 247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8" name="Freeform 248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9" name="Freeform 249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0" name="Freeform 250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1" name="Freeform 251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2" name="Freeform 252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3" name="Freeform 253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4" name="Freeform 254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5" name="Freeform 255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6" name="Freeform 256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7" name="Freeform 257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8" name="Freeform 258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9" name="Freeform 259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0" name="Freeform 260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1" name="Freeform 261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2" name="Freeform 262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3" name="Freeform 263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4" name="Freeform 264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5" name="Freeform 265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ChangeArrowheads="1"/>
          </p:cNvSpPr>
          <p:nvPr/>
        </p:nvSpPr>
        <p:spPr bwMode="auto">
          <a:xfrm>
            <a:off x="682625" y="1098972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 (forts.):</a:t>
            </a:r>
            <a:r>
              <a:rPr lang="en-US" sz="2000">
                <a:solidFill>
                  <a:srgbClr val="333366"/>
                </a:solidFill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Selskap med gjeld: Mål på finansieringsrisiko</a:t>
            </a:r>
          </a:p>
        </p:txBody>
      </p:sp>
      <p:graphicFrame>
        <p:nvGraphicFramePr>
          <p:cNvPr id="8195" name="Object 12"/>
          <p:cNvGraphicFramePr>
            <a:graphicFrameLocks noChangeAspect="1"/>
          </p:cNvGraphicFramePr>
          <p:nvPr/>
        </p:nvGraphicFramePr>
        <p:xfrm>
          <a:off x="1152525" y="2165772"/>
          <a:ext cx="7467600" cy="2409825"/>
        </p:xfrm>
        <a:graphic>
          <a:graphicData uri="http://schemas.openxmlformats.org/presentationml/2006/ole">
            <p:oleObj spid="_x0000_s8317" name="Worksheet" r:id="rId4" imgW="7334250" imgH="2409825" progId="Excel.Sheet.8">
              <p:embed/>
            </p:oleObj>
          </a:graphicData>
        </a:graphic>
      </p:graphicFrame>
      <p:graphicFrame>
        <p:nvGraphicFramePr>
          <p:cNvPr id="7277" name="Object 109"/>
          <p:cNvGraphicFramePr>
            <a:graphicFrameLocks noChangeAspect="1"/>
          </p:cNvGraphicFramePr>
          <p:nvPr/>
        </p:nvGraphicFramePr>
        <p:xfrm>
          <a:off x="1762125" y="4756572"/>
          <a:ext cx="5800725" cy="1438275"/>
        </p:xfrm>
        <a:graphic>
          <a:graphicData uri="http://schemas.openxmlformats.org/presentationml/2006/ole">
            <p:oleObj spid="_x0000_s8318" name="Regneark" r:id="rId5" imgW="6851160" imgH="1698840" progId="Excel.Sheet.8">
              <p:embed/>
            </p:oleObj>
          </a:graphicData>
        </a:graphic>
      </p:graphicFrame>
      <p:graphicFrame>
        <p:nvGraphicFramePr>
          <p:cNvPr id="7282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8367972"/>
              </p:ext>
            </p:extLst>
          </p:nvPr>
        </p:nvGraphicFramePr>
        <p:xfrm>
          <a:off x="6108699" y="4756572"/>
          <a:ext cx="1438457" cy="1419944"/>
        </p:xfrm>
        <a:graphic>
          <a:graphicData uri="http://schemas.openxmlformats.org/presentationml/2006/ole">
            <p:oleObj spid="_x0000_s8319" name="Worksheet" r:id="rId6" imgW="1457367" imgH="1438343" progId="Excel.Sheet.8">
              <p:embed/>
            </p:oleObj>
          </a:graphicData>
        </a:graphic>
      </p:graphicFrame>
      <p:sp>
        <p:nvSpPr>
          <p:cNvPr id="8206" name="Rectangle 264"/>
          <p:cNvSpPr>
            <a:spLocks noChangeArrowheads="1"/>
          </p:cNvSpPr>
          <p:nvPr/>
        </p:nvSpPr>
        <p:spPr bwMode="auto">
          <a:xfrm>
            <a:off x="368300" y="476672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 eaLnBrk="0" hangingPunct="0"/>
            <a:r>
              <a:rPr lang="en-US" b="1">
                <a:solidFill>
                  <a:srgbClr val="333366"/>
                </a:solidFill>
              </a:rPr>
              <a:t>2. Finansieringsrisiko (forts.)</a:t>
            </a:r>
          </a:p>
        </p:txBody>
      </p:sp>
      <p:grpSp>
        <p:nvGrpSpPr>
          <p:cNvPr id="8207" name="Group 265"/>
          <p:cNvGrpSpPr>
            <a:grpSpLocks/>
          </p:cNvGrpSpPr>
          <p:nvPr/>
        </p:nvGrpSpPr>
        <p:grpSpPr bwMode="auto">
          <a:xfrm>
            <a:off x="6934200" y="565572"/>
            <a:ext cx="1828800" cy="1219200"/>
            <a:chOff x="5952" y="1632"/>
            <a:chExt cx="1152" cy="768"/>
          </a:xfrm>
        </p:grpSpPr>
        <p:sp>
          <p:nvSpPr>
            <p:cNvPr id="8208" name="Rectangle 266"/>
            <p:cNvSpPr>
              <a:spLocks noChangeArrowheads="1"/>
            </p:cNvSpPr>
            <p:nvPr/>
          </p:nvSpPr>
          <p:spPr bwMode="auto">
            <a:xfrm>
              <a:off x="5952" y="1752"/>
              <a:ext cx="9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800">
                  <a:solidFill>
                    <a:srgbClr val="333366"/>
                  </a:solidFill>
                  <a:latin typeface="Bernard MT Condensed" pitchFamily="18" charset="0"/>
                </a:rPr>
                <a:t>Høy risiko</a:t>
              </a:r>
              <a:endParaRPr lang="nb-NO" sz="1800">
                <a:solidFill>
                  <a:srgbClr val="333366"/>
                </a:solidFill>
                <a:latin typeface="Bernard MT Condensed" pitchFamily="18" charset="0"/>
              </a:endParaRPr>
            </a:p>
          </p:txBody>
        </p:sp>
        <p:pic>
          <p:nvPicPr>
            <p:cNvPr id="8209" name="Picture 267" descr="C:\Programfiler\Microsoft Office\Clipart\standard\stddir2\BS00503_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" y="1632"/>
              <a:ext cx="67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10" name="Group 268"/>
            <p:cNvGrpSpPr>
              <a:grpSpLocks/>
            </p:cNvGrpSpPr>
            <p:nvPr/>
          </p:nvGrpSpPr>
          <p:grpSpPr bwMode="auto">
            <a:xfrm>
              <a:off x="6911" y="1798"/>
              <a:ext cx="155" cy="350"/>
              <a:chOff x="1152" y="2880"/>
              <a:chExt cx="343" cy="679"/>
            </a:xfrm>
          </p:grpSpPr>
          <p:sp>
            <p:nvSpPr>
              <p:cNvPr id="8211" name="Freeform 269"/>
              <p:cNvSpPr>
                <a:spLocks/>
              </p:cNvSpPr>
              <p:nvPr/>
            </p:nvSpPr>
            <p:spPr bwMode="auto">
              <a:xfrm>
                <a:off x="1211" y="3465"/>
                <a:ext cx="265" cy="94"/>
              </a:xfrm>
              <a:custGeom>
                <a:avLst/>
                <a:gdLst>
                  <a:gd name="T0" fmla="*/ 5 w 528"/>
                  <a:gd name="T1" fmla="*/ 5 h 189"/>
                  <a:gd name="T2" fmla="*/ 4 w 528"/>
                  <a:gd name="T3" fmla="*/ 5 h 189"/>
                  <a:gd name="T4" fmla="*/ 3 w 528"/>
                  <a:gd name="T5" fmla="*/ 5 h 189"/>
                  <a:gd name="T6" fmla="*/ 1 w 528"/>
                  <a:gd name="T7" fmla="*/ 5 h 189"/>
                  <a:gd name="T8" fmla="*/ 1 w 528"/>
                  <a:gd name="T9" fmla="*/ 4 h 189"/>
                  <a:gd name="T10" fmla="*/ 0 w 528"/>
                  <a:gd name="T11" fmla="*/ 2 h 189"/>
                  <a:gd name="T12" fmla="*/ 1 w 528"/>
                  <a:gd name="T13" fmla="*/ 0 h 189"/>
                  <a:gd name="T14" fmla="*/ 2 w 528"/>
                  <a:gd name="T15" fmla="*/ 0 h 189"/>
                  <a:gd name="T16" fmla="*/ 3 w 528"/>
                  <a:gd name="T17" fmla="*/ 0 h 189"/>
                  <a:gd name="T18" fmla="*/ 5 w 528"/>
                  <a:gd name="T19" fmla="*/ 0 h 189"/>
                  <a:gd name="T20" fmla="*/ 6 w 528"/>
                  <a:gd name="T21" fmla="*/ 0 h 189"/>
                  <a:gd name="T22" fmla="*/ 7 w 528"/>
                  <a:gd name="T23" fmla="*/ 0 h 189"/>
                  <a:gd name="T24" fmla="*/ 9 w 528"/>
                  <a:gd name="T25" fmla="*/ 0 h 189"/>
                  <a:gd name="T26" fmla="*/ 10 w 528"/>
                  <a:gd name="T27" fmla="*/ 0 h 189"/>
                  <a:gd name="T28" fmla="*/ 12 w 528"/>
                  <a:gd name="T29" fmla="*/ 0 h 189"/>
                  <a:gd name="T30" fmla="*/ 13 w 528"/>
                  <a:gd name="T31" fmla="*/ 0 h 189"/>
                  <a:gd name="T32" fmla="*/ 14 w 528"/>
                  <a:gd name="T33" fmla="*/ 0 h 189"/>
                  <a:gd name="T34" fmla="*/ 16 w 528"/>
                  <a:gd name="T35" fmla="*/ 0 h 189"/>
                  <a:gd name="T36" fmla="*/ 17 w 528"/>
                  <a:gd name="T37" fmla="*/ 1 h 189"/>
                  <a:gd name="T38" fmla="*/ 17 w 528"/>
                  <a:gd name="T39" fmla="*/ 3 h 189"/>
                  <a:gd name="T40" fmla="*/ 17 w 528"/>
                  <a:gd name="T41" fmla="*/ 4 h 189"/>
                  <a:gd name="T42" fmla="*/ 16 w 528"/>
                  <a:gd name="T43" fmla="*/ 5 h 189"/>
                  <a:gd name="T44" fmla="*/ 15 w 528"/>
                  <a:gd name="T45" fmla="*/ 5 h 189"/>
                  <a:gd name="T46" fmla="*/ 15 w 528"/>
                  <a:gd name="T47" fmla="*/ 5 h 189"/>
                  <a:gd name="T48" fmla="*/ 14 w 528"/>
                  <a:gd name="T49" fmla="*/ 5 h 189"/>
                  <a:gd name="T50" fmla="*/ 13 w 528"/>
                  <a:gd name="T51" fmla="*/ 5 h 189"/>
                  <a:gd name="T52" fmla="*/ 12 w 528"/>
                  <a:gd name="T53" fmla="*/ 5 h 189"/>
                  <a:gd name="T54" fmla="*/ 11 w 528"/>
                  <a:gd name="T55" fmla="*/ 5 h 189"/>
                  <a:gd name="T56" fmla="*/ 9 w 528"/>
                  <a:gd name="T57" fmla="*/ 5 h 189"/>
                  <a:gd name="T58" fmla="*/ 8 w 528"/>
                  <a:gd name="T59" fmla="*/ 5 h 189"/>
                  <a:gd name="T60" fmla="*/ 7 w 528"/>
                  <a:gd name="T61" fmla="*/ 5 h 189"/>
                  <a:gd name="T62" fmla="*/ 6 w 528"/>
                  <a:gd name="T63" fmla="*/ 5 h 18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8"/>
                  <a:gd name="T97" fmla="*/ 0 h 189"/>
                  <a:gd name="T98" fmla="*/ 528 w 528"/>
                  <a:gd name="T99" fmla="*/ 189 h 18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8" h="189">
                    <a:moveTo>
                      <a:pt x="155" y="185"/>
                    </a:moveTo>
                    <a:lnTo>
                      <a:pt x="137" y="183"/>
                    </a:lnTo>
                    <a:lnTo>
                      <a:pt x="118" y="181"/>
                    </a:lnTo>
                    <a:lnTo>
                      <a:pt x="100" y="178"/>
                    </a:lnTo>
                    <a:lnTo>
                      <a:pt x="83" y="176"/>
                    </a:lnTo>
                    <a:lnTo>
                      <a:pt x="65" y="174"/>
                    </a:lnTo>
                    <a:lnTo>
                      <a:pt x="48" y="171"/>
                    </a:lnTo>
                    <a:lnTo>
                      <a:pt x="31" y="168"/>
                    </a:lnTo>
                    <a:lnTo>
                      <a:pt x="15" y="164"/>
                    </a:lnTo>
                    <a:lnTo>
                      <a:pt x="4" y="141"/>
                    </a:lnTo>
                    <a:lnTo>
                      <a:pt x="1" y="105"/>
                    </a:lnTo>
                    <a:lnTo>
                      <a:pt x="0" y="65"/>
                    </a:lnTo>
                    <a:lnTo>
                      <a:pt x="3" y="38"/>
                    </a:lnTo>
                    <a:lnTo>
                      <a:pt x="19" y="27"/>
                    </a:lnTo>
                    <a:lnTo>
                      <a:pt x="36" y="20"/>
                    </a:lnTo>
                    <a:lnTo>
                      <a:pt x="55" y="16"/>
                    </a:lnTo>
                    <a:lnTo>
                      <a:pt x="74" y="12"/>
                    </a:lnTo>
                    <a:lnTo>
                      <a:pt x="93" y="11"/>
                    </a:lnTo>
                    <a:lnTo>
                      <a:pt x="114" y="10"/>
                    </a:lnTo>
                    <a:lnTo>
                      <a:pt x="134" y="8"/>
                    </a:lnTo>
                    <a:lnTo>
                      <a:pt x="155" y="7"/>
                    </a:lnTo>
                    <a:lnTo>
                      <a:pt x="176" y="5"/>
                    </a:lnTo>
                    <a:lnTo>
                      <a:pt x="198" y="5"/>
                    </a:lnTo>
                    <a:lnTo>
                      <a:pt x="218" y="4"/>
                    </a:lnTo>
                    <a:lnTo>
                      <a:pt x="240" y="3"/>
                    </a:lnTo>
                    <a:lnTo>
                      <a:pt x="263" y="2"/>
                    </a:lnTo>
                    <a:lnTo>
                      <a:pt x="285" y="1"/>
                    </a:lnTo>
                    <a:lnTo>
                      <a:pt x="307" y="1"/>
                    </a:lnTo>
                    <a:lnTo>
                      <a:pt x="330" y="0"/>
                    </a:lnTo>
                    <a:lnTo>
                      <a:pt x="352" y="0"/>
                    </a:lnTo>
                    <a:lnTo>
                      <a:pt x="375" y="1"/>
                    </a:lnTo>
                    <a:lnTo>
                      <a:pt x="397" y="2"/>
                    </a:lnTo>
                    <a:lnTo>
                      <a:pt x="420" y="3"/>
                    </a:lnTo>
                    <a:lnTo>
                      <a:pt x="442" y="7"/>
                    </a:lnTo>
                    <a:lnTo>
                      <a:pt x="464" y="10"/>
                    </a:lnTo>
                    <a:lnTo>
                      <a:pt x="484" y="13"/>
                    </a:lnTo>
                    <a:lnTo>
                      <a:pt x="506" y="19"/>
                    </a:lnTo>
                    <a:lnTo>
                      <a:pt x="522" y="42"/>
                    </a:lnTo>
                    <a:lnTo>
                      <a:pt x="528" y="75"/>
                    </a:lnTo>
                    <a:lnTo>
                      <a:pt x="528" y="110"/>
                    </a:lnTo>
                    <a:lnTo>
                      <a:pt x="527" y="143"/>
                    </a:lnTo>
                    <a:lnTo>
                      <a:pt x="520" y="151"/>
                    </a:lnTo>
                    <a:lnTo>
                      <a:pt x="510" y="156"/>
                    </a:lnTo>
                    <a:lnTo>
                      <a:pt x="498" y="162"/>
                    </a:lnTo>
                    <a:lnTo>
                      <a:pt x="487" y="167"/>
                    </a:lnTo>
                    <a:lnTo>
                      <a:pt x="474" y="170"/>
                    </a:lnTo>
                    <a:lnTo>
                      <a:pt x="461" y="174"/>
                    </a:lnTo>
                    <a:lnTo>
                      <a:pt x="450" y="176"/>
                    </a:lnTo>
                    <a:lnTo>
                      <a:pt x="440" y="178"/>
                    </a:lnTo>
                    <a:lnTo>
                      <a:pt x="433" y="179"/>
                    </a:lnTo>
                    <a:lnTo>
                      <a:pt x="422" y="179"/>
                    </a:lnTo>
                    <a:lnTo>
                      <a:pt x="407" y="181"/>
                    </a:lnTo>
                    <a:lnTo>
                      <a:pt x="390" y="182"/>
                    </a:lnTo>
                    <a:lnTo>
                      <a:pt x="370" y="183"/>
                    </a:lnTo>
                    <a:lnTo>
                      <a:pt x="349" y="184"/>
                    </a:lnTo>
                    <a:lnTo>
                      <a:pt x="326" y="185"/>
                    </a:lnTo>
                    <a:lnTo>
                      <a:pt x="302" y="186"/>
                    </a:lnTo>
                    <a:lnTo>
                      <a:pt x="278" y="187"/>
                    </a:lnTo>
                    <a:lnTo>
                      <a:pt x="255" y="187"/>
                    </a:lnTo>
                    <a:lnTo>
                      <a:pt x="233" y="189"/>
                    </a:lnTo>
                    <a:lnTo>
                      <a:pt x="213" y="189"/>
                    </a:lnTo>
                    <a:lnTo>
                      <a:pt x="193" y="189"/>
                    </a:lnTo>
                    <a:lnTo>
                      <a:pt x="177" y="187"/>
                    </a:lnTo>
                    <a:lnTo>
                      <a:pt x="164" y="186"/>
                    </a:lnTo>
                    <a:lnTo>
                      <a:pt x="155" y="1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Freeform 270"/>
              <p:cNvSpPr>
                <a:spLocks/>
              </p:cNvSpPr>
              <p:nvPr/>
            </p:nvSpPr>
            <p:spPr bwMode="auto">
              <a:xfrm>
                <a:off x="1219" y="3492"/>
                <a:ext cx="248" cy="60"/>
              </a:xfrm>
              <a:custGeom>
                <a:avLst/>
                <a:gdLst>
                  <a:gd name="T0" fmla="*/ 7 w 495"/>
                  <a:gd name="T1" fmla="*/ 4 h 120"/>
                  <a:gd name="T2" fmla="*/ 5 w 495"/>
                  <a:gd name="T3" fmla="*/ 4 h 120"/>
                  <a:gd name="T4" fmla="*/ 4 w 495"/>
                  <a:gd name="T5" fmla="*/ 4 h 120"/>
                  <a:gd name="T6" fmla="*/ 2 w 495"/>
                  <a:gd name="T7" fmla="*/ 4 h 120"/>
                  <a:gd name="T8" fmla="*/ 1 w 495"/>
                  <a:gd name="T9" fmla="*/ 4 h 120"/>
                  <a:gd name="T10" fmla="*/ 1 w 495"/>
                  <a:gd name="T11" fmla="*/ 3 h 120"/>
                  <a:gd name="T12" fmla="*/ 1 w 495"/>
                  <a:gd name="T13" fmla="*/ 3 h 120"/>
                  <a:gd name="T14" fmla="*/ 2 w 495"/>
                  <a:gd name="T15" fmla="*/ 3 h 120"/>
                  <a:gd name="T16" fmla="*/ 2 w 495"/>
                  <a:gd name="T17" fmla="*/ 3 h 120"/>
                  <a:gd name="T18" fmla="*/ 1 w 495"/>
                  <a:gd name="T19" fmla="*/ 3 h 120"/>
                  <a:gd name="T20" fmla="*/ 1 w 495"/>
                  <a:gd name="T21" fmla="*/ 2 h 120"/>
                  <a:gd name="T22" fmla="*/ 2 w 495"/>
                  <a:gd name="T23" fmla="*/ 2 h 120"/>
                  <a:gd name="T24" fmla="*/ 3 w 495"/>
                  <a:gd name="T25" fmla="*/ 3 h 120"/>
                  <a:gd name="T26" fmla="*/ 2 w 495"/>
                  <a:gd name="T27" fmla="*/ 2 h 120"/>
                  <a:gd name="T28" fmla="*/ 1 w 495"/>
                  <a:gd name="T29" fmla="*/ 2 h 120"/>
                  <a:gd name="T30" fmla="*/ 1 w 495"/>
                  <a:gd name="T31" fmla="*/ 2 h 120"/>
                  <a:gd name="T32" fmla="*/ 1 w 495"/>
                  <a:gd name="T33" fmla="*/ 2 h 120"/>
                  <a:gd name="T34" fmla="*/ 2 w 495"/>
                  <a:gd name="T35" fmla="*/ 2 h 120"/>
                  <a:gd name="T36" fmla="*/ 2 w 495"/>
                  <a:gd name="T37" fmla="*/ 2 h 120"/>
                  <a:gd name="T38" fmla="*/ 1 w 495"/>
                  <a:gd name="T39" fmla="*/ 1 h 120"/>
                  <a:gd name="T40" fmla="*/ 1 w 495"/>
                  <a:gd name="T41" fmla="*/ 1 h 120"/>
                  <a:gd name="T42" fmla="*/ 1 w 495"/>
                  <a:gd name="T43" fmla="*/ 1 h 120"/>
                  <a:gd name="T44" fmla="*/ 3 w 495"/>
                  <a:gd name="T45" fmla="*/ 1 h 120"/>
                  <a:gd name="T46" fmla="*/ 1 w 495"/>
                  <a:gd name="T47" fmla="*/ 1 h 120"/>
                  <a:gd name="T48" fmla="*/ 1 w 495"/>
                  <a:gd name="T49" fmla="*/ 1 h 120"/>
                  <a:gd name="T50" fmla="*/ 0 w 495"/>
                  <a:gd name="T51" fmla="*/ 1 h 120"/>
                  <a:gd name="T52" fmla="*/ 2 w 495"/>
                  <a:gd name="T53" fmla="*/ 1 h 120"/>
                  <a:gd name="T54" fmla="*/ 3 w 495"/>
                  <a:gd name="T55" fmla="*/ 1 h 120"/>
                  <a:gd name="T56" fmla="*/ 5 w 495"/>
                  <a:gd name="T57" fmla="*/ 1 h 120"/>
                  <a:gd name="T58" fmla="*/ 7 w 495"/>
                  <a:gd name="T59" fmla="*/ 1 h 120"/>
                  <a:gd name="T60" fmla="*/ 9 w 495"/>
                  <a:gd name="T61" fmla="*/ 1 h 120"/>
                  <a:gd name="T62" fmla="*/ 11 w 495"/>
                  <a:gd name="T63" fmla="*/ 1 h 120"/>
                  <a:gd name="T64" fmla="*/ 13 w 495"/>
                  <a:gd name="T65" fmla="*/ 1 h 120"/>
                  <a:gd name="T66" fmla="*/ 15 w 495"/>
                  <a:gd name="T67" fmla="*/ 1 h 120"/>
                  <a:gd name="T68" fmla="*/ 16 w 495"/>
                  <a:gd name="T69" fmla="*/ 1 h 120"/>
                  <a:gd name="T70" fmla="*/ 15 w 495"/>
                  <a:gd name="T71" fmla="*/ 1 h 120"/>
                  <a:gd name="T72" fmla="*/ 14 w 495"/>
                  <a:gd name="T73" fmla="*/ 1 h 120"/>
                  <a:gd name="T74" fmla="*/ 14 w 495"/>
                  <a:gd name="T75" fmla="*/ 1 h 120"/>
                  <a:gd name="T76" fmla="*/ 15 w 495"/>
                  <a:gd name="T77" fmla="*/ 1 h 120"/>
                  <a:gd name="T78" fmla="*/ 16 w 495"/>
                  <a:gd name="T79" fmla="*/ 1 h 120"/>
                  <a:gd name="T80" fmla="*/ 15 w 495"/>
                  <a:gd name="T81" fmla="*/ 2 h 120"/>
                  <a:gd name="T82" fmla="*/ 13 w 495"/>
                  <a:gd name="T83" fmla="*/ 2 h 120"/>
                  <a:gd name="T84" fmla="*/ 14 w 495"/>
                  <a:gd name="T85" fmla="*/ 2 h 120"/>
                  <a:gd name="T86" fmla="*/ 16 w 495"/>
                  <a:gd name="T87" fmla="*/ 2 h 120"/>
                  <a:gd name="T88" fmla="*/ 16 w 495"/>
                  <a:gd name="T89" fmla="*/ 2 h 120"/>
                  <a:gd name="T90" fmla="*/ 16 w 495"/>
                  <a:gd name="T91" fmla="*/ 2 h 120"/>
                  <a:gd name="T92" fmla="*/ 15 w 495"/>
                  <a:gd name="T93" fmla="*/ 2 h 120"/>
                  <a:gd name="T94" fmla="*/ 15 w 495"/>
                  <a:gd name="T95" fmla="*/ 3 h 120"/>
                  <a:gd name="T96" fmla="*/ 16 w 495"/>
                  <a:gd name="T97" fmla="*/ 2 h 120"/>
                  <a:gd name="T98" fmla="*/ 16 w 495"/>
                  <a:gd name="T99" fmla="*/ 3 h 120"/>
                  <a:gd name="T100" fmla="*/ 14 w 495"/>
                  <a:gd name="T101" fmla="*/ 3 h 120"/>
                  <a:gd name="T102" fmla="*/ 13 w 495"/>
                  <a:gd name="T103" fmla="*/ 3 h 120"/>
                  <a:gd name="T104" fmla="*/ 13 w 495"/>
                  <a:gd name="T105" fmla="*/ 3 h 120"/>
                  <a:gd name="T106" fmla="*/ 15 w 495"/>
                  <a:gd name="T107" fmla="*/ 3 h 120"/>
                  <a:gd name="T108" fmla="*/ 16 w 495"/>
                  <a:gd name="T109" fmla="*/ 3 h 120"/>
                  <a:gd name="T110" fmla="*/ 15 w 495"/>
                  <a:gd name="T111" fmla="*/ 4 h 120"/>
                  <a:gd name="T112" fmla="*/ 13 w 495"/>
                  <a:gd name="T113" fmla="*/ 4 h 120"/>
                  <a:gd name="T114" fmla="*/ 11 w 495"/>
                  <a:gd name="T115" fmla="*/ 4 h 120"/>
                  <a:gd name="T116" fmla="*/ 10 w 495"/>
                  <a:gd name="T117" fmla="*/ 4 h 120"/>
                  <a:gd name="T118" fmla="*/ 8 w 495"/>
                  <a:gd name="T119" fmla="*/ 4 h 12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95"/>
                  <a:gd name="T181" fmla="*/ 0 h 120"/>
                  <a:gd name="T182" fmla="*/ 495 w 495"/>
                  <a:gd name="T183" fmla="*/ 120 h 12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95" h="120">
                    <a:moveTo>
                      <a:pt x="235" y="120"/>
                    </a:moveTo>
                    <a:lnTo>
                      <a:pt x="223" y="120"/>
                    </a:lnTo>
                    <a:lnTo>
                      <a:pt x="212" y="118"/>
                    </a:lnTo>
                    <a:lnTo>
                      <a:pt x="199" y="118"/>
                    </a:lnTo>
                    <a:lnTo>
                      <a:pt x="187" y="117"/>
                    </a:lnTo>
                    <a:lnTo>
                      <a:pt x="176" y="116"/>
                    </a:lnTo>
                    <a:lnTo>
                      <a:pt x="164" y="116"/>
                    </a:lnTo>
                    <a:lnTo>
                      <a:pt x="153" y="115"/>
                    </a:lnTo>
                    <a:lnTo>
                      <a:pt x="140" y="114"/>
                    </a:lnTo>
                    <a:lnTo>
                      <a:pt x="129" y="113"/>
                    </a:lnTo>
                    <a:lnTo>
                      <a:pt x="117" y="112"/>
                    </a:lnTo>
                    <a:lnTo>
                      <a:pt x="106" y="110"/>
                    </a:lnTo>
                    <a:lnTo>
                      <a:pt x="94" y="109"/>
                    </a:lnTo>
                    <a:lnTo>
                      <a:pt x="83" y="108"/>
                    </a:lnTo>
                    <a:lnTo>
                      <a:pt x="71" y="107"/>
                    </a:lnTo>
                    <a:lnTo>
                      <a:pt x="61" y="106"/>
                    </a:lnTo>
                    <a:lnTo>
                      <a:pt x="49" y="105"/>
                    </a:lnTo>
                    <a:lnTo>
                      <a:pt x="39" y="102"/>
                    </a:lnTo>
                    <a:lnTo>
                      <a:pt x="30" y="101"/>
                    </a:lnTo>
                    <a:lnTo>
                      <a:pt x="23" y="100"/>
                    </a:lnTo>
                    <a:lnTo>
                      <a:pt x="18" y="98"/>
                    </a:lnTo>
                    <a:lnTo>
                      <a:pt x="14" y="95"/>
                    </a:lnTo>
                    <a:lnTo>
                      <a:pt x="9" y="92"/>
                    </a:lnTo>
                    <a:lnTo>
                      <a:pt x="7" y="87"/>
                    </a:lnTo>
                    <a:lnTo>
                      <a:pt x="3" y="80"/>
                    </a:lnTo>
                    <a:lnTo>
                      <a:pt x="9" y="82"/>
                    </a:lnTo>
                    <a:lnTo>
                      <a:pt x="16" y="83"/>
                    </a:lnTo>
                    <a:lnTo>
                      <a:pt x="22" y="84"/>
                    </a:lnTo>
                    <a:lnTo>
                      <a:pt x="29" y="85"/>
                    </a:lnTo>
                    <a:lnTo>
                      <a:pt x="34" y="86"/>
                    </a:lnTo>
                    <a:lnTo>
                      <a:pt x="41" y="87"/>
                    </a:lnTo>
                    <a:lnTo>
                      <a:pt x="48" y="87"/>
                    </a:lnTo>
                    <a:lnTo>
                      <a:pt x="55" y="86"/>
                    </a:lnTo>
                    <a:lnTo>
                      <a:pt x="48" y="84"/>
                    </a:lnTo>
                    <a:lnTo>
                      <a:pt x="42" y="83"/>
                    </a:lnTo>
                    <a:lnTo>
                      <a:pt x="35" y="80"/>
                    </a:lnTo>
                    <a:lnTo>
                      <a:pt x="30" y="79"/>
                    </a:lnTo>
                    <a:lnTo>
                      <a:pt x="23" y="77"/>
                    </a:lnTo>
                    <a:lnTo>
                      <a:pt x="16" y="76"/>
                    </a:lnTo>
                    <a:lnTo>
                      <a:pt x="10" y="74"/>
                    </a:lnTo>
                    <a:lnTo>
                      <a:pt x="3" y="72"/>
                    </a:lnTo>
                    <a:lnTo>
                      <a:pt x="2" y="69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1" y="59"/>
                    </a:lnTo>
                    <a:lnTo>
                      <a:pt x="12" y="60"/>
                    </a:lnTo>
                    <a:lnTo>
                      <a:pt x="25" y="61"/>
                    </a:lnTo>
                    <a:lnTo>
                      <a:pt x="37" y="62"/>
                    </a:lnTo>
                    <a:lnTo>
                      <a:pt x="49" y="64"/>
                    </a:lnTo>
                    <a:lnTo>
                      <a:pt x="62" y="67"/>
                    </a:lnTo>
                    <a:lnTo>
                      <a:pt x="75" y="68"/>
                    </a:lnTo>
                    <a:lnTo>
                      <a:pt x="87" y="68"/>
                    </a:lnTo>
                    <a:lnTo>
                      <a:pt x="100" y="68"/>
                    </a:lnTo>
                    <a:lnTo>
                      <a:pt x="78" y="64"/>
                    </a:lnTo>
                    <a:lnTo>
                      <a:pt x="61" y="62"/>
                    </a:lnTo>
                    <a:lnTo>
                      <a:pt x="48" y="60"/>
                    </a:lnTo>
                    <a:lnTo>
                      <a:pt x="38" y="57"/>
                    </a:lnTo>
                    <a:lnTo>
                      <a:pt x="29" y="56"/>
                    </a:lnTo>
                    <a:lnTo>
                      <a:pt x="22" y="54"/>
                    </a:lnTo>
                    <a:lnTo>
                      <a:pt x="12" y="52"/>
                    </a:lnTo>
                    <a:lnTo>
                      <a:pt x="2" y="49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2" y="39"/>
                    </a:lnTo>
                    <a:lnTo>
                      <a:pt x="2" y="34"/>
                    </a:lnTo>
                    <a:lnTo>
                      <a:pt x="8" y="36"/>
                    </a:lnTo>
                    <a:lnTo>
                      <a:pt x="15" y="38"/>
                    </a:lnTo>
                    <a:lnTo>
                      <a:pt x="22" y="39"/>
                    </a:lnTo>
                    <a:lnTo>
                      <a:pt x="29" y="41"/>
                    </a:lnTo>
                    <a:lnTo>
                      <a:pt x="35" y="42"/>
                    </a:lnTo>
                    <a:lnTo>
                      <a:pt x="43" y="44"/>
                    </a:lnTo>
                    <a:lnTo>
                      <a:pt x="52" y="44"/>
                    </a:lnTo>
                    <a:lnTo>
                      <a:pt x="58" y="44"/>
                    </a:lnTo>
                    <a:lnTo>
                      <a:pt x="52" y="41"/>
                    </a:lnTo>
                    <a:lnTo>
                      <a:pt x="45" y="39"/>
                    </a:lnTo>
                    <a:lnTo>
                      <a:pt x="38" y="37"/>
                    </a:lnTo>
                    <a:lnTo>
                      <a:pt x="31" y="34"/>
                    </a:lnTo>
                    <a:lnTo>
                      <a:pt x="23" y="33"/>
                    </a:lnTo>
                    <a:lnTo>
                      <a:pt x="16" y="31"/>
                    </a:lnTo>
                    <a:lnTo>
                      <a:pt x="9" y="29"/>
                    </a:lnTo>
                    <a:lnTo>
                      <a:pt x="2" y="26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1" y="17"/>
                    </a:lnTo>
                    <a:lnTo>
                      <a:pt x="0" y="15"/>
                    </a:lnTo>
                    <a:lnTo>
                      <a:pt x="9" y="16"/>
                    </a:lnTo>
                    <a:lnTo>
                      <a:pt x="18" y="17"/>
                    </a:lnTo>
                    <a:lnTo>
                      <a:pt x="27" y="19"/>
                    </a:lnTo>
                    <a:lnTo>
                      <a:pt x="38" y="22"/>
                    </a:lnTo>
                    <a:lnTo>
                      <a:pt x="47" y="24"/>
                    </a:lnTo>
                    <a:lnTo>
                      <a:pt x="56" y="26"/>
                    </a:lnTo>
                    <a:lnTo>
                      <a:pt x="65" y="26"/>
                    </a:lnTo>
                    <a:lnTo>
                      <a:pt x="75" y="26"/>
                    </a:lnTo>
                    <a:lnTo>
                      <a:pt x="54" y="21"/>
                    </a:lnTo>
                    <a:lnTo>
                      <a:pt x="39" y="17"/>
                    </a:lnTo>
                    <a:lnTo>
                      <a:pt x="27" y="14"/>
                    </a:lnTo>
                    <a:lnTo>
                      <a:pt x="19" y="11"/>
                    </a:lnTo>
                    <a:lnTo>
                      <a:pt x="12" y="10"/>
                    </a:lnTo>
                    <a:lnTo>
                      <a:pt x="9" y="8"/>
                    </a:lnTo>
                    <a:lnTo>
                      <a:pt x="4" y="7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4" y="1"/>
                    </a:lnTo>
                    <a:lnTo>
                      <a:pt x="26" y="3"/>
                    </a:lnTo>
                    <a:lnTo>
                      <a:pt x="40" y="4"/>
                    </a:lnTo>
                    <a:lnTo>
                      <a:pt x="54" y="7"/>
                    </a:lnTo>
                    <a:lnTo>
                      <a:pt x="68" y="8"/>
                    </a:lnTo>
                    <a:lnTo>
                      <a:pt x="81" y="10"/>
                    </a:lnTo>
                    <a:lnTo>
                      <a:pt x="95" y="11"/>
                    </a:lnTo>
                    <a:lnTo>
                      <a:pt x="109" y="12"/>
                    </a:lnTo>
                    <a:lnTo>
                      <a:pt x="124" y="15"/>
                    </a:lnTo>
                    <a:lnTo>
                      <a:pt x="138" y="16"/>
                    </a:lnTo>
                    <a:lnTo>
                      <a:pt x="152" y="17"/>
                    </a:lnTo>
                    <a:lnTo>
                      <a:pt x="167" y="18"/>
                    </a:lnTo>
                    <a:lnTo>
                      <a:pt x="181" y="21"/>
                    </a:lnTo>
                    <a:lnTo>
                      <a:pt x="196" y="22"/>
                    </a:lnTo>
                    <a:lnTo>
                      <a:pt x="209" y="23"/>
                    </a:lnTo>
                    <a:lnTo>
                      <a:pt x="224" y="24"/>
                    </a:lnTo>
                    <a:lnTo>
                      <a:pt x="240" y="23"/>
                    </a:lnTo>
                    <a:lnTo>
                      <a:pt x="258" y="23"/>
                    </a:lnTo>
                    <a:lnTo>
                      <a:pt x="274" y="22"/>
                    </a:lnTo>
                    <a:lnTo>
                      <a:pt x="290" y="21"/>
                    </a:lnTo>
                    <a:lnTo>
                      <a:pt x="307" y="19"/>
                    </a:lnTo>
                    <a:lnTo>
                      <a:pt x="323" y="18"/>
                    </a:lnTo>
                    <a:lnTo>
                      <a:pt x="339" y="17"/>
                    </a:lnTo>
                    <a:lnTo>
                      <a:pt x="357" y="16"/>
                    </a:lnTo>
                    <a:lnTo>
                      <a:pt x="373" y="15"/>
                    </a:lnTo>
                    <a:lnTo>
                      <a:pt x="390" y="12"/>
                    </a:lnTo>
                    <a:lnTo>
                      <a:pt x="406" y="11"/>
                    </a:lnTo>
                    <a:lnTo>
                      <a:pt x="424" y="9"/>
                    </a:lnTo>
                    <a:lnTo>
                      <a:pt x="440" y="8"/>
                    </a:lnTo>
                    <a:lnTo>
                      <a:pt x="457" y="6"/>
                    </a:lnTo>
                    <a:lnTo>
                      <a:pt x="473" y="3"/>
                    </a:lnTo>
                    <a:lnTo>
                      <a:pt x="490" y="1"/>
                    </a:lnTo>
                    <a:lnTo>
                      <a:pt x="490" y="3"/>
                    </a:lnTo>
                    <a:lnTo>
                      <a:pt x="490" y="4"/>
                    </a:lnTo>
                    <a:lnTo>
                      <a:pt x="490" y="7"/>
                    </a:lnTo>
                    <a:lnTo>
                      <a:pt x="491" y="9"/>
                    </a:lnTo>
                    <a:lnTo>
                      <a:pt x="483" y="15"/>
                    </a:lnTo>
                    <a:lnTo>
                      <a:pt x="475" y="19"/>
                    </a:lnTo>
                    <a:lnTo>
                      <a:pt x="465" y="22"/>
                    </a:lnTo>
                    <a:lnTo>
                      <a:pt x="456" y="23"/>
                    </a:lnTo>
                    <a:lnTo>
                      <a:pt x="445" y="24"/>
                    </a:lnTo>
                    <a:lnTo>
                      <a:pt x="436" y="25"/>
                    </a:lnTo>
                    <a:lnTo>
                      <a:pt x="427" y="27"/>
                    </a:lnTo>
                    <a:lnTo>
                      <a:pt x="420" y="31"/>
                    </a:lnTo>
                    <a:lnTo>
                      <a:pt x="421" y="31"/>
                    </a:lnTo>
                    <a:lnTo>
                      <a:pt x="424" y="31"/>
                    </a:lnTo>
                    <a:lnTo>
                      <a:pt x="426" y="31"/>
                    </a:lnTo>
                    <a:lnTo>
                      <a:pt x="432" y="30"/>
                    </a:lnTo>
                    <a:lnTo>
                      <a:pt x="441" y="29"/>
                    </a:lnTo>
                    <a:lnTo>
                      <a:pt x="453" y="26"/>
                    </a:lnTo>
                    <a:lnTo>
                      <a:pt x="471" y="24"/>
                    </a:lnTo>
                    <a:lnTo>
                      <a:pt x="494" y="19"/>
                    </a:lnTo>
                    <a:lnTo>
                      <a:pt x="494" y="23"/>
                    </a:lnTo>
                    <a:lnTo>
                      <a:pt x="494" y="26"/>
                    </a:lnTo>
                    <a:lnTo>
                      <a:pt x="494" y="30"/>
                    </a:lnTo>
                    <a:lnTo>
                      <a:pt x="495" y="34"/>
                    </a:lnTo>
                    <a:lnTo>
                      <a:pt x="483" y="37"/>
                    </a:lnTo>
                    <a:lnTo>
                      <a:pt x="472" y="39"/>
                    </a:lnTo>
                    <a:lnTo>
                      <a:pt x="460" y="42"/>
                    </a:lnTo>
                    <a:lnTo>
                      <a:pt x="449" y="45"/>
                    </a:lnTo>
                    <a:lnTo>
                      <a:pt x="436" y="47"/>
                    </a:lnTo>
                    <a:lnTo>
                      <a:pt x="425" y="49"/>
                    </a:lnTo>
                    <a:lnTo>
                      <a:pt x="413" y="51"/>
                    </a:lnTo>
                    <a:lnTo>
                      <a:pt x="402" y="53"/>
                    </a:lnTo>
                    <a:lnTo>
                      <a:pt x="413" y="52"/>
                    </a:lnTo>
                    <a:lnTo>
                      <a:pt x="425" y="51"/>
                    </a:lnTo>
                    <a:lnTo>
                      <a:pt x="436" y="48"/>
                    </a:lnTo>
                    <a:lnTo>
                      <a:pt x="449" y="47"/>
                    </a:lnTo>
                    <a:lnTo>
                      <a:pt x="460" y="45"/>
                    </a:lnTo>
                    <a:lnTo>
                      <a:pt x="472" y="44"/>
                    </a:lnTo>
                    <a:lnTo>
                      <a:pt x="483" y="44"/>
                    </a:lnTo>
                    <a:lnTo>
                      <a:pt x="495" y="45"/>
                    </a:lnTo>
                    <a:lnTo>
                      <a:pt x="495" y="46"/>
                    </a:lnTo>
                    <a:lnTo>
                      <a:pt x="495" y="47"/>
                    </a:lnTo>
                    <a:lnTo>
                      <a:pt x="495" y="49"/>
                    </a:lnTo>
                    <a:lnTo>
                      <a:pt x="495" y="51"/>
                    </a:lnTo>
                    <a:lnTo>
                      <a:pt x="494" y="52"/>
                    </a:lnTo>
                    <a:lnTo>
                      <a:pt x="493" y="53"/>
                    </a:lnTo>
                    <a:lnTo>
                      <a:pt x="490" y="54"/>
                    </a:lnTo>
                    <a:lnTo>
                      <a:pt x="487" y="55"/>
                    </a:lnTo>
                    <a:lnTo>
                      <a:pt x="480" y="57"/>
                    </a:lnTo>
                    <a:lnTo>
                      <a:pt x="471" y="60"/>
                    </a:lnTo>
                    <a:lnTo>
                      <a:pt x="459" y="62"/>
                    </a:lnTo>
                    <a:lnTo>
                      <a:pt x="442" y="67"/>
                    </a:lnTo>
                    <a:lnTo>
                      <a:pt x="453" y="67"/>
                    </a:lnTo>
                    <a:lnTo>
                      <a:pt x="463" y="65"/>
                    </a:lnTo>
                    <a:lnTo>
                      <a:pt x="470" y="65"/>
                    </a:lnTo>
                    <a:lnTo>
                      <a:pt x="475" y="65"/>
                    </a:lnTo>
                    <a:lnTo>
                      <a:pt x="480" y="64"/>
                    </a:lnTo>
                    <a:lnTo>
                      <a:pt x="485" y="64"/>
                    </a:lnTo>
                    <a:lnTo>
                      <a:pt x="489" y="63"/>
                    </a:lnTo>
                    <a:lnTo>
                      <a:pt x="495" y="62"/>
                    </a:lnTo>
                    <a:lnTo>
                      <a:pt x="494" y="63"/>
                    </a:lnTo>
                    <a:lnTo>
                      <a:pt x="494" y="65"/>
                    </a:lnTo>
                    <a:lnTo>
                      <a:pt x="494" y="67"/>
                    </a:lnTo>
                    <a:lnTo>
                      <a:pt x="494" y="69"/>
                    </a:lnTo>
                    <a:lnTo>
                      <a:pt x="479" y="74"/>
                    </a:lnTo>
                    <a:lnTo>
                      <a:pt x="463" y="77"/>
                    </a:lnTo>
                    <a:lnTo>
                      <a:pt x="448" y="79"/>
                    </a:lnTo>
                    <a:lnTo>
                      <a:pt x="433" y="83"/>
                    </a:lnTo>
                    <a:lnTo>
                      <a:pt x="417" y="84"/>
                    </a:lnTo>
                    <a:lnTo>
                      <a:pt x="402" y="86"/>
                    </a:lnTo>
                    <a:lnTo>
                      <a:pt x="387" y="89"/>
                    </a:lnTo>
                    <a:lnTo>
                      <a:pt x="372" y="90"/>
                    </a:lnTo>
                    <a:lnTo>
                      <a:pt x="383" y="92"/>
                    </a:lnTo>
                    <a:lnTo>
                      <a:pt x="398" y="92"/>
                    </a:lnTo>
                    <a:lnTo>
                      <a:pt x="414" y="91"/>
                    </a:lnTo>
                    <a:lnTo>
                      <a:pt x="432" y="89"/>
                    </a:lnTo>
                    <a:lnTo>
                      <a:pt x="448" y="86"/>
                    </a:lnTo>
                    <a:lnTo>
                      <a:pt x="465" y="83"/>
                    </a:lnTo>
                    <a:lnTo>
                      <a:pt x="480" y="80"/>
                    </a:lnTo>
                    <a:lnTo>
                      <a:pt x="494" y="78"/>
                    </a:lnTo>
                    <a:lnTo>
                      <a:pt x="493" y="86"/>
                    </a:lnTo>
                    <a:lnTo>
                      <a:pt x="489" y="92"/>
                    </a:lnTo>
                    <a:lnTo>
                      <a:pt x="483" y="95"/>
                    </a:lnTo>
                    <a:lnTo>
                      <a:pt x="476" y="98"/>
                    </a:lnTo>
                    <a:lnTo>
                      <a:pt x="468" y="98"/>
                    </a:lnTo>
                    <a:lnTo>
                      <a:pt x="460" y="99"/>
                    </a:lnTo>
                    <a:lnTo>
                      <a:pt x="452" y="100"/>
                    </a:lnTo>
                    <a:lnTo>
                      <a:pt x="445" y="104"/>
                    </a:lnTo>
                    <a:lnTo>
                      <a:pt x="432" y="106"/>
                    </a:lnTo>
                    <a:lnTo>
                      <a:pt x="419" y="107"/>
                    </a:lnTo>
                    <a:lnTo>
                      <a:pt x="405" y="109"/>
                    </a:lnTo>
                    <a:lnTo>
                      <a:pt x="392" y="110"/>
                    </a:lnTo>
                    <a:lnTo>
                      <a:pt x="379" y="112"/>
                    </a:lnTo>
                    <a:lnTo>
                      <a:pt x="366" y="114"/>
                    </a:lnTo>
                    <a:lnTo>
                      <a:pt x="352" y="115"/>
                    </a:lnTo>
                    <a:lnTo>
                      <a:pt x="339" y="115"/>
                    </a:lnTo>
                    <a:lnTo>
                      <a:pt x="327" y="116"/>
                    </a:lnTo>
                    <a:lnTo>
                      <a:pt x="314" y="117"/>
                    </a:lnTo>
                    <a:lnTo>
                      <a:pt x="300" y="117"/>
                    </a:lnTo>
                    <a:lnTo>
                      <a:pt x="288" y="118"/>
                    </a:lnTo>
                    <a:lnTo>
                      <a:pt x="275" y="118"/>
                    </a:lnTo>
                    <a:lnTo>
                      <a:pt x="261" y="120"/>
                    </a:lnTo>
                    <a:lnTo>
                      <a:pt x="248" y="120"/>
                    </a:lnTo>
                    <a:lnTo>
                      <a:pt x="235" y="120"/>
                    </a:lnTo>
                    <a:close/>
                  </a:path>
                </a:pathLst>
              </a:custGeom>
              <a:solidFill>
                <a:srgbClr val="6699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3" name="Freeform 271"/>
              <p:cNvSpPr>
                <a:spLocks/>
              </p:cNvSpPr>
              <p:nvPr/>
            </p:nvSpPr>
            <p:spPr bwMode="auto">
              <a:xfrm>
                <a:off x="1258" y="3537"/>
                <a:ext cx="19" cy="3"/>
              </a:xfrm>
              <a:custGeom>
                <a:avLst/>
                <a:gdLst>
                  <a:gd name="T0" fmla="*/ 1 w 38"/>
                  <a:gd name="T1" fmla="*/ 2 h 4"/>
                  <a:gd name="T2" fmla="*/ 1 w 38"/>
                  <a:gd name="T3" fmla="*/ 2 h 4"/>
                  <a:gd name="T4" fmla="*/ 1 w 38"/>
                  <a:gd name="T5" fmla="*/ 2 h 4"/>
                  <a:gd name="T6" fmla="*/ 1 w 38"/>
                  <a:gd name="T7" fmla="*/ 2 h 4"/>
                  <a:gd name="T8" fmla="*/ 0 w 38"/>
                  <a:gd name="T9" fmla="*/ 1 h 4"/>
                  <a:gd name="T10" fmla="*/ 1 w 38"/>
                  <a:gd name="T11" fmla="*/ 1 h 4"/>
                  <a:gd name="T12" fmla="*/ 1 w 38"/>
                  <a:gd name="T13" fmla="*/ 1 h 4"/>
                  <a:gd name="T14" fmla="*/ 1 w 38"/>
                  <a:gd name="T15" fmla="*/ 1 h 4"/>
                  <a:gd name="T16" fmla="*/ 1 w 38"/>
                  <a:gd name="T17" fmla="*/ 0 h 4"/>
                  <a:gd name="T18" fmla="*/ 1 w 38"/>
                  <a:gd name="T19" fmla="*/ 0 h 4"/>
                  <a:gd name="T20" fmla="*/ 1 w 38"/>
                  <a:gd name="T21" fmla="*/ 0 h 4"/>
                  <a:gd name="T22" fmla="*/ 2 w 38"/>
                  <a:gd name="T23" fmla="*/ 0 h 4"/>
                  <a:gd name="T24" fmla="*/ 2 w 38"/>
                  <a:gd name="T25" fmla="*/ 0 h 4"/>
                  <a:gd name="T26" fmla="*/ 2 w 38"/>
                  <a:gd name="T27" fmla="*/ 1 h 4"/>
                  <a:gd name="T28" fmla="*/ 2 w 38"/>
                  <a:gd name="T29" fmla="*/ 2 h 4"/>
                  <a:gd name="T30" fmla="*/ 2 w 38"/>
                  <a:gd name="T31" fmla="*/ 2 h 4"/>
                  <a:gd name="T32" fmla="*/ 2 w 38"/>
                  <a:gd name="T33" fmla="*/ 2 h 4"/>
                  <a:gd name="T34" fmla="*/ 1 w 38"/>
                  <a:gd name="T35" fmla="*/ 2 h 4"/>
                  <a:gd name="T36" fmla="*/ 1 w 38"/>
                  <a:gd name="T37" fmla="*/ 2 h 4"/>
                  <a:gd name="T38" fmla="*/ 1 w 38"/>
                  <a:gd name="T39" fmla="*/ 2 h 4"/>
                  <a:gd name="T40" fmla="*/ 1 w 38"/>
                  <a:gd name="T41" fmla="*/ 2 h 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8"/>
                  <a:gd name="T64" fmla="*/ 0 h 4"/>
                  <a:gd name="T65" fmla="*/ 38 w 38"/>
                  <a:gd name="T66" fmla="*/ 4 h 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8" h="4">
                    <a:moveTo>
                      <a:pt x="6" y="4"/>
                    </a:move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1"/>
                    </a:lnTo>
                    <a:lnTo>
                      <a:pt x="4" y="1"/>
                    </a:lnTo>
                    <a:lnTo>
                      <a:pt x="9" y="1"/>
                    </a:lnTo>
                    <a:lnTo>
                      <a:pt x="14" y="1"/>
                    </a:lnTo>
                    <a:lnTo>
                      <a:pt x="18" y="0"/>
                    </a:lnTo>
                    <a:lnTo>
                      <a:pt x="23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8" y="0"/>
                    </a:lnTo>
                    <a:lnTo>
                      <a:pt x="38" y="1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8" y="4"/>
                    </a:lnTo>
                    <a:lnTo>
                      <a:pt x="30" y="4"/>
                    </a:lnTo>
                    <a:lnTo>
                      <a:pt x="21" y="4"/>
                    </a:lnTo>
                    <a:lnTo>
                      <a:pt x="13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Freeform 272"/>
              <p:cNvSpPr>
                <a:spLocks/>
              </p:cNvSpPr>
              <p:nvPr/>
            </p:nvSpPr>
            <p:spPr bwMode="auto">
              <a:xfrm>
                <a:off x="1284" y="3524"/>
                <a:ext cx="5" cy="4"/>
              </a:xfrm>
              <a:custGeom>
                <a:avLst/>
                <a:gdLst>
                  <a:gd name="T0" fmla="*/ 1 w 9"/>
                  <a:gd name="T1" fmla="*/ 1 h 7"/>
                  <a:gd name="T2" fmla="*/ 1 w 9"/>
                  <a:gd name="T3" fmla="*/ 1 h 7"/>
                  <a:gd name="T4" fmla="*/ 1 w 9"/>
                  <a:gd name="T5" fmla="*/ 1 h 7"/>
                  <a:gd name="T6" fmla="*/ 1 w 9"/>
                  <a:gd name="T7" fmla="*/ 1 h 7"/>
                  <a:gd name="T8" fmla="*/ 0 w 9"/>
                  <a:gd name="T9" fmla="*/ 1 h 7"/>
                  <a:gd name="T10" fmla="*/ 0 w 9"/>
                  <a:gd name="T11" fmla="*/ 1 h 7"/>
                  <a:gd name="T12" fmla="*/ 0 w 9"/>
                  <a:gd name="T13" fmla="*/ 1 h 7"/>
                  <a:gd name="T14" fmla="*/ 0 w 9"/>
                  <a:gd name="T15" fmla="*/ 1 h 7"/>
                  <a:gd name="T16" fmla="*/ 0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1 h 7"/>
                  <a:gd name="T24" fmla="*/ 1 w 9"/>
                  <a:gd name="T25" fmla="*/ 1 h 7"/>
                  <a:gd name="T26" fmla="*/ 1 w 9"/>
                  <a:gd name="T27" fmla="*/ 1 h 7"/>
                  <a:gd name="T28" fmla="*/ 1 w 9"/>
                  <a:gd name="T29" fmla="*/ 1 h 7"/>
                  <a:gd name="T30" fmla="*/ 1 w 9"/>
                  <a:gd name="T31" fmla="*/ 1 h 7"/>
                  <a:gd name="T32" fmla="*/ 1 w 9"/>
                  <a:gd name="T33" fmla="*/ 1 h 7"/>
                  <a:gd name="T34" fmla="*/ 1 w 9"/>
                  <a:gd name="T35" fmla="*/ 1 h 7"/>
                  <a:gd name="T36" fmla="*/ 1 w 9"/>
                  <a:gd name="T37" fmla="*/ 1 h 7"/>
                  <a:gd name="T38" fmla="*/ 1 w 9"/>
                  <a:gd name="T39" fmla="*/ 1 h 7"/>
                  <a:gd name="T40" fmla="*/ 1 w 9"/>
                  <a:gd name="T41" fmla="*/ 1 h 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9"/>
                  <a:gd name="T64" fmla="*/ 0 h 7"/>
                  <a:gd name="T65" fmla="*/ 9 w 9"/>
                  <a:gd name="T66" fmla="*/ 7 h 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9" h="7">
                    <a:moveTo>
                      <a:pt x="6" y="6"/>
                    </a:moveTo>
                    <a:lnTo>
                      <a:pt x="4" y="6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7" y="7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Freeform 273"/>
              <p:cNvSpPr>
                <a:spLocks/>
              </p:cNvSpPr>
              <p:nvPr/>
            </p:nvSpPr>
            <p:spPr bwMode="auto">
              <a:xfrm>
                <a:off x="1270" y="3507"/>
                <a:ext cx="20" cy="4"/>
              </a:xfrm>
              <a:custGeom>
                <a:avLst/>
                <a:gdLst>
                  <a:gd name="T0" fmla="*/ 2 w 40"/>
                  <a:gd name="T1" fmla="*/ 1 h 8"/>
                  <a:gd name="T2" fmla="*/ 1 w 40"/>
                  <a:gd name="T3" fmla="*/ 1 h 8"/>
                  <a:gd name="T4" fmla="*/ 1 w 40"/>
                  <a:gd name="T5" fmla="*/ 1 h 8"/>
                  <a:gd name="T6" fmla="*/ 1 w 40"/>
                  <a:gd name="T7" fmla="*/ 1 h 8"/>
                  <a:gd name="T8" fmla="*/ 0 w 40"/>
                  <a:gd name="T9" fmla="*/ 1 h 8"/>
                  <a:gd name="T10" fmla="*/ 0 w 40"/>
                  <a:gd name="T11" fmla="*/ 1 h 8"/>
                  <a:gd name="T12" fmla="*/ 0 w 40"/>
                  <a:gd name="T13" fmla="*/ 1 h 8"/>
                  <a:gd name="T14" fmla="*/ 0 w 40"/>
                  <a:gd name="T15" fmla="*/ 0 h 8"/>
                  <a:gd name="T16" fmla="*/ 1 w 40"/>
                  <a:gd name="T17" fmla="*/ 0 h 8"/>
                  <a:gd name="T18" fmla="*/ 1 w 40"/>
                  <a:gd name="T19" fmla="*/ 0 h 8"/>
                  <a:gd name="T20" fmla="*/ 1 w 40"/>
                  <a:gd name="T21" fmla="*/ 1 h 8"/>
                  <a:gd name="T22" fmla="*/ 1 w 40"/>
                  <a:gd name="T23" fmla="*/ 1 h 8"/>
                  <a:gd name="T24" fmla="*/ 1 w 40"/>
                  <a:gd name="T25" fmla="*/ 1 h 8"/>
                  <a:gd name="T26" fmla="*/ 1 w 40"/>
                  <a:gd name="T27" fmla="*/ 1 h 8"/>
                  <a:gd name="T28" fmla="*/ 1 w 40"/>
                  <a:gd name="T29" fmla="*/ 1 h 8"/>
                  <a:gd name="T30" fmla="*/ 2 w 40"/>
                  <a:gd name="T31" fmla="*/ 1 h 8"/>
                  <a:gd name="T32" fmla="*/ 2 w 40"/>
                  <a:gd name="T33" fmla="*/ 1 h 8"/>
                  <a:gd name="T34" fmla="*/ 2 w 40"/>
                  <a:gd name="T35" fmla="*/ 1 h 8"/>
                  <a:gd name="T36" fmla="*/ 2 w 40"/>
                  <a:gd name="T37" fmla="*/ 1 h 8"/>
                  <a:gd name="T38" fmla="*/ 2 w 40"/>
                  <a:gd name="T39" fmla="*/ 1 h 8"/>
                  <a:gd name="T40" fmla="*/ 2 w 40"/>
                  <a:gd name="T41" fmla="*/ 1 h 8"/>
                  <a:gd name="T42" fmla="*/ 2 w 40"/>
                  <a:gd name="T43" fmla="*/ 1 h 8"/>
                  <a:gd name="T44" fmla="*/ 2 w 40"/>
                  <a:gd name="T45" fmla="*/ 1 h 8"/>
                  <a:gd name="T46" fmla="*/ 2 w 40"/>
                  <a:gd name="T47" fmla="*/ 1 h 8"/>
                  <a:gd name="T48" fmla="*/ 2 w 40"/>
                  <a:gd name="T49" fmla="*/ 1 h 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0"/>
                  <a:gd name="T76" fmla="*/ 0 h 8"/>
                  <a:gd name="T77" fmla="*/ 40 w 40"/>
                  <a:gd name="T78" fmla="*/ 8 h 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0" h="8">
                    <a:moveTo>
                      <a:pt x="33" y="7"/>
                    </a:moveTo>
                    <a:lnTo>
                      <a:pt x="15" y="6"/>
                    </a:lnTo>
                    <a:lnTo>
                      <a:pt x="6" y="5"/>
                    </a:lnTo>
                    <a:lnTo>
                      <a:pt x="2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3" y="1"/>
                    </a:lnTo>
                    <a:lnTo>
                      <a:pt x="27" y="1"/>
                    </a:lnTo>
                    <a:lnTo>
                      <a:pt x="30" y="1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39" y="3"/>
                    </a:lnTo>
                    <a:lnTo>
                      <a:pt x="40" y="5"/>
                    </a:lnTo>
                    <a:lnTo>
                      <a:pt x="40" y="6"/>
                    </a:lnTo>
                    <a:lnTo>
                      <a:pt x="40" y="7"/>
                    </a:lnTo>
                    <a:lnTo>
                      <a:pt x="40" y="8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3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Freeform 274"/>
              <p:cNvSpPr>
                <a:spLocks/>
              </p:cNvSpPr>
              <p:nvPr/>
            </p:nvSpPr>
            <p:spPr bwMode="auto">
              <a:xfrm>
                <a:off x="1223" y="3475"/>
                <a:ext cx="241" cy="24"/>
              </a:xfrm>
              <a:custGeom>
                <a:avLst/>
                <a:gdLst>
                  <a:gd name="T0" fmla="*/ 6 w 480"/>
                  <a:gd name="T1" fmla="*/ 1 h 49"/>
                  <a:gd name="T2" fmla="*/ 5 w 480"/>
                  <a:gd name="T3" fmla="*/ 1 h 49"/>
                  <a:gd name="T4" fmla="*/ 3 w 480"/>
                  <a:gd name="T5" fmla="*/ 1 h 49"/>
                  <a:gd name="T6" fmla="*/ 2 w 480"/>
                  <a:gd name="T7" fmla="*/ 1 h 49"/>
                  <a:gd name="T8" fmla="*/ 1 w 480"/>
                  <a:gd name="T9" fmla="*/ 1 h 49"/>
                  <a:gd name="T10" fmla="*/ 1 w 480"/>
                  <a:gd name="T11" fmla="*/ 0 h 49"/>
                  <a:gd name="T12" fmla="*/ 1 w 480"/>
                  <a:gd name="T13" fmla="*/ 0 h 49"/>
                  <a:gd name="T14" fmla="*/ 1 w 480"/>
                  <a:gd name="T15" fmla="*/ 0 h 49"/>
                  <a:gd name="T16" fmla="*/ 0 w 480"/>
                  <a:gd name="T17" fmla="*/ 0 h 49"/>
                  <a:gd name="T18" fmla="*/ 0 w 480"/>
                  <a:gd name="T19" fmla="*/ 0 h 49"/>
                  <a:gd name="T20" fmla="*/ 1 w 480"/>
                  <a:gd name="T21" fmla="*/ 0 h 49"/>
                  <a:gd name="T22" fmla="*/ 1 w 480"/>
                  <a:gd name="T23" fmla="*/ 0 h 49"/>
                  <a:gd name="T24" fmla="*/ 2 w 480"/>
                  <a:gd name="T25" fmla="*/ 0 h 49"/>
                  <a:gd name="T26" fmla="*/ 3 w 480"/>
                  <a:gd name="T27" fmla="*/ 0 h 49"/>
                  <a:gd name="T28" fmla="*/ 5 w 480"/>
                  <a:gd name="T29" fmla="*/ 0 h 49"/>
                  <a:gd name="T30" fmla="*/ 7 w 480"/>
                  <a:gd name="T31" fmla="*/ 0 h 49"/>
                  <a:gd name="T32" fmla="*/ 8 w 480"/>
                  <a:gd name="T33" fmla="*/ 0 h 49"/>
                  <a:gd name="T34" fmla="*/ 10 w 480"/>
                  <a:gd name="T35" fmla="*/ 0 h 49"/>
                  <a:gd name="T36" fmla="*/ 12 w 480"/>
                  <a:gd name="T37" fmla="*/ 0 h 49"/>
                  <a:gd name="T38" fmla="*/ 13 w 480"/>
                  <a:gd name="T39" fmla="*/ 0 h 49"/>
                  <a:gd name="T40" fmla="*/ 14 w 480"/>
                  <a:gd name="T41" fmla="*/ 0 h 49"/>
                  <a:gd name="T42" fmla="*/ 15 w 480"/>
                  <a:gd name="T43" fmla="*/ 0 h 49"/>
                  <a:gd name="T44" fmla="*/ 15 w 480"/>
                  <a:gd name="T45" fmla="*/ 0 h 49"/>
                  <a:gd name="T46" fmla="*/ 15 w 480"/>
                  <a:gd name="T47" fmla="*/ 0 h 49"/>
                  <a:gd name="T48" fmla="*/ 16 w 480"/>
                  <a:gd name="T49" fmla="*/ 0 h 49"/>
                  <a:gd name="T50" fmla="*/ 16 w 480"/>
                  <a:gd name="T51" fmla="*/ 0 h 49"/>
                  <a:gd name="T52" fmla="*/ 15 w 480"/>
                  <a:gd name="T53" fmla="*/ 0 h 49"/>
                  <a:gd name="T54" fmla="*/ 14 w 480"/>
                  <a:gd name="T55" fmla="*/ 1 h 49"/>
                  <a:gd name="T56" fmla="*/ 13 w 480"/>
                  <a:gd name="T57" fmla="*/ 1 h 49"/>
                  <a:gd name="T58" fmla="*/ 12 w 480"/>
                  <a:gd name="T59" fmla="*/ 1 h 49"/>
                  <a:gd name="T60" fmla="*/ 11 w 480"/>
                  <a:gd name="T61" fmla="*/ 1 h 49"/>
                  <a:gd name="T62" fmla="*/ 10 w 480"/>
                  <a:gd name="T63" fmla="*/ 1 h 49"/>
                  <a:gd name="T64" fmla="*/ 9 w 480"/>
                  <a:gd name="T65" fmla="*/ 1 h 49"/>
                  <a:gd name="T66" fmla="*/ 8 w 480"/>
                  <a:gd name="T67" fmla="*/ 1 h 4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80"/>
                  <a:gd name="T103" fmla="*/ 0 h 49"/>
                  <a:gd name="T104" fmla="*/ 480 w 480"/>
                  <a:gd name="T105" fmla="*/ 49 h 4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80" h="49">
                    <a:moveTo>
                      <a:pt x="227" y="49"/>
                    </a:moveTo>
                    <a:lnTo>
                      <a:pt x="190" y="45"/>
                    </a:lnTo>
                    <a:lnTo>
                      <a:pt x="158" y="43"/>
                    </a:lnTo>
                    <a:lnTo>
                      <a:pt x="130" y="41"/>
                    </a:lnTo>
                    <a:lnTo>
                      <a:pt x="106" y="38"/>
                    </a:lnTo>
                    <a:lnTo>
                      <a:pt x="85" y="36"/>
                    </a:lnTo>
                    <a:lnTo>
                      <a:pt x="68" y="35"/>
                    </a:lnTo>
                    <a:lnTo>
                      <a:pt x="54" y="34"/>
                    </a:lnTo>
                    <a:lnTo>
                      <a:pt x="42" y="33"/>
                    </a:lnTo>
                    <a:lnTo>
                      <a:pt x="32" y="32"/>
                    </a:lnTo>
                    <a:lnTo>
                      <a:pt x="25" y="30"/>
                    </a:lnTo>
                    <a:lnTo>
                      <a:pt x="18" y="30"/>
                    </a:lnTo>
                    <a:lnTo>
                      <a:pt x="14" y="29"/>
                    </a:lnTo>
                    <a:lnTo>
                      <a:pt x="10" y="28"/>
                    </a:lnTo>
                    <a:lnTo>
                      <a:pt x="7" y="28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0" y="26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2" y="21"/>
                    </a:lnTo>
                    <a:lnTo>
                      <a:pt x="6" y="19"/>
                    </a:lnTo>
                    <a:lnTo>
                      <a:pt x="8" y="18"/>
                    </a:lnTo>
                    <a:lnTo>
                      <a:pt x="10" y="17"/>
                    </a:lnTo>
                    <a:lnTo>
                      <a:pt x="37" y="13"/>
                    </a:lnTo>
                    <a:lnTo>
                      <a:pt x="62" y="11"/>
                    </a:lnTo>
                    <a:lnTo>
                      <a:pt x="88" y="8"/>
                    </a:lnTo>
                    <a:lnTo>
                      <a:pt x="115" y="6"/>
                    </a:lnTo>
                    <a:lnTo>
                      <a:pt x="140" y="4"/>
                    </a:lnTo>
                    <a:lnTo>
                      <a:pt x="167" y="3"/>
                    </a:lnTo>
                    <a:lnTo>
                      <a:pt x="193" y="2"/>
                    </a:lnTo>
                    <a:lnTo>
                      <a:pt x="220" y="0"/>
                    </a:lnTo>
                    <a:lnTo>
                      <a:pt x="246" y="0"/>
                    </a:lnTo>
                    <a:lnTo>
                      <a:pt x="273" y="0"/>
                    </a:lnTo>
                    <a:lnTo>
                      <a:pt x="299" y="0"/>
                    </a:lnTo>
                    <a:lnTo>
                      <a:pt x="326" y="0"/>
                    </a:lnTo>
                    <a:lnTo>
                      <a:pt x="352" y="2"/>
                    </a:lnTo>
                    <a:lnTo>
                      <a:pt x="379" y="3"/>
                    </a:lnTo>
                    <a:lnTo>
                      <a:pt x="405" y="4"/>
                    </a:lnTo>
                    <a:lnTo>
                      <a:pt x="432" y="5"/>
                    </a:lnTo>
                    <a:lnTo>
                      <a:pt x="437" y="6"/>
                    </a:lnTo>
                    <a:lnTo>
                      <a:pt x="444" y="6"/>
                    </a:lnTo>
                    <a:lnTo>
                      <a:pt x="451" y="7"/>
                    </a:lnTo>
                    <a:lnTo>
                      <a:pt x="457" y="8"/>
                    </a:lnTo>
                    <a:lnTo>
                      <a:pt x="464" y="11"/>
                    </a:lnTo>
                    <a:lnTo>
                      <a:pt x="470" y="13"/>
                    </a:lnTo>
                    <a:lnTo>
                      <a:pt x="475" y="17"/>
                    </a:lnTo>
                    <a:lnTo>
                      <a:pt x="480" y="22"/>
                    </a:lnTo>
                    <a:lnTo>
                      <a:pt x="479" y="23"/>
                    </a:lnTo>
                    <a:lnTo>
                      <a:pt x="479" y="25"/>
                    </a:lnTo>
                    <a:lnTo>
                      <a:pt x="478" y="25"/>
                    </a:lnTo>
                    <a:lnTo>
                      <a:pt x="462" y="27"/>
                    </a:lnTo>
                    <a:lnTo>
                      <a:pt x="445" y="29"/>
                    </a:lnTo>
                    <a:lnTo>
                      <a:pt x="429" y="32"/>
                    </a:lnTo>
                    <a:lnTo>
                      <a:pt x="413" y="34"/>
                    </a:lnTo>
                    <a:lnTo>
                      <a:pt x="398" y="35"/>
                    </a:lnTo>
                    <a:lnTo>
                      <a:pt x="382" y="37"/>
                    </a:lnTo>
                    <a:lnTo>
                      <a:pt x="366" y="38"/>
                    </a:lnTo>
                    <a:lnTo>
                      <a:pt x="351" y="40"/>
                    </a:lnTo>
                    <a:lnTo>
                      <a:pt x="335" y="42"/>
                    </a:lnTo>
                    <a:lnTo>
                      <a:pt x="320" y="43"/>
                    </a:lnTo>
                    <a:lnTo>
                      <a:pt x="304" y="44"/>
                    </a:lnTo>
                    <a:lnTo>
                      <a:pt x="289" y="45"/>
                    </a:lnTo>
                    <a:lnTo>
                      <a:pt x="273" y="46"/>
                    </a:lnTo>
                    <a:lnTo>
                      <a:pt x="258" y="46"/>
                    </a:lnTo>
                    <a:lnTo>
                      <a:pt x="242" y="48"/>
                    </a:lnTo>
                    <a:lnTo>
                      <a:pt x="227" y="49"/>
                    </a:lnTo>
                    <a:close/>
                  </a:path>
                </a:pathLst>
              </a:custGeom>
              <a:solidFill>
                <a:srgbClr val="99CC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Freeform 275"/>
              <p:cNvSpPr>
                <a:spLocks/>
              </p:cNvSpPr>
              <p:nvPr/>
            </p:nvSpPr>
            <p:spPr bwMode="auto">
              <a:xfrm>
                <a:off x="1178" y="3147"/>
                <a:ext cx="317" cy="393"/>
              </a:xfrm>
              <a:custGeom>
                <a:avLst/>
                <a:gdLst>
                  <a:gd name="T0" fmla="*/ 5 w 633"/>
                  <a:gd name="T1" fmla="*/ 23 h 787"/>
                  <a:gd name="T2" fmla="*/ 2 w 633"/>
                  <a:gd name="T3" fmla="*/ 21 h 787"/>
                  <a:gd name="T4" fmla="*/ 1 w 633"/>
                  <a:gd name="T5" fmla="*/ 21 h 787"/>
                  <a:gd name="T6" fmla="*/ 1 w 633"/>
                  <a:gd name="T7" fmla="*/ 19 h 787"/>
                  <a:gd name="T8" fmla="*/ 2 w 633"/>
                  <a:gd name="T9" fmla="*/ 18 h 787"/>
                  <a:gd name="T10" fmla="*/ 2 w 633"/>
                  <a:gd name="T11" fmla="*/ 18 h 787"/>
                  <a:gd name="T12" fmla="*/ 2 w 633"/>
                  <a:gd name="T13" fmla="*/ 16 h 787"/>
                  <a:gd name="T14" fmla="*/ 1 w 633"/>
                  <a:gd name="T15" fmla="*/ 15 h 787"/>
                  <a:gd name="T16" fmla="*/ 1 w 633"/>
                  <a:gd name="T17" fmla="*/ 12 h 787"/>
                  <a:gd name="T18" fmla="*/ 1 w 633"/>
                  <a:gd name="T19" fmla="*/ 11 h 787"/>
                  <a:gd name="T20" fmla="*/ 1 w 633"/>
                  <a:gd name="T21" fmla="*/ 11 h 787"/>
                  <a:gd name="T22" fmla="*/ 0 w 633"/>
                  <a:gd name="T23" fmla="*/ 9 h 787"/>
                  <a:gd name="T24" fmla="*/ 1 w 633"/>
                  <a:gd name="T25" fmla="*/ 9 h 787"/>
                  <a:gd name="T26" fmla="*/ 2 w 633"/>
                  <a:gd name="T27" fmla="*/ 8 h 787"/>
                  <a:gd name="T28" fmla="*/ 2 w 633"/>
                  <a:gd name="T29" fmla="*/ 8 h 787"/>
                  <a:gd name="T30" fmla="*/ 2 w 633"/>
                  <a:gd name="T31" fmla="*/ 7 h 787"/>
                  <a:gd name="T32" fmla="*/ 2 w 633"/>
                  <a:gd name="T33" fmla="*/ 4 h 787"/>
                  <a:gd name="T34" fmla="*/ 2 w 633"/>
                  <a:gd name="T35" fmla="*/ 3 h 787"/>
                  <a:gd name="T36" fmla="*/ 3 w 633"/>
                  <a:gd name="T37" fmla="*/ 3 h 787"/>
                  <a:gd name="T38" fmla="*/ 5 w 633"/>
                  <a:gd name="T39" fmla="*/ 2 h 787"/>
                  <a:gd name="T40" fmla="*/ 6 w 633"/>
                  <a:gd name="T41" fmla="*/ 2 h 787"/>
                  <a:gd name="T42" fmla="*/ 8 w 633"/>
                  <a:gd name="T43" fmla="*/ 2 h 787"/>
                  <a:gd name="T44" fmla="*/ 9 w 633"/>
                  <a:gd name="T45" fmla="*/ 1 h 787"/>
                  <a:gd name="T46" fmla="*/ 10 w 633"/>
                  <a:gd name="T47" fmla="*/ 0 h 787"/>
                  <a:gd name="T48" fmla="*/ 12 w 633"/>
                  <a:gd name="T49" fmla="*/ 0 h 787"/>
                  <a:gd name="T50" fmla="*/ 14 w 633"/>
                  <a:gd name="T51" fmla="*/ 0 h 787"/>
                  <a:gd name="T52" fmla="*/ 16 w 633"/>
                  <a:gd name="T53" fmla="*/ 1 h 787"/>
                  <a:gd name="T54" fmla="*/ 19 w 633"/>
                  <a:gd name="T55" fmla="*/ 2 h 787"/>
                  <a:gd name="T56" fmla="*/ 20 w 633"/>
                  <a:gd name="T57" fmla="*/ 3 h 787"/>
                  <a:gd name="T58" fmla="*/ 20 w 633"/>
                  <a:gd name="T59" fmla="*/ 5 h 787"/>
                  <a:gd name="T60" fmla="*/ 20 w 633"/>
                  <a:gd name="T61" fmla="*/ 6 h 787"/>
                  <a:gd name="T62" fmla="*/ 19 w 633"/>
                  <a:gd name="T63" fmla="*/ 6 h 787"/>
                  <a:gd name="T64" fmla="*/ 20 w 633"/>
                  <a:gd name="T65" fmla="*/ 7 h 787"/>
                  <a:gd name="T66" fmla="*/ 20 w 633"/>
                  <a:gd name="T67" fmla="*/ 8 h 787"/>
                  <a:gd name="T68" fmla="*/ 19 w 633"/>
                  <a:gd name="T69" fmla="*/ 8 h 787"/>
                  <a:gd name="T70" fmla="*/ 19 w 633"/>
                  <a:gd name="T71" fmla="*/ 10 h 787"/>
                  <a:gd name="T72" fmla="*/ 18 w 633"/>
                  <a:gd name="T73" fmla="*/ 11 h 787"/>
                  <a:gd name="T74" fmla="*/ 18 w 633"/>
                  <a:gd name="T75" fmla="*/ 11 h 787"/>
                  <a:gd name="T76" fmla="*/ 18 w 633"/>
                  <a:gd name="T77" fmla="*/ 11 h 787"/>
                  <a:gd name="T78" fmla="*/ 18 w 633"/>
                  <a:gd name="T79" fmla="*/ 12 h 787"/>
                  <a:gd name="T80" fmla="*/ 19 w 633"/>
                  <a:gd name="T81" fmla="*/ 13 h 787"/>
                  <a:gd name="T82" fmla="*/ 19 w 633"/>
                  <a:gd name="T83" fmla="*/ 13 h 787"/>
                  <a:gd name="T84" fmla="*/ 20 w 633"/>
                  <a:gd name="T85" fmla="*/ 14 h 787"/>
                  <a:gd name="T86" fmla="*/ 19 w 633"/>
                  <a:gd name="T87" fmla="*/ 15 h 787"/>
                  <a:gd name="T88" fmla="*/ 20 w 633"/>
                  <a:gd name="T89" fmla="*/ 16 h 787"/>
                  <a:gd name="T90" fmla="*/ 20 w 633"/>
                  <a:gd name="T91" fmla="*/ 18 h 787"/>
                  <a:gd name="T92" fmla="*/ 17 w 633"/>
                  <a:gd name="T93" fmla="*/ 20 h 787"/>
                  <a:gd name="T94" fmla="*/ 14 w 633"/>
                  <a:gd name="T95" fmla="*/ 21 h 787"/>
                  <a:gd name="T96" fmla="*/ 11 w 633"/>
                  <a:gd name="T97" fmla="*/ 22 h 787"/>
                  <a:gd name="T98" fmla="*/ 8 w 633"/>
                  <a:gd name="T99" fmla="*/ 24 h 787"/>
                  <a:gd name="T100" fmla="*/ 7 w 633"/>
                  <a:gd name="T101" fmla="*/ 24 h 7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7"/>
                  <a:gd name="T155" fmla="*/ 633 w 633"/>
                  <a:gd name="T156" fmla="*/ 787 h 7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7">
                    <a:moveTo>
                      <a:pt x="195" y="787"/>
                    </a:moveTo>
                    <a:lnTo>
                      <a:pt x="174" y="775"/>
                    </a:lnTo>
                    <a:lnTo>
                      <a:pt x="153" y="764"/>
                    </a:lnTo>
                    <a:lnTo>
                      <a:pt x="134" y="751"/>
                    </a:lnTo>
                    <a:lnTo>
                      <a:pt x="114" y="737"/>
                    </a:lnTo>
                    <a:lnTo>
                      <a:pt x="94" y="724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5"/>
                    </a:lnTo>
                    <a:lnTo>
                      <a:pt x="31" y="682"/>
                    </a:lnTo>
                    <a:lnTo>
                      <a:pt x="28" y="679"/>
                    </a:lnTo>
                    <a:lnTo>
                      <a:pt x="24" y="677"/>
                    </a:lnTo>
                    <a:lnTo>
                      <a:pt x="21" y="674"/>
                    </a:lnTo>
                    <a:lnTo>
                      <a:pt x="21" y="656"/>
                    </a:lnTo>
                    <a:lnTo>
                      <a:pt x="22" y="636"/>
                    </a:lnTo>
                    <a:lnTo>
                      <a:pt x="25" y="615"/>
                    </a:lnTo>
                    <a:lnTo>
                      <a:pt x="32" y="598"/>
                    </a:lnTo>
                    <a:lnTo>
                      <a:pt x="35" y="598"/>
                    </a:lnTo>
                    <a:lnTo>
                      <a:pt x="37" y="598"/>
                    </a:lnTo>
                    <a:lnTo>
                      <a:pt x="39" y="598"/>
                    </a:lnTo>
                    <a:lnTo>
                      <a:pt x="41" y="598"/>
                    </a:lnTo>
                    <a:lnTo>
                      <a:pt x="41" y="596"/>
                    </a:lnTo>
                    <a:lnTo>
                      <a:pt x="41" y="595"/>
                    </a:lnTo>
                    <a:lnTo>
                      <a:pt x="43" y="595"/>
                    </a:lnTo>
                    <a:lnTo>
                      <a:pt x="35" y="579"/>
                    </a:lnTo>
                    <a:lnTo>
                      <a:pt x="32" y="555"/>
                    </a:lnTo>
                    <a:lnTo>
                      <a:pt x="35" y="532"/>
                    </a:lnTo>
                    <a:lnTo>
                      <a:pt x="36" y="512"/>
                    </a:lnTo>
                    <a:lnTo>
                      <a:pt x="33" y="502"/>
                    </a:lnTo>
                    <a:lnTo>
                      <a:pt x="29" y="496"/>
                    </a:lnTo>
                    <a:lnTo>
                      <a:pt x="23" y="494"/>
                    </a:lnTo>
                    <a:lnTo>
                      <a:pt x="14" y="490"/>
                    </a:lnTo>
                    <a:lnTo>
                      <a:pt x="9" y="470"/>
                    </a:lnTo>
                    <a:lnTo>
                      <a:pt x="6" y="432"/>
                    </a:lnTo>
                    <a:lnTo>
                      <a:pt x="5" y="396"/>
                    </a:lnTo>
                    <a:lnTo>
                      <a:pt x="6" y="378"/>
                    </a:lnTo>
                    <a:lnTo>
                      <a:pt x="13" y="376"/>
                    </a:lnTo>
                    <a:lnTo>
                      <a:pt x="16" y="376"/>
                    </a:lnTo>
                    <a:lnTo>
                      <a:pt x="17" y="375"/>
                    </a:lnTo>
                    <a:lnTo>
                      <a:pt x="18" y="374"/>
                    </a:lnTo>
                    <a:lnTo>
                      <a:pt x="13" y="367"/>
                    </a:lnTo>
                    <a:lnTo>
                      <a:pt x="8" y="363"/>
                    </a:lnTo>
                    <a:lnTo>
                      <a:pt x="3" y="359"/>
                    </a:lnTo>
                    <a:lnTo>
                      <a:pt x="0" y="356"/>
                    </a:lnTo>
                    <a:lnTo>
                      <a:pt x="0" y="326"/>
                    </a:lnTo>
                    <a:lnTo>
                      <a:pt x="0" y="310"/>
                    </a:lnTo>
                    <a:lnTo>
                      <a:pt x="0" y="301"/>
                    </a:lnTo>
                    <a:lnTo>
                      <a:pt x="1" y="296"/>
                    </a:lnTo>
                    <a:lnTo>
                      <a:pt x="7" y="292"/>
                    </a:lnTo>
                    <a:lnTo>
                      <a:pt x="13" y="290"/>
                    </a:lnTo>
                    <a:lnTo>
                      <a:pt x="18" y="288"/>
                    </a:lnTo>
                    <a:lnTo>
                      <a:pt x="23" y="284"/>
                    </a:lnTo>
                    <a:lnTo>
                      <a:pt x="26" y="282"/>
                    </a:lnTo>
                    <a:lnTo>
                      <a:pt x="31" y="278"/>
                    </a:lnTo>
                    <a:lnTo>
                      <a:pt x="33" y="273"/>
                    </a:lnTo>
                    <a:lnTo>
                      <a:pt x="36" y="267"/>
                    </a:lnTo>
                    <a:lnTo>
                      <a:pt x="47" y="262"/>
                    </a:lnTo>
                    <a:lnTo>
                      <a:pt x="53" y="260"/>
                    </a:lnTo>
                    <a:lnTo>
                      <a:pt x="55" y="258"/>
                    </a:lnTo>
                    <a:lnTo>
                      <a:pt x="56" y="257"/>
                    </a:lnTo>
                    <a:lnTo>
                      <a:pt x="52" y="254"/>
                    </a:lnTo>
                    <a:lnTo>
                      <a:pt x="47" y="252"/>
                    </a:lnTo>
                    <a:lnTo>
                      <a:pt x="43" y="251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5" y="157"/>
                    </a:lnTo>
                    <a:lnTo>
                      <a:pt x="46" y="129"/>
                    </a:lnTo>
                    <a:lnTo>
                      <a:pt x="47" y="123"/>
                    </a:lnTo>
                    <a:lnTo>
                      <a:pt x="48" y="119"/>
                    </a:lnTo>
                    <a:lnTo>
                      <a:pt x="51" y="116"/>
                    </a:lnTo>
                    <a:lnTo>
                      <a:pt x="53" y="114"/>
                    </a:lnTo>
                    <a:lnTo>
                      <a:pt x="64" y="110"/>
                    </a:lnTo>
                    <a:lnTo>
                      <a:pt x="76" y="108"/>
                    </a:lnTo>
                    <a:lnTo>
                      <a:pt x="87" y="104"/>
                    </a:lnTo>
                    <a:lnTo>
                      <a:pt x="100" y="102"/>
                    </a:lnTo>
                    <a:lnTo>
                      <a:pt x="112" y="99"/>
                    </a:lnTo>
                    <a:lnTo>
                      <a:pt x="123" y="96"/>
                    </a:lnTo>
                    <a:lnTo>
                      <a:pt x="135" y="93"/>
                    </a:lnTo>
                    <a:lnTo>
                      <a:pt x="146" y="91"/>
                    </a:lnTo>
                    <a:lnTo>
                      <a:pt x="158" y="87"/>
                    </a:lnTo>
                    <a:lnTo>
                      <a:pt x="169" y="84"/>
                    </a:lnTo>
                    <a:lnTo>
                      <a:pt x="182" y="81"/>
                    </a:lnTo>
                    <a:lnTo>
                      <a:pt x="193" y="78"/>
                    </a:lnTo>
                    <a:lnTo>
                      <a:pt x="205" y="74"/>
                    </a:lnTo>
                    <a:lnTo>
                      <a:pt x="216" y="71"/>
                    </a:lnTo>
                    <a:lnTo>
                      <a:pt x="229" y="68"/>
                    </a:lnTo>
                    <a:lnTo>
                      <a:pt x="241" y="64"/>
                    </a:lnTo>
                    <a:lnTo>
                      <a:pt x="251" y="59"/>
                    </a:lnTo>
                    <a:lnTo>
                      <a:pt x="263" y="55"/>
                    </a:lnTo>
                    <a:lnTo>
                      <a:pt x="273" y="50"/>
                    </a:lnTo>
                    <a:lnTo>
                      <a:pt x="284" y="44"/>
                    </a:lnTo>
                    <a:lnTo>
                      <a:pt x="296" y="40"/>
                    </a:lnTo>
                    <a:lnTo>
                      <a:pt x="309" y="34"/>
                    </a:lnTo>
                    <a:lnTo>
                      <a:pt x="320" y="28"/>
                    </a:lnTo>
                    <a:lnTo>
                      <a:pt x="333" y="24"/>
                    </a:lnTo>
                    <a:lnTo>
                      <a:pt x="344" y="19"/>
                    </a:lnTo>
                    <a:lnTo>
                      <a:pt x="357" y="15"/>
                    </a:lnTo>
                    <a:lnTo>
                      <a:pt x="368" y="10"/>
                    </a:lnTo>
                    <a:lnTo>
                      <a:pt x="381" y="6"/>
                    </a:lnTo>
                    <a:lnTo>
                      <a:pt x="393" y="4"/>
                    </a:lnTo>
                    <a:lnTo>
                      <a:pt x="405" y="2"/>
                    </a:lnTo>
                    <a:lnTo>
                      <a:pt x="417" y="0"/>
                    </a:lnTo>
                    <a:lnTo>
                      <a:pt x="428" y="0"/>
                    </a:lnTo>
                    <a:lnTo>
                      <a:pt x="450" y="11"/>
                    </a:lnTo>
                    <a:lnTo>
                      <a:pt x="471" y="21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6"/>
                    </a:lnTo>
                    <a:lnTo>
                      <a:pt x="562" y="68"/>
                    </a:lnTo>
                    <a:lnTo>
                      <a:pt x="585" y="78"/>
                    </a:lnTo>
                    <a:lnTo>
                      <a:pt x="608" y="89"/>
                    </a:lnTo>
                    <a:lnTo>
                      <a:pt x="616" y="92"/>
                    </a:lnTo>
                    <a:lnTo>
                      <a:pt x="621" y="95"/>
                    </a:lnTo>
                    <a:lnTo>
                      <a:pt x="622" y="101"/>
                    </a:lnTo>
                    <a:lnTo>
                      <a:pt x="624" y="111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5"/>
                    </a:lnTo>
                    <a:lnTo>
                      <a:pt x="622" y="210"/>
                    </a:lnTo>
                    <a:lnTo>
                      <a:pt x="621" y="213"/>
                    </a:lnTo>
                    <a:lnTo>
                      <a:pt x="618" y="214"/>
                    </a:lnTo>
                    <a:lnTo>
                      <a:pt x="615" y="216"/>
                    </a:lnTo>
                    <a:lnTo>
                      <a:pt x="608" y="218"/>
                    </a:lnTo>
                    <a:lnTo>
                      <a:pt x="608" y="220"/>
                    </a:lnTo>
                    <a:lnTo>
                      <a:pt x="608" y="221"/>
                    </a:lnTo>
                    <a:lnTo>
                      <a:pt x="608" y="222"/>
                    </a:lnTo>
                    <a:lnTo>
                      <a:pt x="608" y="223"/>
                    </a:lnTo>
                    <a:lnTo>
                      <a:pt x="614" y="224"/>
                    </a:lnTo>
                    <a:lnTo>
                      <a:pt x="621" y="224"/>
                    </a:lnTo>
                    <a:lnTo>
                      <a:pt x="626" y="227"/>
                    </a:lnTo>
                    <a:lnTo>
                      <a:pt x="633" y="230"/>
                    </a:lnTo>
                    <a:lnTo>
                      <a:pt x="633" y="242"/>
                    </a:lnTo>
                    <a:lnTo>
                      <a:pt x="633" y="251"/>
                    </a:lnTo>
                    <a:lnTo>
                      <a:pt x="630" y="259"/>
                    </a:lnTo>
                    <a:lnTo>
                      <a:pt x="623" y="266"/>
                    </a:lnTo>
                    <a:lnTo>
                      <a:pt x="608" y="269"/>
                    </a:lnTo>
                    <a:lnTo>
                      <a:pt x="601" y="271"/>
                    </a:lnTo>
                    <a:lnTo>
                      <a:pt x="598" y="273"/>
                    </a:lnTo>
                    <a:lnTo>
                      <a:pt x="595" y="275"/>
                    </a:lnTo>
                    <a:lnTo>
                      <a:pt x="593" y="292"/>
                    </a:lnTo>
                    <a:lnTo>
                      <a:pt x="591" y="310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1"/>
                    </a:lnTo>
                    <a:lnTo>
                      <a:pt x="578" y="357"/>
                    </a:lnTo>
                    <a:lnTo>
                      <a:pt x="571" y="361"/>
                    </a:lnTo>
                    <a:lnTo>
                      <a:pt x="564" y="365"/>
                    </a:lnTo>
                    <a:lnTo>
                      <a:pt x="564" y="366"/>
                    </a:lnTo>
                    <a:lnTo>
                      <a:pt x="564" y="367"/>
                    </a:lnTo>
                    <a:lnTo>
                      <a:pt x="564" y="368"/>
                    </a:lnTo>
                    <a:lnTo>
                      <a:pt x="568" y="368"/>
                    </a:lnTo>
                    <a:lnTo>
                      <a:pt x="571" y="368"/>
                    </a:lnTo>
                    <a:lnTo>
                      <a:pt x="575" y="371"/>
                    </a:lnTo>
                    <a:lnTo>
                      <a:pt x="579" y="374"/>
                    </a:lnTo>
                    <a:lnTo>
                      <a:pt x="578" y="387"/>
                    </a:lnTo>
                    <a:lnTo>
                      <a:pt x="575" y="399"/>
                    </a:lnTo>
                    <a:lnTo>
                      <a:pt x="573" y="412"/>
                    </a:lnTo>
                    <a:lnTo>
                      <a:pt x="573" y="428"/>
                    </a:lnTo>
                    <a:lnTo>
                      <a:pt x="576" y="429"/>
                    </a:lnTo>
                    <a:lnTo>
                      <a:pt x="580" y="431"/>
                    </a:lnTo>
                    <a:lnTo>
                      <a:pt x="585" y="432"/>
                    </a:lnTo>
                    <a:lnTo>
                      <a:pt x="591" y="433"/>
                    </a:lnTo>
                    <a:lnTo>
                      <a:pt x="595" y="435"/>
                    </a:lnTo>
                    <a:lnTo>
                      <a:pt x="601" y="437"/>
                    </a:lnTo>
                    <a:lnTo>
                      <a:pt x="605" y="439"/>
                    </a:lnTo>
                    <a:lnTo>
                      <a:pt x="608" y="441"/>
                    </a:lnTo>
                    <a:lnTo>
                      <a:pt x="609" y="452"/>
                    </a:lnTo>
                    <a:lnTo>
                      <a:pt x="611" y="464"/>
                    </a:lnTo>
                    <a:lnTo>
                      <a:pt x="613" y="475"/>
                    </a:lnTo>
                    <a:lnTo>
                      <a:pt x="614" y="487"/>
                    </a:lnTo>
                    <a:lnTo>
                      <a:pt x="609" y="493"/>
                    </a:lnTo>
                    <a:lnTo>
                      <a:pt x="606" y="496"/>
                    </a:lnTo>
                    <a:lnTo>
                      <a:pt x="606" y="501"/>
                    </a:lnTo>
                    <a:lnTo>
                      <a:pt x="614" y="507"/>
                    </a:lnTo>
                    <a:lnTo>
                      <a:pt x="613" y="513"/>
                    </a:lnTo>
                    <a:lnTo>
                      <a:pt x="613" y="522"/>
                    </a:lnTo>
                    <a:lnTo>
                      <a:pt x="611" y="530"/>
                    </a:lnTo>
                    <a:lnTo>
                      <a:pt x="611" y="537"/>
                    </a:lnTo>
                    <a:lnTo>
                      <a:pt x="608" y="553"/>
                    </a:lnTo>
                    <a:lnTo>
                      <a:pt x="610" y="576"/>
                    </a:lnTo>
                    <a:lnTo>
                      <a:pt x="611" y="600"/>
                    </a:lnTo>
                    <a:lnTo>
                      <a:pt x="602" y="620"/>
                    </a:lnTo>
                    <a:lnTo>
                      <a:pt x="577" y="629"/>
                    </a:lnTo>
                    <a:lnTo>
                      <a:pt x="552" y="638"/>
                    </a:lnTo>
                    <a:lnTo>
                      <a:pt x="527" y="648"/>
                    </a:lnTo>
                    <a:lnTo>
                      <a:pt x="502" y="658"/>
                    </a:lnTo>
                    <a:lnTo>
                      <a:pt x="477" y="669"/>
                    </a:lnTo>
                    <a:lnTo>
                      <a:pt x="453" y="679"/>
                    </a:lnTo>
                    <a:lnTo>
                      <a:pt x="427" y="690"/>
                    </a:lnTo>
                    <a:lnTo>
                      <a:pt x="403" y="701"/>
                    </a:lnTo>
                    <a:lnTo>
                      <a:pt x="378" y="712"/>
                    </a:lnTo>
                    <a:lnTo>
                      <a:pt x="354" y="723"/>
                    </a:lnTo>
                    <a:lnTo>
                      <a:pt x="329" y="734"/>
                    </a:lnTo>
                    <a:lnTo>
                      <a:pt x="304" y="745"/>
                    </a:lnTo>
                    <a:lnTo>
                      <a:pt x="280" y="755"/>
                    </a:lnTo>
                    <a:lnTo>
                      <a:pt x="256" y="766"/>
                    </a:lnTo>
                    <a:lnTo>
                      <a:pt x="230" y="776"/>
                    </a:lnTo>
                    <a:lnTo>
                      <a:pt x="206" y="787"/>
                    </a:lnTo>
                    <a:lnTo>
                      <a:pt x="203" y="787"/>
                    </a:lnTo>
                    <a:lnTo>
                      <a:pt x="200" y="787"/>
                    </a:lnTo>
                    <a:lnTo>
                      <a:pt x="197" y="787"/>
                    </a:lnTo>
                    <a:lnTo>
                      <a:pt x="195" y="7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Freeform 276"/>
              <p:cNvSpPr>
                <a:spLocks/>
              </p:cNvSpPr>
              <p:nvPr/>
            </p:nvSpPr>
            <p:spPr bwMode="auto">
              <a:xfrm>
                <a:off x="1198" y="3401"/>
                <a:ext cx="85" cy="130"/>
              </a:xfrm>
              <a:custGeom>
                <a:avLst/>
                <a:gdLst>
                  <a:gd name="T0" fmla="*/ 5 w 169"/>
                  <a:gd name="T1" fmla="*/ 8 h 259"/>
                  <a:gd name="T2" fmla="*/ 4 w 169"/>
                  <a:gd name="T3" fmla="*/ 8 h 259"/>
                  <a:gd name="T4" fmla="*/ 3 w 169"/>
                  <a:gd name="T5" fmla="*/ 7 h 259"/>
                  <a:gd name="T6" fmla="*/ 2 w 169"/>
                  <a:gd name="T7" fmla="*/ 6 h 259"/>
                  <a:gd name="T8" fmla="*/ 1 w 169"/>
                  <a:gd name="T9" fmla="*/ 6 h 259"/>
                  <a:gd name="T10" fmla="*/ 0 w 169"/>
                  <a:gd name="T11" fmla="*/ 5 h 259"/>
                  <a:gd name="T12" fmla="*/ 0 w 169"/>
                  <a:gd name="T13" fmla="*/ 5 h 259"/>
                  <a:gd name="T14" fmla="*/ 1 w 169"/>
                  <a:gd name="T15" fmla="*/ 5 h 259"/>
                  <a:gd name="T16" fmla="*/ 2 w 169"/>
                  <a:gd name="T17" fmla="*/ 6 h 259"/>
                  <a:gd name="T18" fmla="*/ 3 w 169"/>
                  <a:gd name="T19" fmla="*/ 6 h 259"/>
                  <a:gd name="T20" fmla="*/ 3 w 169"/>
                  <a:gd name="T21" fmla="*/ 6 h 259"/>
                  <a:gd name="T22" fmla="*/ 2 w 169"/>
                  <a:gd name="T23" fmla="*/ 5 h 259"/>
                  <a:gd name="T24" fmla="*/ 1 w 169"/>
                  <a:gd name="T25" fmla="*/ 5 h 259"/>
                  <a:gd name="T26" fmla="*/ 1 w 169"/>
                  <a:gd name="T27" fmla="*/ 4 h 259"/>
                  <a:gd name="T28" fmla="*/ 1 w 169"/>
                  <a:gd name="T29" fmla="*/ 4 h 259"/>
                  <a:gd name="T30" fmla="*/ 2 w 169"/>
                  <a:gd name="T31" fmla="*/ 4 h 259"/>
                  <a:gd name="T32" fmla="*/ 3 w 169"/>
                  <a:gd name="T33" fmla="*/ 5 h 259"/>
                  <a:gd name="T34" fmla="*/ 3 w 169"/>
                  <a:gd name="T35" fmla="*/ 5 h 259"/>
                  <a:gd name="T36" fmla="*/ 3 w 169"/>
                  <a:gd name="T37" fmla="*/ 5 h 259"/>
                  <a:gd name="T38" fmla="*/ 2 w 169"/>
                  <a:gd name="T39" fmla="*/ 4 h 259"/>
                  <a:gd name="T40" fmla="*/ 1 w 169"/>
                  <a:gd name="T41" fmla="*/ 3 h 259"/>
                  <a:gd name="T42" fmla="*/ 1 w 169"/>
                  <a:gd name="T43" fmla="*/ 2 h 259"/>
                  <a:gd name="T44" fmla="*/ 1 w 169"/>
                  <a:gd name="T45" fmla="*/ 1 h 259"/>
                  <a:gd name="T46" fmla="*/ 1 w 169"/>
                  <a:gd name="T47" fmla="*/ 2 h 259"/>
                  <a:gd name="T48" fmla="*/ 2 w 169"/>
                  <a:gd name="T49" fmla="*/ 2 h 259"/>
                  <a:gd name="T50" fmla="*/ 2 w 169"/>
                  <a:gd name="T51" fmla="*/ 2 h 259"/>
                  <a:gd name="T52" fmla="*/ 2 w 169"/>
                  <a:gd name="T53" fmla="*/ 2 h 259"/>
                  <a:gd name="T54" fmla="*/ 2 w 169"/>
                  <a:gd name="T55" fmla="*/ 2 h 259"/>
                  <a:gd name="T56" fmla="*/ 1 w 169"/>
                  <a:gd name="T57" fmla="*/ 1 h 259"/>
                  <a:gd name="T58" fmla="*/ 1 w 169"/>
                  <a:gd name="T59" fmla="*/ 1 h 259"/>
                  <a:gd name="T60" fmla="*/ 1 w 169"/>
                  <a:gd name="T61" fmla="*/ 0 h 259"/>
                  <a:gd name="T62" fmla="*/ 2 w 169"/>
                  <a:gd name="T63" fmla="*/ 1 h 259"/>
                  <a:gd name="T64" fmla="*/ 4 w 169"/>
                  <a:gd name="T65" fmla="*/ 2 h 259"/>
                  <a:gd name="T66" fmla="*/ 5 w 169"/>
                  <a:gd name="T67" fmla="*/ 3 h 259"/>
                  <a:gd name="T68" fmla="*/ 5 w 169"/>
                  <a:gd name="T69" fmla="*/ 3 h 259"/>
                  <a:gd name="T70" fmla="*/ 6 w 169"/>
                  <a:gd name="T71" fmla="*/ 3 h 259"/>
                  <a:gd name="T72" fmla="*/ 6 w 169"/>
                  <a:gd name="T73" fmla="*/ 4 h 259"/>
                  <a:gd name="T74" fmla="*/ 5 w 169"/>
                  <a:gd name="T75" fmla="*/ 5 h 259"/>
                  <a:gd name="T76" fmla="*/ 5 w 169"/>
                  <a:gd name="T77" fmla="*/ 4 h 259"/>
                  <a:gd name="T78" fmla="*/ 4 w 169"/>
                  <a:gd name="T79" fmla="*/ 4 h 259"/>
                  <a:gd name="T80" fmla="*/ 4 w 169"/>
                  <a:gd name="T81" fmla="*/ 4 h 259"/>
                  <a:gd name="T82" fmla="*/ 4 w 169"/>
                  <a:gd name="T83" fmla="*/ 4 h 259"/>
                  <a:gd name="T84" fmla="*/ 5 w 169"/>
                  <a:gd name="T85" fmla="*/ 4 h 259"/>
                  <a:gd name="T86" fmla="*/ 5 w 169"/>
                  <a:gd name="T87" fmla="*/ 5 h 259"/>
                  <a:gd name="T88" fmla="*/ 6 w 169"/>
                  <a:gd name="T89" fmla="*/ 6 h 259"/>
                  <a:gd name="T90" fmla="*/ 5 w 169"/>
                  <a:gd name="T91" fmla="*/ 7 h 259"/>
                  <a:gd name="T92" fmla="*/ 5 w 169"/>
                  <a:gd name="T93" fmla="*/ 6 h 259"/>
                  <a:gd name="T94" fmla="*/ 5 w 169"/>
                  <a:gd name="T95" fmla="*/ 6 h 259"/>
                  <a:gd name="T96" fmla="*/ 5 w 169"/>
                  <a:gd name="T97" fmla="*/ 7 h 259"/>
                  <a:gd name="T98" fmla="*/ 5 w 169"/>
                  <a:gd name="T99" fmla="*/ 7 h 259"/>
                  <a:gd name="T100" fmla="*/ 5 w 169"/>
                  <a:gd name="T101" fmla="*/ 9 h 259"/>
                  <a:gd name="T102" fmla="*/ 5 w 169"/>
                  <a:gd name="T103" fmla="*/ 9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69"/>
                  <a:gd name="T157" fmla="*/ 0 h 259"/>
                  <a:gd name="T158" fmla="*/ 169 w 169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69" h="259">
                    <a:moveTo>
                      <a:pt x="154" y="259"/>
                    </a:moveTo>
                    <a:lnTo>
                      <a:pt x="145" y="253"/>
                    </a:lnTo>
                    <a:lnTo>
                      <a:pt x="137" y="248"/>
                    </a:lnTo>
                    <a:lnTo>
                      <a:pt x="128" y="242"/>
                    </a:lnTo>
                    <a:lnTo>
                      <a:pt x="120" y="236"/>
                    </a:lnTo>
                    <a:lnTo>
                      <a:pt x="111" y="232"/>
                    </a:lnTo>
                    <a:lnTo>
                      <a:pt x="101" y="226"/>
                    </a:lnTo>
                    <a:lnTo>
                      <a:pt x="93" y="221"/>
                    </a:lnTo>
                    <a:lnTo>
                      <a:pt x="84" y="215"/>
                    </a:lnTo>
                    <a:lnTo>
                      <a:pt x="74" y="207"/>
                    </a:lnTo>
                    <a:lnTo>
                      <a:pt x="63" y="199"/>
                    </a:lnTo>
                    <a:lnTo>
                      <a:pt x="53" y="191"/>
                    </a:lnTo>
                    <a:lnTo>
                      <a:pt x="42" y="183"/>
                    </a:lnTo>
                    <a:lnTo>
                      <a:pt x="31" y="176"/>
                    </a:lnTo>
                    <a:lnTo>
                      <a:pt x="20" y="169"/>
                    </a:lnTo>
                    <a:lnTo>
                      <a:pt x="9" y="162"/>
                    </a:lnTo>
                    <a:lnTo>
                      <a:pt x="0" y="158"/>
                    </a:lnTo>
                    <a:lnTo>
                      <a:pt x="0" y="153"/>
                    </a:lnTo>
                    <a:lnTo>
                      <a:pt x="0" y="150"/>
                    </a:lnTo>
                    <a:lnTo>
                      <a:pt x="0" y="146"/>
                    </a:lnTo>
                    <a:lnTo>
                      <a:pt x="0" y="143"/>
                    </a:lnTo>
                    <a:lnTo>
                      <a:pt x="7" y="145"/>
                    </a:lnTo>
                    <a:lnTo>
                      <a:pt x="16" y="150"/>
                    </a:lnTo>
                    <a:lnTo>
                      <a:pt x="27" y="157"/>
                    </a:lnTo>
                    <a:lnTo>
                      <a:pt x="38" y="164"/>
                    </a:lnTo>
                    <a:lnTo>
                      <a:pt x="50" y="170"/>
                    </a:lnTo>
                    <a:lnTo>
                      <a:pt x="60" y="176"/>
                    </a:lnTo>
                    <a:lnTo>
                      <a:pt x="68" y="180"/>
                    </a:lnTo>
                    <a:lnTo>
                      <a:pt x="75" y="180"/>
                    </a:lnTo>
                    <a:lnTo>
                      <a:pt x="75" y="179"/>
                    </a:lnTo>
                    <a:lnTo>
                      <a:pt x="75" y="177"/>
                    </a:lnTo>
                    <a:lnTo>
                      <a:pt x="75" y="176"/>
                    </a:lnTo>
                    <a:lnTo>
                      <a:pt x="75" y="175"/>
                    </a:lnTo>
                    <a:lnTo>
                      <a:pt x="66" y="170"/>
                    </a:lnTo>
                    <a:lnTo>
                      <a:pt x="57" y="165"/>
                    </a:lnTo>
                    <a:lnTo>
                      <a:pt x="47" y="160"/>
                    </a:lnTo>
                    <a:lnTo>
                      <a:pt x="38" y="154"/>
                    </a:lnTo>
                    <a:lnTo>
                      <a:pt x="29" y="150"/>
                    </a:lnTo>
                    <a:lnTo>
                      <a:pt x="20" y="145"/>
                    </a:lnTo>
                    <a:lnTo>
                      <a:pt x="10" y="139"/>
                    </a:lnTo>
                    <a:lnTo>
                      <a:pt x="1" y="135"/>
                    </a:lnTo>
                    <a:lnTo>
                      <a:pt x="1" y="128"/>
                    </a:lnTo>
                    <a:lnTo>
                      <a:pt x="1" y="121"/>
                    </a:lnTo>
                    <a:lnTo>
                      <a:pt x="1" y="114"/>
                    </a:lnTo>
                    <a:lnTo>
                      <a:pt x="2" y="108"/>
                    </a:lnTo>
                    <a:lnTo>
                      <a:pt x="12" y="109"/>
                    </a:lnTo>
                    <a:lnTo>
                      <a:pt x="22" y="112"/>
                    </a:lnTo>
                    <a:lnTo>
                      <a:pt x="34" y="116"/>
                    </a:lnTo>
                    <a:lnTo>
                      <a:pt x="45" y="121"/>
                    </a:lnTo>
                    <a:lnTo>
                      <a:pt x="57" y="127"/>
                    </a:lnTo>
                    <a:lnTo>
                      <a:pt x="68" y="134"/>
                    </a:lnTo>
                    <a:lnTo>
                      <a:pt x="78" y="139"/>
                    </a:lnTo>
                    <a:lnTo>
                      <a:pt x="86" y="144"/>
                    </a:lnTo>
                    <a:lnTo>
                      <a:pt x="88" y="144"/>
                    </a:lnTo>
                    <a:lnTo>
                      <a:pt x="89" y="144"/>
                    </a:lnTo>
                    <a:lnTo>
                      <a:pt x="80" y="137"/>
                    </a:lnTo>
                    <a:lnTo>
                      <a:pt x="68" y="127"/>
                    </a:lnTo>
                    <a:lnTo>
                      <a:pt x="55" y="116"/>
                    </a:lnTo>
                    <a:lnTo>
                      <a:pt x="42" y="104"/>
                    </a:lnTo>
                    <a:lnTo>
                      <a:pt x="29" y="92"/>
                    </a:lnTo>
                    <a:lnTo>
                      <a:pt x="19" y="82"/>
                    </a:lnTo>
                    <a:lnTo>
                      <a:pt x="10" y="71"/>
                    </a:lnTo>
                    <a:lnTo>
                      <a:pt x="7" y="64"/>
                    </a:lnTo>
                    <a:lnTo>
                      <a:pt x="9" y="56"/>
                    </a:lnTo>
                    <a:lnTo>
                      <a:pt x="12" y="47"/>
                    </a:lnTo>
                    <a:lnTo>
                      <a:pt x="12" y="39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22" y="34"/>
                    </a:lnTo>
                    <a:lnTo>
                      <a:pt x="27" y="36"/>
                    </a:lnTo>
                    <a:lnTo>
                      <a:pt x="32" y="38"/>
                    </a:lnTo>
                    <a:lnTo>
                      <a:pt x="37" y="41"/>
                    </a:lnTo>
                    <a:lnTo>
                      <a:pt x="43" y="45"/>
                    </a:lnTo>
                    <a:lnTo>
                      <a:pt x="48" y="48"/>
                    </a:lnTo>
                    <a:lnTo>
                      <a:pt x="54" y="52"/>
                    </a:lnTo>
                    <a:lnTo>
                      <a:pt x="54" y="51"/>
                    </a:lnTo>
                    <a:lnTo>
                      <a:pt x="54" y="49"/>
                    </a:lnTo>
                    <a:lnTo>
                      <a:pt x="54" y="48"/>
                    </a:lnTo>
                    <a:lnTo>
                      <a:pt x="54" y="47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8" y="38"/>
                    </a:lnTo>
                    <a:lnTo>
                      <a:pt x="34" y="34"/>
                    </a:lnTo>
                    <a:lnTo>
                      <a:pt x="28" y="31"/>
                    </a:lnTo>
                    <a:lnTo>
                      <a:pt x="23" y="28"/>
                    </a:lnTo>
                    <a:lnTo>
                      <a:pt x="17" y="25"/>
                    </a:lnTo>
                    <a:lnTo>
                      <a:pt x="13" y="22"/>
                    </a:lnTo>
                    <a:lnTo>
                      <a:pt x="13" y="16"/>
                    </a:lnTo>
                    <a:lnTo>
                      <a:pt x="13" y="10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22" y="2"/>
                    </a:lnTo>
                    <a:lnTo>
                      <a:pt x="37" y="9"/>
                    </a:lnTo>
                    <a:lnTo>
                      <a:pt x="53" y="18"/>
                    </a:lnTo>
                    <a:lnTo>
                      <a:pt x="72" y="30"/>
                    </a:lnTo>
                    <a:lnTo>
                      <a:pt x="89" y="43"/>
                    </a:lnTo>
                    <a:lnTo>
                      <a:pt x="106" y="54"/>
                    </a:lnTo>
                    <a:lnTo>
                      <a:pt x="121" y="64"/>
                    </a:lnTo>
                    <a:lnTo>
                      <a:pt x="133" y="72"/>
                    </a:lnTo>
                    <a:lnTo>
                      <a:pt x="135" y="75"/>
                    </a:lnTo>
                    <a:lnTo>
                      <a:pt x="138" y="78"/>
                    </a:lnTo>
                    <a:lnTo>
                      <a:pt x="142" y="81"/>
                    </a:lnTo>
                    <a:lnTo>
                      <a:pt x="144" y="84"/>
                    </a:lnTo>
                    <a:lnTo>
                      <a:pt x="151" y="84"/>
                    </a:lnTo>
                    <a:lnTo>
                      <a:pt x="157" y="83"/>
                    </a:lnTo>
                    <a:lnTo>
                      <a:pt x="162" y="83"/>
                    </a:lnTo>
                    <a:lnTo>
                      <a:pt x="169" y="83"/>
                    </a:lnTo>
                    <a:lnTo>
                      <a:pt x="169" y="96"/>
                    </a:lnTo>
                    <a:lnTo>
                      <a:pt x="168" y="108"/>
                    </a:lnTo>
                    <a:lnTo>
                      <a:pt x="168" y="120"/>
                    </a:lnTo>
                    <a:lnTo>
                      <a:pt x="167" y="132"/>
                    </a:lnTo>
                    <a:lnTo>
                      <a:pt x="159" y="131"/>
                    </a:lnTo>
                    <a:lnTo>
                      <a:pt x="152" y="129"/>
                    </a:lnTo>
                    <a:lnTo>
                      <a:pt x="144" y="124"/>
                    </a:lnTo>
                    <a:lnTo>
                      <a:pt x="137" y="120"/>
                    </a:lnTo>
                    <a:lnTo>
                      <a:pt x="129" y="115"/>
                    </a:lnTo>
                    <a:lnTo>
                      <a:pt x="122" y="111"/>
                    </a:lnTo>
                    <a:lnTo>
                      <a:pt x="114" y="107"/>
                    </a:lnTo>
                    <a:lnTo>
                      <a:pt x="107" y="105"/>
                    </a:lnTo>
                    <a:lnTo>
                      <a:pt x="107" y="106"/>
                    </a:lnTo>
                    <a:lnTo>
                      <a:pt x="106" y="106"/>
                    </a:lnTo>
                    <a:lnTo>
                      <a:pt x="106" y="107"/>
                    </a:lnTo>
                    <a:lnTo>
                      <a:pt x="113" y="111"/>
                    </a:lnTo>
                    <a:lnTo>
                      <a:pt x="121" y="115"/>
                    </a:lnTo>
                    <a:lnTo>
                      <a:pt x="128" y="120"/>
                    </a:lnTo>
                    <a:lnTo>
                      <a:pt x="136" y="124"/>
                    </a:lnTo>
                    <a:lnTo>
                      <a:pt x="144" y="129"/>
                    </a:lnTo>
                    <a:lnTo>
                      <a:pt x="152" y="135"/>
                    </a:lnTo>
                    <a:lnTo>
                      <a:pt x="160" y="140"/>
                    </a:lnTo>
                    <a:lnTo>
                      <a:pt x="168" y="146"/>
                    </a:lnTo>
                    <a:lnTo>
                      <a:pt x="167" y="160"/>
                    </a:lnTo>
                    <a:lnTo>
                      <a:pt x="165" y="173"/>
                    </a:lnTo>
                    <a:lnTo>
                      <a:pt x="164" y="187"/>
                    </a:lnTo>
                    <a:lnTo>
                      <a:pt x="161" y="200"/>
                    </a:lnTo>
                    <a:lnTo>
                      <a:pt x="157" y="200"/>
                    </a:lnTo>
                    <a:lnTo>
                      <a:pt x="146" y="196"/>
                    </a:lnTo>
                    <a:lnTo>
                      <a:pt x="137" y="191"/>
                    </a:lnTo>
                    <a:lnTo>
                      <a:pt x="131" y="189"/>
                    </a:lnTo>
                    <a:lnTo>
                      <a:pt x="131" y="190"/>
                    </a:lnTo>
                    <a:lnTo>
                      <a:pt x="131" y="191"/>
                    </a:lnTo>
                    <a:lnTo>
                      <a:pt x="131" y="192"/>
                    </a:lnTo>
                    <a:lnTo>
                      <a:pt x="131" y="193"/>
                    </a:lnTo>
                    <a:lnTo>
                      <a:pt x="138" y="198"/>
                    </a:lnTo>
                    <a:lnTo>
                      <a:pt x="145" y="202"/>
                    </a:lnTo>
                    <a:lnTo>
                      <a:pt x="152" y="206"/>
                    </a:lnTo>
                    <a:lnTo>
                      <a:pt x="159" y="211"/>
                    </a:lnTo>
                    <a:lnTo>
                      <a:pt x="160" y="217"/>
                    </a:lnTo>
                    <a:lnTo>
                      <a:pt x="160" y="222"/>
                    </a:lnTo>
                    <a:lnTo>
                      <a:pt x="159" y="235"/>
                    </a:lnTo>
                    <a:lnTo>
                      <a:pt x="158" y="258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4" y="259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Freeform 277"/>
              <p:cNvSpPr>
                <a:spLocks/>
              </p:cNvSpPr>
              <p:nvPr/>
            </p:nvSpPr>
            <p:spPr bwMode="auto">
              <a:xfrm>
                <a:off x="1282" y="3416"/>
                <a:ext cx="84" cy="113"/>
              </a:xfrm>
              <a:custGeom>
                <a:avLst/>
                <a:gdLst>
                  <a:gd name="T0" fmla="*/ 1 w 168"/>
                  <a:gd name="T1" fmla="*/ 7 h 226"/>
                  <a:gd name="T2" fmla="*/ 1 w 168"/>
                  <a:gd name="T3" fmla="*/ 6 h 226"/>
                  <a:gd name="T4" fmla="*/ 1 w 168"/>
                  <a:gd name="T5" fmla="*/ 6 h 226"/>
                  <a:gd name="T6" fmla="*/ 1 w 168"/>
                  <a:gd name="T7" fmla="*/ 6 h 226"/>
                  <a:gd name="T8" fmla="*/ 1 w 168"/>
                  <a:gd name="T9" fmla="*/ 6 h 226"/>
                  <a:gd name="T10" fmla="*/ 1 w 168"/>
                  <a:gd name="T11" fmla="*/ 5 h 226"/>
                  <a:gd name="T12" fmla="*/ 1 w 168"/>
                  <a:gd name="T13" fmla="*/ 4 h 226"/>
                  <a:gd name="T14" fmla="*/ 1 w 168"/>
                  <a:gd name="T15" fmla="*/ 4 h 226"/>
                  <a:gd name="T16" fmla="*/ 1 w 168"/>
                  <a:gd name="T17" fmla="*/ 4 h 226"/>
                  <a:gd name="T18" fmla="*/ 1 w 168"/>
                  <a:gd name="T19" fmla="*/ 3 h 226"/>
                  <a:gd name="T20" fmla="*/ 1 w 168"/>
                  <a:gd name="T21" fmla="*/ 2 h 226"/>
                  <a:gd name="T22" fmla="*/ 2 w 168"/>
                  <a:gd name="T23" fmla="*/ 2 h 226"/>
                  <a:gd name="T24" fmla="*/ 3 w 168"/>
                  <a:gd name="T25" fmla="*/ 2 h 226"/>
                  <a:gd name="T26" fmla="*/ 3 w 168"/>
                  <a:gd name="T27" fmla="*/ 1 h 226"/>
                  <a:gd name="T28" fmla="*/ 4 w 168"/>
                  <a:gd name="T29" fmla="*/ 1 h 226"/>
                  <a:gd name="T30" fmla="*/ 5 w 168"/>
                  <a:gd name="T31" fmla="*/ 1 h 226"/>
                  <a:gd name="T32" fmla="*/ 6 w 168"/>
                  <a:gd name="T33" fmla="*/ 1 h 226"/>
                  <a:gd name="T34" fmla="*/ 6 w 168"/>
                  <a:gd name="T35" fmla="*/ 1 h 226"/>
                  <a:gd name="T36" fmla="*/ 5 w 168"/>
                  <a:gd name="T37" fmla="*/ 1 h 226"/>
                  <a:gd name="T38" fmla="*/ 5 w 168"/>
                  <a:gd name="T39" fmla="*/ 2 h 226"/>
                  <a:gd name="T40" fmla="*/ 5 w 168"/>
                  <a:gd name="T41" fmla="*/ 2 h 226"/>
                  <a:gd name="T42" fmla="*/ 5 w 168"/>
                  <a:gd name="T43" fmla="*/ 1 h 226"/>
                  <a:gd name="T44" fmla="*/ 6 w 168"/>
                  <a:gd name="T45" fmla="*/ 1 h 226"/>
                  <a:gd name="T46" fmla="*/ 6 w 168"/>
                  <a:gd name="T47" fmla="*/ 2 h 226"/>
                  <a:gd name="T48" fmla="*/ 5 w 168"/>
                  <a:gd name="T49" fmla="*/ 2 h 226"/>
                  <a:gd name="T50" fmla="*/ 4 w 168"/>
                  <a:gd name="T51" fmla="*/ 3 h 226"/>
                  <a:gd name="T52" fmla="*/ 3 w 168"/>
                  <a:gd name="T53" fmla="*/ 3 h 226"/>
                  <a:gd name="T54" fmla="*/ 3 w 168"/>
                  <a:gd name="T55" fmla="*/ 3 h 226"/>
                  <a:gd name="T56" fmla="*/ 3 w 168"/>
                  <a:gd name="T57" fmla="*/ 3 h 226"/>
                  <a:gd name="T58" fmla="*/ 5 w 168"/>
                  <a:gd name="T59" fmla="*/ 3 h 226"/>
                  <a:gd name="T60" fmla="*/ 6 w 168"/>
                  <a:gd name="T61" fmla="*/ 2 h 226"/>
                  <a:gd name="T62" fmla="*/ 6 w 168"/>
                  <a:gd name="T63" fmla="*/ 3 h 226"/>
                  <a:gd name="T64" fmla="*/ 5 w 168"/>
                  <a:gd name="T65" fmla="*/ 4 h 226"/>
                  <a:gd name="T66" fmla="*/ 5 w 168"/>
                  <a:gd name="T67" fmla="*/ 4 h 226"/>
                  <a:gd name="T68" fmla="*/ 4 w 168"/>
                  <a:gd name="T69" fmla="*/ 4 h 226"/>
                  <a:gd name="T70" fmla="*/ 5 w 168"/>
                  <a:gd name="T71" fmla="*/ 4 h 226"/>
                  <a:gd name="T72" fmla="*/ 5 w 168"/>
                  <a:gd name="T73" fmla="*/ 4 h 226"/>
                  <a:gd name="T74" fmla="*/ 6 w 168"/>
                  <a:gd name="T75" fmla="*/ 4 h 226"/>
                  <a:gd name="T76" fmla="*/ 6 w 168"/>
                  <a:gd name="T77" fmla="*/ 4 h 226"/>
                  <a:gd name="T78" fmla="*/ 5 w 168"/>
                  <a:gd name="T79" fmla="*/ 5 h 226"/>
                  <a:gd name="T80" fmla="*/ 5 w 168"/>
                  <a:gd name="T81" fmla="*/ 5 h 226"/>
                  <a:gd name="T82" fmla="*/ 3 w 168"/>
                  <a:gd name="T83" fmla="*/ 5 h 226"/>
                  <a:gd name="T84" fmla="*/ 3 w 168"/>
                  <a:gd name="T85" fmla="*/ 6 h 226"/>
                  <a:gd name="T86" fmla="*/ 2 w 168"/>
                  <a:gd name="T87" fmla="*/ 6 h 226"/>
                  <a:gd name="T88" fmla="*/ 2 w 168"/>
                  <a:gd name="T89" fmla="*/ 6 h 226"/>
                  <a:gd name="T90" fmla="*/ 3 w 168"/>
                  <a:gd name="T91" fmla="*/ 6 h 226"/>
                  <a:gd name="T92" fmla="*/ 4 w 168"/>
                  <a:gd name="T93" fmla="*/ 6 h 226"/>
                  <a:gd name="T94" fmla="*/ 5 w 168"/>
                  <a:gd name="T95" fmla="*/ 5 h 226"/>
                  <a:gd name="T96" fmla="*/ 5 w 168"/>
                  <a:gd name="T97" fmla="*/ 5 h 226"/>
                  <a:gd name="T98" fmla="*/ 5 w 168"/>
                  <a:gd name="T99" fmla="*/ 6 h 226"/>
                  <a:gd name="T100" fmla="*/ 5 w 168"/>
                  <a:gd name="T101" fmla="*/ 6 h 226"/>
                  <a:gd name="T102" fmla="*/ 3 w 168"/>
                  <a:gd name="T103" fmla="*/ 7 h 226"/>
                  <a:gd name="T104" fmla="*/ 1 w 168"/>
                  <a:gd name="T105" fmla="*/ 7 h 226"/>
                  <a:gd name="T106" fmla="*/ 1 w 168"/>
                  <a:gd name="T107" fmla="*/ 7 h 226"/>
                  <a:gd name="T108" fmla="*/ 1 w 168"/>
                  <a:gd name="T109" fmla="*/ 7 h 2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8"/>
                  <a:gd name="T166" fmla="*/ 0 h 226"/>
                  <a:gd name="T167" fmla="*/ 168 w 168"/>
                  <a:gd name="T168" fmla="*/ 226 h 2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8" h="226">
                    <a:moveTo>
                      <a:pt x="1" y="226"/>
                    </a:moveTo>
                    <a:lnTo>
                      <a:pt x="0" y="222"/>
                    </a:lnTo>
                    <a:lnTo>
                      <a:pt x="1" y="216"/>
                    </a:lnTo>
                    <a:lnTo>
                      <a:pt x="2" y="203"/>
                    </a:lnTo>
                    <a:lnTo>
                      <a:pt x="5" y="176"/>
                    </a:lnTo>
                    <a:lnTo>
                      <a:pt x="7" y="174"/>
                    </a:lnTo>
                    <a:lnTo>
                      <a:pt x="8" y="173"/>
                    </a:lnTo>
                    <a:lnTo>
                      <a:pt x="10" y="170"/>
                    </a:lnTo>
                    <a:lnTo>
                      <a:pt x="13" y="169"/>
                    </a:lnTo>
                    <a:lnTo>
                      <a:pt x="13" y="168"/>
                    </a:lnTo>
                    <a:lnTo>
                      <a:pt x="13" y="167"/>
                    </a:lnTo>
                    <a:lnTo>
                      <a:pt x="13" y="166"/>
                    </a:lnTo>
                    <a:lnTo>
                      <a:pt x="12" y="167"/>
                    </a:lnTo>
                    <a:lnTo>
                      <a:pt x="9" y="167"/>
                    </a:lnTo>
                    <a:lnTo>
                      <a:pt x="8" y="168"/>
                    </a:lnTo>
                    <a:lnTo>
                      <a:pt x="7" y="169"/>
                    </a:lnTo>
                    <a:lnTo>
                      <a:pt x="7" y="153"/>
                    </a:lnTo>
                    <a:lnTo>
                      <a:pt x="8" y="139"/>
                    </a:lnTo>
                    <a:lnTo>
                      <a:pt x="9" y="124"/>
                    </a:lnTo>
                    <a:lnTo>
                      <a:pt x="10" y="109"/>
                    </a:lnTo>
                    <a:lnTo>
                      <a:pt x="20" y="105"/>
                    </a:lnTo>
                    <a:lnTo>
                      <a:pt x="24" y="102"/>
                    </a:lnTo>
                    <a:lnTo>
                      <a:pt x="27" y="101"/>
                    </a:lnTo>
                    <a:lnTo>
                      <a:pt x="28" y="100"/>
                    </a:lnTo>
                    <a:lnTo>
                      <a:pt x="23" y="100"/>
                    </a:lnTo>
                    <a:lnTo>
                      <a:pt x="20" y="100"/>
                    </a:lnTo>
                    <a:lnTo>
                      <a:pt x="16" y="101"/>
                    </a:lnTo>
                    <a:lnTo>
                      <a:pt x="12" y="101"/>
                    </a:lnTo>
                    <a:lnTo>
                      <a:pt x="12" y="90"/>
                    </a:lnTo>
                    <a:lnTo>
                      <a:pt x="12" y="76"/>
                    </a:lnTo>
                    <a:lnTo>
                      <a:pt x="13" y="61"/>
                    </a:lnTo>
                    <a:lnTo>
                      <a:pt x="14" y="48"/>
                    </a:lnTo>
                    <a:lnTo>
                      <a:pt x="20" y="46"/>
                    </a:lnTo>
                    <a:lnTo>
                      <a:pt x="27" y="44"/>
                    </a:lnTo>
                    <a:lnTo>
                      <a:pt x="36" y="41"/>
                    </a:lnTo>
                    <a:lnTo>
                      <a:pt x="45" y="38"/>
                    </a:lnTo>
                    <a:lnTo>
                      <a:pt x="55" y="36"/>
                    </a:lnTo>
                    <a:lnTo>
                      <a:pt x="65" y="33"/>
                    </a:lnTo>
                    <a:lnTo>
                      <a:pt x="73" y="31"/>
                    </a:lnTo>
                    <a:lnTo>
                      <a:pt x="78" y="29"/>
                    </a:lnTo>
                    <a:lnTo>
                      <a:pt x="90" y="25"/>
                    </a:lnTo>
                    <a:lnTo>
                      <a:pt x="100" y="22"/>
                    </a:lnTo>
                    <a:lnTo>
                      <a:pt x="112" y="18"/>
                    </a:lnTo>
                    <a:lnTo>
                      <a:pt x="123" y="14"/>
                    </a:lnTo>
                    <a:lnTo>
                      <a:pt x="134" y="10"/>
                    </a:lnTo>
                    <a:lnTo>
                      <a:pt x="145" y="6"/>
                    </a:lnTo>
                    <a:lnTo>
                      <a:pt x="156" y="3"/>
                    </a:lnTo>
                    <a:lnTo>
                      <a:pt x="167" y="0"/>
                    </a:lnTo>
                    <a:lnTo>
                      <a:pt x="167" y="3"/>
                    </a:lnTo>
                    <a:lnTo>
                      <a:pt x="167" y="7"/>
                    </a:lnTo>
                    <a:lnTo>
                      <a:pt x="167" y="10"/>
                    </a:lnTo>
                    <a:lnTo>
                      <a:pt x="168" y="13"/>
                    </a:lnTo>
                    <a:lnTo>
                      <a:pt x="162" y="16"/>
                    </a:lnTo>
                    <a:lnTo>
                      <a:pt x="157" y="19"/>
                    </a:lnTo>
                    <a:lnTo>
                      <a:pt x="151" y="23"/>
                    </a:lnTo>
                    <a:lnTo>
                      <a:pt x="145" y="25"/>
                    </a:lnTo>
                    <a:lnTo>
                      <a:pt x="141" y="29"/>
                    </a:lnTo>
                    <a:lnTo>
                      <a:pt x="135" y="31"/>
                    </a:lnTo>
                    <a:lnTo>
                      <a:pt x="130" y="33"/>
                    </a:lnTo>
                    <a:lnTo>
                      <a:pt x="126" y="36"/>
                    </a:lnTo>
                    <a:lnTo>
                      <a:pt x="130" y="36"/>
                    </a:lnTo>
                    <a:lnTo>
                      <a:pt x="135" y="34"/>
                    </a:lnTo>
                    <a:lnTo>
                      <a:pt x="141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6"/>
                    </a:lnTo>
                    <a:lnTo>
                      <a:pt x="161" y="25"/>
                    </a:lnTo>
                    <a:lnTo>
                      <a:pt x="167" y="24"/>
                    </a:lnTo>
                    <a:lnTo>
                      <a:pt x="167" y="31"/>
                    </a:lnTo>
                    <a:lnTo>
                      <a:pt x="167" y="37"/>
                    </a:lnTo>
                    <a:lnTo>
                      <a:pt x="165" y="41"/>
                    </a:lnTo>
                    <a:lnTo>
                      <a:pt x="160" y="47"/>
                    </a:lnTo>
                    <a:lnTo>
                      <a:pt x="150" y="52"/>
                    </a:lnTo>
                    <a:lnTo>
                      <a:pt x="138" y="56"/>
                    </a:lnTo>
                    <a:lnTo>
                      <a:pt x="128" y="61"/>
                    </a:lnTo>
                    <a:lnTo>
                      <a:pt x="118" y="64"/>
                    </a:lnTo>
                    <a:lnTo>
                      <a:pt x="107" y="69"/>
                    </a:lnTo>
                    <a:lnTo>
                      <a:pt x="97" y="74"/>
                    </a:lnTo>
                    <a:lnTo>
                      <a:pt x="86" y="78"/>
                    </a:lnTo>
                    <a:lnTo>
                      <a:pt x="76" y="83"/>
                    </a:lnTo>
                    <a:lnTo>
                      <a:pt x="76" y="86"/>
                    </a:lnTo>
                    <a:lnTo>
                      <a:pt x="76" y="87"/>
                    </a:lnTo>
                    <a:lnTo>
                      <a:pt x="77" y="89"/>
                    </a:lnTo>
                    <a:lnTo>
                      <a:pt x="78" y="90"/>
                    </a:lnTo>
                    <a:lnTo>
                      <a:pt x="89" y="85"/>
                    </a:lnTo>
                    <a:lnTo>
                      <a:pt x="99" y="81"/>
                    </a:lnTo>
                    <a:lnTo>
                      <a:pt x="111" y="76"/>
                    </a:lnTo>
                    <a:lnTo>
                      <a:pt x="121" y="70"/>
                    </a:lnTo>
                    <a:lnTo>
                      <a:pt x="133" y="66"/>
                    </a:lnTo>
                    <a:lnTo>
                      <a:pt x="144" y="61"/>
                    </a:lnTo>
                    <a:lnTo>
                      <a:pt x="156" y="57"/>
                    </a:lnTo>
                    <a:lnTo>
                      <a:pt x="166" y="55"/>
                    </a:lnTo>
                    <a:lnTo>
                      <a:pt x="166" y="74"/>
                    </a:lnTo>
                    <a:lnTo>
                      <a:pt x="166" y="84"/>
                    </a:lnTo>
                    <a:lnTo>
                      <a:pt x="165" y="91"/>
                    </a:lnTo>
                    <a:lnTo>
                      <a:pt x="164" y="95"/>
                    </a:lnTo>
                    <a:lnTo>
                      <a:pt x="159" y="98"/>
                    </a:lnTo>
                    <a:lnTo>
                      <a:pt x="153" y="100"/>
                    </a:lnTo>
                    <a:lnTo>
                      <a:pt x="149" y="104"/>
                    </a:lnTo>
                    <a:lnTo>
                      <a:pt x="143" y="106"/>
                    </a:lnTo>
                    <a:lnTo>
                      <a:pt x="138" y="108"/>
                    </a:lnTo>
                    <a:lnTo>
                      <a:pt x="133" y="110"/>
                    </a:lnTo>
                    <a:lnTo>
                      <a:pt x="128" y="114"/>
                    </a:lnTo>
                    <a:lnTo>
                      <a:pt x="123" y="116"/>
                    </a:lnTo>
                    <a:lnTo>
                      <a:pt x="128" y="116"/>
                    </a:lnTo>
                    <a:lnTo>
                      <a:pt x="133" y="115"/>
                    </a:lnTo>
                    <a:lnTo>
                      <a:pt x="137" y="114"/>
                    </a:lnTo>
                    <a:lnTo>
                      <a:pt x="143" y="113"/>
                    </a:lnTo>
                    <a:lnTo>
                      <a:pt x="149" y="110"/>
                    </a:lnTo>
                    <a:lnTo>
                      <a:pt x="154" y="109"/>
                    </a:lnTo>
                    <a:lnTo>
                      <a:pt x="159" y="107"/>
                    </a:lnTo>
                    <a:lnTo>
                      <a:pt x="165" y="106"/>
                    </a:lnTo>
                    <a:lnTo>
                      <a:pt x="164" y="110"/>
                    </a:lnTo>
                    <a:lnTo>
                      <a:pt x="164" y="116"/>
                    </a:lnTo>
                    <a:lnTo>
                      <a:pt x="162" y="121"/>
                    </a:lnTo>
                    <a:lnTo>
                      <a:pt x="162" y="127"/>
                    </a:lnTo>
                    <a:lnTo>
                      <a:pt x="157" y="129"/>
                    </a:lnTo>
                    <a:lnTo>
                      <a:pt x="152" y="132"/>
                    </a:lnTo>
                    <a:lnTo>
                      <a:pt x="146" y="135"/>
                    </a:lnTo>
                    <a:lnTo>
                      <a:pt x="142" y="137"/>
                    </a:lnTo>
                    <a:lnTo>
                      <a:pt x="136" y="139"/>
                    </a:lnTo>
                    <a:lnTo>
                      <a:pt x="131" y="143"/>
                    </a:lnTo>
                    <a:lnTo>
                      <a:pt x="126" y="145"/>
                    </a:lnTo>
                    <a:lnTo>
                      <a:pt x="121" y="149"/>
                    </a:lnTo>
                    <a:lnTo>
                      <a:pt x="101" y="155"/>
                    </a:lnTo>
                    <a:lnTo>
                      <a:pt x="85" y="161"/>
                    </a:lnTo>
                    <a:lnTo>
                      <a:pt x="74" y="166"/>
                    </a:lnTo>
                    <a:lnTo>
                      <a:pt x="65" y="168"/>
                    </a:lnTo>
                    <a:lnTo>
                      <a:pt x="58" y="172"/>
                    </a:lnTo>
                    <a:lnTo>
                      <a:pt x="53" y="173"/>
                    </a:lnTo>
                    <a:lnTo>
                      <a:pt x="51" y="174"/>
                    </a:lnTo>
                    <a:lnTo>
                      <a:pt x="48" y="175"/>
                    </a:lnTo>
                    <a:lnTo>
                      <a:pt x="50" y="176"/>
                    </a:lnTo>
                    <a:lnTo>
                      <a:pt x="51" y="176"/>
                    </a:lnTo>
                    <a:lnTo>
                      <a:pt x="51" y="177"/>
                    </a:lnTo>
                    <a:lnTo>
                      <a:pt x="52" y="178"/>
                    </a:lnTo>
                    <a:lnTo>
                      <a:pt x="66" y="175"/>
                    </a:lnTo>
                    <a:lnTo>
                      <a:pt x="80" y="172"/>
                    </a:lnTo>
                    <a:lnTo>
                      <a:pt x="93" y="167"/>
                    </a:lnTo>
                    <a:lnTo>
                      <a:pt x="106" y="161"/>
                    </a:lnTo>
                    <a:lnTo>
                      <a:pt x="120" y="155"/>
                    </a:lnTo>
                    <a:lnTo>
                      <a:pt x="134" y="150"/>
                    </a:lnTo>
                    <a:lnTo>
                      <a:pt x="146" y="144"/>
                    </a:lnTo>
                    <a:lnTo>
                      <a:pt x="160" y="139"/>
                    </a:lnTo>
                    <a:lnTo>
                      <a:pt x="159" y="145"/>
                    </a:lnTo>
                    <a:lnTo>
                      <a:pt x="159" y="151"/>
                    </a:lnTo>
                    <a:lnTo>
                      <a:pt x="159" y="155"/>
                    </a:lnTo>
                    <a:lnTo>
                      <a:pt x="158" y="161"/>
                    </a:lnTo>
                    <a:lnTo>
                      <a:pt x="154" y="163"/>
                    </a:lnTo>
                    <a:lnTo>
                      <a:pt x="149" y="166"/>
                    </a:lnTo>
                    <a:lnTo>
                      <a:pt x="139" y="170"/>
                    </a:lnTo>
                    <a:lnTo>
                      <a:pt x="129" y="175"/>
                    </a:lnTo>
                    <a:lnTo>
                      <a:pt x="114" y="181"/>
                    </a:lnTo>
                    <a:lnTo>
                      <a:pt x="97" y="189"/>
                    </a:lnTo>
                    <a:lnTo>
                      <a:pt x="76" y="198"/>
                    </a:lnTo>
                    <a:lnTo>
                      <a:pt x="51" y="210"/>
                    </a:lnTo>
                    <a:lnTo>
                      <a:pt x="36" y="215"/>
                    </a:lnTo>
                    <a:lnTo>
                      <a:pt x="24" y="219"/>
                    </a:lnTo>
                    <a:lnTo>
                      <a:pt x="16" y="222"/>
                    </a:lnTo>
                    <a:lnTo>
                      <a:pt x="10" y="223"/>
                    </a:lnTo>
                    <a:lnTo>
                      <a:pt x="6" y="225"/>
                    </a:lnTo>
                    <a:lnTo>
                      <a:pt x="4" y="226"/>
                    </a:lnTo>
                    <a:lnTo>
                      <a:pt x="2" y="226"/>
                    </a:lnTo>
                    <a:lnTo>
                      <a:pt x="1" y="226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Freeform 278"/>
              <p:cNvSpPr>
                <a:spLocks/>
              </p:cNvSpPr>
              <p:nvPr/>
            </p:nvSpPr>
            <p:spPr bwMode="auto">
              <a:xfrm>
                <a:off x="1366" y="3403"/>
                <a:ext cx="36" cy="92"/>
              </a:xfrm>
              <a:custGeom>
                <a:avLst/>
                <a:gdLst>
                  <a:gd name="T0" fmla="*/ 0 w 73"/>
                  <a:gd name="T1" fmla="*/ 5 h 185"/>
                  <a:gd name="T2" fmla="*/ 0 w 73"/>
                  <a:gd name="T3" fmla="*/ 4 h 185"/>
                  <a:gd name="T4" fmla="*/ 0 w 73"/>
                  <a:gd name="T5" fmla="*/ 3 h 185"/>
                  <a:gd name="T6" fmla="*/ 0 w 73"/>
                  <a:gd name="T7" fmla="*/ 1 h 185"/>
                  <a:gd name="T8" fmla="*/ 0 w 73"/>
                  <a:gd name="T9" fmla="*/ 0 h 185"/>
                  <a:gd name="T10" fmla="*/ 0 w 73"/>
                  <a:gd name="T11" fmla="*/ 0 h 185"/>
                  <a:gd name="T12" fmla="*/ 0 w 73"/>
                  <a:gd name="T13" fmla="*/ 0 h 185"/>
                  <a:gd name="T14" fmla="*/ 1 w 73"/>
                  <a:gd name="T15" fmla="*/ 0 h 185"/>
                  <a:gd name="T16" fmla="*/ 1 w 73"/>
                  <a:gd name="T17" fmla="*/ 0 h 185"/>
                  <a:gd name="T18" fmla="*/ 1 w 73"/>
                  <a:gd name="T19" fmla="*/ 0 h 185"/>
                  <a:gd name="T20" fmla="*/ 2 w 73"/>
                  <a:gd name="T21" fmla="*/ 0 h 185"/>
                  <a:gd name="T22" fmla="*/ 2 w 73"/>
                  <a:gd name="T23" fmla="*/ 0 h 185"/>
                  <a:gd name="T24" fmla="*/ 2 w 73"/>
                  <a:gd name="T25" fmla="*/ 0 h 185"/>
                  <a:gd name="T26" fmla="*/ 2 w 73"/>
                  <a:gd name="T27" fmla="*/ 2 h 185"/>
                  <a:gd name="T28" fmla="*/ 2 w 73"/>
                  <a:gd name="T29" fmla="*/ 3 h 185"/>
                  <a:gd name="T30" fmla="*/ 1 w 73"/>
                  <a:gd name="T31" fmla="*/ 4 h 185"/>
                  <a:gd name="T32" fmla="*/ 1 w 73"/>
                  <a:gd name="T33" fmla="*/ 4 h 185"/>
                  <a:gd name="T34" fmla="*/ 1 w 73"/>
                  <a:gd name="T35" fmla="*/ 5 h 185"/>
                  <a:gd name="T36" fmla="*/ 1 w 73"/>
                  <a:gd name="T37" fmla="*/ 5 h 185"/>
                  <a:gd name="T38" fmla="*/ 1 w 73"/>
                  <a:gd name="T39" fmla="*/ 5 h 185"/>
                  <a:gd name="T40" fmla="*/ 1 w 73"/>
                  <a:gd name="T41" fmla="*/ 5 h 185"/>
                  <a:gd name="T42" fmla="*/ 1 w 73"/>
                  <a:gd name="T43" fmla="*/ 5 h 185"/>
                  <a:gd name="T44" fmla="*/ 0 w 73"/>
                  <a:gd name="T45" fmla="*/ 5 h 185"/>
                  <a:gd name="T46" fmla="*/ 0 w 73"/>
                  <a:gd name="T47" fmla="*/ 5 h 185"/>
                  <a:gd name="T48" fmla="*/ 0 w 73"/>
                  <a:gd name="T49" fmla="*/ 5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4" y="143"/>
                    </a:lnTo>
                    <a:lnTo>
                      <a:pt x="6" y="102"/>
                    </a:lnTo>
                    <a:lnTo>
                      <a:pt x="7" y="60"/>
                    </a:lnTo>
                    <a:lnTo>
                      <a:pt x="7" y="21"/>
                    </a:lnTo>
                    <a:lnTo>
                      <a:pt x="19" y="17"/>
                    </a:lnTo>
                    <a:lnTo>
                      <a:pt x="30" y="14"/>
                    </a:lnTo>
                    <a:lnTo>
                      <a:pt x="41" y="11"/>
                    </a:lnTo>
                    <a:lnTo>
                      <a:pt x="50" y="7"/>
                    </a:lnTo>
                    <a:lnTo>
                      <a:pt x="58" y="5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1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59" y="159"/>
                    </a:lnTo>
                    <a:lnTo>
                      <a:pt x="57" y="160"/>
                    </a:lnTo>
                    <a:lnTo>
                      <a:pt x="54" y="163"/>
                    </a:lnTo>
                    <a:lnTo>
                      <a:pt x="51" y="164"/>
                    </a:lnTo>
                    <a:lnTo>
                      <a:pt x="46" y="166"/>
                    </a:lnTo>
                    <a:lnTo>
                      <a:pt x="39" y="168"/>
                    </a:lnTo>
                    <a:lnTo>
                      <a:pt x="30" y="173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1" name="Freeform 279"/>
              <p:cNvSpPr>
                <a:spLocks/>
              </p:cNvSpPr>
              <p:nvPr/>
            </p:nvSpPr>
            <p:spPr bwMode="auto">
              <a:xfrm>
                <a:off x="1401" y="3375"/>
                <a:ext cx="76" cy="104"/>
              </a:xfrm>
              <a:custGeom>
                <a:avLst/>
                <a:gdLst>
                  <a:gd name="T0" fmla="*/ 0 w 154"/>
                  <a:gd name="T1" fmla="*/ 6 h 208"/>
                  <a:gd name="T2" fmla="*/ 0 w 154"/>
                  <a:gd name="T3" fmla="*/ 5 h 208"/>
                  <a:gd name="T4" fmla="*/ 1 w 154"/>
                  <a:gd name="T5" fmla="*/ 5 h 208"/>
                  <a:gd name="T6" fmla="*/ 0 w 154"/>
                  <a:gd name="T7" fmla="*/ 5 h 208"/>
                  <a:gd name="T8" fmla="*/ 0 w 154"/>
                  <a:gd name="T9" fmla="*/ 5 h 208"/>
                  <a:gd name="T10" fmla="*/ 0 w 154"/>
                  <a:gd name="T11" fmla="*/ 4 h 208"/>
                  <a:gd name="T12" fmla="*/ 1 w 154"/>
                  <a:gd name="T13" fmla="*/ 4 h 208"/>
                  <a:gd name="T14" fmla="*/ 1 w 154"/>
                  <a:gd name="T15" fmla="*/ 4 h 208"/>
                  <a:gd name="T16" fmla="*/ 1 w 154"/>
                  <a:gd name="T17" fmla="*/ 4 h 208"/>
                  <a:gd name="T18" fmla="*/ 1 w 154"/>
                  <a:gd name="T19" fmla="*/ 4 h 208"/>
                  <a:gd name="T20" fmla="*/ 0 w 154"/>
                  <a:gd name="T21" fmla="*/ 4 h 208"/>
                  <a:gd name="T22" fmla="*/ 0 w 154"/>
                  <a:gd name="T23" fmla="*/ 3 h 208"/>
                  <a:gd name="T24" fmla="*/ 0 w 154"/>
                  <a:gd name="T25" fmla="*/ 3 h 208"/>
                  <a:gd name="T26" fmla="*/ 1 w 154"/>
                  <a:gd name="T27" fmla="*/ 2 h 208"/>
                  <a:gd name="T28" fmla="*/ 2 w 154"/>
                  <a:gd name="T29" fmla="*/ 2 h 208"/>
                  <a:gd name="T30" fmla="*/ 1 w 154"/>
                  <a:gd name="T31" fmla="*/ 2 h 208"/>
                  <a:gd name="T32" fmla="*/ 1 w 154"/>
                  <a:gd name="T33" fmla="*/ 2 h 208"/>
                  <a:gd name="T34" fmla="*/ 0 w 154"/>
                  <a:gd name="T35" fmla="*/ 2 h 208"/>
                  <a:gd name="T36" fmla="*/ 0 w 154"/>
                  <a:gd name="T37" fmla="*/ 2 h 208"/>
                  <a:gd name="T38" fmla="*/ 1 w 154"/>
                  <a:gd name="T39" fmla="*/ 2 h 208"/>
                  <a:gd name="T40" fmla="*/ 3 w 154"/>
                  <a:gd name="T41" fmla="*/ 1 h 208"/>
                  <a:gd name="T42" fmla="*/ 3 w 154"/>
                  <a:gd name="T43" fmla="*/ 1 h 208"/>
                  <a:gd name="T44" fmla="*/ 4 w 154"/>
                  <a:gd name="T45" fmla="*/ 0 h 208"/>
                  <a:gd name="T46" fmla="*/ 4 w 154"/>
                  <a:gd name="T47" fmla="*/ 1 h 208"/>
                  <a:gd name="T48" fmla="*/ 4 w 154"/>
                  <a:gd name="T49" fmla="*/ 2 h 208"/>
                  <a:gd name="T50" fmla="*/ 3 w 154"/>
                  <a:gd name="T51" fmla="*/ 2 h 208"/>
                  <a:gd name="T52" fmla="*/ 1 w 154"/>
                  <a:gd name="T53" fmla="*/ 3 h 208"/>
                  <a:gd name="T54" fmla="*/ 2 w 154"/>
                  <a:gd name="T55" fmla="*/ 3 h 208"/>
                  <a:gd name="T56" fmla="*/ 3 w 154"/>
                  <a:gd name="T57" fmla="*/ 3 h 208"/>
                  <a:gd name="T58" fmla="*/ 3 w 154"/>
                  <a:gd name="T59" fmla="*/ 2 h 208"/>
                  <a:gd name="T60" fmla="*/ 4 w 154"/>
                  <a:gd name="T61" fmla="*/ 2 h 208"/>
                  <a:gd name="T62" fmla="*/ 4 w 154"/>
                  <a:gd name="T63" fmla="*/ 3 h 208"/>
                  <a:gd name="T64" fmla="*/ 3 w 154"/>
                  <a:gd name="T65" fmla="*/ 4 h 208"/>
                  <a:gd name="T66" fmla="*/ 2 w 154"/>
                  <a:gd name="T67" fmla="*/ 4 h 208"/>
                  <a:gd name="T68" fmla="*/ 2 w 154"/>
                  <a:gd name="T69" fmla="*/ 4 h 208"/>
                  <a:gd name="T70" fmla="*/ 3 w 154"/>
                  <a:gd name="T71" fmla="*/ 4 h 208"/>
                  <a:gd name="T72" fmla="*/ 4 w 154"/>
                  <a:gd name="T73" fmla="*/ 4 h 208"/>
                  <a:gd name="T74" fmla="*/ 4 w 154"/>
                  <a:gd name="T75" fmla="*/ 4 h 208"/>
                  <a:gd name="T76" fmla="*/ 4 w 154"/>
                  <a:gd name="T77" fmla="*/ 4 h 208"/>
                  <a:gd name="T78" fmla="*/ 3 w 154"/>
                  <a:gd name="T79" fmla="*/ 5 h 208"/>
                  <a:gd name="T80" fmla="*/ 2 w 154"/>
                  <a:gd name="T81" fmla="*/ 5 h 208"/>
                  <a:gd name="T82" fmla="*/ 1 w 154"/>
                  <a:gd name="T83" fmla="*/ 5 h 208"/>
                  <a:gd name="T84" fmla="*/ 1 w 154"/>
                  <a:gd name="T85" fmla="*/ 5 h 208"/>
                  <a:gd name="T86" fmla="*/ 2 w 154"/>
                  <a:gd name="T87" fmla="*/ 5 h 208"/>
                  <a:gd name="T88" fmla="*/ 3 w 154"/>
                  <a:gd name="T89" fmla="*/ 5 h 208"/>
                  <a:gd name="T90" fmla="*/ 4 w 154"/>
                  <a:gd name="T91" fmla="*/ 5 h 208"/>
                  <a:gd name="T92" fmla="*/ 4 w 154"/>
                  <a:gd name="T93" fmla="*/ 5 h 208"/>
                  <a:gd name="T94" fmla="*/ 4 w 154"/>
                  <a:gd name="T95" fmla="*/ 5 h 208"/>
                  <a:gd name="T96" fmla="*/ 2 w 154"/>
                  <a:gd name="T97" fmla="*/ 6 h 208"/>
                  <a:gd name="T98" fmla="*/ 1 w 154"/>
                  <a:gd name="T99" fmla="*/ 7 h 208"/>
                  <a:gd name="T100" fmla="*/ 0 w 154"/>
                  <a:gd name="T101" fmla="*/ 7 h 20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08"/>
                  <a:gd name="T155" fmla="*/ 154 w 154"/>
                  <a:gd name="T156" fmla="*/ 208 h 20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08">
                    <a:moveTo>
                      <a:pt x="0" y="208"/>
                    </a:moveTo>
                    <a:lnTo>
                      <a:pt x="0" y="196"/>
                    </a:lnTo>
                    <a:lnTo>
                      <a:pt x="2" y="184"/>
                    </a:lnTo>
                    <a:lnTo>
                      <a:pt x="2" y="172"/>
                    </a:lnTo>
                    <a:lnTo>
                      <a:pt x="3" y="160"/>
                    </a:lnTo>
                    <a:lnTo>
                      <a:pt x="9" y="154"/>
                    </a:lnTo>
                    <a:lnTo>
                      <a:pt x="17" y="152"/>
                    </a:lnTo>
                    <a:lnTo>
                      <a:pt x="26" y="150"/>
                    </a:lnTo>
                    <a:lnTo>
                      <a:pt x="34" y="145"/>
                    </a:lnTo>
                    <a:lnTo>
                      <a:pt x="32" y="144"/>
                    </a:lnTo>
                    <a:lnTo>
                      <a:pt x="28" y="145"/>
                    </a:lnTo>
                    <a:lnTo>
                      <a:pt x="20" y="146"/>
                    </a:lnTo>
                    <a:lnTo>
                      <a:pt x="5" y="149"/>
                    </a:lnTo>
                    <a:lnTo>
                      <a:pt x="5" y="140"/>
                    </a:lnTo>
                    <a:lnTo>
                      <a:pt x="6" y="131"/>
                    </a:lnTo>
                    <a:lnTo>
                      <a:pt x="6" y="123"/>
                    </a:lnTo>
                    <a:lnTo>
                      <a:pt x="7" y="115"/>
                    </a:lnTo>
                    <a:lnTo>
                      <a:pt x="22" y="109"/>
                    </a:lnTo>
                    <a:lnTo>
                      <a:pt x="34" y="106"/>
                    </a:lnTo>
                    <a:lnTo>
                      <a:pt x="42" y="102"/>
                    </a:lnTo>
                    <a:lnTo>
                      <a:pt x="47" y="100"/>
                    </a:lnTo>
                    <a:lnTo>
                      <a:pt x="50" y="99"/>
                    </a:lnTo>
                    <a:lnTo>
                      <a:pt x="52" y="98"/>
                    </a:lnTo>
                    <a:lnTo>
                      <a:pt x="53" y="98"/>
                    </a:lnTo>
                    <a:lnTo>
                      <a:pt x="53" y="97"/>
                    </a:lnTo>
                    <a:lnTo>
                      <a:pt x="52" y="97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5" y="97"/>
                    </a:lnTo>
                    <a:lnTo>
                      <a:pt x="40" y="98"/>
                    </a:lnTo>
                    <a:lnTo>
                      <a:pt x="32" y="100"/>
                    </a:lnTo>
                    <a:lnTo>
                      <a:pt x="21" y="104"/>
                    </a:lnTo>
                    <a:lnTo>
                      <a:pt x="6" y="107"/>
                    </a:lnTo>
                    <a:lnTo>
                      <a:pt x="6" y="99"/>
                    </a:lnTo>
                    <a:lnTo>
                      <a:pt x="7" y="91"/>
                    </a:lnTo>
                    <a:lnTo>
                      <a:pt x="7" y="83"/>
                    </a:lnTo>
                    <a:lnTo>
                      <a:pt x="9" y="75"/>
                    </a:lnTo>
                    <a:lnTo>
                      <a:pt x="15" y="72"/>
                    </a:lnTo>
                    <a:lnTo>
                      <a:pt x="24" y="70"/>
                    </a:lnTo>
                    <a:lnTo>
                      <a:pt x="30" y="68"/>
                    </a:lnTo>
                    <a:lnTo>
                      <a:pt x="38" y="66"/>
                    </a:lnTo>
                    <a:lnTo>
                      <a:pt x="45" y="63"/>
                    </a:lnTo>
                    <a:lnTo>
                      <a:pt x="53" y="61"/>
                    </a:lnTo>
                    <a:lnTo>
                      <a:pt x="62" y="59"/>
                    </a:lnTo>
                    <a:lnTo>
                      <a:pt x="70" y="55"/>
                    </a:lnTo>
                    <a:lnTo>
                      <a:pt x="67" y="55"/>
                    </a:lnTo>
                    <a:lnTo>
                      <a:pt x="65" y="55"/>
                    </a:lnTo>
                    <a:lnTo>
                      <a:pt x="63" y="55"/>
                    </a:lnTo>
                    <a:lnTo>
                      <a:pt x="58" y="56"/>
                    </a:lnTo>
                    <a:lnTo>
                      <a:pt x="51" y="57"/>
                    </a:lnTo>
                    <a:lnTo>
                      <a:pt x="41" y="60"/>
                    </a:lnTo>
                    <a:lnTo>
                      <a:pt x="28" y="62"/>
                    </a:lnTo>
                    <a:lnTo>
                      <a:pt x="10" y="66"/>
                    </a:lnTo>
                    <a:lnTo>
                      <a:pt x="10" y="62"/>
                    </a:lnTo>
                    <a:lnTo>
                      <a:pt x="10" y="59"/>
                    </a:lnTo>
                    <a:lnTo>
                      <a:pt x="10" y="55"/>
                    </a:lnTo>
                    <a:lnTo>
                      <a:pt x="10" y="53"/>
                    </a:lnTo>
                    <a:lnTo>
                      <a:pt x="17" y="49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1" y="23"/>
                    </a:lnTo>
                    <a:lnTo>
                      <a:pt x="98" y="16"/>
                    </a:lnTo>
                    <a:lnTo>
                      <a:pt x="112" y="11"/>
                    </a:lnTo>
                    <a:lnTo>
                      <a:pt x="121" y="7"/>
                    </a:lnTo>
                    <a:lnTo>
                      <a:pt x="127" y="4"/>
                    </a:lnTo>
                    <a:lnTo>
                      <a:pt x="135" y="1"/>
                    </a:lnTo>
                    <a:lnTo>
                      <a:pt x="143" y="0"/>
                    </a:lnTo>
                    <a:lnTo>
                      <a:pt x="150" y="0"/>
                    </a:lnTo>
                    <a:lnTo>
                      <a:pt x="151" y="4"/>
                    </a:lnTo>
                    <a:lnTo>
                      <a:pt x="152" y="10"/>
                    </a:lnTo>
                    <a:lnTo>
                      <a:pt x="152" y="15"/>
                    </a:lnTo>
                    <a:lnTo>
                      <a:pt x="154" y="19"/>
                    </a:lnTo>
                    <a:lnTo>
                      <a:pt x="148" y="30"/>
                    </a:lnTo>
                    <a:lnTo>
                      <a:pt x="138" y="39"/>
                    </a:lnTo>
                    <a:lnTo>
                      <a:pt x="126" y="48"/>
                    </a:lnTo>
                    <a:lnTo>
                      <a:pt x="112" y="56"/>
                    </a:lnTo>
                    <a:lnTo>
                      <a:pt x="97" y="63"/>
                    </a:lnTo>
                    <a:lnTo>
                      <a:pt x="83" y="70"/>
                    </a:lnTo>
                    <a:lnTo>
                      <a:pt x="71" y="75"/>
                    </a:lnTo>
                    <a:lnTo>
                      <a:pt x="60" y="79"/>
                    </a:lnTo>
                    <a:lnTo>
                      <a:pt x="66" y="78"/>
                    </a:lnTo>
                    <a:lnTo>
                      <a:pt x="73" y="77"/>
                    </a:lnTo>
                    <a:lnTo>
                      <a:pt x="79" y="74"/>
                    </a:lnTo>
                    <a:lnTo>
                      <a:pt x="85" y="71"/>
                    </a:lnTo>
                    <a:lnTo>
                      <a:pt x="94" y="69"/>
                    </a:lnTo>
                    <a:lnTo>
                      <a:pt x="102" y="67"/>
                    </a:lnTo>
                    <a:lnTo>
                      <a:pt x="111" y="66"/>
                    </a:lnTo>
                    <a:lnTo>
                      <a:pt x="119" y="63"/>
                    </a:lnTo>
                    <a:lnTo>
                      <a:pt x="128" y="61"/>
                    </a:lnTo>
                    <a:lnTo>
                      <a:pt x="136" y="60"/>
                    </a:lnTo>
                    <a:lnTo>
                      <a:pt x="146" y="57"/>
                    </a:lnTo>
                    <a:lnTo>
                      <a:pt x="154" y="55"/>
                    </a:lnTo>
                    <a:lnTo>
                      <a:pt x="150" y="69"/>
                    </a:lnTo>
                    <a:lnTo>
                      <a:pt x="144" y="81"/>
                    </a:lnTo>
                    <a:lnTo>
                      <a:pt x="135" y="90"/>
                    </a:lnTo>
                    <a:lnTo>
                      <a:pt x="125" y="98"/>
                    </a:lnTo>
                    <a:lnTo>
                      <a:pt x="113" y="104"/>
                    </a:lnTo>
                    <a:lnTo>
                      <a:pt x="100" y="111"/>
                    </a:lnTo>
                    <a:lnTo>
                      <a:pt x="86" y="115"/>
                    </a:lnTo>
                    <a:lnTo>
                      <a:pt x="73" y="121"/>
                    </a:lnTo>
                    <a:lnTo>
                      <a:pt x="74" y="121"/>
                    </a:lnTo>
                    <a:lnTo>
                      <a:pt x="74" y="122"/>
                    </a:lnTo>
                    <a:lnTo>
                      <a:pt x="75" y="122"/>
                    </a:lnTo>
                    <a:lnTo>
                      <a:pt x="85" y="120"/>
                    </a:lnTo>
                    <a:lnTo>
                      <a:pt x="94" y="116"/>
                    </a:lnTo>
                    <a:lnTo>
                      <a:pt x="103" y="114"/>
                    </a:lnTo>
                    <a:lnTo>
                      <a:pt x="112" y="111"/>
                    </a:lnTo>
                    <a:lnTo>
                      <a:pt x="121" y="108"/>
                    </a:lnTo>
                    <a:lnTo>
                      <a:pt x="131" y="106"/>
                    </a:lnTo>
                    <a:lnTo>
                      <a:pt x="141" y="105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2" y="112"/>
                    </a:lnTo>
                    <a:lnTo>
                      <a:pt x="151" y="116"/>
                    </a:lnTo>
                    <a:lnTo>
                      <a:pt x="151" y="121"/>
                    </a:lnTo>
                    <a:lnTo>
                      <a:pt x="140" y="125"/>
                    </a:lnTo>
                    <a:lnTo>
                      <a:pt x="127" y="131"/>
                    </a:lnTo>
                    <a:lnTo>
                      <a:pt x="116" y="136"/>
                    </a:lnTo>
                    <a:lnTo>
                      <a:pt x="103" y="140"/>
                    </a:lnTo>
                    <a:lnTo>
                      <a:pt x="91" y="145"/>
                    </a:lnTo>
                    <a:lnTo>
                      <a:pt x="79" y="150"/>
                    </a:lnTo>
                    <a:lnTo>
                      <a:pt x="67" y="153"/>
                    </a:lnTo>
                    <a:lnTo>
                      <a:pt x="56" y="157"/>
                    </a:lnTo>
                    <a:lnTo>
                      <a:pt x="55" y="157"/>
                    </a:lnTo>
                    <a:lnTo>
                      <a:pt x="55" y="158"/>
                    </a:lnTo>
                    <a:lnTo>
                      <a:pt x="53" y="159"/>
                    </a:lnTo>
                    <a:lnTo>
                      <a:pt x="65" y="158"/>
                    </a:lnTo>
                    <a:lnTo>
                      <a:pt x="76" y="154"/>
                    </a:lnTo>
                    <a:lnTo>
                      <a:pt x="89" y="150"/>
                    </a:lnTo>
                    <a:lnTo>
                      <a:pt x="101" y="145"/>
                    </a:lnTo>
                    <a:lnTo>
                      <a:pt x="112" y="140"/>
                    </a:lnTo>
                    <a:lnTo>
                      <a:pt x="124" y="136"/>
                    </a:lnTo>
                    <a:lnTo>
                      <a:pt x="135" y="132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7"/>
                    </a:lnTo>
                    <a:lnTo>
                      <a:pt x="148" y="142"/>
                    </a:lnTo>
                    <a:lnTo>
                      <a:pt x="148" y="147"/>
                    </a:lnTo>
                    <a:lnTo>
                      <a:pt x="143" y="151"/>
                    </a:lnTo>
                    <a:lnTo>
                      <a:pt x="138" y="153"/>
                    </a:lnTo>
                    <a:lnTo>
                      <a:pt x="129" y="158"/>
                    </a:lnTo>
                    <a:lnTo>
                      <a:pt x="116" y="164"/>
                    </a:lnTo>
                    <a:lnTo>
                      <a:pt x="101" y="167"/>
                    </a:lnTo>
                    <a:lnTo>
                      <a:pt x="86" y="172"/>
                    </a:lnTo>
                    <a:lnTo>
                      <a:pt x="71" y="178"/>
                    </a:lnTo>
                    <a:lnTo>
                      <a:pt x="57" y="185"/>
                    </a:lnTo>
                    <a:lnTo>
                      <a:pt x="42" y="193"/>
                    </a:lnTo>
                    <a:lnTo>
                      <a:pt x="28" y="199"/>
                    </a:lnTo>
                    <a:lnTo>
                      <a:pt x="14" y="205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2" name="Freeform 280"/>
              <p:cNvSpPr>
                <a:spLocks/>
              </p:cNvSpPr>
              <p:nvPr/>
            </p:nvSpPr>
            <p:spPr bwMode="auto">
              <a:xfrm>
                <a:off x="1271" y="3328"/>
                <a:ext cx="79" cy="111"/>
              </a:xfrm>
              <a:custGeom>
                <a:avLst/>
                <a:gdLst>
                  <a:gd name="T0" fmla="*/ 0 w 158"/>
                  <a:gd name="T1" fmla="*/ 6 h 223"/>
                  <a:gd name="T2" fmla="*/ 1 w 158"/>
                  <a:gd name="T3" fmla="*/ 6 h 223"/>
                  <a:gd name="T4" fmla="*/ 2 w 158"/>
                  <a:gd name="T5" fmla="*/ 5 h 223"/>
                  <a:gd name="T6" fmla="*/ 3 w 158"/>
                  <a:gd name="T7" fmla="*/ 5 h 223"/>
                  <a:gd name="T8" fmla="*/ 3 w 158"/>
                  <a:gd name="T9" fmla="*/ 5 h 223"/>
                  <a:gd name="T10" fmla="*/ 2 w 158"/>
                  <a:gd name="T11" fmla="*/ 5 h 223"/>
                  <a:gd name="T12" fmla="*/ 1 w 158"/>
                  <a:gd name="T13" fmla="*/ 5 h 223"/>
                  <a:gd name="T14" fmla="*/ 1 w 158"/>
                  <a:gd name="T15" fmla="*/ 4 h 223"/>
                  <a:gd name="T16" fmla="*/ 1 w 158"/>
                  <a:gd name="T17" fmla="*/ 2 h 223"/>
                  <a:gd name="T18" fmla="*/ 2 w 158"/>
                  <a:gd name="T19" fmla="*/ 2 h 223"/>
                  <a:gd name="T20" fmla="*/ 2 w 158"/>
                  <a:gd name="T21" fmla="*/ 2 h 223"/>
                  <a:gd name="T22" fmla="*/ 2 w 158"/>
                  <a:gd name="T23" fmla="*/ 2 h 223"/>
                  <a:gd name="T24" fmla="*/ 2 w 158"/>
                  <a:gd name="T25" fmla="*/ 2 h 223"/>
                  <a:gd name="T26" fmla="*/ 1 w 158"/>
                  <a:gd name="T27" fmla="*/ 2 h 223"/>
                  <a:gd name="T28" fmla="*/ 1 w 158"/>
                  <a:gd name="T29" fmla="*/ 2 h 223"/>
                  <a:gd name="T30" fmla="*/ 1 w 158"/>
                  <a:gd name="T31" fmla="*/ 2 h 223"/>
                  <a:gd name="T32" fmla="*/ 1 w 158"/>
                  <a:gd name="T33" fmla="*/ 1 h 223"/>
                  <a:gd name="T34" fmla="*/ 3 w 158"/>
                  <a:gd name="T35" fmla="*/ 0 h 223"/>
                  <a:gd name="T36" fmla="*/ 5 w 158"/>
                  <a:gd name="T37" fmla="*/ 0 h 223"/>
                  <a:gd name="T38" fmla="*/ 5 w 158"/>
                  <a:gd name="T39" fmla="*/ 0 h 223"/>
                  <a:gd name="T40" fmla="*/ 5 w 158"/>
                  <a:gd name="T41" fmla="*/ 1 h 223"/>
                  <a:gd name="T42" fmla="*/ 4 w 158"/>
                  <a:gd name="T43" fmla="*/ 2 h 223"/>
                  <a:gd name="T44" fmla="*/ 4 w 158"/>
                  <a:gd name="T45" fmla="*/ 2 h 223"/>
                  <a:gd name="T46" fmla="*/ 3 w 158"/>
                  <a:gd name="T47" fmla="*/ 2 h 223"/>
                  <a:gd name="T48" fmla="*/ 4 w 158"/>
                  <a:gd name="T49" fmla="*/ 2 h 223"/>
                  <a:gd name="T50" fmla="*/ 4 w 158"/>
                  <a:gd name="T51" fmla="*/ 2 h 223"/>
                  <a:gd name="T52" fmla="*/ 5 w 158"/>
                  <a:gd name="T53" fmla="*/ 2 h 223"/>
                  <a:gd name="T54" fmla="*/ 5 w 158"/>
                  <a:gd name="T55" fmla="*/ 2 h 223"/>
                  <a:gd name="T56" fmla="*/ 5 w 158"/>
                  <a:gd name="T57" fmla="*/ 3 h 223"/>
                  <a:gd name="T58" fmla="*/ 3 w 158"/>
                  <a:gd name="T59" fmla="*/ 3 h 223"/>
                  <a:gd name="T60" fmla="*/ 2 w 158"/>
                  <a:gd name="T61" fmla="*/ 4 h 223"/>
                  <a:gd name="T62" fmla="*/ 2 w 158"/>
                  <a:gd name="T63" fmla="*/ 4 h 223"/>
                  <a:gd name="T64" fmla="*/ 2 w 158"/>
                  <a:gd name="T65" fmla="*/ 4 h 223"/>
                  <a:gd name="T66" fmla="*/ 3 w 158"/>
                  <a:gd name="T67" fmla="*/ 4 h 223"/>
                  <a:gd name="T68" fmla="*/ 5 w 158"/>
                  <a:gd name="T69" fmla="*/ 3 h 223"/>
                  <a:gd name="T70" fmla="*/ 5 w 158"/>
                  <a:gd name="T71" fmla="*/ 4 h 223"/>
                  <a:gd name="T72" fmla="*/ 5 w 158"/>
                  <a:gd name="T73" fmla="*/ 4 h 223"/>
                  <a:gd name="T74" fmla="*/ 5 w 158"/>
                  <a:gd name="T75" fmla="*/ 4 h 223"/>
                  <a:gd name="T76" fmla="*/ 5 w 158"/>
                  <a:gd name="T77" fmla="*/ 4 h 223"/>
                  <a:gd name="T78" fmla="*/ 5 w 158"/>
                  <a:gd name="T79" fmla="*/ 5 h 223"/>
                  <a:gd name="T80" fmla="*/ 4 w 158"/>
                  <a:gd name="T81" fmla="*/ 5 h 223"/>
                  <a:gd name="T82" fmla="*/ 3 w 158"/>
                  <a:gd name="T83" fmla="*/ 6 h 223"/>
                  <a:gd name="T84" fmla="*/ 1 w 158"/>
                  <a:gd name="T85" fmla="*/ 6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8"/>
                  <a:gd name="T130" fmla="*/ 0 h 223"/>
                  <a:gd name="T131" fmla="*/ 158 w 158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8" h="223">
                    <a:moveTo>
                      <a:pt x="0" y="223"/>
                    </a:moveTo>
                    <a:lnTo>
                      <a:pt x="0" y="217"/>
                    </a:lnTo>
                    <a:lnTo>
                      <a:pt x="0" y="211"/>
                    </a:lnTo>
                    <a:lnTo>
                      <a:pt x="0" y="206"/>
                    </a:lnTo>
                    <a:lnTo>
                      <a:pt x="2" y="199"/>
                    </a:lnTo>
                    <a:lnTo>
                      <a:pt x="11" y="195"/>
                    </a:lnTo>
                    <a:lnTo>
                      <a:pt x="21" y="192"/>
                    </a:lnTo>
                    <a:lnTo>
                      <a:pt x="33" y="189"/>
                    </a:lnTo>
                    <a:lnTo>
                      <a:pt x="45" y="187"/>
                    </a:lnTo>
                    <a:lnTo>
                      <a:pt x="57" y="184"/>
                    </a:lnTo>
                    <a:lnTo>
                      <a:pt x="68" y="180"/>
                    </a:lnTo>
                    <a:lnTo>
                      <a:pt x="78" y="177"/>
                    </a:lnTo>
                    <a:lnTo>
                      <a:pt x="87" y="171"/>
                    </a:lnTo>
                    <a:lnTo>
                      <a:pt x="86" y="170"/>
                    </a:lnTo>
                    <a:lnTo>
                      <a:pt x="79" y="171"/>
                    </a:lnTo>
                    <a:lnTo>
                      <a:pt x="73" y="172"/>
                    </a:lnTo>
                    <a:lnTo>
                      <a:pt x="67" y="173"/>
                    </a:lnTo>
                    <a:lnTo>
                      <a:pt x="60" y="174"/>
                    </a:lnTo>
                    <a:lnTo>
                      <a:pt x="51" y="177"/>
                    </a:lnTo>
                    <a:lnTo>
                      <a:pt x="40" y="180"/>
                    </a:lnTo>
                    <a:lnTo>
                      <a:pt x="23" y="184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4" y="142"/>
                    </a:lnTo>
                    <a:lnTo>
                      <a:pt x="4" y="119"/>
                    </a:lnTo>
                    <a:lnTo>
                      <a:pt x="5" y="96"/>
                    </a:lnTo>
                    <a:lnTo>
                      <a:pt x="16" y="93"/>
                    </a:lnTo>
                    <a:lnTo>
                      <a:pt x="26" y="89"/>
                    </a:lnTo>
                    <a:lnTo>
                      <a:pt x="33" y="87"/>
                    </a:lnTo>
                    <a:lnTo>
                      <a:pt x="37" y="86"/>
                    </a:lnTo>
                    <a:lnTo>
                      <a:pt x="41" y="85"/>
                    </a:lnTo>
                    <a:lnTo>
                      <a:pt x="43" y="83"/>
                    </a:lnTo>
                    <a:lnTo>
                      <a:pt x="44" y="83"/>
                    </a:lnTo>
                    <a:lnTo>
                      <a:pt x="46" y="82"/>
                    </a:lnTo>
                    <a:lnTo>
                      <a:pt x="46" y="81"/>
                    </a:lnTo>
                    <a:lnTo>
                      <a:pt x="46" y="80"/>
                    </a:lnTo>
                    <a:lnTo>
                      <a:pt x="46" y="79"/>
                    </a:lnTo>
                    <a:lnTo>
                      <a:pt x="46" y="78"/>
                    </a:lnTo>
                    <a:lnTo>
                      <a:pt x="41" y="78"/>
                    </a:lnTo>
                    <a:lnTo>
                      <a:pt x="35" y="79"/>
                    </a:lnTo>
                    <a:lnTo>
                      <a:pt x="29" y="80"/>
                    </a:lnTo>
                    <a:lnTo>
                      <a:pt x="25" y="81"/>
                    </a:lnTo>
                    <a:lnTo>
                      <a:pt x="19" y="82"/>
                    </a:lnTo>
                    <a:lnTo>
                      <a:pt x="14" y="83"/>
                    </a:lnTo>
                    <a:lnTo>
                      <a:pt x="8" y="86"/>
                    </a:lnTo>
                    <a:lnTo>
                      <a:pt x="4" y="87"/>
                    </a:lnTo>
                    <a:lnTo>
                      <a:pt x="4" y="79"/>
                    </a:lnTo>
                    <a:lnTo>
                      <a:pt x="5" y="70"/>
                    </a:lnTo>
                    <a:lnTo>
                      <a:pt x="6" y="63"/>
                    </a:lnTo>
                    <a:lnTo>
                      <a:pt x="8" y="57"/>
                    </a:lnTo>
                    <a:lnTo>
                      <a:pt x="27" y="50"/>
                    </a:lnTo>
                    <a:lnTo>
                      <a:pt x="45" y="42"/>
                    </a:lnTo>
                    <a:lnTo>
                      <a:pt x="64" y="34"/>
                    </a:lnTo>
                    <a:lnTo>
                      <a:pt x="83" y="25"/>
                    </a:lnTo>
                    <a:lnTo>
                      <a:pt x="103" y="17"/>
                    </a:lnTo>
                    <a:lnTo>
                      <a:pt x="121" y="10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7" y="14"/>
                    </a:lnTo>
                    <a:lnTo>
                      <a:pt x="156" y="28"/>
                    </a:lnTo>
                    <a:lnTo>
                      <a:pt x="154" y="42"/>
                    </a:lnTo>
                    <a:lnTo>
                      <a:pt x="152" y="55"/>
                    </a:lnTo>
                    <a:lnTo>
                      <a:pt x="149" y="61"/>
                    </a:lnTo>
                    <a:lnTo>
                      <a:pt x="143" y="66"/>
                    </a:lnTo>
                    <a:lnTo>
                      <a:pt x="135" y="68"/>
                    </a:lnTo>
                    <a:lnTo>
                      <a:pt x="127" y="71"/>
                    </a:lnTo>
                    <a:lnTo>
                      <a:pt x="119" y="73"/>
                    </a:lnTo>
                    <a:lnTo>
                      <a:pt x="112" y="74"/>
                    </a:lnTo>
                    <a:lnTo>
                      <a:pt x="106" y="78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6" y="75"/>
                    </a:lnTo>
                    <a:lnTo>
                      <a:pt x="133" y="74"/>
                    </a:lnTo>
                    <a:lnTo>
                      <a:pt x="139" y="73"/>
                    </a:lnTo>
                    <a:lnTo>
                      <a:pt x="145" y="72"/>
                    </a:lnTo>
                    <a:lnTo>
                      <a:pt x="152" y="72"/>
                    </a:lnTo>
                    <a:lnTo>
                      <a:pt x="152" y="74"/>
                    </a:lnTo>
                    <a:lnTo>
                      <a:pt x="152" y="78"/>
                    </a:lnTo>
                    <a:lnTo>
                      <a:pt x="151" y="87"/>
                    </a:lnTo>
                    <a:lnTo>
                      <a:pt x="150" y="105"/>
                    </a:lnTo>
                    <a:lnTo>
                      <a:pt x="136" y="112"/>
                    </a:lnTo>
                    <a:lnTo>
                      <a:pt x="122" y="118"/>
                    </a:lnTo>
                    <a:lnTo>
                      <a:pt x="109" y="123"/>
                    </a:lnTo>
                    <a:lnTo>
                      <a:pt x="95" y="127"/>
                    </a:lnTo>
                    <a:lnTo>
                      <a:pt x="80" y="132"/>
                    </a:lnTo>
                    <a:lnTo>
                      <a:pt x="66" y="136"/>
                    </a:lnTo>
                    <a:lnTo>
                      <a:pt x="53" y="142"/>
                    </a:lnTo>
                    <a:lnTo>
                      <a:pt x="41" y="149"/>
                    </a:lnTo>
                    <a:lnTo>
                      <a:pt x="41" y="150"/>
                    </a:lnTo>
                    <a:lnTo>
                      <a:pt x="42" y="151"/>
                    </a:lnTo>
                    <a:lnTo>
                      <a:pt x="55" y="147"/>
                    </a:lnTo>
                    <a:lnTo>
                      <a:pt x="68" y="141"/>
                    </a:lnTo>
                    <a:lnTo>
                      <a:pt x="81" y="136"/>
                    </a:lnTo>
                    <a:lnTo>
                      <a:pt x="95" y="131"/>
                    </a:lnTo>
                    <a:lnTo>
                      <a:pt x="109" y="126"/>
                    </a:lnTo>
                    <a:lnTo>
                      <a:pt x="122" y="121"/>
                    </a:lnTo>
                    <a:lnTo>
                      <a:pt x="135" y="118"/>
                    </a:lnTo>
                    <a:lnTo>
                      <a:pt x="149" y="117"/>
                    </a:lnTo>
                    <a:lnTo>
                      <a:pt x="149" y="133"/>
                    </a:lnTo>
                    <a:lnTo>
                      <a:pt x="148" y="142"/>
                    </a:lnTo>
                    <a:lnTo>
                      <a:pt x="142" y="149"/>
                    </a:lnTo>
                    <a:lnTo>
                      <a:pt x="131" y="156"/>
                    </a:lnTo>
                    <a:lnTo>
                      <a:pt x="132" y="156"/>
                    </a:lnTo>
                    <a:lnTo>
                      <a:pt x="132" y="157"/>
                    </a:lnTo>
                    <a:lnTo>
                      <a:pt x="132" y="158"/>
                    </a:lnTo>
                    <a:lnTo>
                      <a:pt x="135" y="158"/>
                    </a:lnTo>
                    <a:lnTo>
                      <a:pt x="139" y="158"/>
                    </a:lnTo>
                    <a:lnTo>
                      <a:pt x="142" y="158"/>
                    </a:lnTo>
                    <a:lnTo>
                      <a:pt x="147" y="159"/>
                    </a:lnTo>
                    <a:lnTo>
                      <a:pt x="145" y="165"/>
                    </a:lnTo>
                    <a:lnTo>
                      <a:pt x="144" y="172"/>
                    </a:lnTo>
                    <a:lnTo>
                      <a:pt x="142" y="178"/>
                    </a:lnTo>
                    <a:lnTo>
                      <a:pt x="141" y="185"/>
                    </a:lnTo>
                    <a:lnTo>
                      <a:pt x="124" y="191"/>
                    </a:lnTo>
                    <a:lnTo>
                      <a:pt x="105" y="196"/>
                    </a:lnTo>
                    <a:lnTo>
                      <a:pt x="88" y="202"/>
                    </a:lnTo>
                    <a:lnTo>
                      <a:pt x="71" y="207"/>
                    </a:lnTo>
                    <a:lnTo>
                      <a:pt x="52" y="212"/>
                    </a:lnTo>
                    <a:lnTo>
                      <a:pt x="35" y="217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3" name="Freeform 281"/>
              <p:cNvSpPr>
                <a:spLocks/>
              </p:cNvSpPr>
              <p:nvPr/>
            </p:nvSpPr>
            <p:spPr bwMode="auto">
              <a:xfrm>
                <a:off x="1187" y="3302"/>
                <a:ext cx="82" cy="132"/>
              </a:xfrm>
              <a:custGeom>
                <a:avLst/>
                <a:gdLst>
                  <a:gd name="T0" fmla="*/ 4 w 165"/>
                  <a:gd name="T1" fmla="*/ 9 h 262"/>
                  <a:gd name="T2" fmla="*/ 4 w 165"/>
                  <a:gd name="T3" fmla="*/ 8 h 262"/>
                  <a:gd name="T4" fmla="*/ 3 w 165"/>
                  <a:gd name="T5" fmla="*/ 8 h 262"/>
                  <a:gd name="T6" fmla="*/ 2 w 165"/>
                  <a:gd name="T7" fmla="*/ 7 h 262"/>
                  <a:gd name="T8" fmla="*/ 0 w 165"/>
                  <a:gd name="T9" fmla="*/ 6 h 262"/>
                  <a:gd name="T10" fmla="*/ 0 w 165"/>
                  <a:gd name="T11" fmla="*/ 5 h 262"/>
                  <a:gd name="T12" fmla="*/ 0 w 165"/>
                  <a:gd name="T13" fmla="*/ 4 h 262"/>
                  <a:gd name="T14" fmla="*/ 0 w 165"/>
                  <a:gd name="T15" fmla="*/ 5 h 262"/>
                  <a:gd name="T16" fmla="*/ 1 w 165"/>
                  <a:gd name="T17" fmla="*/ 5 h 262"/>
                  <a:gd name="T18" fmla="*/ 2 w 165"/>
                  <a:gd name="T19" fmla="*/ 5 h 262"/>
                  <a:gd name="T20" fmla="*/ 2 w 165"/>
                  <a:gd name="T21" fmla="*/ 5 h 262"/>
                  <a:gd name="T22" fmla="*/ 2 w 165"/>
                  <a:gd name="T23" fmla="*/ 5 h 262"/>
                  <a:gd name="T24" fmla="*/ 1 w 165"/>
                  <a:gd name="T25" fmla="*/ 5 h 262"/>
                  <a:gd name="T26" fmla="*/ 0 w 165"/>
                  <a:gd name="T27" fmla="*/ 4 h 262"/>
                  <a:gd name="T28" fmla="*/ 0 w 165"/>
                  <a:gd name="T29" fmla="*/ 3 h 262"/>
                  <a:gd name="T30" fmla="*/ 0 w 165"/>
                  <a:gd name="T31" fmla="*/ 3 h 262"/>
                  <a:gd name="T32" fmla="*/ 1 w 165"/>
                  <a:gd name="T33" fmla="*/ 4 h 262"/>
                  <a:gd name="T34" fmla="*/ 2 w 165"/>
                  <a:gd name="T35" fmla="*/ 4 h 262"/>
                  <a:gd name="T36" fmla="*/ 2 w 165"/>
                  <a:gd name="T37" fmla="*/ 4 h 262"/>
                  <a:gd name="T38" fmla="*/ 1 w 165"/>
                  <a:gd name="T39" fmla="*/ 3 h 262"/>
                  <a:gd name="T40" fmla="*/ 1 w 165"/>
                  <a:gd name="T41" fmla="*/ 3 h 262"/>
                  <a:gd name="T42" fmla="*/ 0 w 165"/>
                  <a:gd name="T43" fmla="*/ 2 h 262"/>
                  <a:gd name="T44" fmla="*/ 0 w 165"/>
                  <a:gd name="T45" fmla="*/ 1 h 262"/>
                  <a:gd name="T46" fmla="*/ 0 w 165"/>
                  <a:gd name="T47" fmla="*/ 2 h 262"/>
                  <a:gd name="T48" fmla="*/ 0 w 165"/>
                  <a:gd name="T49" fmla="*/ 2 h 262"/>
                  <a:gd name="T50" fmla="*/ 1 w 165"/>
                  <a:gd name="T51" fmla="*/ 2 h 262"/>
                  <a:gd name="T52" fmla="*/ 1 w 165"/>
                  <a:gd name="T53" fmla="*/ 2 h 262"/>
                  <a:gd name="T54" fmla="*/ 0 w 165"/>
                  <a:gd name="T55" fmla="*/ 2 h 262"/>
                  <a:gd name="T56" fmla="*/ 0 w 165"/>
                  <a:gd name="T57" fmla="*/ 1 h 262"/>
                  <a:gd name="T58" fmla="*/ 0 w 165"/>
                  <a:gd name="T59" fmla="*/ 1 h 262"/>
                  <a:gd name="T60" fmla="*/ 0 w 165"/>
                  <a:gd name="T61" fmla="*/ 0 h 262"/>
                  <a:gd name="T62" fmla="*/ 1 w 165"/>
                  <a:gd name="T63" fmla="*/ 1 h 262"/>
                  <a:gd name="T64" fmla="*/ 2 w 165"/>
                  <a:gd name="T65" fmla="*/ 2 h 262"/>
                  <a:gd name="T66" fmla="*/ 3 w 165"/>
                  <a:gd name="T67" fmla="*/ 2 h 262"/>
                  <a:gd name="T68" fmla="*/ 3 w 165"/>
                  <a:gd name="T69" fmla="*/ 3 h 262"/>
                  <a:gd name="T70" fmla="*/ 4 w 165"/>
                  <a:gd name="T71" fmla="*/ 4 h 262"/>
                  <a:gd name="T72" fmla="*/ 5 w 165"/>
                  <a:gd name="T73" fmla="*/ 5 h 262"/>
                  <a:gd name="T74" fmla="*/ 5 w 165"/>
                  <a:gd name="T75" fmla="*/ 6 h 262"/>
                  <a:gd name="T76" fmla="*/ 5 w 165"/>
                  <a:gd name="T77" fmla="*/ 6 h 262"/>
                  <a:gd name="T78" fmla="*/ 4 w 165"/>
                  <a:gd name="T79" fmla="*/ 5 h 262"/>
                  <a:gd name="T80" fmla="*/ 3 w 165"/>
                  <a:gd name="T81" fmla="*/ 5 h 262"/>
                  <a:gd name="T82" fmla="*/ 3 w 165"/>
                  <a:gd name="T83" fmla="*/ 5 h 262"/>
                  <a:gd name="T84" fmla="*/ 3 w 165"/>
                  <a:gd name="T85" fmla="*/ 5 h 262"/>
                  <a:gd name="T86" fmla="*/ 3 w 165"/>
                  <a:gd name="T87" fmla="*/ 5 h 262"/>
                  <a:gd name="T88" fmla="*/ 4 w 165"/>
                  <a:gd name="T89" fmla="*/ 6 h 262"/>
                  <a:gd name="T90" fmla="*/ 5 w 165"/>
                  <a:gd name="T91" fmla="*/ 7 h 262"/>
                  <a:gd name="T92" fmla="*/ 5 w 165"/>
                  <a:gd name="T93" fmla="*/ 8 h 262"/>
                  <a:gd name="T94" fmla="*/ 5 w 165"/>
                  <a:gd name="T95" fmla="*/ 8 h 262"/>
                  <a:gd name="T96" fmla="*/ 4 w 165"/>
                  <a:gd name="T97" fmla="*/ 7 h 262"/>
                  <a:gd name="T98" fmla="*/ 3 w 165"/>
                  <a:gd name="T99" fmla="*/ 7 h 262"/>
                  <a:gd name="T100" fmla="*/ 2 w 165"/>
                  <a:gd name="T101" fmla="*/ 7 h 262"/>
                  <a:gd name="T102" fmla="*/ 3 w 165"/>
                  <a:gd name="T103" fmla="*/ 7 h 262"/>
                  <a:gd name="T104" fmla="*/ 4 w 165"/>
                  <a:gd name="T105" fmla="*/ 8 h 262"/>
                  <a:gd name="T106" fmla="*/ 5 w 165"/>
                  <a:gd name="T107" fmla="*/ 8 h 262"/>
                  <a:gd name="T108" fmla="*/ 4 w 165"/>
                  <a:gd name="T109" fmla="*/ 9 h 262"/>
                  <a:gd name="T110" fmla="*/ 4 w 165"/>
                  <a:gd name="T111" fmla="*/ 9 h 26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5"/>
                  <a:gd name="T169" fmla="*/ 0 h 262"/>
                  <a:gd name="T170" fmla="*/ 165 w 165"/>
                  <a:gd name="T171" fmla="*/ 262 h 26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5" h="262">
                    <a:moveTo>
                      <a:pt x="156" y="261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3"/>
                    </a:lnTo>
                    <a:lnTo>
                      <a:pt x="136" y="249"/>
                    </a:lnTo>
                    <a:lnTo>
                      <a:pt x="130" y="244"/>
                    </a:lnTo>
                    <a:lnTo>
                      <a:pt x="126" y="241"/>
                    </a:lnTo>
                    <a:lnTo>
                      <a:pt x="122" y="238"/>
                    </a:lnTo>
                    <a:lnTo>
                      <a:pt x="120" y="236"/>
                    </a:lnTo>
                    <a:lnTo>
                      <a:pt x="107" y="228"/>
                    </a:lnTo>
                    <a:lnTo>
                      <a:pt x="92" y="219"/>
                    </a:lnTo>
                    <a:lnTo>
                      <a:pt x="77" y="207"/>
                    </a:lnTo>
                    <a:lnTo>
                      <a:pt x="61" y="196"/>
                    </a:lnTo>
                    <a:lnTo>
                      <a:pt x="45" y="184"/>
                    </a:lnTo>
                    <a:lnTo>
                      <a:pt x="30" y="175"/>
                    </a:lnTo>
                    <a:lnTo>
                      <a:pt x="17" y="168"/>
                    </a:lnTo>
                    <a:lnTo>
                      <a:pt x="7" y="164"/>
                    </a:lnTo>
                    <a:lnTo>
                      <a:pt x="8" y="156"/>
                    </a:lnTo>
                    <a:lnTo>
                      <a:pt x="9" y="149"/>
                    </a:lnTo>
                    <a:lnTo>
                      <a:pt x="9" y="139"/>
                    </a:lnTo>
                    <a:lnTo>
                      <a:pt x="10" y="121"/>
                    </a:lnTo>
                    <a:lnTo>
                      <a:pt x="16" y="122"/>
                    </a:lnTo>
                    <a:lnTo>
                      <a:pt x="23" y="125"/>
                    </a:lnTo>
                    <a:lnTo>
                      <a:pt x="31" y="129"/>
                    </a:lnTo>
                    <a:lnTo>
                      <a:pt x="40" y="135"/>
                    </a:lnTo>
                    <a:lnTo>
                      <a:pt x="51" y="140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5"/>
                    </a:lnTo>
                    <a:lnTo>
                      <a:pt x="76" y="154"/>
                    </a:lnTo>
                    <a:lnTo>
                      <a:pt x="78" y="154"/>
                    </a:lnTo>
                    <a:lnTo>
                      <a:pt x="78" y="153"/>
                    </a:lnTo>
                    <a:lnTo>
                      <a:pt x="80" y="152"/>
                    </a:lnTo>
                    <a:lnTo>
                      <a:pt x="77" y="149"/>
                    </a:lnTo>
                    <a:lnTo>
                      <a:pt x="75" y="148"/>
                    </a:lnTo>
                    <a:lnTo>
                      <a:pt x="71" y="145"/>
                    </a:lnTo>
                    <a:lnTo>
                      <a:pt x="66" y="141"/>
                    </a:lnTo>
                    <a:lnTo>
                      <a:pt x="58" y="137"/>
                    </a:lnTo>
                    <a:lnTo>
                      <a:pt x="46" y="130"/>
                    </a:lnTo>
                    <a:lnTo>
                      <a:pt x="30" y="121"/>
                    </a:lnTo>
                    <a:lnTo>
                      <a:pt x="9" y="108"/>
                    </a:lnTo>
                    <a:lnTo>
                      <a:pt x="8" y="100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1"/>
                    </a:lnTo>
                    <a:lnTo>
                      <a:pt x="22" y="85"/>
                    </a:lnTo>
                    <a:lnTo>
                      <a:pt x="31" y="90"/>
                    </a:lnTo>
                    <a:lnTo>
                      <a:pt x="42" y="93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0" y="103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3"/>
                    </a:lnTo>
                    <a:lnTo>
                      <a:pt x="80" y="102"/>
                    </a:lnTo>
                    <a:lnTo>
                      <a:pt x="73" y="98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7"/>
                    </a:lnTo>
                    <a:lnTo>
                      <a:pt x="45" y="84"/>
                    </a:lnTo>
                    <a:lnTo>
                      <a:pt x="39" y="80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3" y="62"/>
                    </a:lnTo>
                    <a:lnTo>
                      <a:pt x="13" y="52"/>
                    </a:lnTo>
                    <a:lnTo>
                      <a:pt x="5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3" y="34"/>
                    </a:lnTo>
                    <a:lnTo>
                      <a:pt x="17" y="37"/>
                    </a:lnTo>
                    <a:lnTo>
                      <a:pt x="22" y="40"/>
                    </a:lnTo>
                    <a:lnTo>
                      <a:pt x="27" y="43"/>
                    </a:lnTo>
                    <a:lnTo>
                      <a:pt x="31" y="46"/>
                    </a:lnTo>
                    <a:lnTo>
                      <a:pt x="36" y="49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2" y="41"/>
                    </a:lnTo>
                    <a:lnTo>
                      <a:pt x="28" y="38"/>
                    </a:lnTo>
                    <a:lnTo>
                      <a:pt x="23" y="34"/>
                    </a:lnTo>
                    <a:lnTo>
                      <a:pt x="20" y="31"/>
                    </a:lnTo>
                    <a:lnTo>
                      <a:pt x="15" y="28"/>
                    </a:lnTo>
                    <a:lnTo>
                      <a:pt x="10" y="25"/>
                    </a:lnTo>
                    <a:lnTo>
                      <a:pt x="6" y="22"/>
                    </a:lnTo>
                    <a:lnTo>
                      <a:pt x="1" y="18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10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6" y="24"/>
                    </a:lnTo>
                    <a:lnTo>
                      <a:pt x="59" y="33"/>
                    </a:lnTo>
                    <a:lnTo>
                      <a:pt x="71" y="41"/>
                    </a:lnTo>
                    <a:lnTo>
                      <a:pt x="83" y="49"/>
                    </a:lnTo>
                    <a:lnTo>
                      <a:pt x="92" y="56"/>
                    </a:lnTo>
                    <a:lnTo>
                      <a:pt x="100" y="62"/>
                    </a:lnTo>
                    <a:lnTo>
                      <a:pt x="109" y="68"/>
                    </a:lnTo>
                    <a:lnTo>
                      <a:pt x="118" y="75"/>
                    </a:lnTo>
                    <a:lnTo>
                      <a:pt x="127" y="80"/>
                    </a:lnTo>
                    <a:lnTo>
                      <a:pt x="135" y="86"/>
                    </a:lnTo>
                    <a:lnTo>
                      <a:pt x="144" y="92"/>
                    </a:lnTo>
                    <a:lnTo>
                      <a:pt x="152" y="99"/>
                    </a:lnTo>
                    <a:lnTo>
                      <a:pt x="161" y="105"/>
                    </a:lnTo>
                    <a:lnTo>
                      <a:pt x="164" y="116"/>
                    </a:lnTo>
                    <a:lnTo>
                      <a:pt x="165" y="132"/>
                    </a:lnTo>
                    <a:lnTo>
                      <a:pt x="164" y="151"/>
                    </a:lnTo>
                    <a:lnTo>
                      <a:pt x="164" y="164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61" y="167"/>
                    </a:lnTo>
                    <a:lnTo>
                      <a:pt x="157" y="164"/>
                    </a:lnTo>
                    <a:lnTo>
                      <a:pt x="150" y="160"/>
                    </a:lnTo>
                    <a:lnTo>
                      <a:pt x="142" y="155"/>
                    </a:lnTo>
                    <a:lnTo>
                      <a:pt x="131" y="149"/>
                    </a:lnTo>
                    <a:lnTo>
                      <a:pt x="122" y="145"/>
                    </a:lnTo>
                    <a:lnTo>
                      <a:pt x="113" y="140"/>
                    </a:lnTo>
                    <a:lnTo>
                      <a:pt x="105" y="137"/>
                    </a:lnTo>
                    <a:lnTo>
                      <a:pt x="100" y="137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0"/>
                    </a:lnTo>
                    <a:lnTo>
                      <a:pt x="100" y="141"/>
                    </a:lnTo>
                    <a:lnTo>
                      <a:pt x="108" y="146"/>
                    </a:lnTo>
                    <a:lnTo>
                      <a:pt x="116" y="149"/>
                    </a:lnTo>
                    <a:lnTo>
                      <a:pt x="123" y="154"/>
                    </a:lnTo>
                    <a:lnTo>
                      <a:pt x="131" y="159"/>
                    </a:lnTo>
                    <a:lnTo>
                      <a:pt x="139" y="163"/>
                    </a:lnTo>
                    <a:lnTo>
                      <a:pt x="147" y="167"/>
                    </a:lnTo>
                    <a:lnTo>
                      <a:pt x="156" y="171"/>
                    </a:lnTo>
                    <a:lnTo>
                      <a:pt x="164" y="176"/>
                    </a:lnTo>
                    <a:lnTo>
                      <a:pt x="164" y="199"/>
                    </a:lnTo>
                    <a:lnTo>
                      <a:pt x="164" y="213"/>
                    </a:lnTo>
                    <a:lnTo>
                      <a:pt x="162" y="222"/>
                    </a:lnTo>
                    <a:lnTo>
                      <a:pt x="161" y="232"/>
                    </a:lnTo>
                    <a:lnTo>
                      <a:pt x="161" y="234"/>
                    </a:lnTo>
                    <a:lnTo>
                      <a:pt x="160" y="234"/>
                    </a:lnTo>
                    <a:lnTo>
                      <a:pt x="160" y="235"/>
                    </a:lnTo>
                    <a:lnTo>
                      <a:pt x="151" y="229"/>
                    </a:lnTo>
                    <a:lnTo>
                      <a:pt x="143" y="223"/>
                    </a:lnTo>
                    <a:lnTo>
                      <a:pt x="134" y="217"/>
                    </a:lnTo>
                    <a:lnTo>
                      <a:pt x="124" y="212"/>
                    </a:lnTo>
                    <a:lnTo>
                      <a:pt x="115" y="206"/>
                    </a:lnTo>
                    <a:lnTo>
                      <a:pt x="107" y="200"/>
                    </a:lnTo>
                    <a:lnTo>
                      <a:pt x="99" y="197"/>
                    </a:lnTo>
                    <a:lnTo>
                      <a:pt x="91" y="193"/>
                    </a:lnTo>
                    <a:lnTo>
                      <a:pt x="95" y="199"/>
                    </a:lnTo>
                    <a:lnTo>
                      <a:pt x="100" y="205"/>
                    </a:lnTo>
                    <a:lnTo>
                      <a:pt x="109" y="212"/>
                    </a:lnTo>
                    <a:lnTo>
                      <a:pt x="120" y="219"/>
                    </a:lnTo>
                    <a:lnTo>
                      <a:pt x="131" y="226"/>
                    </a:lnTo>
                    <a:lnTo>
                      <a:pt x="143" y="232"/>
                    </a:lnTo>
                    <a:lnTo>
                      <a:pt x="152" y="238"/>
                    </a:lnTo>
                    <a:lnTo>
                      <a:pt x="160" y="243"/>
                    </a:lnTo>
                    <a:lnTo>
                      <a:pt x="160" y="251"/>
                    </a:lnTo>
                    <a:lnTo>
                      <a:pt x="160" y="256"/>
                    </a:lnTo>
                    <a:lnTo>
                      <a:pt x="160" y="258"/>
                    </a:lnTo>
                    <a:lnTo>
                      <a:pt x="159" y="261"/>
                    </a:lnTo>
                    <a:lnTo>
                      <a:pt x="158" y="262"/>
                    </a:lnTo>
                    <a:lnTo>
                      <a:pt x="157" y="262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4" name="Freeform 282"/>
              <p:cNvSpPr>
                <a:spLocks/>
              </p:cNvSpPr>
              <p:nvPr/>
            </p:nvSpPr>
            <p:spPr bwMode="auto">
              <a:xfrm>
                <a:off x="1347" y="3312"/>
                <a:ext cx="45" cy="105"/>
              </a:xfrm>
              <a:custGeom>
                <a:avLst/>
                <a:gdLst>
                  <a:gd name="T0" fmla="*/ 0 w 89"/>
                  <a:gd name="T1" fmla="*/ 6 h 211"/>
                  <a:gd name="T2" fmla="*/ 1 w 89"/>
                  <a:gd name="T3" fmla="*/ 5 h 211"/>
                  <a:gd name="T4" fmla="*/ 1 w 89"/>
                  <a:gd name="T5" fmla="*/ 3 h 211"/>
                  <a:gd name="T6" fmla="*/ 1 w 89"/>
                  <a:gd name="T7" fmla="*/ 2 h 211"/>
                  <a:gd name="T8" fmla="*/ 1 w 89"/>
                  <a:gd name="T9" fmla="*/ 0 h 211"/>
                  <a:gd name="T10" fmla="*/ 2 w 89"/>
                  <a:gd name="T11" fmla="*/ 0 h 211"/>
                  <a:gd name="T12" fmla="*/ 2 w 89"/>
                  <a:gd name="T13" fmla="*/ 0 h 211"/>
                  <a:gd name="T14" fmla="*/ 3 w 89"/>
                  <a:gd name="T15" fmla="*/ 0 h 211"/>
                  <a:gd name="T16" fmla="*/ 3 w 89"/>
                  <a:gd name="T17" fmla="*/ 0 h 211"/>
                  <a:gd name="T18" fmla="*/ 3 w 89"/>
                  <a:gd name="T19" fmla="*/ 0 h 211"/>
                  <a:gd name="T20" fmla="*/ 3 w 89"/>
                  <a:gd name="T21" fmla="*/ 0 h 211"/>
                  <a:gd name="T22" fmla="*/ 3 w 89"/>
                  <a:gd name="T23" fmla="*/ 0 h 211"/>
                  <a:gd name="T24" fmla="*/ 3 w 89"/>
                  <a:gd name="T25" fmla="*/ 0 h 211"/>
                  <a:gd name="T26" fmla="*/ 3 w 89"/>
                  <a:gd name="T27" fmla="*/ 1 h 211"/>
                  <a:gd name="T28" fmla="*/ 3 w 89"/>
                  <a:gd name="T29" fmla="*/ 2 h 211"/>
                  <a:gd name="T30" fmla="*/ 3 w 89"/>
                  <a:gd name="T31" fmla="*/ 4 h 211"/>
                  <a:gd name="T32" fmla="*/ 3 w 89"/>
                  <a:gd name="T33" fmla="*/ 5 h 211"/>
                  <a:gd name="T34" fmla="*/ 2 w 89"/>
                  <a:gd name="T35" fmla="*/ 6 h 211"/>
                  <a:gd name="T36" fmla="*/ 2 w 89"/>
                  <a:gd name="T37" fmla="*/ 6 h 211"/>
                  <a:gd name="T38" fmla="*/ 1 w 89"/>
                  <a:gd name="T39" fmla="*/ 6 h 211"/>
                  <a:gd name="T40" fmla="*/ 1 w 89"/>
                  <a:gd name="T41" fmla="*/ 6 h 211"/>
                  <a:gd name="T42" fmla="*/ 1 w 89"/>
                  <a:gd name="T43" fmla="*/ 6 h 211"/>
                  <a:gd name="T44" fmla="*/ 1 w 89"/>
                  <a:gd name="T45" fmla="*/ 6 h 211"/>
                  <a:gd name="T46" fmla="*/ 1 w 89"/>
                  <a:gd name="T47" fmla="*/ 6 h 211"/>
                  <a:gd name="T48" fmla="*/ 0 w 89"/>
                  <a:gd name="T49" fmla="*/ 6 h 21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"/>
                  <a:gd name="T76" fmla="*/ 0 h 211"/>
                  <a:gd name="T77" fmla="*/ 89 w 89"/>
                  <a:gd name="T78" fmla="*/ 211 h 21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" h="211">
                    <a:moveTo>
                      <a:pt x="0" y="211"/>
                    </a:moveTo>
                    <a:lnTo>
                      <a:pt x="3" y="165"/>
                    </a:lnTo>
                    <a:lnTo>
                      <a:pt x="6" y="118"/>
                    </a:lnTo>
                    <a:lnTo>
                      <a:pt x="10" y="72"/>
                    </a:lnTo>
                    <a:lnTo>
                      <a:pt x="15" y="28"/>
                    </a:lnTo>
                    <a:lnTo>
                      <a:pt x="37" y="19"/>
                    </a:lnTo>
                    <a:lnTo>
                      <a:pt x="55" y="13"/>
                    </a:lnTo>
                    <a:lnTo>
                      <a:pt x="66" y="8"/>
                    </a:lnTo>
                    <a:lnTo>
                      <a:pt x="75" y="5"/>
                    </a:lnTo>
                    <a:lnTo>
                      <a:pt x="80" y="2"/>
                    </a:lnTo>
                    <a:lnTo>
                      <a:pt x="84" y="1"/>
                    </a:lnTo>
                    <a:lnTo>
                      <a:pt x="87" y="0"/>
                    </a:lnTo>
                    <a:lnTo>
                      <a:pt x="89" y="0"/>
                    </a:lnTo>
                    <a:lnTo>
                      <a:pt x="83" y="45"/>
                    </a:lnTo>
                    <a:lnTo>
                      <a:pt x="79" y="91"/>
                    </a:lnTo>
                    <a:lnTo>
                      <a:pt x="75" y="137"/>
                    </a:lnTo>
                    <a:lnTo>
                      <a:pt x="73" y="183"/>
                    </a:lnTo>
                    <a:lnTo>
                      <a:pt x="51" y="193"/>
                    </a:lnTo>
                    <a:lnTo>
                      <a:pt x="34" y="198"/>
                    </a:lnTo>
                    <a:lnTo>
                      <a:pt x="22" y="203"/>
                    </a:lnTo>
                    <a:lnTo>
                      <a:pt x="14" y="206"/>
                    </a:lnTo>
                    <a:lnTo>
                      <a:pt x="8" y="209"/>
                    </a:lnTo>
                    <a:lnTo>
                      <a:pt x="5" y="210"/>
                    </a:lnTo>
                    <a:lnTo>
                      <a:pt x="3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Freeform 283"/>
              <p:cNvSpPr>
                <a:spLocks/>
              </p:cNvSpPr>
              <p:nvPr/>
            </p:nvSpPr>
            <p:spPr bwMode="auto">
              <a:xfrm>
                <a:off x="1388" y="3282"/>
                <a:ext cx="78" cy="120"/>
              </a:xfrm>
              <a:custGeom>
                <a:avLst/>
                <a:gdLst>
                  <a:gd name="T0" fmla="*/ 0 w 157"/>
                  <a:gd name="T1" fmla="*/ 8 h 240"/>
                  <a:gd name="T2" fmla="*/ 0 w 157"/>
                  <a:gd name="T3" fmla="*/ 7 h 240"/>
                  <a:gd name="T4" fmla="*/ 1 w 157"/>
                  <a:gd name="T5" fmla="*/ 7 h 240"/>
                  <a:gd name="T6" fmla="*/ 2 w 157"/>
                  <a:gd name="T7" fmla="*/ 6 h 240"/>
                  <a:gd name="T8" fmla="*/ 2 w 157"/>
                  <a:gd name="T9" fmla="*/ 6 h 240"/>
                  <a:gd name="T10" fmla="*/ 2 w 157"/>
                  <a:gd name="T11" fmla="*/ 6 h 240"/>
                  <a:gd name="T12" fmla="*/ 1 w 157"/>
                  <a:gd name="T13" fmla="*/ 6 h 240"/>
                  <a:gd name="T14" fmla="*/ 0 w 157"/>
                  <a:gd name="T15" fmla="*/ 7 h 240"/>
                  <a:gd name="T16" fmla="*/ 0 w 157"/>
                  <a:gd name="T17" fmla="*/ 5 h 240"/>
                  <a:gd name="T18" fmla="*/ 0 w 157"/>
                  <a:gd name="T19" fmla="*/ 4 h 240"/>
                  <a:gd name="T20" fmla="*/ 0 w 157"/>
                  <a:gd name="T21" fmla="*/ 4 h 240"/>
                  <a:gd name="T22" fmla="*/ 1 w 157"/>
                  <a:gd name="T23" fmla="*/ 3 h 240"/>
                  <a:gd name="T24" fmla="*/ 1 w 157"/>
                  <a:gd name="T25" fmla="*/ 3 h 240"/>
                  <a:gd name="T26" fmla="*/ 0 w 157"/>
                  <a:gd name="T27" fmla="*/ 4 h 240"/>
                  <a:gd name="T28" fmla="*/ 0 w 157"/>
                  <a:gd name="T29" fmla="*/ 4 h 240"/>
                  <a:gd name="T30" fmla="*/ 0 w 157"/>
                  <a:gd name="T31" fmla="*/ 3 h 240"/>
                  <a:gd name="T32" fmla="*/ 1 w 157"/>
                  <a:gd name="T33" fmla="*/ 2 h 240"/>
                  <a:gd name="T34" fmla="*/ 3 w 157"/>
                  <a:gd name="T35" fmla="*/ 1 h 240"/>
                  <a:gd name="T36" fmla="*/ 4 w 157"/>
                  <a:gd name="T37" fmla="*/ 0 h 240"/>
                  <a:gd name="T38" fmla="*/ 4 w 157"/>
                  <a:gd name="T39" fmla="*/ 1 h 240"/>
                  <a:gd name="T40" fmla="*/ 4 w 157"/>
                  <a:gd name="T41" fmla="*/ 1 h 240"/>
                  <a:gd name="T42" fmla="*/ 3 w 157"/>
                  <a:gd name="T43" fmla="*/ 2 h 240"/>
                  <a:gd name="T44" fmla="*/ 2 w 157"/>
                  <a:gd name="T45" fmla="*/ 2 h 240"/>
                  <a:gd name="T46" fmla="*/ 2 w 157"/>
                  <a:gd name="T47" fmla="*/ 2 h 240"/>
                  <a:gd name="T48" fmla="*/ 2 w 157"/>
                  <a:gd name="T49" fmla="*/ 2 h 240"/>
                  <a:gd name="T50" fmla="*/ 3 w 157"/>
                  <a:gd name="T51" fmla="*/ 2 h 240"/>
                  <a:gd name="T52" fmla="*/ 4 w 157"/>
                  <a:gd name="T53" fmla="*/ 1 h 240"/>
                  <a:gd name="T54" fmla="*/ 4 w 157"/>
                  <a:gd name="T55" fmla="*/ 3 h 240"/>
                  <a:gd name="T56" fmla="*/ 4 w 157"/>
                  <a:gd name="T57" fmla="*/ 3 h 240"/>
                  <a:gd name="T58" fmla="*/ 3 w 157"/>
                  <a:gd name="T59" fmla="*/ 4 h 240"/>
                  <a:gd name="T60" fmla="*/ 2 w 157"/>
                  <a:gd name="T61" fmla="*/ 4 h 240"/>
                  <a:gd name="T62" fmla="*/ 3 w 157"/>
                  <a:gd name="T63" fmla="*/ 4 h 240"/>
                  <a:gd name="T64" fmla="*/ 3 w 157"/>
                  <a:gd name="T65" fmla="*/ 4 h 240"/>
                  <a:gd name="T66" fmla="*/ 4 w 157"/>
                  <a:gd name="T67" fmla="*/ 4 h 240"/>
                  <a:gd name="T68" fmla="*/ 4 w 157"/>
                  <a:gd name="T69" fmla="*/ 4 h 240"/>
                  <a:gd name="T70" fmla="*/ 3 w 157"/>
                  <a:gd name="T71" fmla="*/ 5 h 240"/>
                  <a:gd name="T72" fmla="*/ 2 w 157"/>
                  <a:gd name="T73" fmla="*/ 5 h 240"/>
                  <a:gd name="T74" fmla="*/ 1 w 157"/>
                  <a:gd name="T75" fmla="*/ 6 h 240"/>
                  <a:gd name="T76" fmla="*/ 1 w 157"/>
                  <a:gd name="T77" fmla="*/ 6 h 240"/>
                  <a:gd name="T78" fmla="*/ 1 w 157"/>
                  <a:gd name="T79" fmla="*/ 6 h 240"/>
                  <a:gd name="T80" fmla="*/ 2 w 157"/>
                  <a:gd name="T81" fmla="*/ 5 h 240"/>
                  <a:gd name="T82" fmla="*/ 3 w 157"/>
                  <a:gd name="T83" fmla="*/ 5 h 240"/>
                  <a:gd name="T84" fmla="*/ 3 w 157"/>
                  <a:gd name="T85" fmla="*/ 5 h 240"/>
                  <a:gd name="T86" fmla="*/ 4 w 157"/>
                  <a:gd name="T87" fmla="*/ 5 h 240"/>
                  <a:gd name="T88" fmla="*/ 4 w 157"/>
                  <a:gd name="T89" fmla="*/ 5 h 240"/>
                  <a:gd name="T90" fmla="*/ 4 w 157"/>
                  <a:gd name="T91" fmla="*/ 6 h 240"/>
                  <a:gd name="T92" fmla="*/ 4 w 157"/>
                  <a:gd name="T93" fmla="*/ 6 h 240"/>
                  <a:gd name="T94" fmla="*/ 2 w 157"/>
                  <a:gd name="T95" fmla="*/ 7 h 240"/>
                  <a:gd name="T96" fmla="*/ 1 w 157"/>
                  <a:gd name="T97" fmla="*/ 8 h 24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40"/>
                  <a:gd name="T149" fmla="*/ 157 w 157"/>
                  <a:gd name="T150" fmla="*/ 240 h 24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40">
                    <a:moveTo>
                      <a:pt x="0" y="240"/>
                    </a:moveTo>
                    <a:lnTo>
                      <a:pt x="0" y="233"/>
                    </a:lnTo>
                    <a:lnTo>
                      <a:pt x="0" y="227"/>
                    </a:lnTo>
                    <a:lnTo>
                      <a:pt x="0" y="220"/>
                    </a:lnTo>
                    <a:lnTo>
                      <a:pt x="1" y="215"/>
                    </a:lnTo>
                    <a:lnTo>
                      <a:pt x="13" y="210"/>
                    </a:lnTo>
                    <a:lnTo>
                      <a:pt x="24" y="207"/>
                    </a:lnTo>
                    <a:lnTo>
                      <a:pt x="36" y="202"/>
                    </a:lnTo>
                    <a:lnTo>
                      <a:pt x="49" y="197"/>
                    </a:lnTo>
                    <a:lnTo>
                      <a:pt x="60" y="193"/>
                    </a:lnTo>
                    <a:lnTo>
                      <a:pt x="73" y="188"/>
                    </a:lnTo>
                    <a:lnTo>
                      <a:pt x="84" y="182"/>
                    </a:lnTo>
                    <a:lnTo>
                      <a:pt x="95" y="177"/>
                    </a:lnTo>
                    <a:lnTo>
                      <a:pt x="95" y="176"/>
                    </a:lnTo>
                    <a:lnTo>
                      <a:pt x="95" y="174"/>
                    </a:lnTo>
                    <a:lnTo>
                      <a:pt x="95" y="173"/>
                    </a:lnTo>
                    <a:lnTo>
                      <a:pt x="95" y="172"/>
                    </a:lnTo>
                    <a:lnTo>
                      <a:pt x="84" y="173"/>
                    </a:lnTo>
                    <a:lnTo>
                      <a:pt x="73" y="177"/>
                    </a:lnTo>
                    <a:lnTo>
                      <a:pt x="60" y="182"/>
                    </a:lnTo>
                    <a:lnTo>
                      <a:pt x="47" y="188"/>
                    </a:lnTo>
                    <a:lnTo>
                      <a:pt x="36" y="194"/>
                    </a:lnTo>
                    <a:lnTo>
                      <a:pt x="23" y="200"/>
                    </a:lnTo>
                    <a:lnTo>
                      <a:pt x="12" y="205"/>
                    </a:lnTo>
                    <a:lnTo>
                      <a:pt x="0" y="208"/>
                    </a:lnTo>
                    <a:lnTo>
                      <a:pt x="2" y="182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9"/>
                    </a:lnTo>
                    <a:lnTo>
                      <a:pt x="13" y="109"/>
                    </a:lnTo>
                    <a:lnTo>
                      <a:pt x="19" y="108"/>
                    </a:lnTo>
                    <a:lnTo>
                      <a:pt x="23" y="106"/>
                    </a:lnTo>
                    <a:lnTo>
                      <a:pt x="28" y="104"/>
                    </a:lnTo>
                    <a:lnTo>
                      <a:pt x="32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8"/>
                    </a:lnTo>
                    <a:lnTo>
                      <a:pt x="19" y="99"/>
                    </a:lnTo>
                    <a:lnTo>
                      <a:pt x="14" y="99"/>
                    </a:lnTo>
                    <a:lnTo>
                      <a:pt x="9" y="101"/>
                    </a:lnTo>
                    <a:lnTo>
                      <a:pt x="12" y="89"/>
                    </a:lnTo>
                    <a:lnTo>
                      <a:pt x="14" y="78"/>
                    </a:lnTo>
                    <a:lnTo>
                      <a:pt x="15" y="66"/>
                    </a:lnTo>
                    <a:lnTo>
                      <a:pt x="17" y="55"/>
                    </a:lnTo>
                    <a:lnTo>
                      <a:pt x="31" y="48"/>
                    </a:lnTo>
                    <a:lnTo>
                      <a:pt x="49" y="40"/>
                    </a:lnTo>
                    <a:lnTo>
                      <a:pt x="67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10"/>
                    </a:lnTo>
                    <a:lnTo>
                      <a:pt x="142" y="4"/>
                    </a:lnTo>
                    <a:lnTo>
                      <a:pt x="157" y="0"/>
                    </a:lnTo>
                    <a:lnTo>
                      <a:pt x="156" y="4"/>
                    </a:lnTo>
                    <a:lnTo>
                      <a:pt x="156" y="8"/>
                    </a:lnTo>
                    <a:lnTo>
                      <a:pt x="156" y="12"/>
                    </a:lnTo>
                    <a:lnTo>
                      <a:pt x="156" y="16"/>
                    </a:lnTo>
                    <a:lnTo>
                      <a:pt x="145" y="21"/>
                    </a:lnTo>
                    <a:lnTo>
                      <a:pt x="135" y="26"/>
                    </a:lnTo>
                    <a:lnTo>
                      <a:pt x="125" y="29"/>
                    </a:lnTo>
                    <a:lnTo>
                      <a:pt x="114" y="34"/>
                    </a:lnTo>
                    <a:lnTo>
                      <a:pt x="104" y="38"/>
                    </a:lnTo>
                    <a:lnTo>
                      <a:pt x="93" y="43"/>
                    </a:lnTo>
                    <a:lnTo>
                      <a:pt x="83" y="48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7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3" y="52"/>
                    </a:lnTo>
                    <a:lnTo>
                      <a:pt x="104" y="49"/>
                    </a:lnTo>
                    <a:lnTo>
                      <a:pt x="114" y="44"/>
                    </a:lnTo>
                    <a:lnTo>
                      <a:pt x="125" y="40"/>
                    </a:lnTo>
                    <a:lnTo>
                      <a:pt x="135" y="35"/>
                    </a:lnTo>
                    <a:lnTo>
                      <a:pt x="145" y="30"/>
                    </a:lnTo>
                    <a:lnTo>
                      <a:pt x="157" y="27"/>
                    </a:lnTo>
                    <a:lnTo>
                      <a:pt x="154" y="43"/>
                    </a:lnTo>
                    <a:lnTo>
                      <a:pt x="153" y="56"/>
                    </a:lnTo>
                    <a:lnTo>
                      <a:pt x="152" y="65"/>
                    </a:lnTo>
                    <a:lnTo>
                      <a:pt x="149" y="71"/>
                    </a:lnTo>
                    <a:lnTo>
                      <a:pt x="144" y="76"/>
                    </a:lnTo>
                    <a:lnTo>
                      <a:pt x="137" y="82"/>
                    </a:lnTo>
                    <a:lnTo>
                      <a:pt x="127" y="89"/>
                    </a:lnTo>
                    <a:lnTo>
                      <a:pt x="113" y="98"/>
                    </a:lnTo>
                    <a:lnTo>
                      <a:pt x="99" y="105"/>
                    </a:lnTo>
                    <a:lnTo>
                      <a:pt x="92" y="110"/>
                    </a:lnTo>
                    <a:lnTo>
                      <a:pt x="90" y="111"/>
                    </a:lnTo>
                    <a:lnTo>
                      <a:pt x="89" y="112"/>
                    </a:lnTo>
                    <a:lnTo>
                      <a:pt x="93" y="112"/>
                    </a:lnTo>
                    <a:lnTo>
                      <a:pt x="98" y="112"/>
                    </a:lnTo>
                    <a:lnTo>
                      <a:pt x="105" y="111"/>
                    </a:lnTo>
                    <a:lnTo>
                      <a:pt x="112" y="110"/>
                    </a:lnTo>
                    <a:lnTo>
                      <a:pt x="120" y="112"/>
                    </a:lnTo>
                    <a:lnTo>
                      <a:pt x="125" y="113"/>
                    </a:lnTo>
                    <a:lnTo>
                      <a:pt x="130" y="114"/>
                    </a:lnTo>
                    <a:lnTo>
                      <a:pt x="138" y="116"/>
                    </a:lnTo>
                    <a:lnTo>
                      <a:pt x="137" y="117"/>
                    </a:lnTo>
                    <a:lnTo>
                      <a:pt x="137" y="119"/>
                    </a:lnTo>
                    <a:lnTo>
                      <a:pt x="137" y="120"/>
                    </a:lnTo>
                    <a:lnTo>
                      <a:pt x="137" y="122"/>
                    </a:lnTo>
                    <a:lnTo>
                      <a:pt x="126" y="128"/>
                    </a:lnTo>
                    <a:lnTo>
                      <a:pt x="114" y="133"/>
                    </a:lnTo>
                    <a:lnTo>
                      <a:pt x="101" y="139"/>
                    </a:lnTo>
                    <a:lnTo>
                      <a:pt x="90" y="143"/>
                    </a:lnTo>
                    <a:lnTo>
                      <a:pt x="78" y="149"/>
                    </a:lnTo>
                    <a:lnTo>
                      <a:pt x="67" y="154"/>
                    </a:lnTo>
                    <a:lnTo>
                      <a:pt x="57" y="158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5"/>
                    </a:lnTo>
                    <a:lnTo>
                      <a:pt x="45" y="166"/>
                    </a:lnTo>
                    <a:lnTo>
                      <a:pt x="50" y="166"/>
                    </a:lnTo>
                    <a:lnTo>
                      <a:pt x="55" y="165"/>
                    </a:lnTo>
                    <a:lnTo>
                      <a:pt x="61" y="163"/>
                    </a:lnTo>
                    <a:lnTo>
                      <a:pt x="68" y="161"/>
                    </a:lnTo>
                    <a:lnTo>
                      <a:pt x="74" y="158"/>
                    </a:lnTo>
                    <a:lnTo>
                      <a:pt x="80" y="155"/>
                    </a:lnTo>
                    <a:lnTo>
                      <a:pt x="85" y="152"/>
                    </a:lnTo>
                    <a:lnTo>
                      <a:pt x="90" y="149"/>
                    </a:lnTo>
                    <a:lnTo>
                      <a:pt x="96" y="147"/>
                    </a:lnTo>
                    <a:lnTo>
                      <a:pt x="101" y="144"/>
                    </a:lnTo>
                    <a:lnTo>
                      <a:pt x="106" y="142"/>
                    </a:lnTo>
                    <a:lnTo>
                      <a:pt x="112" y="141"/>
                    </a:lnTo>
                    <a:lnTo>
                      <a:pt x="118" y="139"/>
                    </a:lnTo>
                    <a:lnTo>
                      <a:pt x="122" y="136"/>
                    </a:lnTo>
                    <a:lnTo>
                      <a:pt x="128" y="135"/>
                    </a:lnTo>
                    <a:lnTo>
                      <a:pt x="134" y="133"/>
                    </a:lnTo>
                    <a:lnTo>
                      <a:pt x="136" y="146"/>
                    </a:lnTo>
                    <a:lnTo>
                      <a:pt x="137" y="158"/>
                    </a:lnTo>
                    <a:lnTo>
                      <a:pt x="139" y="171"/>
                    </a:lnTo>
                    <a:lnTo>
                      <a:pt x="141" y="185"/>
                    </a:lnTo>
                    <a:lnTo>
                      <a:pt x="138" y="186"/>
                    </a:lnTo>
                    <a:lnTo>
                      <a:pt x="136" y="187"/>
                    </a:lnTo>
                    <a:lnTo>
                      <a:pt x="135" y="189"/>
                    </a:lnTo>
                    <a:lnTo>
                      <a:pt x="133" y="190"/>
                    </a:lnTo>
                    <a:lnTo>
                      <a:pt x="115" y="196"/>
                    </a:lnTo>
                    <a:lnTo>
                      <a:pt x="99" y="203"/>
                    </a:lnTo>
                    <a:lnTo>
                      <a:pt x="82" y="210"/>
                    </a:lnTo>
                    <a:lnTo>
                      <a:pt x="66" y="217"/>
                    </a:lnTo>
                    <a:lnTo>
                      <a:pt x="49" y="224"/>
                    </a:lnTo>
                    <a:lnTo>
                      <a:pt x="32" y="230"/>
                    </a:lnTo>
                    <a:lnTo>
                      <a:pt x="16" y="235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6" name="Freeform 284"/>
              <p:cNvSpPr>
                <a:spLocks/>
              </p:cNvSpPr>
              <p:nvPr/>
            </p:nvSpPr>
            <p:spPr bwMode="auto">
              <a:xfrm>
                <a:off x="1461" y="3370"/>
                <a:ext cx="9" cy="3"/>
              </a:xfrm>
              <a:custGeom>
                <a:avLst/>
                <a:gdLst>
                  <a:gd name="T0" fmla="*/ 1 w 18"/>
                  <a:gd name="T1" fmla="*/ 1 h 6"/>
                  <a:gd name="T2" fmla="*/ 1 w 18"/>
                  <a:gd name="T3" fmla="*/ 1 h 6"/>
                  <a:gd name="T4" fmla="*/ 1 w 18"/>
                  <a:gd name="T5" fmla="*/ 1 h 6"/>
                  <a:gd name="T6" fmla="*/ 1 w 18"/>
                  <a:gd name="T7" fmla="*/ 1 h 6"/>
                  <a:gd name="T8" fmla="*/ 0 w 18"/>
                  <a:gd name="T9" fmla="*/ 0 h 6"/>
                  <a:gd name="T10" fmla="*/ 1 w 18"/>
                  <a:gd name="T11" fmla="*/ 0 h 6"/>
                  <a:gd name="T12" fmla="*/ 1 w 18"/>
                  <a:gd name="T13" fmla="*/ 0 h 6"/>
                  <a:gd name="T14" fmla="*/ 1 w 18"/>
                  <a:gd name="T15" fmla="*/ 1 h 6"/>
                  <a:gd name="T16" fmla="*/ 1 w 18"/>
                  <a:gd name="T17" fmla="*/ 1 h 6"/>
                  <a:gd name="T18" fmla="*/ 1 w 18"/>
                  <a:gd name="T19" fmla="*/ 1 h 6"/>
                  <a:gd name="T20" fmla="*/ 1 w 18"/>
                  <a:gd name="T21" fmla="*/ 1 h 6"/>
                  <a:gd name="T22" fmla="*/ 1 w 18"/>
                  <a:gd name="T23" fmla="*/ 1 h 6"/>
                  <a:gd name="T24" fmla="*/ 1 w 18"/>
                  <a:gd name="T25" fmla="*/ 1 h 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"/>
                  <a:gd name="T40" fmla="*/ 0 h 6"/>
                  <a:gd name="T41" fmla="*/ 18 w 18"/>
                  <a:gd name="T42" fmla="*/ 6 h 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8" h="6">
                    <a:moveTo>
                      <a:pt x="4" y="6"/>
                    </a:move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" y="0"/>
                    </a:lnTo>
                    <a:lnTo>
                      <a:pt x="13" y="1"/>
                    </a:lnTo>
                    <a:lnTo>
                      <a:pt x="18" y="2"/>
                    </a:lnTo>
                    <a:lnTo>
                      <a:pt x="14" y="4"/>
                    </a:lnTo>
                    <a:lnTo>
                      <a:pt x="11" y="5"/>
                    </a:lnTo>
                    <a:lnTo>
                      <a:pt x="7" y="6"/>
                    </a:lnTo>
                    <a:lnTo>
                      <a:pt x="4" y="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7" name="Freeform 285"/>
              <p:cNvSpPr>
                <a:spLocks/>
              </p:cNvSpPr>
              <p:nvPr/>
            </p:nvSpPr>
            <p:spPr bwMode="auto">
              <a:xfrm>
                <a:off x="1191" y="3292"/>
                <a:ext cx="93" cy="59"/>
              </a:xfrm>
              <a:custGeom>
                <a:avLst/>
                <a:gdLst>
                  <a:gd name="T0" fmla="*/ 5 w 186"/>
                  <a:gd name="T1" fmla="*/ 3 h 119"/>
                  <a:gd name="T2" fmla="*/ 5 w 186"/>
                  <a:gd name="T3" fmla="*/ 3 h 119"/>
                  <a:gd name="T4" fmla="*/ 4 w 186"/>
                  <a:gd name="T5" fmla="*/ 2 h 119"/>
                  <a:gd name="T6" fmla="*/ 3 w 186"/>
                  <a:gd name="T7" fmla="*/ 2 h 119"/>
                  <a:gd name="T8" fmla="*/ 3 w 186"/>
                  <a:gd name="T9" fmla="*/ 2 h 119"/>
                  <a:gd name="T10" fmla="*/ 2 w 186"/>
                  <a:gd name="T11" fmla="*/ 1 h 119"/>
                  <a:gd name="T12" fmla="*/ 2 w 186"/>
                  <a:gd name="T13" fmla="*/ 1 h 119"/>
                  <a:gd name="T14" fmla="*/ 1 w 186"/>
                  <a:gd name="T15" fmla="*/ 0 h 119"/>
                  <a:gd name="T16" fmla="*/ 0 w 186"/>
                  <a:gd name="T17" fmla="*/ 0 h 119"/>
                  <a:gd name="T18" fmla="*/ 0 w 186"/>
                  <a:gd name="T19" fmla="*/ 0 h 119"/>
                  <a:gd name="T20" fmla="*/ 0 w 186"/>
                  <a:gd name="T21" fmla="*/ 0 h 119"/>
                  <a:gd name="T22" fmla="*/ 0 w 186"/>
                  <a:gd name="T23" fmla="*/ 0 h 119"/>
                  <a:gd name="T24" fmla="*/ 0 w 186"/>
                  <a:gd name="T25" fmla="*/ 0 h 119"/>
                  <a:gd name="T26" fmla="*/ 1 w 186"/>
                  <a:gd name="T27" fmla="*/ 0 h 119"/>
                  <a:gd name="T28" fmla="*/ 1 w 186"/>
                  <a:gd name="T29" fmla="*/ 0 h 119"/>
                  <a:gd name="T30" fmla="*/ 1 w 186"/>
                  <a:gd name="T31" fmla="*/ 0 h 119"/>
                  <a:gd name="T32" fmla="*/ 1 w 186"/>
                  <a:gd name="T33" fmla="*/ 0 h 119"/>
                  <a:gd name="T34" fmla="*/ 2 w 186"/>
                  <a:gd name="T35" fmla="*/ 0 h 119"/>
                  <a:gd name="T36" fmla="*/ 2 w 186"/>
                  <a:gd name="T37" fmla="*/ 0 h 119"/>
                  <a:gd name="T38" fmla="*/ 3 w 186"/>
                  <a:gd name="T39" fmla="*/ 1 h 119"/>
                  <a:gd name="T40" fmla="*/ 3 w 186"/>
                  <a:gd name="T41" fmla="*/ 1 h 119"/>
                  <a:gd name="T42" fmla="*/ 4 w 186"/>
                  <a:gd name="T43" fmla="*/ 1 h 119"/>
                  <a:gd name="T44" fmla="*/ 5 w 186"/>
                  <a:gd name="T45" fmla="*/ 2 h 119"/>
                  <a:gd name="T46" fmla="*/ 6 w 186"/>
                  <a:gd name="T47" fmla="*/ 2 h 119"/>
                  <a:gd name="T48" fmla="*/ 6 w 186"/>
                  <a:gd name="T49" fmla="*/ 3 h 119"/>
                  <a:gd name="T50" fmla="*/ 6 w 186"/>
                  <a:gd name="T51" fmla="*/ 3 h 119"/>
                  <a:gd name="T52" fmla="*/ 6 w 186"/>
                  <a:gd name="T53" fmla="*/ 3 h 119"/>
                  <a:gd name="T54" fmla="*/ 6 w 186"/>
                  <a:gd name="T55" fmla="*/ 3 h 119"/>
                  <a:gd name="T56" fmla="*/ 6 w 186"/>
                  <a:gd name="T57" fmla="*/ 3 h 119"/>
                  <a:gd name="T58" fmla="*/ 6 w 186"/>
                  <a:gd name="T59" fmla="*/ 3 h 119"/>
                  <a:gd name="T60" fmla="*/ 6 w 186"/>
                  <a:gd name="T61" fmla="*/ 3 h 119"/>
                  <a:gd name="T62" fmla="*/ 6 w 186"/>
                  <a:gd name="T63" fmla="*/ 3 h 119"/>
                  <a:gd name="T64" fmla="*/ 5 w 186"/>
                  <a:gd name="T65" fmla="*/ 3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8"/>
                    </a:lnTo>
                    <a:lnTo>
                      <a:pt x="79" y="64"/>
                    </a:lnTo>
                    <a:lnTo>
                      <a:pt x="59" y="52"/>
                    </a:lnTo>
                    <a:lnTo>
                      <a:pt x="39" y="39"/>
                    </a:lnTo>
                    <a:lnTo>
                      <a:pt x="20" y="2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2"/>
                    </a:lnTo>
                    <a:lnTo>
                      <a:pt x="15" y="1"/>
                    </a:lnTo>
                    <a:lnTo>
                      <a:pt x="22" y="0"/>
                    </a:lnTo>
                    <a:lnTo>
                      <a:pt x="42" y="13"/>
                    </a:lnTo>
                    <a:lnTo>
                      <a:pt x="62" y="25"/>
                    </a:lnTo>
                    <a:lnTo>
                      <a:pt x="82" y="37"/>
                    </a:lnTo>
                    <a:lnTo>
                      <a:pt x="103" y="49"/>
                    </a:lnTo>
                    <a:lnTo>
                      <a:pt x="124" y="62"/>
                    </a:lnTo>
                    <a:lnTo>
                      <a:pt x="143" y="76"/>
                    </a:lnTo>
                    <a:lnTo>
                      <a:pt x="164" y="91"/>
                    </a:lnTo>
                    <a:lnTo>
                      <a:pt x="183" y="107"/>
                    </a:lnTo>
                    <a:lnTo>
                      <a:pt x="185" y="108"/>
                    </a:lnTo>
                    <a:lnTo>
                      <a:pt x="185" y="109"/>
                    </a:lnTo>
                    <a:lnTo>
                      <a:pt x="185" y="111"/>
                    </a:lnTo>
                    <a:lnTo>
                      <a:pt x="186" y="112"/>
                    </a:lnTo>
                    <a:lnTo>
                      <a:pt x="180" y="115"/>
                    </a:lnTo>
                    <a:lnTo>
                      <a:pt x="172" y="116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8" name="Freeform 286"/>
              <p:cNvSpPr>
                <a:spLocks/>
              </p:cNvSpPr>
              <p:nvPr/>
            </p:nvSpPr>
            <p:spPr bwMode="auto">
              <a:xfrm>
                <a:off x="1292" y="3245"/>
                <a:ext cx="81" cy="99"/>
              </a:xfrm>
              <a:custGeom>
                <a:avLst/>
                <a:gdLst>
                  <a:gd name="T0" fmla="*/ 1 w 160"/>
                  <a:gd name="T1" fmla="*/ 6 h 197"/>
                  <a:gd name="T2" fmla="*/ 1 w 160"/>
                  <a:gd name="T3" fmla="*/ 4 h 197"/>
                  <a:gd name="T4" fmla="*/ 1 w 160"/>
                  <a:gd name="T5" fmla="*/ 3 h 197"/>
                  <a:gd name="T6" fmla="*/ 2 w 160"/>
                  <a:gd name="T7" fmla="*/ 3 h 197"/>
                  <a:gd name="T8" fmla="*/ 2 w 160"/>
                  <a:gd name="T9" fmla="*/ 3 h 197"/>
                  <a:gd name="T10" fmla="*/ 2 w 160"/>
                  <a:gd name="T11" fmla="*/ 3 h 197"/>
                  <a:gd name="T12" fmla="*/ 2 w 160"/>
                  <a:gd name="T13" fmla="*/ 3 h 197"/>
                  <a:gd name="T14" fmla="*/ 2 w 160"/>
                  <a:gd name="T15" fmla="*/ 3 h 197"/>
                  <a:gd name="T16" fmla="*/ 1 w 160"/>
                  <a:gd name="T17" fmla="*/ 3 h 197"/>
                  <a:gd name="T18" fmla="*/ 1 w 160"/>
                  <a:gd name="T19" fmla="*/ 3 h 197"/>
                  <a:gd name="T20" fmla="*/ 1 w 160"/>
                  <a:gd name="T21" fmla="*/ 3 h 197"/>
                  <a:gd name="T22" fmla="*/ 1 w 160"/>
                  <a:gd name="T23" fmla="*/ 2 h 197"/>
                  <a:gd name="T24" fmla="*/ 1 w 160"/>
                  <a:gd name="T25" fmla="*/ 2 h 197"/>
                  <a:gd name="T26" fmla="*/ 2 w 160"/>
                  <a:gd name="T27" fmla="*/ 1 h 197"/>
                  <a:gd name="T28" fmla="*/ 4 w 160"/>
                  <a:gd name="T29" fmla="*/ 1 h 197"/>
                  <a:gd name="T30" fmla="*/ 5 w 160"/>
                  <a:gd name="T31" fmla="*/ 1 h 197"/>
                  <a:gd name="T32" fmla="*/ 6 w 160"/>
                  <a:gd name="T33" fmla="*/ 1 h 197"/>
                  <a:gd name="T34" fmla="*/ 6 w 160"/>
                  <a:gd name="T35" fmla="*/ 1 h 197"/>
                  <a:gd name="T36" fmla="*/ 5 w 160"/>
                  <a:gd name="T37" fmla="*/ 1 h 197"/>
                  <a:gd name="T38" fmla="*/ 5 w 160"/>
                  <a:gd name="T39" fmla="*/ 1 h 197"/>
                  <a:gd name="T40" fmla="*/ 4 w 160"/>
                  <a:gd name="T41" fmla="*/ 1 h 197"/>
                  <a:gd name="T42" fmla="*/ 3 w 160"/>
                  <a:gd name="T43" fmla="*/ 2 h 197"/>
                  <a:gd name="T44" fmla="*/ 3 w 160"/>
                  <a:gd name="T45" fmla="*/ 2 h 197"/>
                  <a:gd name="T46" fmla="*/ 3 w 160"/>
                  <a:gd name="T47" fmla="*/ 2 h 197"/>
                  <a:gd name="T48" fmla="*/ 3 w 160"/>
                  <a:gd name="T49" fmla="*/ 2 h 197"/>
                  <a:gd name="T50" fmla="*/ 4 w 160"/>
                  <a:gd name="T51" fmla="*/ 2 h 197"/>
                  <a:gd name="T52" fmla="*/ 5 w 160"/>
                  <a:gd name="T53" fmla="*/ 1 h 197"/>
                  <a:gd name="T54" fmla="*/ 5 w 160"/>
                  <a:gd name="T55" fmla="*/ 1 h 197"/>
                  <a:gd name="T56" fmla="*/ 6 w 160"/>
                  <a:gd name="T57" fmla="*/ 1 h 197"/>
                  <a:gd name="T58" fmla="*/ 5 w 160"/>
                  <a:gd name="T59" fmla="*/ 2 h 197"/>
                  <a:gd name="T60" fmla="*/ 5 w 160"/>
                  <a:gd name="T61" fmla="*/ 2 h 197"/>
                  <a:gd name="T62" fmla="*/ 5 w 160"/>
                  <a:gd name="T63" fmla="*/ 2 h 197"/>
                  <a:gd name="T64" fmla="*/ 4 w 160"/>
                  <a:gd name="T65" fmla="*/ 3 h 197"/>
                  <a:gd name="T66" fmla="*/ 3 w 160"/>
                  <a:gd name="T67" fmla="*/ 3 h 197"/>
                  <a:gd name="T68" fmla="*/ 4 w 160"/>
                  <a:gd name="T69" fmla="*/ 3 h 197"/>
                  <a:gd name="T70" fmla="*/ 4 w 160"/>
                  <a:gd name="T71" fmla="*/ 3 h 197"/>
                  <a:gd name="T72" fmla="*/ 5 w 160"/>
                  <a:gd name="T73" fmla="*/ 3 h 197"/>
                  <a:gd name="T74" fmla="*/ 5 w 160"/>
                  <a:gd name="T75" fmla="*/ 3 h 197"/>
                  <a:gd name="T76" fmla="*/ 5 w 160"/>
                  <a:gd name="T77" fmla="*/ 3 h 197"/>
                  <a:gd name="T78" fmla="*/ 5 w 160"/>
                  <a:gd name="T79" fmla="*/ 3 h 197"/>
                  <a:gd name="T80" fmla="*/ 5 w 160"/>
                  <a:gd name="T81" fmla="*/ 3 h 197"/>
                  <a:gd name="T82" fmla="*/ 4 w 160"/>
                  <a:gd name="T83" fmla="*/ 4 h 197"/>
                  <a:gd name="T84" fmla="*/ 4 w 160"/>
                  <a:gd name="T85" fmla="*/ 4 h 197"/>
                  <a:gd name="T86" fmla="*/ 3 w 160"/>
                  <a:gd name="T87" fmla="*/ 4 h 197"/>
                  <a:gd name="T88" fmla="*/ 3 w 160"/>
                  <a:gd name="T89" fmla="*/ 4 h 197"/>
                  <a:gd name="T90" fmla="*/ 3 w 160"/>
                  <a:gd name="T91" fmla="*/ 4 h 197"/>
                  <a:gd name="T92" fmla="*/ 3 w 160"/>
                  <a:gd name="T93" fmla="*/ 4 h 197"/>
                  <a:gd name="T94" fmla="*/ 3 w 160"/>
                  <a:gd name="T95" fmla="*/ 4 h 197"/>
                  <a:gd name="T96" fmla="*/ 4 w 160"/>
                  <a:gd name="T97" fmla="*/ 4 h 197"/>
                  <a:gd name="T98" fmla="*/ 5 w 160"/>
                  <a:gd name="T99" fmla="*/ 4 h 197"/>
                  <a:gd name="T100" fmla="*/ 5 w 160"/>
                  <a:gd name="T101" fmla="*/ 4 h 197"/>
                  <a:gd name="T102" fmla="*/ 5 w 160"/>
                  <a:gd name="T103" fmla="*/ 5 h 197"/>
                  <a:gd name="T104" fmla="*/ 5 w 160"/>
                  <a:gd name="T105" fmla="*/ 5 h 197"/>
                  <a:gd name="T106" fmla="*/ 3 w 160"/>
                  <a:gd name="T107" fmla="*/ 6 h 197"/>
                  <a:gd name="T108" fmla="*/ 2 w 160"/>
                  <a:gd name="T109" fmla="*/ 6 h 197"/>
                  <a:gd name="T110" fmla="*/ 1 w 160"/>
                  <a:gd name="T111" fmla="*/ 6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2"/>
                    </a:lnTo>
                    <a:lnTo>
                      <a:pt x="5" y="116"/>
                    </a:lnTo>
                    <a:lnTo>
                      <a:pt x="7" y="89"/>
                    </a:lnTo>
                    <a:lnTo>
                      <a:pt x="22" y="85"/>
                    </a:lnTo>
                    <a:lnTo>
                      <a:pt x="33" y="81"/>
                    </a:lnTo>
                    <a:lnTo>
                      <a:pt x="43" y="79"/>
                    </a:lnTo>
                    <a:lnTo>
                      <a:pt x="48" y="77"/>
                    </a:lnTo>
                    <a:lnTo>
                      <a:pt x="53" y="74"/>
                    </a:lnTo>
                    <a:lnTo>
                      <a:pt x="55" y="72"/>
                    </a:lnTo>
                    <a:lnTo>
                      <a:pt x="55" y="70"/>
                    </a:lnTo>
                    <a:lnTo>
                      <a:pt x="55" y="68"/>
                    </a:lnTo>
                    <a:lnTo>
                      <a:pt x="48" y="69"/>
                    </a:lnTo>
                    <a:lnTo>
                      <a:pt x="43" y="71"/>
                    </a:lnTo>
                    <a:lnTo>
                      <a:pt x="36" y="72"/>
                    </a:lnTo>
                    <a:lnTo>
                      <a:pt x="30" y="74"/>
                    </a:lnTo>
                    <a:lnTo>
                      <a:pt x="24" y="77"/>
                    </a:lnTo>
                    <a:lnTo>
                      <a:pt x="17" y="79"/>
                    </a:lnTo>
                    <a:lnTo>
                      <a:pt x="12" y="80"/>
                    </a:lnTo>
                    <a:lnTo>
                      <a:pt x="6" y="81"/>
                    </a:lnTo>
                    <a:lnTo>
                      <a:pt x="7" y="71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0" y="43"/>
                    </a:lnTo>
                    <a:lnTo>
                      <a:pt x="25" y="35"/>
                    </a:lnTo>
                    <a:lnTo>
                      <a:pt x="43" y="28"/>
                    </a:lnTo>
                    <a:lnTo>
                      <a:pt x="62" y="23"/>
                    </a:lnTo>
                    <a:lnTo>
                      <a:pt x="82" y="18"/>
                    </a:lnTo>
                    <a:lnTo>
                      <a:pt x="101" y="12"/>
                    </a:lnTo>
                    <a:lnTo>
                      <a:pt x="121" y="8"/>
                    </a:lnTo>
                    <a:lnTo>
                      <a:pt x="140" y="4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5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9" y="15"/>
                    </a:lnTo>
                    <a:lnTo>
                      <a:pt x="138" y="18"/>
                    </a:lnTo>
                    <a:lnTo>
                      <a:pt x="129" y="23"/>
                    </a:lnTo>
                    <a:lnTo>
                      <a:pt x="119" y="26"/>
                    </a:lnTo>
                    <a:lnTo>
                      <a:pt x="109" y="30"/>
                    </a:lnTo>
                    <a:lnTo>
                      <a:pt x="99" y="33"/>
                    </a:lnTo>
                    <a:lnTo>
                      <a:pt x="90" y="36"/>
                    </a:lnTo>
                    <a:lnTo>
                      <a:pt x="79" y="40"/>
                    </a:lnTo>
                    <a:lnTo>
                      <a:pt x="79" y="41"/>
                    </a:lnTo>
                    <a:lnTo>
                      <a:pt x="79" y="42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2"/>
                    </a:lnTo>
                    <a:lnTo>
                      <a:pt x="106" y="38"/>
                    </a:lnTo>
                    <a:lnTo>
                      <a:pt x="119" y="33"/>
                    </a:lnTo>
                    <a:lnTo>
                      <a:pt x="130" y="30"/>
                    </a:lnTo>
                    <a:lnTo>
                      <a:pt x="140" y="26"/>
                    </a:lnTo>
                    <a:lnTo>
                      <a:pt x="150" y="24"/>
                    </a:lnTo>
                    <a:lnTo>
                      <a:pt x="157" y="21"/>
                    </a:lnTo>
                    <a:lnTo>
                      <a:pt x="160" y="20"/>
                    </a:lnTo>
                    <a:lnTo>
                      <a:pt x="159" y="28"/>
                    </a:lnTo>
                    <a:lnTo>
                      <a:pt x="158" y="36"/>
                    </a:lnTo>
                    <a:lnTo>
                      <a:pt x="157" y="45"/>
                    </a:lnTo>
                    <a:lnTo>
                      <a:pt x="155" y="53"/>
                    </a:lnTo>
                    <a:lnTo>
                      <a:pt x="149" y="55"/>
                    </a:lnTo>
                    <a:lnTo>
                      <a:pt x="139" y="58"/>
                    </a:lnTo>
                    <a:lnTo>
                      <a:pt x="128" y="62"/>
                    </a:lnTo>
                    <a:lnTo>
                      <a:pt x="117" y="66"/>
                    </a:lnTo>
                    <a:lnTo>
                      <a:pt x="107" y="70"/>
                    </a:lnTo>
                    <a:lnTo>
                      <a:pt x="99" y="74"/>
                    </a:lnTo>
                    <a:lnTo>
                      <a:pt x="94" y="79"/>
                    </a:lnTo>
                    <a:lnTo>
                      <a:pt x="94" y="84"/>
                    </a:lnTo>
                    <a:lnTo>
                      <a:pt x="100" y="83"/>
                    </a:lnTo>
                    <a:lnTo>
                      <a:pt x="108" y="81"/>
                    </a:lnTo>
                    <a:lnTo>
                      <a:pt x="115" y="79"/>
                    </a:lnTo>
                    <a:lnTo>
                      <a:pt x="124" y="76"/>
                    </a:lnTo>
                    <a:lnTo>
                      <a:pt x="132" y="72"/>
                    </a:lnTo>
                    <a:lnTo>
                      <a:pt x="140" y="69"/>
                    </a:lnTo>
                    <a:lnTo>
                      <a:pt x="149" y="65"/>
                    </a:lnTo>
                    <a:lnTo>
                      <a:pt x="157" y="63"/>
                    </a:lnTo>
                    <a:lnTo>
                      <a:pt x="157" y="69"/>
                    </a:lnTo>
                    <a:lnTo>
                      <a:pt x="157" y="74"/>
                    </a:lnTo>
                    <a:lnTo>
                      <a:pt x="157" y="81"/>
                    </a:lnTo>
                    <a:lnTo>
                      <a:pt x="155" y="87"/>
                    </a:lnTo>
                    <a:lnTo>
                      <a:pt x="145" y="91"/>
                    </a:lnTo>
                    <a:lnTo>
                      <a:pt x="136" y="95"/>
                    </a:lnTo>
                    <a:lnTo>
                      <a:pt x="126" y="100"/>
                    </a:lnTo>
                    <a:lnTo>
                      <a:pt x="115" y="103"/>
                    </a:lnTo>
                    <a:lnTo>
                      <a:pt x="105" y="107"/>
                    </a:lnTo>
                    <a:lnTo>
                      <a:pt x="94" y="110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8"/>
                    </a:lnTo>
                    <a:lnTo>
                      <a:pt x="68" y="121"/>
                    </a:lnTo>
                    <a:lnTo>
                      <a:pt x="67" y="123"/>
                    </a:lnTo>
                    <a:lnTo>
                      <a:pt x="66" y="126"/>
                    </a:lnTo>
                    <a:lnTo>
                      <a:pt x="69" y="125"/>
                    </a:lnTo>
                    <a:lnTo>
                      <a:pt x="78" y="123"/>
                    </a:lnTo>
                    <a:lnTo>
                      <a:pt x="91" y="118"/>
                    </a:lnTo>
                    <a:lnTo>
                      <a:pt x="106" y="114"/>
                    </a:lnTo>
                    <a:lnTo>
                      <a:pt x="121" y="108"/>
                    </a:lnTo>
                    <a:lnTo>
                      <a:pt x="136" y="103"/>
                    </a:lnTo>
                    <a:lnTo>
                      <a:pt x="147" y="100"/>
                    </a:lnTo>
                    <a:lnTo>
                      <a:pt x="155" y="99"/>
                    </a:lnTo>
                    <a:lnTo>
                      <a:pt x="154" y="109"/>
                    </a:lnTo>
                    <a:lnTo>
                      <a:pt x="153" y="119"/>
                    </a:lnTo>
                    <a:lnTo>
                      <a:pt x="152" y="130"/>
                    </a:lnTo>
                    <a:lnTo>
                      <a:pt x="151" y="140"/>
                    </a:lnTo>
                    <a:lnTo>
                      <a:pt x="132" y="147"/>
                    </a:lnTo>
                    <a:lnTo>
                      <a:pt x="113" y="155"/>
                    </a:lnTo>
                    <a:lnTo>
                      <a:pt x="94" y="163"/>
                    </a:lnTo>
                    <a:lnTo>
                      <a:pt x="76" y="170"/>
                    </a:lnTo>
                    <a:lnTo>
                      <a:pt x="56" y="177"/>
                    </a:lnTo>
                    <a:lnTo>
                      <a:pt x="38" y="184"/>
                    </a:lnTo>
                    <a:lnTo>
                      <a:pt x="18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Freeform 287"/>
              <p:cNvSpPr>
                <a:spLocks/>
              </p:cNvSpPr>
              <p:nvPr/>
            </p:nvSpPr>
            <p:spPr bwMode="auto">
              <a:xfrm>
                <a:off x="1205" y="3215"/>
                <a:ext cx="89" cy="128"/>
              </a:xfrm>
              <a:custGeom>
                <a:avLst/>
                <a:gdLst>
                  <a:gd name="T0" fmla="*/ 4 w 177"/>
                  <a:gd name="T1" fmla="*/ 8 h 255"/>
                  <a:gd name="T2" fmla="*/ 2 w 177"/>
                  <a:gd name="T3" fmla="*/ 6 h 255"/>
                  <a:gd name="T4" fmla="*/ 1 w 177"/>
                  <a:gd name="T5" fmla="*/ 5 h 255"/>
                  <a:gd name="T6" fmla="*/ 1 w 177"/>
                  <a:gd name="T7" fmla="*/ 5 h 255"/>
                  <a:gd name="T8" fmla="*/ 2 w 177"/>
                  <a:gd name="T9" fmla="*/ 5 h 255"/>
                  <a:gd name="T10" fmla="*/ 2 w 177"/>
                  <a:gd name="T11" fmla="*/ 5 h 255"/>
                  <a:gd name="T12" fmla="*/ 3 w 177"/>
                  <a:gd name="T13" fmla="*/ 5 h 255"/>
                  <a:gd name="T14" fmla="*/ 3 w 177"/>
                  <a:gd name="T15" fmla="*/ 5 h 255"/>
                  <a:gd name="T16" fmla="*/ 2 w 177"/>
                  <a:gd name="T17" fmla="*/ 5 h 255"/>
                  <a:gd name="T18" fmla="*/ 2 w 177"/>
                  <a:gd name="T19" fmla="*/ 5 h 255"/>
                  <a:gd name="T20" fmla="*/ 1 w 177"/>
                  <a:gd name="T21" fmla="*/ 4 h 255"/>
                  <a:gd name="T22" fmla="*/ 1 w 177"/>
                  <a:gd name="T23" fmla="*/ 3 h 255"/>
                  <a:gd name="T24" fmla="*/ 1 w 177"/>
                  <a:gd name="T25" fmla="*/ 3 h 255"/>
                  <a:gd name="T26" fmla="*/ 1 w 177"/>
                  <a:gd name="T27" fmla="*/ 3 h 255"/>
                  <a:gd name="T28" fmla="*/ 2 w 177"/>
                  <a:gd name="T29" fmla="*/ 3 h 255"/>
                  <a:gd name="T30" fmla="*/ 2 w 177"/>
                  <a:gd name="T31" fmla="*/ 3 h 255"/>
                  <a:gd name="T32" fmla="*/ 1 w 177"/>
                  <a:gd name="T33" fmla="*/ 3 h 255"/>
                  <a:gd name="T34" fmla="*/ 1 w 177"/>
                  <a:gd name="T35" fmla="*/ 3 h 255"/>
                  <a:gd name="T36" fmla="*/ 1 w 177"/>
                  <a:gd name="T37" fmla="*/ 3 h 255"/>
                  <a:gd name="T38" fmla="*/ 1 w 177"/>
                  <a:gd name="T39" fmla="*/ 2 h 255"/>
                  <a:gd name="T40" fmla="*/ 1 w 177"/>
                  <a:gd name="T41" fmla="*/ 2 h 255"/>
                  <a:gd name="T42" fmla="*/ 2 w 177"/>
                  <a:gd name="T43" fmla="*/ 2 h 255"/>
                  <a:gd name="T44" fmla="*/ 2 w 177"/>
                  <a:gd name="T45" fmla="*/ 2 h 255"/>
                  <a:gd name="T46" fmla="*/ 2 w 177"/>
                  <a:gd name="T47" fmla="*/ 2 h 255"/>
                  <a:gd name="T48" fmla="*/ 1 w 177"/>
                  <a:gd name="T49" fmla="*/ 2 h 255"/>
                  <a:gd name="T50" fmla="*/ 1 w 177"/>
                  <a:gd name="T51" fmla="*/ 1 h 255"/>
                  <a:gd name="T52" fmla="*/ 1 w 177"/>
                  <a:gd name="T53" fmla="*/ 0 h 255"/>
                  <a:gd name="T54" fmla="*/ 1 w 177"/>
                  <a:gd name="T55" fmla="*/ 0 h 255"/>
                  <a:gd name="T56" fmla="*/ 2 w 177"/>
                  <a:gd name="T57" fmla="*/ 1 h 255"/>
                  <a:gd name="T58" fmla="*/ 4 w 177"/>
                  <a:gd name="T59" fmla="*/ 2 h 255"/>
                  <a:gd name="T60" fmla="*/ 6 w 177"/>
                  <a:gd name="T61" fmla="*/ 4 h 255"/>
                  <a:gd name="T62" fmla="*/ 6 w 177"/>
                  <a:gd name="T63" fmla="*/ 5 h 255"/>
                  <a:gd name="T64" fmla="*/ 6 w 177"/>
                  <a:gd name="T65" fmla="*/ 5 h 255"/>
                  <a:gd name="T66" fmla="*/ 5 w 177"/>
                  <a:gd name="T67" fmla="*/ 5 h 255"/>
                  <a:gd name="T68" fmla="*/ 5 w 177"/>
                  <a:gd name="T69" fmla="*/ 5 h 255"/>
                  <a:gd name="T70" fmla="*/ 6 w 177"/>
                  <a:gd name="T71" fmla="*/ 5 h 255"/>
                  <a:gd name="T72" fmla="*/ 6 w 177"/>
                  <a:gd name="T73" fmla="*/ 5 h 255"/>
                  <a:gd name="T74" fmla="*/ 6 w 177"/>
                  <a:gd name="T75" fmla="*/ 6 h 255"/>
                  <a:gd name="T76" fmla="*/ 6 w 177"/>
                  <a:gd name="T77" fmla="*/ 6 h 255"/>
                  <a:gd name="T78" fmla="*/ 5 w 177"/>
                  <a:gd name="T79" fmla="*/ 5 h 255"/>
                  <a:gd name="T80" fmla="*/ 4 w 177"/>
                  <a:gd name="T81" fmla="*/ 5 h 255"/>
                  <a:gd name="T82" fmla="*/ 3 w 177"/>
                  <a:gd name="T83" fmla="*/ 5 h 255"/>
                  <a:gd name="T84" fmla="*/ 3 w 177"/>
                  <a:gd name="T85" fmla="*/ 5 h 255"/>
                  <a:gd name="T86" fmla="*/ 4 w 177"/>
                  <a:gd name="T87" fmla="*/ 5 h 255"/>
                  <a:gd name="T88" fmla="*/ 5 w 177"/>
                  <a:gd name="T89" fmla="*/ 6 h 255"/>
                  <a:gd name="T90" fmla="*/ 6 w 177"/>
                  <a:gd name="T91" fmla="*/ 7 h 255"/>
                  <a:gd name="T92" fmla="*/ 6 w 177"/>
                  <a:gd name="T93" fmla="*/ 8 h 255"/>
                  <a:gd name="T94" fmla="*/ 5 w 177"/>
                  <a:gd name="T95" fmla="*/ 7 h 255"/>
                  <a:gd name="T96" fmla="*/ 4 w 177"/>
                  <a:gd name="T97" fmla="*/ 7 h 255"/>
                  <a:gd name="T98" fmla="*/ 4 w 177"/>
                  <a:gd name="T99" fmla="*/ 7 h 255"/>
                  <a:gd name="T100" fmla="*/ 5 w 177"/>
                  <a:gd name="T101" fmla="*/ 7 h 255"/>
                  <a:gd name="T102" fmla="*/ 5 w 177"/>
                  <a:gd name="T103" fmla="*/ 8 h 255"/>
                  <a:gd name="T104" fmla="*/ 6 w 177"/>
                  <a:gd name="T105" fmla="*/ 8 h 255"/>
                  <a:gd name="T106" fmla="*/ 6 w 177"/>
                  <a:gd name="T107" fmla="*/ 8 h 255"/>
                  <a:gd name="T108" fmla="*/ 6 w 177"/>
                  <a:gd name="T109" fmla="*/ 8 h 25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7"/>
                  <a:gd name="T166" fmla="*/ 0 h 255"/>
                  <a:gd name="T167" fmla="*/ 177 w 177"/>
                  <a:gd name="T168" fmla="*/ 255 h 25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7" h="255">
                    <a:moveTo>
                      <a:pt x="161" y="254"/>
                    </a:moveTo>
                    <a:lnTo>
                      <a:pt x="142" y="239"/>
                    </a:lnTo>
                    <a:lnTo>
                      <a:pt x="122" y="225"/>
                    </a:lnTo>
                    <a:lnTo>
                      <a:pt x="102" y="212"/>
                    </a:lnTo>
                    <a:lnTo>
                      <a:pt x="83" y="199"/>
                    </a:lnTo>
                    <a:lnTo>
                      <a:pt x="63" y="186"/>
                    </a:lnTo>
                    <a:lnTo>
                      <a:pt x="43" y="175"/>
                    </a:lnTo>
                    <a:lnTo>
                      <a:pt x="23" y="162"/>
                    </a:lnTo>
                    <a:lnTo>
                      <a:pt x="3" y="150"/>
                    </a:lnTo>
                    <a:lnTo>
                      <a:pt x="0" y="140"/>
                    </a:lnTo>
                    <a:lnTo>
                      <a:pt x="2" y="134"/>
                    </a:lnTo>
                    <a:lnTo>
                      <a:pt x="8" y="132"/>
                    </a:lnTo>
                    <a:lnTo>
                      <a:pt x="18" y="133"/>
                    </a:lnTo>
                    <a:lnTo>
                      <a:pt x="30" y="137"/>
                    </a:lnTo>
                    <a:lnTo>
                      <a:pt x="40" y="140"/>
                    </a:lnTo>
                    <a:lnTo>
                      <a:pt x="49" y="145"/>
                    </a:lnTo>
                    <a:lnTo>
                      <a:pt x="56" y="147"/>
                    </a:lnTo>
                    <a:lnTo>
                      <a:pt x="60" y="150"/>
                    </a:lnTo>
                    <a:lnTo>
                      <a:pt x="64" y="154"/>
                    </a:lnTo>
                    <a:lnTo>
                      <a:pt x="71" y="159"/>
                    </a:lnTo>
                    <a:lnTo>
                      <a:pt x="78" y="160"/>
                    </a:lnTo>
                    <a:lnTo>
                      <a:pt x="79" y="159"/>
                    </a:lnTo>
                    <a:lnTo>
                      <a:pt x="79" y="157"/>
                    </a:lnTo>
                    <a:lnTo>
                      <a:pt x="81" y="156"/>
                    </a:lnTo>
                    <a:lnTo>
                      <a:pt x="72" y="149"/>
                    </a:lnTo>
                    <a:lnTo>
                      <a:pt x="63" y="144"/>
                    </a:lnTo>
                    <a:lnTo>
                      <a:pt x="55" y="138"/>
                    </a:lnTo>
                    <a:lnTo>
                      <a:pt x="46" y="133"/>
                    </a:lnTo>
                    <a:lnTo>
                      <a:pt x="37" y="129"/>
                    </a:lnTo>
                    <a:lnTo>
                      <a:pt x="29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6" y="102"/>
                    </a:lnTo>
                    <a:lnTo>
                      <a:pt x="2" y="94"/>
                    </a:lnTo>
                    <a:lnTo>
                      <a:pt x="2" y="85"/>
                    </a:lnTo>
                    <a:lnTo>
                      <a:pt x="3" y="73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2"/>
                    </a:lnTo>
                    <a:lnTo>
                      <a:pt x="24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47" y="91"/>
                    </a:lnTo>
                    <a:lnTo>
                      <a:pt x="38" y="85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7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7" y="66"/>
                    </a:lnTo>
                    <a:lnTo>
                      <a:pt x="5" y="65"/>
                    </a:lnTo>
                    <a:lnTo>
                      <a:pt x="6" y="59"/>
                    </a:lnTo>
                    <a:lnTo>
                      <a:pt x="6" y="54"/>
                    </a:lnTo>
                    <a:lnTo>
                      <a:pt x="6" y="49"/>
                    </a:lnTo>
                    <a:lnTo>
                      <a:pt x="6" y="43"/>
                    </a:lnTo>
                    <a:lnTo>
                      <a:pt x="10" y="44"/>
                    </a:lnTo>
                    <a:lnTo>
                      <a:pt x="16" y="48"/>
                    </a:lnTo>
                    <a:lnTo>
                      <a:pt x="23" y="51"/>
                    </a:lnTo>
                    <a:lnTo>
                      <a:pt x="31" y="56"/>
                    </a:lnTo>
                    <a:lnTo>
                      <a:pt x="39" y="59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8" y="57"/>
                    </a:lnTo>
                    <a:lnTo>
                      <a:pt x="44" y="53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2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5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8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8" y="23"/>
                    </a:lnTo>
                    <a:lnTo>
                      <a:pt x="78" y="35"/>
                    </a:lnTo>
                    <a:lnTo>
                      <a:pt x="98" y="47"/>
                    </a:lnTo>
                    <a:lnTo>
                      <a:pt x="117" y="61"/>
                    </a:lnTo>
                    <a:lnTo>
                      <a:pt x="138" y="73"/>
                    </a:lnTo>
                    <a:lnTo>
                      <a:pt x="158" y="87"/>
                    </a:lnTo>
                    <a:lnTo>
                      <a:pt x="177" y="102"/>
                    </a:lnTo>
                    <a:lnTo>
                      <a:pt x="176" y="111"/>
                    </a:lnTo>
                    <a:lnTo>
                      <a:pt x="176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7" y="138"/>
                    </a:lnTo>
                    <a:lnTo>
                      <a:pt x="152" y="138"/>
                    </a:lnTo>
                    <a:lnTo>
                      <a:pt x="151" y="139"/>
                    </a:lnTo>
                    <a:lnTo>
                      <a:pt x="151" y="140"/>
                    </a:lnTo>
                    <a:lnTo>
                      <a:pt x="151" y="141"/>
                    </a:lnTo>
                    <a:lnTo>
                      <a:pt x="151" y="142"/>
                    </a:lnTo>
                    <a:lnTo>
                      <a:pt x="154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0"/>
                    </a:lnTo>
                    <a:lnTo>
                      <a:pt x="173" y="154"/>
                    </a:lnTo>
                    <a:lnTo>
                      <a:pt x="173" y="159"/>
                    </a:lnTo>
                    <a:lnTo>
                      <a:pt x="173" y="165"/>
                    </a:lnTo>
                    <a:lnTo>
                      <a:pt x="173" y="171"/>
                    </a:lnTo>
                    <a:lnTo>
                      <a:pt x="172" y="171"/>
                    </a:lnTo>
                    <a:lnTo>
                      <a:pt x="170" y="172"/>
                    </a:lnTo>
                    <a:lnTo>
                      <a:pt x="160" y="167"/>
                    </a:lnTo>
                    <a:lnTo>
                      <a:pt x="148" y="160"/>
                    </a:lnTo>
                    <a:lnTo>
                      <a:pt x="137" y="154"/>
                    </a:lnTo>
                    <a:lnTo>
                      <a:pt x="125" y="147"/>
                    </a:lnTo>
                    <a:lnTo>
                      <a:pt x="115" y="141"/>
                    </a:lnTo>
                    <a:lnTo>
                      <a:pt x="104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5"/>
                    </a:lnTo>
                    <a:lnTo>
                      <a:pt x="83" y="137"/>
                    </a:lnTo>
                    <a:lnTo>
                      <a:pt x="93" y="141"/>
                    </a:lnTo>
                    <a:lnTo>
                      <a:pt x="104" y="146"/>
                    </a:lnTo>
                    <a:lnTo>
                      <a:pt x="115" y="152"/>
                    </a:lnTo>
                    <a:lnTo>
                      <a:pt x="125" y="156"/>
                    </a:lnTo>
                    <a:lnTo>
                      <a:pt x="136" y="161"/>
                    </a:lnTo>
                    <a:lnTo>
                      <a:pt x="146" y="168"/>
                    </a:lnTo>
                    <a:lnTo>
                      <a:pt x="158" y="174"/>
                    </a:lnTo>
                    <a:lnTo>
                      <a:pt x="169" y="182"/>
                    </a:lnTo>
                    <a:lnTo>
                      <a:pt x="169" y="203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5"/>
                    </a:lnTo>
                    <a:lnTo>
                      <a:pt x="158" y="223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4" y="212"/>
                    </a:lnTo>
                    <a:lnTo>
                      <a:pt x="127" y="206"/>
                    </a:lnTo>
                    <a:lnTo>
                      <a:pt x="119" y="201"/>
                    </a:lnTo>
                    <a:lnTo>
                      <a:pt x="112" y="198"/>
                    </a:lnTo>
                    <a:lnTo>
                      <a:pt x="104" y="194"/>
                    </a:lnTo>
                    <a:lnTo>
                      <a:pt x="106" y="199"/>
                    </a:lnTo>
                    <a:lnTo>
                      <a:pt x="113" y="203"/>
                    </a:lnTo>
                    <a:lnTo>
                      <a:pt x="121" y="209"/>
                    </a:lnTo>
                    <a:lnTo>
                      <a:pt x="130" y="215"/>
                    </a:lnTo>
                    <a:lnTo>
                      <a:pt x="140" y="222"/>
                    </a:lnTo>
                    <a:lnTo>
                      <a:pt x="151" y="228"/>
                    </a:lnTo>
                    <a:lnTo>
                      <a:pt x="159" y="232"/>
                    </a:lnTo>
                    <a:lnTo>
                      <a:pt x="166" y="237"/>
                    </a:lnTo>
                    <a:lnTo>
                      <a:pt x="166" y="242"/>
                    </a:lnTo>
                    <a:lnTo>
                      <a:pt x="166" y="245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5"/>
                    </a:lnTo>
                    <a:lnTo>
                      <a:pt x="162" y="255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0" name="Freeform 288"/>
              <p:cNvSpPr>
                <a:spLocks/>
              </p:cNvSpPr>
              <p:nvPr/>
            </p:nvSpPr>
            <p:spPr bwMode="auto">
              <a:xfrm>
                <a:off x="1374" y="3234"/>
                <a:ext cx="34" cy="79"/>
              </a:xfrm>
              <a:custGeom>
                <a:avLst/>
                <a:gdLst>
                  <a:gd name="T0" fmla="*/ 0 w 69"/>
                  <a:gd name="T1" fmla="*/ 5 h 157"/>
                  <a:gd name="T2" fmla="*/ 0 w 69"/>
                  <a:gd name="T3" fmla="*/ 5 h 157"/>
                  <a:gd name="T4" fmla="*/ 0 w 69"/>
                  <a:gd name="T5" fmla="*/ 4 h 157"/>
                  <a:gd name="T6" fmla="*/ 0 w 69"/>
                  <a:gd name="T7" fmla="*/ 2 h 157"/>
                  <a:gd name="T8" fmla="*/ 0 w 69"/>
                  <a:gd name="T9" fmla="*/ 1 h 157"/>
                  <a:gd name="T10" fmla="*/ 0 w 69"/>
                  <a:gd name="T11" fmla="*/ 1 h 157"/>
                  <a:gd name="T12" fmla="*/ 0 w 69"/>
                  <a:gd name="T13" fmla="*/ 1 h 157"/>
                  <a:gd name="T14" fmla="*/ 0 w 69"/>
                  <a:gd name="T15" fmla="*/ 1 h 157"/>
                  <a:gd name="T16" fmla="*/ 1 w 69"/>
                  <a:gd name="T17" fmla="*/ 1 h 157"/>
                  <a:gd name="T18" fmla="*/ 1 w 69"/>
                  <a:gd name="T19" fmla="*/ 1 h 157"/>
                  <a:gd name="T20" fmla="*/ 1 w 69"/>
                  <a:gd name="T21" fmla="*/ 1 h 157"/>
                  <a:gd name="T22" fmla="*/ 1 w 69"/>
                  <a:gd name="T23" fmla="*/ 1 h 157"/>
                  <a:gd name="T24" fmla="*/ 2 w 69"/>
                  <a:gd name="T25" fmla="*/ 0 h 157"/>
                  <a:gd name="T26" fmla="*/ 2 w 69"/>
                  <a:gd name="T27" fmla="*/ 1 h 157"/>
                  <a:gd name="T28" fmla="*/ 2 w 69"/>
                  <a:gd name="T29" fmla="*/ 3 h 157"/>
                  <a:gd name="T30" fmla="*/ 2 w 69"/>
                  <a:gd name="T31" fmla="*/ 4 h 157"/>
                  <a:gd name="T32" fmla="*/ 1 w 69"/>
                  <a:gd name="T33" fmla="*/ 5 h 157"/>
                  <a:gd name="T34" fmla="*/ 1 w 69"/>
                  <a:gd name="T35" fmla="*/ 5 h 157"/>
                  <a:gd name="T36" fmla="*/ 1 w 69"/>
                  <a:gd name="T37" fmla="*/ 5 h 157"/>
                  <a:gd name="T38" fmla="*/ 1 w 69"/>
                  <a:gd name="T39" fmla="*/ 5 h 157"/>
                  <a:gd name="T40" fmla="*/ 0 w 69"/>
                  <a:gd name="T41" fmla="*/ 5 h 157"/>
                  <a:gd name="T42" fmla="*/ 0 w 69"/>
                  <a:gd name="T43" fmla="*/ 5 h 157"/>
                  <a:gd name="T44" fmla="*/ 0 w 69"/>
                  <a:gd name="T45" fmla="*/ 5 h 157"/>
                  <a:gd name="T46" fmla="*/ 0 w 69"/>
                  <a:gd name="T47" fmla="*/ 5 h 157"/>
                  <a:gd name="T48" fmla="*/ 0 w 69"/>
                  <a:gd name="T49" fmla="*/ 5 h 1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7"/>
                  <a:gd name="T77" fmla="*/ 69 w 69"/>
                  <a:gd name="T78" fmla="*/ 157 h 1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7">
                    <a:moveTo>
                      <a:pt x="0" y="157"/>
                    </a:moveTo>
                    <a:lnTo>
                      <a:pt x="0" y="139"/>
                    </a:lnTo>
                    <a:lnTo>
                      <a:pt x="3" y="102"/>
                    </a:lnTo>
                    <a:lnTo>
                      <a:pt x="5" y="58"/>
                    </a:lnTo>
                    <a:lnTo>
                      <a:pt x="7" y="19"/>
                    </a:lnTo>
                    <a:lnTo>
                      <a:pt x="13" y="16"/>
                    </a:lnTo>
                    <a:lnTo>
                      <a:pt x="20" y="12"/>
                    </a:lnTo>
                    <a:lnTo>
                      <a:pt x="28" y="10"/>
                    </a:lnTo>
                    <a:lnTo>
                      <a:pt x="36" y="8"/>
                    </a:lnTo>
                    <a:lnTo>
                      <a:pt x="44" y="5"/>
                    </a:lnTo>
                    <a:lnTo>
                      <a:pt x="53" y="3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7" y="65"/>
                    </a:lnTo>
                    <a:lnTo>
                      <a:pt x="65" y="108"/>
                    </a:lnTo>
                    <a:lnTo>
                      <a:pt x="63" y="133"/>
                    </a:lnTo>
                    <a:lnTo>
                      <a:pt x="54" y="137"/>
                    </a:lnTo>
                    <a:lnTo>
                      <a:pt x="48" y="140"/>
                    </a:lnTo>
                    <a:lnTo>
                      <a:pt x="40" y="144"/>
                    </a:lnTo>
                    <a:lnTo>
                      <a:pt x="31" y="147"/>
                    </a:lnTo>
                    <a:lnTo>
                      <a:pt x="23" y="151"/>
                    </a:lnTo>
                    <a:lnTo>
                      <a:pt x="15" y="154"/>
                    </a:lnTo>
                    <a:lnTo>
                      <a:pt x="7" y="15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1" name="Freeform 289"/>
              <p:cNvSpPr>
                <a:spLocks/>
              </p:cNvSpPr>
              <p:nvPr/>
            </p:nvSpPr>
            <p:spPr bwMode="auto">
              <a:xfrm>
                <a:off x="1410" y="3204"/>
                <a:ext cx="74" cy="93"/>
              </a:xfrm>
              <a:custGeom>
                <a:avLst/>
                <a:gdLst>
                  <a:gd name="T0" fmla="*/ 1 w 148"/>
                  <a:gd name="T1" fmla="*/ 6 h 184"/>
                  <a:gd name="T2" fmla="*/ 1 w 148"/>
                  <a:gd name="T3" fmla="*/ 6 h 184"/>
                  <a:gd name="T4" fmla="*/ 1 w 148"/>
                  <a:gd name="T5" fmla="*/ 5 h 184"/>
                  <a:gd name="T6" fmla="*/ 2 w 148"/>
                  <a:gd name="T7" fmla="*/ 5 h 184"/>
                  <a:gd name="T8" fmla="*/ 2 w 148"/>
                  <a:gd name="T9" fmla="*/ 5 h 184"/>
                  <a:gd name="T10" fmla="*/ 2 w 148"/>
                  <a:gd name="T11" fmla="*/ 5 h 184"/>
                  <a:gd name="T12" fmla="*/ 1 w 148"/>
                  <a:gd name="T13" fmla="*/ 5 h 184"/>
                  <a:gd name="T14" fmla="*/ 1 w 148"/>
                  <a:gd name="T15" fmla="*/ 5 h 184"/>
                  <a:gd name="T16" fmla="*/ 1 w 148"/>
                  <a:gd name="T17" fmla="*/ 5 h 184"/>
                  <a:gd name="T18" fmla="*/ 1 w 148"/>
                  <a:gd name="T19" fmla="*/ 4 h 184"/>
                  <a:gd name="T20" fmla="*/ 2 w 148"/>
                  <a:gd name="T21" fmla="*/ 4 h 184"/>
                  <a:gd name="T22" fmla="*/ 3 w 148"/>
                  <a:gd name="T23" fmla="*/ 3 h 184"/>
                  <a:gd name="T24" fmla="*/ 3 w 148"/>
                  <a:gd name="T25" fmla="*/ 3 h 184"/>
                  <a:gd name="T26" fmla="*/ 2 w 148"/>
                  <a:gd name="T27" fmla="*/ 3 h 184"/>
                  <a:gd name="T28" fmla="*/ 1 w 148"/>
                  <a:gd name="T29" fmla="*/ 4 h 184"/>
                  <a:gd name="T30" fmla="*/ 1 w 148"/>
                  <a:gd name="T31" fmla="*/ 3 h 184"/>
                  <a:gd name="T32" fmla="*/ 1 w 148"/>
                  <a:gd name="T33" fmla="*/ 2 h 184"/>
                  <a:gd name="T34" fmla="*/ 2 w 148"/>
                  <a:gd name="T35" fmla="*/ 2 h 184"/>
                  <a:gd name="T36" fmla="*/ 3 w 148"/>
                  <a:gd name="T37" fmla="*/ 1 h 184"/>
                  <a:gd name="T38" fmla="*/ 3 w 148"/>
                  <a:gd name="T39" fmla="*/ 1 h 184"/>
                  <a:gd name="T40" fmla="*/ 5 w 148"/>
                  <a:gd name="T41" fmla="*/ 1 h 184"/>
                  <a:gd name="T42" fmla="*/ 5 w 148"/>
                  <a:gd name="T43" fmla="*/ 1 h 184"/>
                  <a:gd name="T44" fmla="*/ 5 w 148"/>
                  <a:gd name="T45" fmla="*/ 1 h 184"/>
                  <a:gd name="T46" fmla="*/ 4 w 148"/>
                  <a:gd name="T47" fmla="*/ 1 h 184"/>
                  <a:gd name="T48" fmla="*/ 3 w 148"/>
                  <a:gd name="T49" fmla="*/ 2 h 184"/>
                  <a:gd name="T50" fmla="*/ 3 w 148"/>
                  <a:gd name="T51" fmla="*/ 2 h 184"/>
                  <a:gd name="T52" fmla="*/ 3 w 148"/>
                  <a:gd name="T53" fmla="*/ 2 h 184"/>
                  <a:gd name="T54" fmla="*/ 4 w 148"/>
                  <a:gd name="T55" fmla="*/ 2 h 184"/>
                  <a:gd name="T56" fmla="*/ 5 w 148"/>
                  <a:gd name="T57" fmla="*/ 2 h 184"/>
                  <a:gd name="T58" fmla="*/ 5 w 148"/>
                  <a:gd name="T59" fmla="*/ 2 h 184"/>
                  <a:gd name="T60" fmla="*/ 5 w 148"/>
                  <a:gd name="T61" fmla="*/ 3 h 184"/>
                  <a:gd name="T62" fmla="*/ 4 w 148"/>
                  <a:gd name="T63" fmla="*/ 4 h 184"/>
                  <a:gd name="T64" fmla="*/ 3 w 148"/>
                  <a:gd name="T65" fmla="*/ 4 h 184"/>
                  <a:gd name="T66" fmla="*/ 3 w 148"/>
                  <a:gd name="T67" fmla="*/ 4 h 184"/>
                  <a:gd name="T68" fmla="*/ 2 w 148"/>
                  <a:gd name="T69" fmla="*/ 4 h 184"/>
                  <a:gd name="T70" fmla="*/ 2 w 148"/>
                  <a:gd name="T71" fmla="*/ 4 h 184"/>
                  <a:gd name="T72" fmla="*/ 3 w 148"/>
                  <a:gd name="T73" fmla="*/ 4 h 184"/>
                  <a:gd name="T74" fmla="*/ 3 w 148"/>
                  <a:gd name="T75" fmla="*/ 4 h 184"/>
                  <a:gd name="T76" fmla="*/ 4 w 148"/>
                  <a:gd name="T77" fmla="*/ 4 h 184"/>
                  <a:gd name="T78" fmla="*/ 5 w 148"/>
                  <a:gd name="T79" fmla="*/ 4 h 184"/>
                  <a:gd name="T80" fmla="*/ 5 w 148"/>
                  <a:gd name="T81" fmla="*/ 5 h 184"/>
                  <a:gd name="T82" fmla="*/ 5 w 148"/>
                  <a:gd name="T83" fmla="*/ 5 h 184"/>
                  <a:gd name="T84" fmla="*/ 4 w 148"/>
                  <a:gd name="T85" fmla="*/ 5 h 184"/>
                  <a:gd name="T86" fmla="*/ 3 w 148"/>
                  <a:gd name="T87" fmla="*/ 5 h 184"/>
                  <a:gd name="T88" fmla="*/ 2 w 148"/>
                  <a:gd name="T89" fmla="*/ 6 h 184"/>
                  <a:gd name="T90" fmla="*/ 1 w 148"/>
                  <a:gd name="T91" fmla="*/ 6 h 184"/>
                  <a:gd name="T92" fmla="*/ 1 w 148"/>
                  <a:gd name="T93" fmla="*/ 6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8"/>
                  <a:gd name="T142" fmla="*/ 0 h 184"/>
                  <a:gd name="T143" fmla="*/ 148 w 148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8" h="184">
                    <a:moveTo>
                      <a:pt x="1" y="184"/>
                    </a:moveTo>
                    <a:lnTo>
                      <a:pt x="0" y="181"/>
                    </a:lnTo>
                    <a:lnTo>
                      <a:pt x="1" y="178"/>
                    </a:lnTo>
                    <a:lnTo>
                      <a:pt x="1" y="174"/>
                    </a:lnTo>
                    <a:lnTo>
                      <a:pt x="3" y="166"/>
                    </a:lnTo>
                    <a:lnTo>
                      <a:pt x="10" y="162"/>
                    </a:lnTo>
                    <a:lnTo>
                      <a:pt x="16" y="159"/>
                    </a:lnTo>
                    <a:lnTo>
                      <a:pt x="22" y="156"/>
                    </a:lnTo>
                    <a:lnTo>
                      <a:pt x="29" y="153"/>
                    </a:lnTo>
                    <a:lnTo>
                      <a:pt x="34" y="151"/>
                    </a:lnTo>
                    <a:lnTo>
                      <a:pt x="41" y="147"/>
                    </a:lnTo>
                    <a:lnTo>
                      <a:pt x="48" y="145"/>
                    </a:lnTo>
                    <a:lnTo>
                      <a:pt x="56" y="142"/>
                    </a:lnTo>
                    <a:lnTo>
                      <a:pt x="56" y="140"/>
                    </a:lnTo>
                    <a:lnTo>
                      <a:pt x="56" y="138"/>
                    </a:lnTo>
                    <a:lnTo>
                      <a:pt x="56" y="137"/>
                    </a:lnTo>
                    <a:lnTo>
                      <a:pt x="56" y="136"/>
                    </a:lnTo>
                    <a:lnTo>
                      <a:pt x="49" y="137"/>
                    </a:lnTo>
                    <a:lnTo>
                      <a:pt x="41" y="138"/>
                    </a:lnTo>
                    <a:lnTo>
                      <a:pt x="34" y="142"/>
                    </a:lnTo>
                    <a:lnTo>
                      <a:pt x="28" y="145"/>
                    </a:lnTo>
                    <a:lnTo>
                      <a:pt x="22" y="148"/>
                    </a:lnTo>
                    <a:lnTo>
                      <a:pt x="15" y="151"/>
                    </a:lnTo>
                    <a:lnTo>
                      <a:pt x="8" y="154"/>
                    </a:lnTo>
                    <a:lnTo>
                      <a:pt x="2" y="155"/>
                    </a:lnTo>
                    <a:lnTo>
                      <a:pt x="3" y="144"/>
                    </a:lnTo>
                    <a:lnTo>
                      <a:pt x="3" y="133"/>
                    </a:lnTo>
                    <a:lnTo>
                      <a:pt x="3" y="123"/>
                    </a:lnTo>
                    <a:lnTo>
                      <a:pt x="5" y="113"/>
                    </a:lnTo>
                    <a:lnTo>
                      <a:pt x="15" y="108"/>
                    </a:lnTo>
                    <a:lnTo>
                      <a:pt x="24" y="103"/>
                    </a:lnTo>
                    <a:lnTo>
                      <a:pt x="36" y="100"/>
                    </a:lnTo>
                    <a:lnTo>
                      <a:pt x="46" y="98"/>
                    </a:lnTo>
                    <a:lnTo>
                      <a:pt x="57" y="94"/>
                    </a:lnTo>
                    <a:lnTo>
                      <a:pt x="69" y="91"/>
                    </a:lnTo>
                    <a:lnTo>
                      <a:pt x="81" y="87"/>
                    </a:lnTo>
                    <a:lnTo>
                      <a:pt x="91" y="82"/>
                    </a:lnTo>
                    <a:lnTo>
                      <a:pt x="79" y="83"/>
                    </a:lnTo>
                    <a:lnTo>
                      <a:pt x="69" y="84"/>
                    </a:lnTo>
                    <a:lnTo>
                      <a:pt x="57" y="86"/>
                    </a:lnTo>
                    <a:lnTo>
                      <a:pt x="47" y="89"/>
                    </a:lnTo>
                    <a:lnTo>
                      <a:pt x="36" y="92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8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2"/>
                    </a:lnTo>
                    <a:lnTo>
                      <a:pt x="22" y="48"/>
                    </a:lnTo>
                    <a:lnTo>
                      <a:pt x="30" y="44"/>
                    </a:lnTo>
                    <a:lnTo>
                      <a:pt x="39" y="40"/>
                    </a:lnTo>
                    <a:lnTo>
                      <a:pt x="48" y="38"/>
                    </a:lnTo>
                    <a:lnTo>
                      <a:pt x="57" y="34"/>
                    </a:lnTo>
                    <a:lnTo>
                      <a:pt x="67" y="32"/>
                    </a:lnTo>
                    <a:lnTo>
                      <a:pt x="75" y="29"/>
                    </a:lnTo>
                    <a:lnTo>
                      <a:pt x="82" y="25"/>
                    </a:lnTo>
                    <a:lnTo>
                      <a:pt x="90" y="22"/>
                    </a:lnTo>
                    <a:lnTo>
                      <a:pt x="100" y="16"/>
                    </a:lnTo>
                    <a:lnTo>
                      <a:pt x="110" y="10"/>
                    </a:lnTo>
                    <a:lnTo>
                      <a:pt x="121" y="6"/>
                    </a:lnTo>
                    <a:lnTo>
                      <a:pt x="131" y="2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9"/>
                    </a:lnTo>
                    <a:lnTo>
                      <a:pt x="145" y="14"/>
                    </a:lnTo>
                    <a:lnTo>
                      <a:pt x="145" y="18"/>
                    </a:lnTo>
                    <a:lnTo>
                      <a:pt x="140" y="22"/>
                    </a:lnTo>
                    <a:lnTo>
                      <a:pt x="133" y="25"/>
                    </a:lnTo>
                    <a:lnTo>
                      <a:pt x="125" y="29"/>
                    </a:lnTo>
                    <a:lnTo>
                      <a:pt x="116" y="32"/>
                    </a:lnTo>
                    <a:lnTo>
                      <a:pt x="107" y="36"/>
                    </a:lnTo>
                    <a:lnTo>
                      <a:pt x="99" y="38"/>
                    </a:lnTo>
                    <a:lnTo>
                      <a:pt x="91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7" y="48"/>
                    </a:lnTo>
                    <a:lnTo>
                      <a:pt x="90" y="49"/>
                    </a:lnTo>
                    <a:lnTo>
                      <a:pt x="97" y="47"/>
                    </a:lnTo>
                    <a:lnTo>
                      <a:pt x="104" y="44"/>
                    </a:lnTo>
                    <a:lnTo>
                      <a:pt x="110" y="41"/>
                    </a:lnTo>
                    <a:lnTo>
                      <a:pt x="117" y="38"/>
                    </a:lnTo>
                    <a:lnTo>
                      <a:pt x="124" y="36"/>
                    </a:lnTo>
                    <a:lnTo>
                      <a:pt x="132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9"/>
                    </a:lnTo>
                    <a:lnTo>
                      <a:pt x="145" y="72"/>
                    </a:lnTo>
                    <a:lnTo>
                      <a:pt x="144" y="87"/>
                    </a:lnTo>
                    <a:lnTo>
                      <a:pt x="137" y="90"/>
                    </a:lnTo>
                    <a:lnTo>
                      <a:pt x="131" y="93"/>
                    </a:lnTo>
                    <a:lnTo>
                      <a:pt x="123" y="97"/>
                    </a:lnTo>
                    <a:lnTo>
                      <a:pt x="110" y="102"/>
                    </a:lnTo>
                    <a:lnTo>
                      <a:pt x="97" y="106"/>
                    </a:lnTo>
                    <a:lnTo>
                      <a:pt x="86" y="108"/>
                    </a:lnTo>
                    <a:lnTo>
                      <a:pt x="79" y="110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4"/>
                    </a:lnTo>
                    <a:lnTo>
                      <a:pt x="66" y="114"/>
                    </a:lnTo>
                    <a:lnTo>
                      <a:pt x="64" y="115"/>
                    </a:lnTo>
                    <a:lnTo>
                      <a:pt x="64" y="116"/>
                    </a:lnTo>
                    <a:lnTo>
                      <a:pt x="64" y="117"/>
                    </a:lnTo>
                    <a:lnTo>
                      <a:pt x="64" y="120"/>
                    </a:lnTo>
                    <a:lnTo>
                      <a:pt x="64" y="121"/>
                    </a:lnTo>
                    <a:lnTo>
                      <a:pt x="70" y="121"/>
                    </a:lnTo>
                    <a:lnTo>
                      <a:pt x="77" y="120"/>
                    </a:lnTo>
                    <a:lnTo>
                      <a:pt x="83" y="118"/>
                    </a:lnTo>
                    <a:lnTo>
                      <a:pt x="89" y="116"/>
                    </a:lnTo>
                    <a:lnTo>
                      <a:pt x="94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20" y="115"/>
                    </a:lnTo>
                    <a:lnTo>
                      <a:pt x="125" y="117"/>
                    </a:lnTo>
                    <a:lnTo>
                      <a:pt x="133" y="120"/>
                    </a:lnTo>
                    <a:lnTo>
                      <a:pt x="147" y="123"/>
                    </a:lnTo>
                    <a:lnTo>
                      <a:pt x="147" y="125"/>
                    </a:lnTo>
                    <a:lnTo>
                      <a:pt x="148" y="128"/>
                    </a:lnTo>
                    <a:lnTo>
                      <a:pt x="148" y="131"/>
                    </a:lnTo>
                    <a:lnTo>
                      <a:pt x="148" y="133"/>
                    </a:lnTo>
                    <a:lnTo>
                      <a:pt x="137" y="137"/>
                    </a:lnTo>
                    <a:lnTo>
                      <a:pt x="128" y="139"/>
                    </a:lnTo>
                    <a:lnTo>
                      <a:pt x="121" y="142"/>
                    </a:lnTo>
                    <a:lnTo>
                      <a:pt x="113" y="144"/>
                    </a:lnTo>
                    <a:lnTo>
                      <a:pt x="104" y="147"/>
                    </a:lnTo>
                    <a:lnTo>
                      <a:pt x="92" y="152"/>
                    </a:lnTo>
                    <a:lnTo>
                      <a:pt x="78" y="158"/>
                    </a:lnTo>
                    <a:lnTo>
                      <a:pt x="60" y="165"/>
                    </a:lnTo>
                    <a:lnTo>
                      <a:pt x="54" y="168"/>
                    </a:lnTo>
                    <a:lnTo>
                      <a:pt x="46" y="170"/>
                    </a:lnTo>
                    <a:lnTo>
                      <a:pt x="39" y="175"/>
                    </a:lnTo>
                    <a:lnTo>
                      <a:pt x="31" y="177"/>
                    </a:lnTo>
                    <a:lnTo>
                      <a:pt x="22" y="181"/>
                    </a:lnTo>
                    <a:lnTo>
                      <a:pt x="15" y="183"/>
                    </a:lnTo>
                    <a:lnTo>
                      <a:pt x="7" y="184"/>
                    </a:lnTo>
                    <a:lnTo>
                      <a:pt x="1" y="184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Freeform 290"/>
              <p:cNvSpPr>
                <a:spLocks/>
              </p:cNvSpPr>
              <p:nvPr/>
            </p:nvSpPr>
            <p:spPr bwMode="auto">
              <a:xfrm>
                <a:off x="1217" y="3193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4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8" y="124"/>
                    </a:lnTo>
                    <a:lnTo>
                      <a:pt x="120" y="113"/>
                    </a:lnTo>
                    <a:lnTo>
                      <a:pt x="101" y="101"/>
                    </a:lnTo>
                    <a:lnTo>
                      <a:pt x="83" y="91"/>
                    </a:lnTo>
                    <a:lnTo>
                      <a:pt x="65" y="79"/>
                    </a:lnTo>
                    <a:lnTo>
                      <a:pt x="47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1"/>
                    </a:lnTo>
                    <a:lnTo>
                      <a:pt x="4" y="38"/>
                    </a:lnTo>
                    <a:lnTo>
                      <a:pt x="1" y="34"/>
                    </a:lnTo>
                    <a:lnTo>
                      <a:pt x="0" y="31"/>
                    </a:lnTo>
                    <a:lnTo>
                      <a:pt x="16" y="26"/>
                    </a:lnTo>
                    <a:lnTo>
                      <a:pt x="31" y="22"/>
                    </a:lnTo>
                    <a:lnTo>
                      <a:pt x="47" y="18"/>
                    </a:lnTo>
                    <a:lnTo>
                      <a:pt x="63" y="14"/>
                    </a:lnTo>
                    <a:lnTo>
                      <a:pt x="80" y="10"/>
                    </a:lnTo>
                    <a:lnTo>
                      <a:pt x="96" y="7"/>
                    </a:lnTo>
                    <a:lnTo>
                      <a:pt x="112" y="3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3"/>
                    </a:lnTo>
                    <a:lnTo>
                      <a:pt x="144" y="6"/>
                    </a:lnTo>
                    <a:lnTo>
                      <a:pt x="149" y="8"/>
                    </a:lnTo>
                    <a:lnTo>
                      <a:pt x="142" y="13"/>
                    </a:lnTo>
                    <a:lnTo>
                      <a:pt x="134" y="16"/>
                    </a:lnTo>
                    <a:lnTo>
                      <a:pt x="124" y="19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5"/>
                    </a:lnTo>
                    <a:lnTo>
                      <a:pt x="89" y="26"/>
                    </a:lnTo>
                    <a:lnTo>
                      <a:pt x="81" y="28"/>
                    </a:lnTo>
                    <a:lnTo>
                      <a:pt x="80" y="36"/>
                    </a:lnTo>
                    <a:lnTo>
                      <a:pt x="77" y="44"/>
                    </a:lnTo>
                    <a:lnTo>
                      <a:pt x="75" y="52"/>
                    </a:lnTo>
                    <a:lnTo>
                      <a:pt x="74" y="60"/>
                    </a:lnTo>
                    <a:lnTo>
                      <a:pt x="95" y="76"/>
                    </a:lnTo>
                    <a:lnTo>
                      <a:pt x="111" y="89"/>
                    </a:lnTo>
                    <a:lnTo>
                      <a:pt x="123" y="98"/>
                    </a:lnTo>
                    <a:lnTo>
                      <a:pt x="131" y="104"/>
                    </a:lnTo>
                    <a:lnTo>
                      <a:pt x="136" y="107"/>
                    </a:lnTo>
                    <a:lnTo>
                      <a:pt x="139" y="109"/>
                    </a:lnTo>
                    <a:lnTo>
                      <a:pt x="142" y="111"/>
                    </a:lnTo>
                    <a:lnTo>
                      <a:pt x="143" y="112"/>
                    </a:lnTo>
                    <a:lnTo>
                      <a:pt x="152" y="107"/>
                    </a:lnTo>
                    <a:lnTo>
                      <a:pt x="159" y="104"/>
                    </a:lnTo>
                    <a:lnTo>
                      <a:pt x="165" y="102"/>
                    </a:lnTo>
                    <a:lnTo>
                      <a:pt x="169" y="102"/>
                    </a:lnTo>
                    <a:lnTo>
                      <a:pt x="175" y="102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199" y="108"/>
                    </a:lnTo>
                    <a:lnTo>
                      <a:pt x="211" y="105"/>
                    </a:lnTo>
                    <a:lnTo>
                      <a:pt x="222" y="101"/>
                    </a:lnTo>
                    <a:lnTo>
                      <a:pt x="234" y="98"/>
                    </a:lnTo>
                    <a:lnTo>
                      <a:pt x="245" y="94"/>
                    </a:lnTo>
                    <a:lnTo>
                      <a:pt x="258" y="91"/>
                    </a:lnTo>
                    <a:lnTo>
                      <a:pt x="270" y="89"/>
                    </a:lnTo>
                    <a:lnTo>
                      <a:pt x="282" y="86"/>
                    </a:lnTo>
                    <a:lnTo>
                      <a:pt x="295" y="84"/>
                    </a:lnTo>
                    <a:lnTo>
                      <a:pt x="297" y="86"/>
                    </a:lnTo>
                    <a:lnTo>
                      <a:pt x="300" y="87"/>
                    </a:lnTo>
                    <a:lnTo>
                      <a:pt x="302" y="90"/>
                    </a:lnTo>
                    <a:lnTo>
                      <a:pt x="305" y="92"/>
                    </a:lnTo>
                    <a:lnTo>
                      <a:pt x="297" y="97"/>
                    </a:lnTo>
                    <a:lnTo>
                      <a:pt x="281" y="102"/>
                    </a:lnTo>
                    <a:lnTo>
                      <a:pt x="262" y="109"/>
                    </a:lnTo>
                    <a:lnTo>
                      <a:pt x="240" y="115"/>
                    </a:lnTo>
                    <a:lnTo>
                      <a:pt x="218" y="120"/>
                    </a:lnTo>
                    <a:lnTo>
                      <a:pt x="198" y="124"/>
                    </a:lnTo>
                    <a:lnTo>
                      <a:pt x="184" y="128"/>
                    </a:lnTo>
                    <a:lnTo>
                      <a:pt x="177" y="129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Freeform 291"/>
              <p:cNvSpPr>
                <a:spLocks/>
              </p:cNvSpPr>
              <p:nvPr/>
            </p:nvSpPr>
            <p:spPr bwMode="auto">
              <a:xfrm>
                <a:off x="1295" y="3248"/>
                <a:ext cx="11" cy="6"/>
              </a:xfrm>
              <a:custGeom>
                <a:avLst/>
                <a:gdLst>
                  <a:gd name="T0" fmla="*/ 1 w 21"/>
                  <a:gd name="T1" fmla="*/ 0 h 13"/>
                  <a:gd name="T2" fmla="*/ 1 w 21"/>
                  <a:gd name="T3" fmla="*/ 0 h 13"/>
                  <a:gd name="T4" fmla="*/ 1 w 21"/>
                  <a:gd name="T5" fmla="*/ 0 h 13"/>
                  <a:gd name="T6" fmla="*/ 1 w 21"/>
                  <a:gd name="T7" fmla="*/ 0 h 13"/>
                  <a:gd name="T8" fmla="*/ 0 w 21"/>
                  <a:gd name="T9" fmla="*/ 0 h 13"/>
                  <a:gd name="T10" fmla="*/ 1 w 21"/>
                  <a:gd name="T11" fmla="*/ 0 h 13"/>
                  <a:gd name="T12" fmla="*/ 1 w 21"/>
                  <a:gd name="T13" fmla="*/ 0 h 13"/>
                  <a:gd name="T14" fmla="*/ 1 w 21"/>
                  <a:gd name="T15" fmla="*/ 0 h 13"/>
                  <a:gd name="T16" fmla="*/ 1 w 21"/>
                  <a:gd name="T17" fmla="*/ 0 h 13"/>
                  <a:gd name="T18" fmla="*/ 1 w 21"/>
                  <a:gd name="T19" fmla="*/ 0 h 13"/>
                  <a:gd name="T20" fmla="*/ 1 w 21"/>
                  <a:gd name="T21" fmla="*/ 0 h 13"/>
                  <a:gd name="T22" fmla="*/ 1 w 21"/>
                  <a:gd name="T23" fmla="*/ 0 h 13"/>
                  <a:gd name="T24" fmla="*/ 1 w 21"/>
                  <a:gd name="T25" fmla="*/ 0 h 13"/>
                  <a:gd name="T26" fmla="*/ 1 w 21"/>
                  <a:gd name="T27" fmla="*/ 0 h 13"/>
                  <a:gd name="T28" fmla="*/ 1 w 21"/>
                  <a:gd name="T29" fmla="*/ 0 h 13"/>
                  <a:gd name="T30" fmla="*/ 1 w 21"/>
                  <a:gd name="T31" fmla="*/ 0 h 13"/>
                  <a:gd name="T32" fmla="*/ 1 w 21"/>
                  <a:gd name="T33" fmla="*/ 0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1"/>
                  <a:gd name="T52" fmla="*/ 0 h 13"/>
                  <a:gd name="T53" fmla="*/ 21 w 21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1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0" y="9"/>
                    </a:lnTo>
                    <a:lnTo>
                      <a:pt x="5" y="7"/>
                    </a:lnTo>
                    <a:lnTo>
                      <a:pt x="10" y="5"/>
                    </a:lnTo>
                    <a:lnTo>
                      <a:pt x="16" y="3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1" y="5"/>
                    </a:lnTo>
                    <a:lnTo>
                      <a:pt x="17" y="8"/>
                    </a:lnTo>
                    <a:lnTo>
                      <a:pt x="11" y="11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Freeform 292"/>
              <p:cNvSpPr>
                <a:spLocks/>
              </p:cNvSpPr>
              <p:nvPr/>
            </p:nvSpPr>
            <p:spPr bwMode="auto">
              <a:xfrm>
                <a:off x="1259" y="3201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2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5" y="86"/>
                    </a:moveTo>
                    <a:lnTo>
                      <a:pt x="48" y="81"/>
                    </a:lnTo>
                    <a:lnTo>
                      <a:pt x="41" y="75"/>
                    </a:lnTo>
                    <a:lnTo>
                      <a:pt x="35" y="70"/>
                    </a:lnTo>
                    <a:lnTo>
                      <a:pt x="28" y="64"/>
                    </a:lnTo>
                    <a:lnTo>
                      <a:pt x="21" y="60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5" y="28"/>
                    </a:lnTo>
                    <a:lnTo>
                      <a:pt x="6" y="22"/>
                    </a:lnTo>
                    <a:lnTo>
                      <a:pt x="12" y="18"/>
                    </a:lnTo>
                    <a:lnTo>
                      <a:pt x="20" y="15"/>
                    </a:lnTo>
                    <a:lnTo>
                      <a:pt x="29" y="11"/>
                    </a:lnTo>
                    <a:lnTo>
                      <a:pt x="39" y="9"/>
                    </a:lnTo>
                    <a:lnTo>
                      <a:pt x="51" y="6"/>
                    </a:lnTo>
                    <a:lnTo>
                      <a:pt x="61" y="3"/>
                    </a:lnTo>
                    <a:lnTo>
                      <a:pt x="71" y="2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2"/>
                    </a:lnTo>
                    <a:lnTo>
                      <a:pt x="75" y="6"/>
                    </a:lnTo>
                    <a:lnTo>
                      <a:pt x="68" y="9"/>
                    </a:lnTo>
                    <a:lnTo>
                      <a:pt x="62" y="13"/>
                    </a:lnTo>
                    <a:lnTo>
                      <a:pt x="55" y="15"/>
                    </a:lnTo>
                    <a:lnTo>
                      <a:pt x="48" y="17"/>
                    </a:lnTo>
                    <a:lnTo>
                      <a:pt x="41" y="19"/>
                    </a:lnTo>
                    <a:lnTo>
                      <a:pt x="35" y="22"/>
                    </a:lnTo>
                    <a:lnTo>
                      <a:pt x="29" y="24"/>
                    </a:lnTo>
                    <a:lnTo>
                      <a:pt x="29" y="25"/>
                    </a:lnTo>
                    <a:lnTo>
                      <a:pt x="29" y="28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9" y="28"/>
                    </a:lnTo>
                    <a:lnTo>
                      <a:pt x="51" y="23"/>
                    </a:lnTo>
                    <a:lnTo>
                      <a:pt x="63" y="16"/>
                    </a:lnTo>
                    <a:lnTo>
                      <a:pt x="77" y="10"/>
                    </a:lnTo>
                    <a:lnTo>
                      <a:pt x="89" y="8"/>
                    </a:lnTo>
                    <a:lnTo>
                      <a:pt x="99" y="8"/>
                    </a:lnTo>
                    <a:lnTo>
                      <a:pt x="108" y="15"/>
                    </a:lnTo>
                    <a:lnTo>
                      <a:pt x="115" y="30"/>
                    </a:lnTo>
                    <a:lnTo>
                      <a:pt x="121" y="36"/>
                    </a:lnTo>
                    <a:lnTo>
                      <a:pt x="128" y="41"/>
                    </a:lnTo>
                    <a:lnTo>
                      <a:pt x="135" y="47"/>
                    </a:lnTo>
                    <a:lnTo>
                      <a:pt x="143" y="53"/>
                    </a:lnTo>
                    <a:lnTo>
                      <a:pt x="147" y="53"/>
                    </a:lnTo>
                    <a:lnTo>
                      <a:pt x="153" y="53"/>
                    </a:lnTo>
                    <a:lnTo>
                      <a:pt x="161" y="53"/>
                    </a:lnTo>
                    <a:lnTo>
                      <a:pt x="168" y="53"/>
                    </a:lnTo>
                    <a:lnTo>
                      <a:pt x="176" y="54"/>
                    </a:lnTo>
                    <a:lnTo>
                      <a:pt x="183" y="56"/>
                    </a:lnTo>
                    <a:lnTo>
                      <a:pt x="190" y="59"/>
                    </a:lnTo>
                    <a:lnTo>
                      <a:pt x="196" y="62"/>
                    </a:lnTo>
                    <a:lnTo>
                      <a:pt x="190" y="64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79"/>
                    </a:lnTo>
                    <a:lnTo>
                      <a:pt x="120" y="82"/>
                    </a:lnTo>
                    <a:lnTo>
                      <a:pt x="109" y="83"/>
                    </a:lnTo>
                    <a:lnTo>
                      <a:pt x="105" y="82"/>
                    </a:lnTo>
                    <a:lnTo>
                      <a:pt x="98" y="79"/>
                    </a:lnTo>
                    <a:lnTo>
                      <a:pt x="91" y="78"/>
                    </a:lnTo>
                    <a:lnTo>
                      <a:pt x="86" y="78"/>
                    </a:lnTo>
                    <a:lnTo>
                      <a:pt x="82" y="78"/>
                    </a:lnTo>
                    <a:lnTo>
                      <a:pt x="77" y="79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1" y="86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6" y="86"/>
                    </a:lnTo>
                    <a:lnTo>
                      <a:pt x="55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Freeform 293"/>
              <p:cNvSpPr>
                <a:spLocks/>
              </p:cNvSpPr>
              <p:nvPr/>
            </p:nvSpPr>
            <p:spPr bwMode="auto">
              <a:xfrm>
                <a:off x="1291" y="3182"/>
                <a:ext cx="120" cy="56"/>
              </a:xfrm>
              <a:custGeom>
                <a:avLst/>
                <a:gdLst>
                  <a:gd name="T0" fmla="*/ 6 w 239"/>
                  <a:gd name="T1" fmla="*/ 4 h 111"/>
                  <a:gd name="T2" fmla="*/ 5 w 239"/>
                  <a:gd name="T3" fmla="*/ 3 h 111"/>
                  <a:gd name="T4" fmla="*/ 4 w 239"/>
                  <a:gd name="T5" fmla="*/ 3 h 111"/>
                  <a:gd name="T6" fmla="*/ 3 w 239"/>
                  <a:gd name="T7" fmla="*/ 2 h 111"/>
                  <a:gd name="T8" fmla="*/ 2 w 239"/>
                  <a:gd name="T9" fmla="*/ 2 h 111"/>
                  <a:gd name="T10" fmla="*/ 2 w 239"/>
                  <a:gd name="T11" fmla="*/ 2 h 111"/>
                  <a:gd name="T12" fmla="*/ 1 w 239"/>
                  <a:gd name="T13" fmla="*/ 2 h 111"/>
                  <a:gd name="T14" fmla="*/ 1 w 239"/>
                  <a:gd name="T15" fmla="*/ 1 h 111"/>
                  <a:gd name="T16" fmla="*/ 0 w 239"/>
                  <a:gd name="T17" fmla="*/ 1 h 111"/>
                  <a:gd name="T18" fmla="*/ 0 w 239"/>
                  <a:gd name="T19" fmla="*/ 1 h 111"/>
                  <a:gd name="T20" fmla="*/ 0 w 239"/>
                  <a:gd name="T21" fmla="*/ 1 h 111"/>
                  <a:gd name="T22" fmla="*/ 0 w 239"/>
                  <a:gd name="T23" fmla="*/ 1 h 111"/>
                  <a:gd name="T24" fmla="*/ 1 w 239"/>
                  <a:gd name="T25" fmla="*/ 1 h 111"/>
                  <a:gd name="T26" fmla="*/ 1 w 239"/>
                  <a:gd name="T27" fmla="*/ 1 h 111"/>
                  <a:gd name="T28" fmla="*/ 1 w 239"/>
                  <a:gd name="T29" fmla="*/ 1 h 111"/>
                  <a:gd name="T30" fmla="*/ 2 w 239"/>
                  <a:gd name="T31" fmla="*/ 1 h 111"/>
                  <a:gd name="T32" fmla="*/ 2 w 239"/>
                  <a:gd name="T33" fmla="*/ 0 h 111"/>
                  <a:gd name="T34" fmla="*/ 2 w 239"/>
                  <a:gd name="T35" fmla="*/ 1 h 111"/>
                  <a:gd name="T36" fmla="*/ 3 w 239"/>
                  <a:gd name="T37" fmla="*/ 1 h 111"/>
                  <a:gd name="T38" fmla="*/ 3 w 239"/>
                  <a:gd name="T39" fmla="*/ 1 h 111"/>
                  <a:gd name="T40" fmla="*/ 4 w 239"/>
                  <a:gd name="T41" fmla="*/ 1 h 111"/>
                  <a:gd name="T42" fmla="*/ 4 w 239"/>
                  <a:gd name="T43" fmla="*/ 1 h 111"/>
                  <a:gd name="T44" fmla="*/ 4 w 239"/>
                  <a:gd name="T45" fmla="*/ 1 h 111"/>
                  <a:gd name="T46" fmla="*/ 5 w 239"/>
                  <a:gd name="T47" fmla="*/ 2 h 111"/>
                  <a:gd name="T48" fmla="*/ 5 w 239"/>
                  <a:gd name="T49" fmla="*/ 2 h 111"/>
                  <a:gd name="T50" fmla="*/ 5 w 239"/>
                  <a:gd name="T51" fmla="*/ 2 h 111"/>
                  <a:gd name="T52" fmla="*/ 6 w 239"/>
                  <a:gd name="T53" fmla="*/ 2 h 111"/>
                  <a:gd name="T54" fmla="*/ 6 w 239"/>
                  <a:gd name="T55" fmla="*/ 2 h 111"/>
                  <a:gd name="T56" fmla="*/ 6 w 239"/>
                  <a:gd name="T57" fmla="*/ 2 h 111"/>
                  <a:gd name="T58" fmla="*/ 7 w 239"/>
                  <a:gd name="T59" fmla="*/ 3 h 111"/>
                  <a:gd name="T60" fmla="*/ 7 w 239"/>
                  <a:gd name="T61" fmla="*/ 3 h 111"/>
                  <a:gd name="T62" fmla="*/ 7 w 239"/>
                  <a:gd name="T63" fmla="*/ 3 h 111"/>
                  <a:gd name="T64" fmla="*/ 7 w 239"/>
                  <a:gd name="T65" fmla="*/ 3 h 111"/>
                  <a:gd name="T66" fmla="*/ 8 w 239"/>
                  <a:gd name="T67" fmla="*/ 3 h 111"/>
                  <a:gd name="T68" fmla="*/ 8 w 239"/>
                  <a:gd name="T69" fmla="*/ 3 h 111"/>
                  <a:gd name="T70" fmla="*/ 8 w 239"/>
                  <a:gd name="T71" fmla="*/ 3 h 111"/>
                  <a:gd name="T72" fmla="*/ 8 w 239"/>
                  <a:gd name="T73" fmla="*/ 3 h 111"/>
                  <a:gd name="T74" fmla="*/ 8 w 239"/>
                  <a:gd name="T75" fmla="*/ 3 h 111"/>
                  <a:gd name="T76" fmla="*/ 8 w 239"/>
                  <a:gd name="T77" fmla="*/ 3 h 111"/>
                  <a:gd name="T78" fmla="*/ 7 w 239"/>
                  <a:gd name="T79" fmla="*/ 4 h 111"/>
                  <a:gd name="T80" fmla="*/ 7 w 239"/>
                  <a:gd name="T81" fmla="*/ 4 h 111"/>
                  <a:gd name="T82" fmla="*/ 7 w 239"/>
                  <a:gd name="T83" fmla="*/ 4 h 111"/>
                  <a:gd name="T84" fmla="*/ 6 w 239"/>
                  <a:gd name="T85" fmla="*/ 4 h 111"/>
                  <a:gd name="T86" fmla="*/ 6 w 239"/>
                  <a:gd name="T87" fmla="*/ 4 h 111"/>
                  <a:gd name="T88" fmla="*/ 6 w 239"/>
                  <a:gd name="T89" fmla="*/ 4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9"/>
                  <a:gd name="T136" fmla="*/ 0 h 111"/>
                  <a:gd name="T137" fmla="*/ 239 w 239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9" h="111">
                    <a:moveTo>
                      <a:pt x="171" y="111"/>
                    </a:moveTo>
                    <a:lnTo>
                      <a:pt x="130" y="89"/>
                    </a:lnTo>
                    <a:lnTo>
                      <a:pt x="99" y="71"/>
                    </a:lnTo>
                    <a:lnTo>
                      <a:pt x="74" y="59"/>
                    </a:lnTo>
                    <a:lnTo>
                      <a:pt x="56" y="50"/>
                    </a:lnTo>
                    <a:lnTo>
                      <a:pt x="42" y="41"/>
                    </a:lnTo>
                    <a:lnTo>
                      <a:pt x="28" y="35"/>
                    </a:lnTo>
                    <a:lnTo>
                      <a:pt x="16" y="29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6"/>
                    </a:lnTo>
                    <a:lnTo>
                      <a:pt x="18" y="9"/>
                    </a:lnTo>
                    <a:lnTo>
                      <a:pt x="32" y="5"/>
                    </a:lnTo>
                    <a:lnTo>
                      <a:pt x="42" y="1"/>
                    </a:lnTo>
                    <a:lnTo>
                      <a:pt x="53" y="0"/>
                    </a:lnTo>
                    <a:lnTo>
                      <a:pt x="62" y="2"/>
                    </a:lnTo>
                    <a:lnTo>
                      <a:pt x="72" y="6"/>
                    </a:lnTo>
                    <a:lnTo>
                      <a:pt x="86" y="13"/>
                    </a:lnTo>
                    <a:lnTo>
                      <a:pt x="103" y="23"/>
                    </a:lnTo>
                    <a:lnTo>
                      <a:pt x="112" y="26"/>
                    </a:lnTo>
                    <a:lnTo>
                      <a:pt x="122" y="31"/>
                    </a:lnTo>
                    <a:lnTo>
                      <a:pt x="131" y="36"/>
                    </a:lnTo>
                    <a:lnTo>
                      <a:pt x="141" y="41"/>
                    </a:lnTo>
                    <a:lnTo>
                      <a:pt x="150" y="47"/>
                    </a:lnTo>
                    <a:lnTo>
                      <a:pt x="161" y="53"/>
                    </a:lnTo>
                    <a:lnTo>
                      <a:pt x="171" y="58"/>
                    </a:lnTo>
                    <a:lnTo>
                      <a:pt x="183" y="62"/>
                    </a:lnTo>
                    <a:lnTo>
                      <a:pt x="198" y="69"/>
                    </a:lnTo>
                    <a:lnTo>
                      <a:pt x="208" y="75"/>
                    </a:lnTo>
                    <a:lnTo>
                      <a:pt x="216" y="80"/>
                    </a:lnTo>
                    <a:lnTo>
                      <a:pt x="223" y="82"/>
                    </a:lnTo>
                    <a:lnTo>
                      <a:pt x="228" y="84"/>
                    </a:lnTo>
                    <a:lnTo>
                      <a:pt x="231" y="85"/>
                    </a:lnTo>
                    <a:lnTo>
                      <a:pt x="234" y="88"/>
                    </a:lnTo>
                    <a:lnTo>
                      <a:pt x="239" y="89"/>
                    </a:lnTo>
                    <a:lnTo>
                      <a:pt x="234" y="92"/>
                    </a:lnTo>
                    <a:lnTo>
                      <a:pt x="228" y="96"/>
                    </a:lnTo>
                    <a:lnTo>
                      <a:pt x="218" y="99"/>
                    </a:lnTo>
                    <a:lnTo>
                      <a:pt x="207" y="103"/>
                    </a:lnTo>
                    <a:lnTo>
                      <a:pt x="195" y="106"/>
                    </a:lnTo>
                    <a:lnTo>
                      <a:pt x="185" y="108"/>
                    </a:lnTo>
                    <a:lnTo>
                      <a:pt x="177" y="109"/>
                    </a:lnTo>
                    <a:lnTo>
                      <a:pt x="171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Freeform 294"/>
              <p:cNvSpPr>
                <a:spLocks/>
              </p:cNvSpPr>
              <p:nvPr/>
            </p:nvSpPr>
            <p:spPr bwMode="auto">
              <a:xfrm>
                <a:off x="1290" y="3215"/>
                <a:ext cx="21" cy="17"/>
              </a:xfrm>
              <a:custGeom>
                <a:avLst/>
                <a:gdLst>
                  <a:gd name="T0" fmla="*/ 0 w 43"/>
                  <a:gd name="T1" fmla="*/ 2 h 33"/>
                  <a:gd name="T2" fmla="*/ 0 w 43"/>
                  <a:gd name="T3" fmla="*/ 1 h 33"/>
                  <a:gd name="T4" fmla="*/ 0 w 43"/>
                  <a:gd name="T5" fmla="*/ 1 h 33"/>
                  <a:gd name="T6" fmla="*/ 0 w 43"/>
                  <a:gd name="T7" fmla="*/ 1 h 33"/>
                  <a:gd name="T8" fmla="*/ 0 w 43"/>
                  <a:gd name="T9" fmla="*/ 1 h 33"/>
                  <a:gd name="T10" fmla="*/ 0 w 43"/>
                  <a:gd name="T11" fmla="*/ 1 h 33"/>
                  <a:gd name="T12" fmla="*/ 0 w 43"/>
                  <a:gd name="T13" fmla="*/ 1 h 33"/>
                  <a:gd name="T14" fmla="*/ 0 w 43"/>
                  <a:gd name="T15" fmla="*/ 1 h 33"/>
                  <a:gd name="T16" fmla="*/ 0 w 43"/>
                  <a:gd name="T17" fmla="*/ 0 h 33"/>
                  <a:gd name="T18" fmla="*/ 0 w 43"/>
                  <a:gd name="T19" fmla="*/ 1 h 33"/>
                  <a:gd name="T20" fmla="*/ 1 w 43"/>
                  <a:gd name="T21" fmla="*/ 1 h 33"/>
                  <a:gd name="T22" fmla="*/ 1 w 43"/>
                  <a:gd name="T23" fmla="*/ 1 h 33"/>
                  <a:gd name="T24" fmla="*/ 1 w 43"/>
                  <a:gd name="T25" fmla="*/ 1 h 33"/>
                  <a:gd name="T26" fmla="*/ 1 w 43"/>
                  <a:gd name="T27" fmla="*/ 1 h 33"/>
                  <a:gd name="T28" fmla="*/ 1 w 43"/>
                  <a:gd name="T29" fmla="*/ 1 h 33"/>
                  <a:gd name="T30" fmla="*/ 0 w 43"/>
                  <a:gd name="T31" fmla="*/ 1 h 33"/>
                  <a:gd name="T32" fmla="*/ 0 w 43"/>
                  <a:gd name="T33" fmla="*/ 1 h 33"/>
                  <a:gd name="T34" fmla="*/ 0 w 43"/>
                  <a:gd name="T35" fmla="*/ 1 h 33"/>
                  <a:gd name="T36" fmla="*/ 0 w 43"/>
                  <a:gd name="T37" fmla="*/ 2 h 33"/>
                  <a:gd name="T38" fmla="*/ 0 w 43"/>
                  <a:gd name="T39" fmla="*/ 2 h 33"/>
                  <a:gd name="T40" fmla="*/ 0 w 43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3"/>
                  <a:gd name="T64" fmla="*/ 0 h 33"/>
                  <a:gd name="T65" fmla="*/ 43 w 43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3" h="33">
                    <a:moveTo>
                      <a:pt x="8" y="33"/>
                    </a:moveTo>
                    <a:lnTo>
                      <a:pt x="6" y="32"/>
                    </a:lnTo>
                    <a:lnTo>
                      <a:pt x="4" y="30"/>
                    </a:lnTo>
                    <a:lnTo>
                      <a:pt x="3" y="28"/>
                    </a:lnTo>
                    <a:lnTo>
                      <a:pt x="0" y="27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0" y="1"/>
                    </a:lnTo>
                    <a:lnTo>
                      <a:pt x="37" y="4"/>
                    </a:lnTo>
                    <a:lnTo>
                      <a:pt x="42" y="11"/>
                    </a:lnTo>
                    <a:lnTo>
                      <a:pt x="43" y="20"/>
                    </a:lnTo>
                    <a:lnTo>
                      <a:pt x="39" y="24"/>
                    </a:lnTo>
                    <a:lnTo>
                      <a:pt x="35" y="27"/>
                    </a:lnTo>
                    <a:lnTo>
                      <a:pt x="30" y="28"/>
                    </a:lnTo>
                    <a:lnTo>
                      <a:pt x="27" y="31"/>
                    </a:lnTo>
                    <a:lnTo>
                      <a:pt x="22" y="32"/>
                    </a:lnTo>
                    <a:lnTo>
                      <a:pt x="18" y="33"/>
                    </a:lnTo>
                    <a:lnTo>
                      <a:pt x="13" y="33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Freeform 295"/>
              <p:cNvSpPr>
                <a:spLocks/>
              </p:cNvSpPr>
              <p:nvPr/>
            </p:nvSpPr>
            <p:spPr bwMode="auto">
              <a:xfrm>
                <a:off x="1291" y="3219"/>
                <a:ext cx="16" cy="10"/>
              </a:xfrm>
              <a:custGeom>
                <a:avLst/>
                <a:gdLst>
                  <a:gd name="T0" fmla="*/ 1 w 32"/>
                  <a:gd name="T1" fmla="*/ 1 h 20"/>
                  <a:gd name="T2" fmla="*/ 1 w 32"/>
                  <a:gd name="T3" fmla="*/ 1 h 20"/>
                  <a:gd name="T4" fmla="*/ 1 w 32"/>
                  <a:gd name="T5" fmla="*/ 1 h 20"/>
                  <a:gd name="T6" fmla="*/ 0 w 32"/>
                  <a:gd name="T7" fmla="*/ 1 h 20"/>
                  <a:gd name="T8" fmla="*/ 0 w 32"/>
                  <a:gd name="T9" fmla="*/ 1 h 20"/>
                  <a:gd name="T10" fmla="*/ 1 w 32"/>
                  <a:gd name="T11" fmla="*/ 1 h 20"/>
                  <a:gd name="T12" fmla="*/ 1 w 32"/>
                  <a:gd name="T13" fmla="*/ 1 h 20"/>
                  <a:gd name="T14" fmla="*/ 1 w 32"/>
                  <a:gd name="T15" fmla="*/ 0 h 20"/>
                  <a:gd name="T16" fmla="*/ 1 w 32"/>
                  <a:gd name="T17" fmla="*/ 0 h 20"/>
                  <a:gd name="T18" fmla="*/ 1 w 32"/>
                  <a:gd name="T19" fmla="*/ 1 h 20"/>
                  <a:gd name="T20" fmla="*/ 1 w 32"/>
                  <a:gd name="T21" fmla="*/ 1 h 20"/>
                  <a:gd name="T22" fmla="*/ 1 w 32"/>
                  <a:gd name="T23" fmla="*/ 1 h 20"/>
                  <a:gd name="T24" fmla="*/ 1 w 32"/>
                  <a:gd name="T25" fmla="*/ 1 h 20"/>
                  <a:gd name="T26" fmla="*/ 1 w 32"/>
                  <a:gd name="T27" fmla="*/ 1 h 20"/>
                  <a:gd name="T28" fmla="*/ 1 w 32"/>
                  <a:gd name="T29" fmla="*/ 1 h 20"/>
                  <a:gd name="T30" fmla="*/ 1 w 32"/>
                  <a:gd name="T31" fmla="*/ 1 h 20"/>
                  <a:gd name="T32" fmla="*/ 1 w 32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20"/>
                  <a:gd name="T53" fmla="*/ 32 w 32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20">
                    <a:moveTo>
                      <a:pt x="5" y="20"/>
                    </a:moveTo>
                    <a:lnTo>
                      <a:pt x="2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5" y="4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7" y="1"/>
                    </a:lnTo>
                    <a:lnTo>
                      <a:pt x="30" y="3"/>
                    </a:lnTo>
                    <a:lnTo>
                      <a:pt x="31" y="4"/>
                    </a:lnTo>
                    <a:lnTo>
                      <a:pt x="32" y="5"/>
                    </a:lnTo>
                    <a:lnTo>
                      <a:pt x="27" y="15"/>
                    </a:lnTo>
                    <a:lnTo>
                      <a:pt x="22" y="18"/>
                    </a:lnTo>
                    <a:lnTo>
                      <a:pt x="14" y="20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8" name="Freeform 296"/>
              <p:cNvSpPr>
                <a:spLocks/>
              </p:cNvSpPr>
              <p:nvPr/>
            </p:nvSpPr>
            <p:spPr bwMode="auto">
              <a:xfrm>
                <a:off x="1324" y="3155"/>
                <a:ext cx="156" cy="70"/>
              </a:xfrm>
              <a:custGeom>
                <a:avLst/>
                <a:gdLst>
                  <a:gd name="T0" fmla="*/ 5 w 313"/>
                  <a:gd name="T1" fmla="*/ 5 h 139"/>
                  <a:gd name="T2" fmla="*/ 5 w 313"/>
                  <a:gd name="T3" fmla="*/ 5 h 139"/>
                  <a:gd name="T4" fmla="*/ 5 w 313"/>
                  <a:gd name="T5" fmla="*/ 5 h 139"/>
                  <a:gd name="T6" fmla="*/ 5 w 313"/>
                  <a:gd name="T7" fmla="*/ 4 h 139"/>
                  <a:gd name="T8" fmla="*/ 5 w 313"/>
                  <a:gd name="T9" fmla="*/ 4 h 139"/>
                  <a:gd name="T10" fmla="*/ 6 w 313"/>
                  <a:gd name="T11" fmla="*/ 4 h 139"/>
                  <a:gd name="T12" fmla="*/ 6 w 313"/>
                  <a:gd name="T13" fmla="*/ 4 h 139"/>
                  <a:gd name="T14" fmla="*/ 7 w 313"/>
                  <a:gd name="T15" fmla="*/ 4 h 139"/>
                  <a:gd name="T16" fmla="*/ 7 w 313"/>
                  <a:gd name="T17" fmla="*/ 3 h 139"/>
                  <a:gd name="T18" fmla="*/ 7 w 313"/>
                  <a:gd name="T19" fmla="*/ 3 h 139"/>
                  <a:gd name="T20" fmla="*/ 7 w 313"/>
                  <a:gd name="T21" fmla="*/ 2 h 139"/>
                  <a:gd name="T22" fmla="*/ 6 w 313"/>
                  <a:gd name="T23" fmla="*/ 2 h 139"/>
                  <a:gd name="T24" fmla="*/ 5 w 313"/>
                  <a:gd name="T25" fmla="*/ 1 h 139"/>
                  <a:gd name="T26" fmla="*/ 4 w 313"/>
                  <a:gd name="T27" fmla="*/ 1 h 139"/>
                  <a:gd name="T28" fmla="*/ 4 w 313"/>
                  <a:gd name="T29" fmla="*/ 1 h 139"/>
                  <a:gd name="T30" fmla="*/ 3 w 313"/>
                  <a:gd name="T31" fmla="*/ 1 h 139"/>
                  <a:gd name="T32" fmla="*/ 3 w 313"/>
                  <a:gd name="T33" fmla="*/ 1 h 139"/>
                  <a:gd name="T34" fmla="*/ 3 w 313"/>
                  <a:gd name="T35" fmla="*/ 1 h 139"/>
                  <a:gd name="T36" fmla="*/ 2 w 313"/>
                  <a:gd name="T37" fmla="*/ 1 h 139"/>
                  <a:gd name="T38" fmla="*/ 2 w 313"/>
                  <a:gd name="T39" fmla="*/ 2 h 139"/>
                  <a:gd name="T40" fmla="*/ 1 w 313"/>
                  <a:gd name="T41" fmla="*/ 2 h 139"/>
                  <a:gd name="T42" fmla="*/ 0 w 313"/>
                  <a:gd name="T43" fmla="*/ 2 h 139"/>
                  <a:gd name="T44" fmla="*/ 0 w 313"/>
                  <a:gd name="T45" fmla="*/ 2 h 139"/>
                  <a:gd name="T46" fmla="*/ 0 w 313"/>
                  <a:gd name="T47" fmla="*/ 2 h 139"/>
                  <a:gd name="T48" fmla="*/ 0 w 313"/>
                  <a:gd name="T49" fmla="*/ 2 h 139"/>
                  <a:gd name="T50" fmla="*/ 1 w 313"/>
                  <a:gd name="T51" fmla="*/ 1 h 139"/>
                  <a:gd name="T52" fmla="*/ 2 w 313"/>
                  <a:gd name="T53" fmla="*/ 1 h 139"/>
                  <a:gd name="T54" fmla="*/ 3 w 313"/>
                  <a:gd name="T55" fmla="*/ 0 h 139"/>
                  <a:gd name="T56" fmla="*/ 4 w 313"/>
                  <a:gd name="T57" fmla="*/ 1 h 139"/>
                  <a:gd name="T58" fmla="*/ 3 w 313"/>
                  <a:gd name="T59" fmla="*/ 1 h 139"/>
                  <a:gd name="T60" fmla="*/ 3 w 313"/>
                  <a:gd name="T61" fmla="*/ 1 h 139"/>
                  <a:gd name="T62" fmla="*/ 4 w 313"/>
                  <a:gd name="T63" fmla="*/ 1 h 139"/>
                  <a:gd name="T64" fmla="*/ 4 w 313"/>
                  <a:gd name="T65" fmla="*/ 1 h 139"/>
                  <a:gd name="T66" fmla="*/ 6 w 313"/>
                  <a:gd name="T67" fmla="*/ 1 h 139"/>
                  <a:gd name="T68" fmla="*/ 7 w 313"/>
                  <a:gd name="T69" fmla="*/ 2 h 139"/>
                  <a:gd name="T70" fmla="*/ 9 w 313"/>
                  <a:gd name="T71" fmla="*/ 3 h 139"/>
                  <a:gd name="T72" fmla="*/ 9 w 313"/>
                  <a:gd name="T73" fmla="*/ 3 h 139"/>
                  <a:gd name="T74" fmla="*/ 8 w 313"/>
                  <a:gd name="T75" fmla="*/ 4 h 139"/>
                  <a:gd name="T76" fmla="*/ 7 w 313"/>
                  <a:gd name="T77" fmla="*/ 4 h 139"/>
                  <a:gd name="T78" fmla="*/ 6 w 313"/>
                  <a:gd name="T79" fmla="*/ 5 h 13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3"/>
                  <a:gd name="T121" fmla="*/ 0 h 139"/>
                  <a:gd name="T122" fmla="*/ 313 w 313"/>
                  <a:gd name="T123" fmla="*/ 139 h 13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3" h="139">
                    <a:moveTo>
                      <a:pt x="187" y="139"/>
                    </a:moveTo>
                    <a:lnTo>
                      <a:pt x="181" y="135"/>
                    </a:lnTo>
                    <a:lnTo>
                      <a:pt x="175" y="132"/>
                    </a:lnTo>
                    <a:lnTo>
                      <a:pt x="169" y="131"/>
                    </a:lnTo>
                    <a:lnTo>
                      <a:pt x="164" y="130"/>
                    </a:lnTo>
                    <a:lnTo>
                      <a:pt x="165" y="129"/>
                    </a:lnTo>
                    <a:lnTo>
                      <a:pt x="165" y="128"/>
                    </a:lnTo>
                    <a:lnTo>
                      <a:pt x="165" y="127"/>
                    </a:lnTo>
                    <a:lnTo>
                      <a:pt x="165" y="125"/>
                    </a:lnTo>
                    <a:lnTo>
                      <a:pt x="175" y="122"/>
                    </a:lnTo>
                    <a:lnTo>
                      <a:pt x="184" y="120"/>
                    </a:lnTo>
                    <a:lnTo>
                      <a:pt x="195" y="116"/>
                    </a:lnTo>
                    <a:lnTo>
                      <a:pt x="204" y="114"/>
                    </a:lnTo>
                    <a:lnTo>
                      <a:pt x="214" y="110"/>
                    </a:lnTo>
                    <a:lnTo>
                      <a:pt x="224" y="108"/>
                    </a:lnTo>
                    <a:lnTo>
                      <a:pt x="233" y="104"/>
                    </a:lnTo>
                    <a:lnTo>
                      <a:pt x="242" y="99"/>
                    </a:lnTo>
                    <a:lnTo>
                      <a:pt x="242" y="89"/>
                    </a:lnTo>
                    <a:lnTo>
                      <a:pt x="244" y="79"/>
                    </a:lnTo>
                    <a:lnTo>
                      <a:pt x="245" y="70"/>
                    </a:lnTo>
                    <a:lnTo>
                      <a:pt x="245" y="62"/>
                    </a:lnTo>
                    <a:lnTo>
                      <a:pt x="234" y="56"/>
                    </a:lnTo>
                    <a:lnTo>
                      <a:pt x="221" y="48"/>
                    </a:lnTo>
                    <a:lnTo>
                      <a:pt x="206" y="41"/>
                    </a:lnTo>
                    <a:lnTo>
                      <a:pt x="191" y="34"/>
                    </a:lnTo>
                    <a:lnTo>
                      <a:pt x="178" y="27"/>
                    </a:lnTo>
                    <a:lnTo>
                      <a:pt x="164" y="22"/>
                    </a:lnTo>
                    <a:lnTo>
                      <a:pt x="152" y="18"/>
                    </a:lnTo>
                    <a:lnTo>
                      <a:pt x="143" y="17"/>
                    </a:lnTo>
                    <a:lnTo>
                      <a:pt x="138" y="21"/>
                    </a:lnTo>
                    <a:lnTo>
                      <a:pt x="133" y="23"/>
                    </a:lnTo>
                    <a:lnTo>
                      <a:pt x="126" y="24"/>
                    </a:lnTo>
                    <a:lnTo>
                      <a:pt x="120" y="24"/>
                    </a:lnTo>
                    <a:lnTo>
                      <a:pt x="113" y="23"/>
                    </a:lnTo>
                    <a:lnTo>
                      <a:pt x="106" y="22"/>
                    </a:lnTo>
                    <a:lnTo>
                      <a:pt x="100" y="21"/>
                    </a:lnTo>
                    <a:lnTo>
                      <a:pt x="96" y="19"/>
                    </a:lnTo>
                    <a:lnTo>
                      <a:pt x="90" y="23"/>
                    </a:lnTo>
                    <a:lnTo>
                      <a:pt x="81" y="27"/>
                    </a:lnTo>
                    <a:lnTo>
                      <a:pt x="69" y="33"/>
                    </a:lnTo>
                    <a:lnTo>
                      <a:pt x="57" y="39"/>
                    </a:lnTo>
                    <a:lnTo>
                      <a:pt x="43" y="46"/>
                    </a:lnTo>
                    <a:lnTo>
                      <a:pt x="30" y="52"/>
                    </a:lnTo>
                    <a:lnTo>
                      <a:pt x="20" y="55"/>
                    </a:lnTo>
                    <a:lnTo>
                      <a:pt x="12" y="56"/>
                    </a:lnTo>
                    <a:lnTo>
                      <a:pt x="6" y="53"/>
                    </a:lnTo>
                    <a:lnTo>
                      <a:pt x="4" y="51"/>
                    </a:lnTo>
                    <a:lnTo>
                      <a:pt x="1" y="49"/>
                    </a:lnTo>
                    <a:lnTo>
                      <a:pt x="0" y="47"/>
                    </a:lnTo>
                    <a:lnTo>
                      <a:pt x="12" y="40"/>
                    </a:lnTo>
                    <a:lnTo>
                      <a:pt x="27" y="32"/>
                    </a:lnTo>
                    <a:lnTo>
                      <a:pt x="45" y="24"/>
                    </a:lnTo>
                    <a:lnTo>
                      <a:pt x="66" y="16"/>
                    </a:lnTo>
                    <a:lnTo>
                      <a:pt x="85" y="9"/>
                    </a:lnTo>
                    <a:lnTo>
                      <a:pt x="105" y="3"/>
                    </a:lnTo>
                    <a:lnTo>
                      <a:pt x="122" y="0"/>
                    </a:lnTo>
                    <a:lnTo>
                      <a:pt x="135" y="0"/>
                    </a:lnTo>
                    <a:lnTo>
                      <a:pt x="128" y="3"/>
                    </a:lnTo>
                    <a:lnTo>
                      <a:pt x="122" y="8"/>
                    </a:lnTo>
                    <a:lnTo>
                      <a:pt x="118" y="13"/>
                    </a:lnTo>
                    <a:lnTo>
                      <a:pt x="114" y="18"/>
                    </a:lnTo>
                    <a:lnTo>
                      <a:pt x="121" y="15"/>
                    </a:lnTo>
                    <a:lnTo>
                      <a:pt x="127" y="11"/>
                    </a:lnTo>
                    <a:lnTo>
                      <a:pt x="131" y="8"/>
                    </a:lnTo>
                    <a:lnTo>
                      <a:pt x="137" y="3"/>
                    </a:lnTo>
                    <a:lnTo>
                      <a:pt x="159" y="10"/>
                    </a:lnTo>
                    <a:lnTo>
                      <a:pt x="181" y="18"/>
                    </a:lnTo>
                    <a:lnTo>
                      <a:pt x="204" y="29"/>
                    </a:lnTo>
                    <a:lnTo>
                      <a:pt x="227" y="39"/>
                    </a:lnTo>
                    <a:lnTo>
                      <a:pt x="249" y="51"/>
                    </a:lnTo>
                    <a:lnTo>
                      <a:pt x="272" y="63"/>
                    </a:lnTo>
                    <a:lnTo>
                      <a:pt x="293" y="75"/>
                    </a:lnTo>
                    <a:lnTo>
                      <a:pt x="313" y="86"/>
                    </a:lnTo>
                    <a:lnTo>
                      <a:pt x="302" y="93"/>
                    </a:lnTo>
                    <a:lnTo>
                      <a:pt x="287" y="102"/>
                    </a:lnTo>
                    <a:lnTo>
                      <a:pt x="268" y="110"/>
                    </a:lnTo>
                    <a:lnTo>
                      <a:pt x="250" y="120"/>
                    </a:lnTo>
                    <a:lnTo>
                      <a:pt x="232" y="127"/>
                    </a:lnTo>
                    <a:lnTo>
                      <a:pt x="213" y="134"/>
                    </a:lnTo>
                    <a:lnTo>
                      <a:pt x="198" y="138"/>
                    </a:lnTo>
                    <a:lnTo>
                      <a:pt x="187" y="13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9" name="Freeform 297"/>
              <p:cNvSpPr>
                <a:spLocks/>
              </p:cNvSpPr>
              <p:nvPr/>
            </p:nvSpPr>
            <p:spPr bwMode="auto">
              <a:xfrm>
                <a:off x="1320" y="3213"/>
                <a:ext cx="23" cy="12"/>
              </a:xfrm>
              <a:custGeom>
                <a:avLst/>
                <a:gdLst>
                  <a:gd name="T0" fmla="*/ 2 w 46"/>
                  <a:gd name="T1" fmla="*/ 1 h 23"/>
                  <a:gd name="T2" fmla="*/ 1 w 46"/>
                  <a:gd name="T3" fmla="*/ 1 h 23"/>
                  <a:gd name="T4" fmla="*/ 1 w 46"/>
                  <a:gd name="T5" fmla="*/ 1 h 23"/>
                  <a:gd name="T6" fmla="*/ 1 w 46"/>
                  <a:gd name="T7" fmla="*/ 1 h 23"/>
                  <a:gd name="T8" fmla="*/ 1 w 46"/>
                  <a:gd name="T9" fmla="*/ 1 h 23"/>
                  <a:gd name="T10" fmla="*/ 1 w 46"/>
                  <a:gd name="T11" fmla="*/ 1 h 23"/>
                  <a:gd name="T12" fmla="*/ 1 w 46"/>
                  <a:gd name="T13" fmla="*/ 1 h 23"/>
                  <a:gd name="T14" fmla="*/ 1 w 46"/>
                  <a:gd name="T15" fmla="*/ 1 h 23"/>
                  <a:gd name="T16" fmla="*/ 0 w 46"/>
                  <a:gd name="T17" fmla="*/ 0 h 23"/>
                  <a:gd name="T18" fmla="*/ 1 w 46"/>
                  <a:gd name="T19" fmla="*/ 1 h 23"/>
                  <a:gd name="T20" fmla="*/ 1 w 46"/>
                  <a:gd name="T21" fmla="*/ 1 h 23"/>
                  <a:gd name="T22" fmla="*/ 1 w 46"/>
                  <a:gd name="T23" fmla="*/ 1 h 23"/>
                  <a:gd name="T24" fmla="*/ 1 w 46"/>
                  <a:gd name="T25" fmla="*/ 1 h 23"/>
                  <a:gd name="T26" fmla="*/ 1 w 46"/>
                  <a:gd name="T27" fmla="*/ 1 h 23"/>
                  <a:gd name="T28" fmla="*/ 2 w 46"/>
                  <a:gd name="T29" fmla="*/ 1 h 23"/>
                  <a:gd name="T30" fmla="*/ 2 w 46"/>
                  <a:gd name="T31" fmla="*/ 1 h 23"/>
                  <a:gd name="T32" fmla="*/ 2 w 46"/>
                  <a:gd name="T33" fmla="*/ 1 h 23"/>
                  <a:gd name="T34" fmla="*/ 2 w 46"/>
                  <a:gd name="T35" fmla="*/ 1 h 23"/>
                  <a:gd name="T36" fmla="*/ 2 w 46"/>
                  <a:gd name="T37" fmla="*/ 1 h 23"/>
                  <a:gd name="T38" fmla="*/ 2 w 46"/>
                  <a:gd name="T39" fmla="*/ 1 h 23"/>
                  <a:gd name="T40" fmla="*/ 2 w 46"/>
                  <a:gd name="T41" fmla="*/ 1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"/>
                  <a:gd name="T64" fmla="*/ 0 h 23"/>
                  <a:gd name="T65" fmla="*/ 46 w 46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5" y="21"/>
                    </a:lnTo>
                    <a:lnTo>
                      <a:pt x="19" y="19"/>
                    </a:lnTo>
                    <a:lnTo>
                      <a:pt x="14" y="16"/>
                    </a:lnTo>
                    <a:lnTo>
                      <a:pt x="9" y="14"/>
                    </a:lnTo>
                    <a:lnTo>
                      <a:pt x="5" y="9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5" y="1"/>
                    </a:lnTo>
                    <a:lnTo>
                      <a:pt x="10" y="2"/>
                    </a:lnTo>
                    <a:lnTo>
                      <a:pt x="16" y="5"/>
                    </a:lnTo>
                    <a:lnTo>
                      <a:pt x="22" y="8"/>
                    </a:lnTo>
                    <a:lnTo>
                      <a:pt x="28" y="12"/>
                    </a:lnTo>
                    <a:lnTo>
                      <a:pt x="34" y="15"/>
                    </a:lnTo>
                    <a:lnTo>
                      <a:pt x="39" y="19"/>
                    </a:lnTo>
                    <a:lnTo>
                      <a:pt x="46" y="21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Freeform 298"/>
              <p:cNvSpPr>
                <a:spLocks/>
              </p:cNvSpPr>
              <p:nvPr/>
            </p:nvSpPr>
            <p:spPr bwMode="auto">
              <a:xfrm>
                <a:off x="1239" y="3211"/>
                <a:ext cx="11" cy="10"/>
              </a:xfrm>
              <a:custGeom>
                <a:avLst/>
                <a:gdLst>
                  <a:gd name="T0" fmla="*/ 1 w 22"/>
                  <a:gd name="T1" fmla="*/ 1 h 20"/>
                  <a:gd name="T2" fmla="*/ 1 w 22"/>
                  <a:gd name="T3" fmla="*/ 1 h 20"/>
                  <a:gd name="T4" fmla="*/ 1 w 22"/>
                  <a:gd name="T5" fmla="*/ 1 h 20"/>
                  <a:gd name="T6" fmla="*/ 1 w 22"/>
                  <a:gd name="T7" fmla="*/ 1 h 20"/>
                  <a:gd name="T8" fmla="*/ 1 w 22"/>
                  <a:gd name="T9" fmla="*/ 1 h 20"/>
                  <a:gd name="T10" fmla="*/ 1 w 22"/>
                  <a:gd name="T11" fmla="*/ 1 h 20"/>
                  <a:gd name="T12" fmla="*/ 1 w 22"/>
                  <a:gd name="T13" fmla="*/ 1 h 20"/>
                  <a:gd name="T14" fmla="*/ 1 w 22"/>
                  <a:gd name="T15" fmla="*/ 1 h 20"/>
                  <a:gd name="T16" fmla="*/ 0 w 22"/>
                  <a:gd name="T17" fmla="*/ 1 h 20"/>
                  <a:gd name="T18" fmla="*/ 0 w 22"/>
                  <a:gd name="T19" fmla="*/ 1 h 20"/>
                  <a:gd name="T20" fmla="*/ 0 w 22"/>
                  <a:gd name="T21" fmla="*/ 1 h 20"/>
                  <a:gd name="T22" fmla="*/ 0 w 22"/>
                  <a:gd name="T23" fmla="*/ 1 h 20"/>
                  <a:gd name="T24" fmla="*/ 1 w 22"/>
                  <a:gd name="T25" fmla="*/ 1 h 20"/>
                  <a:gd name="T26" fmla="*/ 1 w 22"/>
                  <a:gd name="T27" fmla="*/ 1 h 20"/>
                  <a:gd name="T28" fmla="*/ 1 w 22"/>
                  <a:gd name="T29" fmla="*/ 1 h 20"/>
                  <a:gd name="T30" fmla="*/ 1 w 22"/>
                  <a:gd name="T31" fmla="*/ 1 h 20"/>
                  <a:gd name="T32" fmla="*/ 1 w 22"/>
                  <a:gd name="T33" fmla="*/ 0 h 20"/>
                  <a:gd name="T34" fmla="*/ 1 w 22"/>
                  <a:gd name="T35" fmla="*/ 1 h 20"/>
                  <a:gd name="T36" fmla="*/ 1 w 22"/>
                  <a:gd name="T37" fmla="*/ 1 h 20"/>
                  <a:gd name="T38" fmla="*/ 1 w 22"/>
                  <a:gd name="T39" fmla="*/ 1 h 20"/>
                  <a:gd name="T40" fmla="*/ 1 w 22"/>
                  <a:gd name="T41" fmla="*/ 1 h 2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20"/>
                  <a:gd name="T65" fmla="*/ 22 w 22"/>
                  <a:gd name="T66" fmla="*/ 20 h 2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20">
                    <a:moveTo>
                      <a:pt x="11" y="20"/>
                    </a:moveTo>
                    <a:lnTo>
                      <a:pt x="11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1" y="12"/>
                    </a:lnTo>
                    <a:lnTo>
                      <a:pt x="6" y="10"/>
                    </a:lnTo>
                    <a:lnTo>
                      <a:pt x="11" y="6"/>
                    </a:lnTo>
                    <a:lnTo>
                      <a:pt x="16" y="4"/>
                    </a:lnTo>
                    <a:lnTo>
                      <a:pt x="21" y="0"/>
                    </a:lnTo>
                    <a:lnTo>
                      <a:pt x="22" y="4"/>
                    </a:lnTo>
                    <a:lnTo>
                      <a:pt x="22" y="12"/>
                    </a:lnTo>
                    <a:lnTo>
                      <a:pt x="18" y="18"/>
                    </a:lnTo>
                    <a:lnTo>
                      <a:pt x="11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Freeform 299"/>
              <p:cNvSpPr>
                <a:spLocks/>
              </p:cNvSpPr>
              <p:nvPr/>
            </p:nvSpPr>
            <p:spPr bwMode="auto">
              <a:xfrm>
                <a:off x="1339" y="3169"/>
                <a:ext cx="102" cy="47"/>
              </a:xfrm>
              <a:custGeom>
                <a:avLst/>
                <a:gdLst>
                  <a:gd name="T0" fmla="*/ 3 w 205"/>
                  <a:gd name="T1" fmla="*/ 2 h 95"/>
                  <a:gd name="T2" fmla="*/ 3 w 205"/>
                  <a:gd name="T3" fmla="*/ 2 h 95"/>
                  <a:gd name="T4" fmla="*/ 2 w 205"/>
                  <a:gd name="T5" fmla="*/ 2 h 95"/>
                  <a:gd name="T6" fmla="*/ 2 w 205"/>
                  <a:gd name="T7" fmla="*/ 2 h 95"/>
                  <a:gd name="T8" fmla="*/ 2 w 205"/>
                  <a:gd name="T9" fmla="*/ 2 h 95"/>
                  <a:gd name="T10" fmla="*/ 1 w 205"/>
                  <a:gd name="T11" fmla="*/ 1 h 95"/>
                  <a:gd name="T12" fmla="*/ 1 w 205"/>
                  <a:gd name="T13" fmla="*/ 1 h 95"/>
                  <a:gd name="T14" fmla="*/ 0 w 205"/>
                  <a:gd name="T15" fmla="*/ 1 h 95"/>
                  <a:gd name="T16" fmla="*/ 0 w 205"/>
                  <a:gd name="T17" fmla="*/ 1 h 95"/>
                  <a:gd name="T18" fmla="*/ 0 w 205"/>
                  <a:gd name="T19" fmla="*/ 1 h 95"/>
                  <a:gd name="T20" fmla="*/ 0 w 205"/>
                  <a:gd name="T21" fmla="*/ 1 h 95"/>
                  <a:gd name="T22" fmla="*/ 0 w 205"/>
                  <a:gd name="T23" fmla="*/ 1 h 95"/>
                  <a:gd name="T24" fmla="*/ 0 w 205"/>
                  <a:gd name="T25" fmla="*/ 0 h 95"/>
                  <a:gd name="T26" fmla="*/ 0 w 205"/>
                  <a:gd name="T27" fmla="*/ 0 h 95"/>
                  <a:gd name="T28" fmla="*/ 1 w 205"/>
                  <a:gd name="T29" fmla="*/ 0 h 95"/>
                  <a:gd name="T30" fmla="*/ 2 w 205"/>
                  <a:gd name="T31" fmla="*/ 0 h 95"/>
                  <a:gd name="T32" fmla="*/ 2 w 205"/>
                  <a:gd name="T33" fmla="*/ 0 h 95"/>
                  <a:gd name="T34" fmla="*/ 2 w 205"/>
                  <a:gd name="T35" fmla="*/ 0 h 95"/>
                  <a:gd name="T36" fmla="*/ 3 w 205"/>
                  <a:gd name="T37" fmla="*/ 0 h 95"/>
                  <a:gd name="T38" fmla="*/ 3 w 205"/>
                  <a:gd name="T39" fmla="*/ 0 h 95"/>
                  <a:gd name="T40" fmla="*/ 4 w 205"/>
                  <a:gd name="T41" fmla="*/ 0 h 95"/>
                  <a:gd name="T42" fmla="*/ 4 w 205"/>
                  <a:gd name="T43" fmla="*/ 0 h 95"/>
                  <a:gd name="T44" fmla="*/ 5 w 205"/>
                  <a:gd name="T45" fmla="*/ 0 h 95"/>
                  <a:gd name="T46" fmla="*/ 5 w 205"/>
                  <a:gd name="T47" fmla="*/ 0 h 95"/>
                  <a:gd name="T48" fmla="*/ 6 w 205"/>
                  <a:gd name="T49" fmla="*/ 1 h 95"/>
                  <a:gd name="T50" fmla="*/ 6 w 205"/>
                  <a:gd name="T51" fmla="*/ 1 h 95"/>
                  <a:gd name="T52" fmla="*/ 6 w 205"/>
                  <a:gd name="T53" fmla="*/ 1 h 95"/>
                  <a:gd name="T54" fmla="*/ 6 w 205"/>
                  <a:gd name="T55" fmla="*/ 1 h 95"/>
                  <a:gd name="T56" fmla="*/ 6 w 205"/>
                  <a:gd name="T57" fmla="*/ 2 h 95"/>
                  <a:gd name="T58" fmla="*/ 5 w 205"/>
                  <a:gd name="T59" fmla="*/ 2 h 95"/>
                  <a:gd name="T60" fmla="*/ 4 w 205"/>
                  <a:gd name="T61" fmla="*/ 2 h 95"/>
                  <a:gd name="T62" fmla="*/ 3 w 205"/>
                  <a:gd name="T63" fmla="*/ 2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8" y="95"/>
                    </a:moveTo>
                    <a:lnTo>
                      <a:pt x="113" y="93"/>
                    </a:lnTo>
                    <a:lnTo>
                      <a:pt x="108" y="91"/>
                    </a:lnTo>
                    <a:lnTo>
                      <a:pt x="104" y="89"/>
                    </a:lnTo>
                    <a:lnTo>
                      <a:pt x="99" y="87"/>
                    </a:lnTo>
                    <a:lnTo>
                      <a:pt x="95" y="86"/>
                    </a:lnTo>
                    <a:lnTo>
                      <a:pt x="91" y="83"/>
                    </a:lnTo>
                    <a:lnTo>
                      <a:pt x="86" y="82"/>
                    </a:lnTo>
                    <a:lnTo>
                      <a:pt x="82" y="80"/>
                    </a:lnTo>
                    <a:lnTo>
                      <a:pt x="74" y="68"/>
                    </a:lnTo>
                    <a:lnTo>
                      <a:pt x="66" y="59"/>
                    </a:lnTo>
                    <a:lnTo>
                      <a:pt x="59" y="52"/>
                    </a:lnTo>
                    <a:lnTo>
                      <a:pt x="51" y="46"/>
                    </a:lnTo>
                    <a:lnTo>
                      <a:pt x="42" y="43"/>
                    </a:lnTo>
                    <a:lnTo>
                      <a:pt x="31" y="41"/>
                    </a:lnTo>
                    <a:lnTo>
                      <a:pt x="20" y="41"/>
                    </a:lnTo>
                    <a:lnTo>
                      <a:pt x="7" y="41"/>
                    </a:lnTo>
                    <a:lnTo>
                      <a:pt x="6" y="40"/>
                    </a:lnTo>
                    <a:lnTo>
                      <a:pt x="4" y="38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3"/>
                    </a:lnTo>
                    <a:lnTo>
                      <a:pt x="25" y="19"/>
                    </a:lnTo>
                    <a:lnTo>
                      <a:pt x="36" y="14"/>
                    </a:lnTo>
                    <a:lnTo>
                      <a:pt x="45" y="10"/>
                    </a:lnTo>
                    <a:lnTo>
                      <a:pt x="55" y="6"/>
                    </a:lnTo>
                    <a:lnTo>
                      <a:pt x="65" y="4"/>
                    </a:lnTo>
                    <a:lnTo>
                      <a:pt x="74" y="1"/>
                    </a:lnTo>
                    <a:lnTo>
                      <a:pt x="80" y="4"/>
                    </a:lnTo>
                    <a:lnTo>
                      <a:pt x="86" y="4"/>
                    </a:lnTo>
                    <a:lnTo>
                      <a:pt x="92" y="4"/>
                    </a:lnTo>
                    <a:lnTo>
                      <a:pt x="98" y="4"/>
                    </a:lnTo>
                    <a:lnTo>
                      <a:pt x="104" y="3"/>
                    </a:lnTo>
                    <a:lnTo>
                      <a:pt x="111" y="1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30" y="4"/>
                    </a:lnTo>
                    <a:lnTo>
                      <a:pt x="138" y="8"/>
                    </a:lnTo>
                    <a:lnTo>
                      <a:pt x="146" y="12"/>
                    </a:lnTo>
                    <a:lnTo>
                      <a:pt x="156" y="16"/>
                    </a:lnTo>
                    <a:lnTo>
                      <a:pt x="164" y="20"/>
                    </a:lnTo>
                    <a:lnTo>
                      <a:pt x="172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6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5" y="41"/>
                    </a:lnTo>
                    <a:lnTo>
                      <a:pt x="204" y="46"/>
                    </a:lnTo>
                    <a:lnTo>
                      <a:pt x="204" y="51"/>
                    </a:lnTo>
                    <a:lnTo>
                      <a:pt x="204" y="58"/>
                    </a:lnTo>
                    <a:lnTo>
                      <a:pt x="204" y="68"/>
                    </a:lnTo>
                    <a:lnTo>
                      <a:pt x="195" y="73"/>
                    </a:lnTo>
                    <a:lnTo>
                      <a:pt x="184" y="78"/>
                    </a:lnTo>
                    <a:lnTo>
                      <a:pt x="172" y="82"/>
                    </a:lnTo>
                    <a:lnTo>
                      <a:pt x="160" y="87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7" y="94"/>
                    </a:lnTo>
                    <a:lnTo>
                      <a:pt x="118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2" name="Freeform 300"/>
              <p:cNvSpPr>
                <a:spLocks/>
              </p:cNvSpPr>
              <p:nvPr/>
            </p:nvSpPr>
            <p:spPr bwMode="auto">
              <a:xfrm>
                <a:off x="1235" y="3207"/>
                <a:ext cx="13" cy="8"/>
              </a:xfrm>
              <a:custGeom>
                <a:avLst/>
                <a:gdLst>
                  <a:gd name="T0" fmla="*/ 1 w 25"/>
                  <a:gd name="T1" fmla="*/ 0 h 17"/>
                  <a:gd name="T2" fmla="*/ 1 w 25"/>
                  <a:gd name="T3" fmla="*/ 0 h 17"/>
                  <a:gd name="T4" fmla="*/ 1 w 25"/>
                  <a:gd name="T5" fmla="*/ 0 h 17"/>
                  <a:gd name="T6" fmla="*/ 1 w 25"/>
                  <a:gd name="T7" fmla="*/ 0 h 17"/>
                  <a:gd name="T8" fmla="*/ 0 w 25"/>
                  <a:gd name="T9" fmla="*/ 0 h 17"/>
                  <a:gd name="T10" fmla="*/ 1 w 25"/>
                  <a:gd name="T11" fmla="*/ 0 h 17"/>
                  <a:gd name="T12" fmla="*/ 1 w 25"/>
                  <a:gd name="T13" fmla="*/ 0 h 17"/>
                  <a:gd name="T14" fmla="*/ 1 w 25"/>
                  <a:gd name="T15" fmla="*/ 0 h 17"/>
                  <a:gd name="T16" fmla="*/ 1 w 25"/>
                  <a:gd name="T17" fmla="*/ 0 h 17"/>
                  <a:gd name="T18" fmla="*/ 1 w 25"/>
                  <a:gd name="T19" fmla="*/ 0 h 17"/>
                  <a:gd name="T20" fmla="*/ 1 w 25"/>
                  <a:gd name="T21" fmla="*/ 0 h 17"/>
                  <a:gd name="T22" fmla="*/ 1 w 25"/>
                  <a:gd name="T23" fmla="*/ 0 h 17"/>
                  <a:gd name="T24" fmla="*/ 1 w 25"/>
                  <a:gd name="T25" fmla="*/ 0 h 17"/>
                  <a:gd name="T26" fmla="*/ 1 w 25"/>
                  <a:gd name="T27" fmla="*/ 0 h 17"/>
                  <a:gd name="T28" fmla="*/ 1 w 25"/>
                  <a:gd name="T29" fmla="*/ 0 h 17"/>
                  <a:gd name="T30" fmla="*/ 1 w 25"/>
                  <a:gd name="T31" fmla="*/ 0 h 17"/>
                  <a:gd name="T32" fmla="*/ 1 w 25"/>
                  <a:gd name="T33" fmla="*/ 0 h 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7"/>
                  <a:gd name="T53" fmla="*/ 25 w 25"/>
                  <a:gd name="T54" fmla="*/ 17 h 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7">
                    <a:moveTo>
                      <a:pt x="1" y="17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6" y="6"/>
                    </a:lnTo>
                    <a:lnTo>
                      <a:pt x="11" y="3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14" y="11"/>
                    </a:lnTo>
                    <a:lnTo>
                      <a:pt x="7" y="14"/>
                    </a:lnTo>
                    <a:lnTo>
                      <a:pt x="3" y="15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3" name="Freeform 301"/>
              <p:cNvSpPr>
                <a:spLocks/>
              </p:cNvSpPr>
              <p:nvPr/>
            </p:nvSpPr>
            <p:spPr bwMode="auto">
              <a:xfrm>
                <a:off x="1399" y="3195"/>
                <a:ext cx="27" cy="12"/>
              </a:xfrm>
              <a:custGeom>
                <a:avLst/>
                <a:gdLst>
                  <a:gd name="T0" fmla="*/ 0 w 53"/>
                  <a:gd name="T1" fmla="*/ 1 h 24"/>
                  <a:gd name="T2" fmla="*/ 0 w 53"/>
                  <a:gd name="T3" fmla="*/ 1 h 24"/>
                  <a:gd name="T4" fmla="*/ 0 w 53"/>
                  <a:gd name="T5" fmla="*/ 1 h 24"/>
                  <a:gd name="T6" fmla="*/ 0 w 53"/>
                  <a:gd name="T7" fmla="*/ 1 h 24"/>
                  <a:gd name="T8" fmla="*/ 0 w 53"/>
                  <a:gd name="T9" fmla="*/ 1 h 24"/>
                  <a:gd name="T10" fmla="*/ 1 w 53"/>
                  <a:gd name="T11" fmla="*/ 1 h 24"/>
                  <a:gd name="T12" fmla="*/ 1 w 53"/>
                  <a:gd name="T13" fmla="*/ 1 h 24"/>
                  <a:gd name="T14" fmla="*/ 1 w 53"/>
                  <a:gd name="T15" fmla="*/ 1 h 24"/>
                  <a:gd name="T16" fmla="*/ 1 w 53"/>
                  <a:gd name="T17" fmla="*/ 1 h 24"/>
                  <a:gd name="T18" fmla="*/ 1 w 53"/>
                  <a:gd name="T19" fmla="*/ 1 h 24"/>
                  <a:gd name="T20" fmla="*/ 2 w 53"/>
                  <a:gd name="T21" fmla="*/ 1 h 24"/>
                  <a:gd name="T22" fmla="*/ 2 w 53"/>
                  <a:gd name="T23" fmla="*/ 1 h 24"/>
                  <a:gd name="T24" fmla="*/ 2 w 53"/>
                  <a:gd name="T25" fmla="*/ 0 h 24"/>
                  <a:gd name="T26" fmla="*/ 2 w 53"/>
                  <a:gd name="T27" fmla="*/ 1 h 24"/>
                  <a:gd name="T28" fmla="*/ 2 w 53"/>
                  <a:gd name="T29" fmla="*/ 1 h 24"/>
                  <a:gd name="T30" fmla="*/ 2 w 53"/>
                  <a:gd name="T31" fmla="*/ 1 h 24"/>
                  <a:gd name="T32" fmla="*/ 1 w 53"/>
                  <a:gd name="T33" fmla="*/ 1 h 24"/>
                  <a:gd name="T34" fmla="*/ 1 w 53"/>
                  <a:gd name="T35" fmla="*/ 1 h 24"/>
                  <a:gd name="T36" fmla="*/ 1 w 53"/>
                  <a:gd name="T37" fmla="*/ 1 h 24"/>
                  <a:gd name="T38" fmla="*/ 1 w 53"/>
                  <a:gd name="T39" fmla="*/ 1 h 24"/>
                  <a:gd name="T40" fmla="*/ 0 w 53"/>
                  <a:gd name="T41" fmla="*/ 1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3"/>
                  <a:gd name="T64" fmla="*/ 0 h 24"/>
                  <a:gd name="T65" fmla="*/ 53 w 53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3" h="24">
                    <a:moveTo>
                      <a:pt x="0" y="24"/>
                    </a:moveTo>
                    <a:lnTo>
                      <a:pt x="0" y="23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5" y="15"/>
                    </a:lnTo>
                    <a:lnTo>
                      <a:pt x="10" y="12"/>
                    </a:lnTo>
                    <a:lnTo>
                      <a:pt x="17" y="9"/>
                    </a:lnTo>
                    <a:lnTo>
                      <a:pt x="24" y="6"/>
                    </a:lnTo>
                    <a:lnTo>
                      <a:pt x="31" y="5"/>
                    </a:lnTo>
                    <a:lnTo>
                      <a:pt x="39" y="2"/>
                    </a:lnTo>
                    <a:lnTo>
                      <a:pt x="46" y="1"/>
                    </a:lnTo>
                    <a:lnTo>
                      <a:pt x="53" y="0"/>
                    </a:lnTo>
                    <a:lnTo>
                      <a:pt x="52" y="4"/>
                    </a:lnTo>
                    <a:lnTo>
                      <a:pt x="46" y="8"/>
                    </a:lnTo>
                    <a:lnTo>
                      <a:pt x="39" y="12"/>
                    </a:lnTo>
                    <a:lnTo>
                      <a:pt x="30" y="15"/>
                    </a:lnTo>
                    <a:lnTo>
                      <a:pt x="21" y="19"/>
                    </a:lnTo>
                    <a:lnTo>
                      <a:pt x="12" y="21"/>
                    </a:lnTo>
                    <a:lnTo>
                      <a:pt x="5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4" name="Freeform 302"/>
              <p:cNvSpPr>
                <a:spLocks/>
              </p:cNvSpPr>
              <p:nvPr/>
            </p:nvSpPr>
            <p:spPr bwMode="auto">
              <a:xfrm>
                <a:off x="1447" y="3191"/>
                <a:ext cx="16" cy="15"/>
              </a:xfrm>
              <a:custGeom>
                <a:avLst/>
                <a:gdLst>
                  <a:gd name="T0" fmla="*/ 1 w 31"/>
                  <a:gd name="T1" fmla="*/ 1 h 30"/>
                  <a:gd name="T2" fmla="*/ 1 w 31"/>
                  <a:gd name="T3" fmla="*/ 1 h 30"/>
                  <a:gd name="T4" fmla="*/ 1 w 31"/>
                  <a:gd name="T5" fmla="*/ 1 h 30"/>
                  <a:gd name="T6" fmla="*/ 1 w 31"/>
                  <a:gd name="T7" fmla="*/ 1 h 30"/>
                  <a:gd name="T8" fmla="*/ 1 w 31"/>
                  <a:gd name="T9" fmla="*/ 1 h 30"/>
                  <a:gd name="T10" fmla="*/ 1 w 31"/>
                  <a:gd name="T11" fmla="*/ 1 h 30"/>
                  <a:gd name="T12" fmla="*/ 1 w 31"/>
                  <a:gd name="T13" fmla="*/ 1 h 30"/>
                  <a:gd name="T14" fmla="*/ 1 w 31"/>
                  <a:gd name="T15" fmla="*/ 1 h 30"/>
                  <a:gd name="T16" fmla="*/ 1 w 31"/>
                  <a:gd name="T17" fmla="*/ 1 h 30"/>
                  <a:gd name="T18" fmla="*/ 1 w 31"/>
                  <a:gd name="T19" fmla="*/ 1 h 30"/>
                  <a:gd name="T20" fmla="*/ 1 w 31"/>
                  <a:gd name="T21" fmla="*/ 1 h 30"/>
                  <a:gd name="T22" fmla="*/ 1 w 31"/>
                  <a:gd name="T23" fmla="*/ 1 h 30"/>
                  <a:gd name="T24" fmla="*/ 1 w 31"/>
                  <a:gd name="T25" fmla="*/ 1 h 30"/>
                  <a:gd name="T26" fmla="*/ 1 w 31"/>
                  <a:gd name="T27" fmla="*/ 1 h 30"/>
                  <a:gd name="T28" fmla="*/ 1 w 31"/>
                  <a:gd name="T29" fmla="*/ 1 h 30"/>
                  <a:gd name="T30" fmla="*/ 1 w 31"/>
                  <a:gd name="T31" fmla="*/ 1 h 30"/>
                  <a:gd name="T32" fmla="*/ 0 w 31"/>
                  <a:gd name="T33" fmla="*/ 1 h 30"/>
                  <a:gd name="T34" fmla="*/ 1 w 31"/>
                  <a:gd name="T35" fmla="*/ 1 h 30"/>
                  <a:gd name="T36" fmla="*/ 1 w 31"/>
                  <a:gd name="T37" fmla="*/ 1 h 30"/>
                  <a:gd name="T38" fmla="*/ 1 w 31"/>
                  <a:gd name="T39" fmla="*/ 1 h 30"/>
                  <a:gd name="T40" fmla="*/ 1 w 31"/>
                  <a:gd name="T41" fmla="*/ 0 h 30"/>
                  <a:gd name="T42" fmla="*/ 1 w 31"/>
                  <a:gd name="T43" fmla="*/ 1 h 30"/>
                  <a:gd name="T44" fmla="*/ 1 w 31"/>
                  <a:gd name="T45" fmla="*/ 1 h 30"/>
                  <a:gd name="T46" fmla="*/ 1 w 31"/>
                  <a:gd name="T47" fmla="*/ 1 h 30"/>
                  <a:gd name="T48" fmla="*/ 1 w 31"/>
                  <a:gd name="T49" fmla="*/ 1 h 30"/>
                  <a:gd name="T50" fmla="*/ 1 w 31"/>
                  <a:gd name="T51" fmla="*/ 1 h 30"/>
                  <a:gd name="T52" fmla="*/ 1 w 31"/>
                  <a:gd name="T53" fmla="*/ 1 h 30"/>
                  <a:gd name="T54" fmla="*/ 1 w 31"/>
                  <a:gd name="T55" fmla="*/ 1 h 30"/>
                  <a:gd name="T56" fmla="*/ 1 w 31"/>
                  <a:gd name="T57" fmla="*/ 1 h 30"/>
                  <a:gd name="T58" fmla="*/ 1 w 31"/>
                  <a:gd name="T59" fmla="*/ 1 h 30"/>
                  <a:gd name="T60" fmla="*/ 1 w 31"/>
                  <a:gd name="T61" fmla="*/ 1 h 30"/>
                  <a:gd name="T62" fmla="*/ 1 w 31"/>
                  <a:gd name="T63" fmla="*/ 1 h 30"/>
                  <a:gd name="T64" fmla="*/ 1 w 31"/>
                  <a:gd name="T65" fmla="*/ 1 h 30"/>
                  <a:gd name="T66" fmla="*/ 1 w 31"/>
                  <a:gd name="T67" fmla="*/ 1 h 30"/>
                  <a:gd name="T68" fmla="*/ 1 w 31"/>
                  <a:gd name="T69" fmla="*/ 1 h 30"/>
                  <a:gd name="T70" fmla="*/ 1 w 31"/>
                  <a:gd name="T71" fmla="*/ 1 h 30"/>
                  <a:gd name="T72" fmla="*/ 1 w 31"/>
                  <a:gd name="T73" fmla="*/ 1 h 30"/>
                  <a:gd name="T74" fmla="*/ 1 w 31"/>
                  <a:gd name="T75" fmla="*/ 1 h 30"/>
                  <a:gd name="T76" fmla="*/ 1 w 31"/>
                  <a:gd name="T77" fmla="*/ 1 h 30"/>
                  <a:gd name="T78" fmla="*/ 1 w 31"/>
                  <a:gd name="T79" fmla="*/ 1 h 30"/>
                  <a:gd name="T80" fmla="*/ 1 w 31"/>
                  <a:gd name="T81" fmla="*/ 1 h 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0"/>
                  <a:gd name="T125" fmla="*/ 31 w 31"/>
                  <a:gd name="T126" fmla="*/ 30 h 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0">
                    <a:moveTo>
                      <a:pt x="23" y="30"/>
                    </a:move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6" y="25"/>
                    </a:lnTo>
                    <a:lnTo>
                      <a:pt x="12" y="25"/>
                    </a:lnTo>
                    <a:lnTo>
                      <a:pt x="9" y="27"/>
                    </a:lnTo>
                    <a:lnTo>
                      <a:pt x="9" y="21"/>
                    </a:lnTo>
                    <a:lnTo>
                      <a:pt x="9" y="19"/>
                    </a:lnTo>
                    <a:lnTo>
                      <a:pt x="8" y="17"/>
                    </a:lnTo>
                    <a:lnTo>
                      <a:pt x="7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1" y="19"/>
                    </a:lnTo>
                    <a:lnTo>
                      <a:pt x="0" y="20"/>
                    </a:lnTo>
                    <a:lnTo>
                      <a:pt x="2" y="13"/>
                    </a:lnTo>
                    <a:lnTo>
                      <a:pt x="8" y="7"/>
                    </a:lnTo>
                    <a:lnTo>
                      <a:pt x="16" y="2"/>
                    </a:lnTo>
                    <a:lnTo>
                      <a:pt x="23" y="0"/>
                    </a:lnTo>
                    <a:lnTo>
                      <a:pt x="24" y="2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31" y="8"/>
                    </a:lnTo>
                    <a:lnTo>
                      <a:pt x="31" y="9"/>
                    </a:lnTo>
                    <a:lnTo>
                      <a:pt x="31" y="10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7" y="14"/>
                    </a:lnTo>
                    <a:lnTo>
                      <a:pt x="26" y="15"/>
                    </a:lnTo>
                    <a:lnTo>
                      <a:pt x="27" y="17"/>
                    </a:lnTo>
                    <a:lnTo>
                      <a:pt x="29" y="20"/>
                    </a:lnTo>
                    <a:lnTo>
                      <a:pt x="30" y="23"/>
                    </a:lnTo>
                    <a:lnTo>
                      <a:pt x="30" y="28"/>
                    </a:lnTo>
                    <a:lnTo>
                      <a:pt x="29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3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Freeform 303"/>
              <p:cNvSpPr>
                <a:spLocks/>
              </p:cNvSpPr>
              <p:nvPr/>
            </p:nvSpPr>
            <p:spPr bwMode="auto">
              <a:xfrm>
                <a:off x="1354" y="3193"/>
                <a:ext cx="17" cy="10"/>
              </a:xfrm>
              <a:custGeom>
                <a:avLst/>
                <a:gdLst>
                  <a:gd name="T0" fmla="*/ 0 w 35"/>
                  <a:gd name="T1" fmla="*/ 1 h 19"/>
                  <a:gd name="T2" fmla="*/ 0 w 35"/>
                  <a:gd name="T3" fmla="*/ 1 h 19"/>
                  <a:gd name="T4" fmla="*/ 0 w 35"/>
                  <a:gd name="T5" fmla="*/ 1 h 19"/>
                  <a:gd name="T6" fmla="*/ 0 w 35"/>
                  <a:gd name="T7" fmla="*/ 1 h 19"/>
                  <a:gd name="T8" fmla="*/ 0 w 35"/>
                  <a:gd name="T9" fmla="*/ 1 h 19"/>
                  <a:gd name="T10" fmla="*/ 0 w 35"/>
                  <a:gd name="T11" fmla="*/ 1 h 19"/>
                  <a:gd name="T12" fmla="*/ 0 w 35"/>
                  <a:gd name="T13" fmla="*/ 1 h 19"/>
                  <a:gd name="T14" fmla="*/ 0 w 35"/>
                  <a:gd name="T15" fmla="*/ 1 h 19"/>
                  <a:gd name="T16" fmla="*/ 0 w 35"/>
                  <a:gd name="T17" fmla="*/ 0 h 19"/>
                  <a:gd name="T18" fmla="*/ 0 w 35"/>
                  <a:gd name="T19" fmla="*/ 0 h 19"/>
                  <a:gd name="T20" fmla="*/ 0 w 35"/>
                  <a:gd name="T21" fmla="*/ 1 h 19"/>
                  <a:gd name="T22" fmla="*/ 0 w 35"/>
                  <a:gd name="T23" fmla="*/ 1 h 19"/>
                  <a:gd name="T24" fmla="*/ 0 w 35"/>
                  <a:gd name="T25" fmla="*/ 1 h 19"/>
                  <a:gd name="T26" fmla="*/ 0 w 35"/>
                  <a:gd name="T27" fmla="*/ 1 h 19"/>
                  <a:gd name="T28" fmla="*/ 0 w 35"/>
                  <a:gd name="T29" fmla="*/ 1 h 19"/>
                  <a:gd name="T30" fmla="*/ 0 w 35"/>
                  <a:gd name="T31" fmla="*/ 1 h 19"/>
                  <a:gd name="T32" fmla="*/ 1 w 35"/>
                  <a:gd name="T33" fmla="*/ 1 h 19"/>
                  <a:gd name="T34" fmla="*/ 1 w 35"/>
                  <a:gd name="T35" fmla="*/ 1 h 19"/>
                  <a:gd name="T36" fmla="*/ 1 w 35"/>
                  <a:gd name="T37" fmla="*/ 1 h 19"/>
                  <a:gd name="T38" fmla="*/ 1 w 35"/>
                  <a:gd name="T39" fmla="*/ 1 h 19"/>
                  <a:gd name="T40" fmla="*/ 0 w 35"/>
                  <a:gd name="T41" fmla="*/ 1 h 1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19"/>
                  <a:gd name="T65" fmla="*/ 35 w 35"/>
                  <a:gd name="T66" fmla="*/ 19 h 1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19">
                    <a:moveTo>
                      <a:pt x="31" y="19"/>
                    </a:moveTo>
                    <a:lnTo>
                      <a:pt x="23" y="15"/>
                    </a:lnTo>
                    <a:lnTo>
                      <a:pt x="16" y="11"/>
                    </a:lnTo>
                    <a:lnTo>
                      <a:pt x="8" y="8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" y="1"/>
                    </a:lnTo>
                    <a:lnTo>
                      <a:pt x="14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27" y="10"/>
                    </a:lnTo>
                    <a:lnTo>
                      <a:pt x="30" y="14"/>
                    </a:lnTo>
                    <a:lnTo>
                      <a:pt x="35" y="18"/>
                    </a:lnTo>
                    <a:lnTo>
                      <a:pt x="33" y="18"/>
                    </a:lnTo>
                    <a:lnTo>
                      <a:pt x="32" y="18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6" name="Freeform 304"/>
              <p:cNvSpPr>
                <a:spLocks/>
              </p:cNvSpPr>
              <p:nvPr/>
            </p:nvSpPr>
            <p:spPr bwMode="auto">
              <a:xfrm>
                <a:off x="1378" y="3179"/>
                <a:ext cx="23" cy="19"/>
              </a:xfrm>
              <a:custGeom>
                <a:avLst/>
                <a:gdLst>
                  <a:gd name="T0" fmla="*/ 1 w 46"/>
                  <a:gd name="T1" fmla="*/ 2 h 38"/>
                  <a:gd name="T2" fmla="*/ 1 w 46"/>
                  <a:gd name="T3" fmla="*/ 1 h 38"/>
                  <a:gd name="T4" fmla="*/ 0 w 46"/>
                  <a:gd name="T5" fmla="*/ 1 h 38"/>
                  <a:gd name="T6" fmla="*/ 0 w 46"/>
                  <a:gd name="T7" fmla="*/ 1 h 38"/>
                  <a:gd name="T8" fmla="*/ 1 w 46"/>
                  <a:gd name="T9" fmla="*/ 1 h 38"/>
                  <a:gd name="T10" fmla="*/ 1 w 46"/>
                  <a:gd name="T11" fmla="*/ 1 h 38"/>
                  <a:gd name="T12" fmla="*/ 1 w 46"/>
                  <a:gd name="T13" fmla="*/ 1 h 38"/>
                  <a:gd name="T14" fmla="*/ 1 w 46"/>
                  <a:gd name="T15" fmla="*/ 1 h 38"/>
                  <a:gd name="T16" fmla="*/ 2 w 46"/>
                  <a:gd name="T17" fmla="*/ 0 h 38"/>
                  <a:gd name="T18" fmla="*/ 2 w 46"/>
                  <a:gd name="T19" fmla="*/ 1 h 38"/>
                  <a:gd name="T20" fmla="*/ 2 w 46"/>
                  <a:gd name="T21" fmla="*/ 1 h 38"/>
                  <a:gd name="T22" fmla="*/ 2 w 46"/>
                  <a:gd name="T23" fmla="*/ 1 h 38"/>
                  <a:gd name="T24" fmla="*/ 2 w 46"/>
                  <a:gd name="T25" fmla="*/ 1 h 38"/>
                  <a:gd name="T26" fmla="*/ 2 w 46"/>
                  <a:gd name="T27" fmla="*/ 1 h 38"/>
                  <a:gd name="T28" fmla="*/ 1 w 46"/>
                  <a:gd name="T29" fmla="*/ 2 h 38"/>
                  <a:gd name="T30" fmla="*/ 1 w 46"/>
                  <a:gd name="T31" fmla="*/ 2 h 38"/>
                  <a:gd name="T32" fmla="*/ 1 w 46"/>
                  <a:gd name="T33" fmla="*/ 2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6"/>
                  <a:gd name="T52" fmla="*/ 0 h 38"/>
                  <a:gd name="T53" fmla="*/ 46 w 46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6" h="38">
                    <a:moveTo>
                      <a:pt x="13" y="38"/>
                    </a:moveTo>
                    <a:lnTo>
                      <a:pt x="4" y="31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4" y="8"/>
                    </a:lnTo>
                    <a:lnTo>
                      <a:pt x="46" y="16"/>
                    </a:lnTo>
                    <a:lnTo>
                      <a:pt x="45" y="23"/>
                    </a:lnTo>
                    <a:lnTo>
                      <a:pt x="42" y="28"/>
                    </a:lnTo>
                    <a:lnTo>
                      <a:pt x="36" y="32"/>
                    </a:lnTo>
                    <a:lnTo>
                      <a:pt x="29" y="36"/>
                    </a:lnTo>
                    <a:lnTo>
                      <a:pt x="21" y="37"/>
                    </a:lnTo>
                    <a:lnTo>
                      <a:pt x="13" y="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7" name="Freeform 305"/>
              <p:cNvSpPr>
                <a:spLocks/>
              </p:cNvSpPr>
              <p:nvPr/>
            </p:nvSpPr>
            <p:spPr bwMode="auto">
              <a:xfrm>
                <a:off x="1454" y="3195"/>
                <a:ext cx="5" cy="3"/>
              </a:xfrm>
              <a:custGeom>
                <a:avLst/>
                <a:gdLst>
                  <a:gd name="T0" fmla="*/ 1 w 9"/>
                  <a:gd name="T1" fmla="*/ 0 h 7"/>
                  <a:gd name="T2" fmla="*/ 0 w 9"/>
                  <a:gd name="T3" fmla="*/ 0 h 7"/>
                  <a:gd name="T4" fmla="*/ 1 w 9"/>
                  <a:gd name="T5" fmla="*/ 0 h 7"/>
                  <a:gd name="T6" fmla="*/ 1 w 9"/>
                  <a:gd name="T7" fmla="*/ 0 h 7"/>
                  <a:gd name="T8" fmla="*/ 1 w 9"/>
                  <a:gd name="T9" fmla="*/ 0 h 7"/>
                  <a:gd name="T10" fmla="*/ 1 w 9"/>
                  <a:gd name="T11" fmla="*/ 0 h 7"/>
                  <a:gd name="T12" fmla="*/ 1 w 9"/>
                  <a:gd name="T13" fmla="*/ 0 h 7"/>
                  <a:gd name="T14" fmla="*/ 1 w 9"/>
                  <a:gd name="T15" fmla="*/ 0 h 7"/>
                  <a:gd name="T16" fmla="*/ 1 w 9"/>
                  <a:gd name="T17" fmla="*/ 0 h 7"/>
                  <a:gd name="T18" fmla="*/ 1 w 9"/>
                  <a:gd name="T19" fmla="*/ 0 h 7"/>
                  <a:gd name="T20" fmla="*/ 1 w 9"/>
                  <a:gd name="T21" fmla="*/ 0 h 7"/>
                  <a:gd name="T22" fmla="*/ 1 w 9"/>
                  <a:gd name="T23" fmla="*/ 0 h 7"/>
                  <a:gd name="T24" fmla="*/ 1 w 9"/>
                  <a:gd name="T25" fmla="*/ 0 h 7"/>
                  <a:gd name="T26" fmla="*/ 1 w 9"/>
                  <a:gd name="T27" fmla="*/ 0 h 7"/>
                  <a:gd name="T28" fmla="*/ 1 w 9"/>
                  <a:gd name="T29" fmla="*/ 0 h 7"/>
                  <a:gd name="T30" fmla="*/ 1 w 9"/>
                  <a:gd name="T31" fmla="*/ 0 h 7"/>
                  <a:gd name="T32" fmla="*/ 1 w 9"/>
                  <a:gd name="T33" fmla="*/ 0 h 7"/>
                  <a:gd name="T34" fmla="*/ 1 w 9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7"/>
                  <a:gd name="T56" fmla="*/ 9 w 9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7">
                    <a:moveTo>
                      <a:pt x="1" y="7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1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8" name="Freeform 306"/>
              <p:cNvSpPr>
                <a:spLocks/>
              </p:cNvSpPr>
              <p:nvPr/>
            </p:nvSpPr>
            <p:spPr bwMode="auto">
              <a:xfrm>
                <a:off x="1382" y="3182"/>
                <a:ext cx="14" cy="13"/>
              </a:xfrm>
              <a:custGeom>
                <a:avLst/>
                <a:gdLst>
                  <a:gd name="T0" fmla="*/ 0 w 29"/>
                  <a:gd name="T1" fmla="*/ 1 h 24"/>
                  <a:gd name="T2" fmla="*/ 0 w 29"/>
                  <a:gd name="T3" fmla="*/ 1 h 24"/>
                  <a:gd name="T4" fmla="*/ 0 w 29"/>
                  <a:gd name="T5" fmla="*/ 1 h 24"/>
                  <a:gd name="T6" fmla="*/ 0 w 29"/>
                  <a:gd name="T7" fmla="*/ 1 h 24"/>
                  <a:gd name="T8" fmla="*/ 0 w 29"/>
                  <a:gd name="T9" fmla="*/ 1 h 24"/>
                  <a:gd name="T10" fmla="*/ 0 w 29"/>
                  <a:gd name="T11" fmla="*/ 1 h 24"/>
                  <a:gd name="T12" fmla="*/ 0 w 29"/>
                  <a:gd name="T13" fmla="*/ 1 h 24"/>
                  <a:gd name="T14" fmla="*/ 0 w 29"/>
                  <a:gd name="T15" fmla="*/ 0 h 24"/>
                  <a:gd name="T16" fmla="*/ 0 w 29"/>
                  <a:gd name="T17" fmla="*/ 0 h 24"/>
                  <a:gd name="T18" fmla="*/ 0 w 29"/>
                  <a:gd name="T19" fmla="*/ 1 h 24"/>
                  <a:gd name="T20" fmla="*/ 0 w 29"/>
                  <a:gd name="T21" fmla="*/ 1 h 24"/>
                  <a:gd name="T22" fmla="*/ 0 w 29"/>
                  <a:gd name="T23" fmla="*/ 1 h 24"/>
                  <a:gd name="T24" fmla="*/ 0 w 29"/>
                  <a:gd name="T25" fmla="*/ 1 h 2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9"/>
                  <a:gd name="T40" fmla="*/ 0 h 24"/>
                  <a:gd name="T41" fmla="*/ 29 w 29"/>
                  <a:gd name="T42" fmla="*/ 24 h 2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9" h="24">
                    <a:moveTo>
                      <a:pt x="5" y="24"/>
                    </a:moveTo>
                    <a:lnTo>
                      <a:pt x="0" y="17"/>
                    </a:lnTo>
                    <a:lnTo>
                      <a:pt x="0" y="13"/>
                    </a:lnTo>
                    <a:lnTo>
                      <a:pt x="3" y="8"/>
                    </a:lnTo>
                    <a:lnTo>
                      <a:pt x="6" y="5"/>
                    </a:lnTo>
                    <a:lnTo>
                      <a:pt x="12" y="2"/>
                    </a:lnTo>
                    <a:lnTo>
                      <a:pt x="18" y="1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28" y="13"/>
                    </a:lnTo>
                    <a:lnTo>
                      <a:pt x="24" y="21"/>
                    </a:lnTo>
                    <a:lnTo>
                      <a:pt x="15" y="23"/>
                    </a:lnTo>
                    <a:lnTo>
                      <a:pt x="5" y="24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9" name="Freeform 307"/>
              <p:cNvSpPr>
                <a:spLocks/>
              </p:cNvSpPr>
              <p:nvPr/>
            </p:nvSpPr>
            <p:spPr bwMode="auto">
              <a:xfrm>
                <a:off x="1152" y="2880"/>
                <a:ext cx="317" cy="394"/>
              </a:xfrm>
              <a:custGeom>
                <a:avLst/>
                <a:gdLst>
                  <a:gd name="T0" fmla="*/ 5 w 633"/>
                  <a:gd name="T1" fmla="*/ 24 h 788"/>
                  <a:gd name="T2" fmla="*/ 2 w 633"/>
                  <a:gd name="T3" fmla="*/ 22 h 788"/>
                  <a:gd name="T4" fmla="*/ 1 w 633"/>
                  <a:gd name="T5" fmla="*/ 22 h 788"/>
                  <a:gd name="T6" fmla="*/ 1 w 633"/>
                  <a:gd name="T7" fmla="*/ 20 h 788"/>
                  <a:gd name="T8" fmla="*/ 2 w 633"/>
                  <a:gd name="T9" fmla="*/ 19 h 788"/>
                  <a:gd name="T10" fmla="*/ 2 w 633"/>
                  <a:gd name="T11" fmla="*/ 19 h 788"/>
                  <a:gd name="T12" fmla="*/ 2 w 633"/>
                  <a:gd name="T13" fmla="*/ 17 h 788"/>
                  <a:gd name="T14" fmla="*/ 1 w 633"/>
                  <a:gd name="T15" fmla="*/ 16 h 788"/>
                  <a:gd name="T16" fmla="*/ 1 w 633"/>
                  <a:gd name="T17" fmla="*/ 13 h 788"/>
                  <a:gd name="T18" fmla="*/ 1 w 633"/>
                  <a:gd name="T19" fmla="*/ 12 h 788"/>
                  <a:gd name="T20" fmla="*/ 1 w 633"/>
                  <a:gd name="T21" fmla="*/ 12 h 788"/>
                  <a:gd name="T22" fmla="*/ 0 w 633"/>
                  <a:gd name="T23" fmla="*/ 10 h 788"/>
                  <a:gd name="T24" fmla="*/ 1 w 633"/>
                  <a:gd name="T25" fmla="*/ 9 h 788"/>
                  <a:gd name="T26" fmla="*/ 2 w 633"/>
                  <a:gd name="T27" fmla="*/ 9 h 788"/>
                  <a:gd name="T28" fmla="*/ 2 w 633"/>
                  <a:gd name="T29" fmla="*/ 9 h 788"/>
                  <a:gd name="T30" fmla="*/ 2 w 633"/>
                  <a:gd name="T31" fmla="*/ 8 h 788"/>
                  <a:gd name="T32" fmla="*/ 2 w 633"/>
                  <a:gd name="T33" fmla="*/ 5 h 788"/>
                  <a:gd name="T34" fmla="*/ 2 w 633"/>
                  <a:gd name="T35" fmla="*/ 4 h 788"/>
                  <a:gd name="T36" fmla="*/ 3 w 633"/>
                  <a:gd name="T37" fmla="*/ 4 h 788"/>
                  <a:gd name="T38" fmla="*/ 5 w 633"/>
                  <a:gd name="T39" fmla="*/ 3 h 788"/>
                  <a:gd name="T40" fmla="*/ 6 w 633"/>
                  <a:gd name="T41" fmla="*/ 3 h 788"/>
                  <a:gd name="T42" fmla="*/ 8 w 633"/>
                  <a:gd name="T43" fmla="*/ 3 h 788"/>
                  <a:gd name="T44" fmla="*/ 9 w 633"/>
                  <a:gd name="T45" fmla="*/ 2 h 788"/>
                  <a:gd name="T46" fmla="*/ 10 w 633"/>
                  <a:gd name="T47" fmla="*/ 1 h 788"/>
                  <a:gd name="T48" fmla="*/ 12 w 633"/>
                  <a:gd name="T49" fmla="*/ 1 h 788"/>
                  <a:gd name="T50" fmla="*/ 14 w 633"/>
                  <a:gd name="T51" fmla="*/ 0 h 788"/>
                  <a:gd name="T52" fmla="*/ 16 w 633"/>
                  <a:gd name="T53" fmla="*/ 2 h 788"/>
                  <a:gd name="T54" fmla="*/ 19 w 633"/>
                  <a:gd name="T55" fmla="*/ 3 h 788"/>
                  <a:gd name="T56" fmla="*/ 20 w 633"/>
                  <a:gd name="T57" fmla="*/ 3 h 788"/>
                  <a:gd name="T58" fmla="*/ 20 w 633"/>
                  <a:gd name="T59" fmla="*/ 6 h 788"/>
                  <a:gd name="T60" fmla="*/ 20 w 633"/>
                  <a:gd name="T61" fmla="*/ 7 h 788"/>
                  <a:gd name="T62" fmla="*/ 20 w 633"/>
                  <a:gd name="T63" fmla="*/ 7 h 788"/>
                  <a:gd name="T64" fmla="*/ 20 w 633"/>
                  <a:gd name="T65" fmla="*/ 7 h 788"/>
                  <a:gd name="T66" fmla="*/ 20 w 633"/>
                  <a:gd name="T67" fmla="*/ 9 h 788"/>
                  <a:gd name="T68" fmla="*/ 19 w 633"/>
                  <a:gd name="T69" fmla="*/ 9 h 788"/>
                  <a:gd name="T70" fmla="*/ 19 w 633"/>
                  <a:gd name="T71" fmla="*/ 11 h 788"/>
                  <a:gd name="T72" fmla="*/ 18 w 633"/>
                  <a:gd name="T73" fmla="*/ 12 h 788"/>
                  <a:gd name="T74" fmla="*/ 18 w 633"/>
                  <a:gd name="T75" fmla="*/ 12 h 788"/>
                  <a:gd name="T76" fmla="*/ 18 w 633"/>
                  <a:gd name="T77" fmla="*/ 12 h 788"/>
                  <a:gd name="T78" fmla="*/ 18 w 633"/>
                  <a:gd name="T79" fmla="*/ 13 h 788"/>
                  <a:gd name="T80" fmla="*/ 19 w 633"/>
                  <a:gd name="T81" fmla="*/ 14 h 788"/>
                  <a:gd name="T82" fmla="*/ 19 w 633"/>
                  <a:gd name="T83" fmla="*/ 14 h 788"/>
                  <a:gd name="T84" fmla="*/ 20 w 633"/>
                  <a:gd name="T85" fmla="*/ 15 h 788"/>
                  <a:gd name="T86" fmla="*/ 19 w 633"/>
                  <a:gd name="T87" fmla="*/ 16 h 788"/>
                  <a:gd name="T88" fmla="*/ 20 w 633"/>
                  <a:gd name="T89" fmla="*/ 17 h 788"/>
                  <a:gd name="T90" fmla="*/ 20 w 633"/>
                  <a:gd name="T91" fmla="*/ 19 h 788"/>
                  <a:gd name="T92" fmla="*/ 17 w 633"/>
                  <a:gd name="T93" fmla="*/ 21 h 788"/>
                  <a:gd name="T94" fmla="*/ 14 w 633"/>
                  <a:gd name="T95" fmla="*/ 22 h 788"/>
                  <a:gd name="T96" fmla="*/ 11 w 633"/>
                  <a:gd name="T97" fmla="*/ 23 h 788"/>
                  <a:gd name="T98" fmla="*/ 8 w 633"/>
                  <a:gd name="T99" fmla="*/ 25 h 788"/>
                  <a:gd name="T100" fmla="*/ 7 w 633"/>
                  <a:gd name="T101" fmla="*/ 25 h 7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3"/>
                  <a:gd name="T154" fmla="*/ 0 h 788"/>
                  <a:gd name="T155" fmla="*/ 633 w 633"/>
                  <a:gd name="T156" fmla="*/ 788 h 7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3" h="788">
                    <a:moveTo>
                      <a:pt x="196" y="788"/>
                    </a:moveTo>
                    <a:lnTo>
                      <a:pt x="175" y="777"/>
                    </a:lnTo>
                    <a:lnTo>
                      <a:pt x="154" y="764"/>
                    </a:lnTo>
                    <a:lnTo>
                      <a:pt x="134" y="751"/>
                    </a:lnTo>
                    <a:lnTo>
                      <a:pt x="114" y="739"/>
                    </a:lnTo>
                    <a:lnTo>
                      <a:pt x="96" y="725"/>
                    </a:lnTo>
                    <a:lnTo>
                      <a:pt x="76" y="711"/>
                    </a:lnTo>
                    <a:lnTo>
                      <a:pt x="56" y="698"/>
                    </a:lnTo>
                    <a:lnTo>
                      <a:pt x="38" y="686"/>
                    </a:lnTo>
                    <a:lnTo>
                      <a:pt x="31" y="682"/>
                    </a:lnTo>
                    <a:lnTo>
                      <a:pt x="28" y="680"/>
                    </a:lnTo>
                    <a:lnTo>
                      <a:pt x="24" y="678"/>
                    </a:lnTo>
                    <a:lnTo>
                      <a:pt x="22" y="675"/>
                    </a:lnTo>
                    <a:lnTo>
                      <a:pt x="22" y="657"/>
                    </a:lnTo>
                    <a:lnTo>
                      <a:pt x="23" y="636"/>
                    </a:lnTo>
                    <a:lnTo>
                      <a:pt x="26" y="615"/>
                    </a:lnTo>
                    <a:lnTo>
                      <a:pt x="32" y="599"/>
                    </a:lnTo>
                    <a:lnTo>
                      <a:pt x="35" y="599"/>
                    </a:lnTo>
                    <a:lnTo>
                      <a:pt x="38" y="599"/>
                    </a:lnTo>
                    <a:lnTo>
                      <a:pt x="40" y="599"/>
                    </a:lnTo>
                    <a:lnTo>
                      <a:pt x="43" y="599"/>
                    </a:lnTo>
                    <a:lnTo>
                      <a:pt x="43" y="598"/>
                    </a:lnTo>
                    <a:lnTo>
                      <a:pt x="43" y="597"/>
                    </a:lnTo>
                    <a:lnTo>
                      <a:pt x="44" y="597"/>
                    </a:lnTo>
                    <a:lnTo>
                      <a:pt x="35" y="580"/>
                    </a:lnTo>
                    <a:lnTo>
                      <a:pt x="33" y="555"/>
                    </a:lnTo>
                    <a:lnTo>
                      <a:pt x="35" y="531"/>
                    </a:lnTo>
                    <a:lnTo>
                      <a:pt x="36" y="513"/>
                    </a:lnTo>
                    <a:lnTo>
                      <a:pt x="33" y="501"/>
                    </a:lnTo>
                    <a:lnTo>
                      <a:pt x="29" y="496"/>
                    </a:lnTo>
                    <a:lnTo>
                      <a:pt x="23" y="493"/>
                    </a:lnTo>
                    <a:lnTo>
                      <a:pt x="15" y="490"/>
                    </a:lnTo>
                    <a:lnTo>
                      <a:pt x="10" y="469"/>
                    </a:lnTo>
                    <a:lnTo>
                      <a:pt x="7" y="432"/>
                    </a:lnTo>
                    <a:lnTo>
                      <a:pt x="6" y="396"/>
                    </a:lnTo>
                    <a:lnTo>
                      <a:pt x="7" y="378"/>
                    </a:lnTo>
                    <a:lnTo>
                      <a:pt x="14" y="377"/>
                    </a:lnTo>
                    <a:lnTo>
                      <a:pt x="17" y="377"/>
                    </a:lnTo>
                    <a:lnTo>
                      <a:pt x="18" y="376"/>
                    </a:lnTo>
                    <a:lnTo>
                      <a:pt x="20" y="375"/>
                    </a:lnTo>
                    <a:lnTo>
                      <a:pt x="14" y="368"/>
                    </a:lnTo>
                    <a:lnTo>
                      <a:pt x="9" y="363"/>
                    </a:lnTo>
                    <a:lnTo>
                      <a:pt x="5" y="360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310"/>
                    </a:lnTo>
                    <a:lnTo>
                      <a:pt x="0" y="302"/>
                    </a:lnTo>
                    <a:lnTo>
                      <a:pt x="1" y="296"/>
                    </a:lnTo>
                    <a:lnTo>
                      <a:pt x="7" y="293"/>
                    </a:lnTo>
                    <a:lnTo>
                      <a:pt x="13" y="290"/>
                    </a:lnTo>
                    <a:lnTo>
                      <a:pt x="18" y="287"/>
                    </a:lnTo>
                    <a:lnTo>
                      <a:pt x="23" y="285"/>
                    </a:lnTo>
                    <a:lnTo>
                      <a:pt x="28" y="281"/>
                    </a:lnTo>
                    <a:lnTo>
                      <a:pt x="31" y="278"/>
                    </a:lnTo>
                    <a:lnTo>
                      <a:pt x="33" y="272"/>
                    </a:lnTo>
                    <a:lnTo>
                      <a:pt x="36" y="266"/>
                    </a:lnTo>
                    <a:lnTo>
                      <a:pt x="47" y="262"/>
                    </a:lnTo>
                    <a:lnTo>
                      <a:pt x="54" y="259"/>
                    </a:lnTo>
                    <a:lnTo>
                      <a:pt x="56" y="258"/>
                    </a:lnTo>
                    <a:lnTo>
                      <a:pt x="58" y="257"/>
                    </a:lnTo>
                    <a:lnTo>
                      <a:pt x="53" y="255"/>
                    </a:lnTo>
                    <a:lnTo>
                      <a:pt x="48" y="252"/>
                    </a:lnTo>
                    <a:lnTo>
                      <a:pt x="43" y="250"/>
                    </a:lnTo>
                    <a:lnTo>
                      <a:pt x="39" y="248"/>
                    </a:lnTo>
                    <a:lnTo>
                      <a:pt x="40" y="217"/>
                    </a:lnTo>
                    <a:lnTo>
                      <a:pt x="43" y="187"/>
                    </a:lnTo>
                    <a:lnTo>
                      <a:pt x="46" y="157"/>
                    </a:lnTo>
                    <a:lnTo>
                      <a:pt x="47" y="128"/>
                    </a:lnTo>
                    <a:lnTo>
                      <a:pt x="48" y="122"/>
                    </a:lnTo>
                    <a:lnTo>
                      <a:pt x="50" y="119"/>
                    </a:lnTo>
                    <a:lnTo>
                      <a:pt x="52" y="116"/>
                    </a:lnTo>
                    <a:lnTo>
                      <a:pt x="54" y="114"/>
                    </a:lnTo>
                    <a:lnTo>
                      <a:pt x="66" y="111"/>
                    </a:lnTo>
                    <a:lnTo>
                      <a:pt x="77" y="108"/>
                    </a:lnTo>
                    <a:lnTo>
                      <a:pt x="89" y="105"/>
                    </a:lnTo>
                    <a:lnTo>
                      <a:pt x="100" y="101"/>
                    </a:lnTo>
                    <a:lnTo>
                      <a:pt x="112" y="99"/>
                    </a:lnTo>
                    <a:lnTo>
                      <a:pt x="124" y="96"/>
                    </a:lnTo>
                    <a:lnTo>
                      <a:pt x="136" y="92"/>
                    </a:lnTo>
                    <a:lnTo>
                      <a:pt x="147" y="90"/>
                    </a:lnTo>
                    <a:lnTo>
                      <a:pt x="159" y="86"/>
                    </a:lnTo>
                    <a:lnTo>
                      <a:pt x="170" y="84"/>
                    </a:lnTo>
                    <a:lnTo>
                      <a:pt x="182" y="81"/>
                    </a:lnTo>
                    <a:lnTo>
                      <a:pt x="195" y="77"/>
                    </a:lnTo>
                    <a:lnTo>
                      <a:pt x="206" y="75"/>
                    </a:lnTo>
                    <a:lnTo>
                      <a:pt x="218" y="71"/>
                    </a:lnTo>
                    <a:lnTo>
                      <a:pt x="230" y="68"/>
                    </a:lnTo>
                    <a:lnTo>
                      <a:pt x="242" y="65"/>
                    </a:lnTo>
                    <a:lnTo>
                      <a:pt x="252" y="60"/>
                    </a:lnTo>
                    <a:lnTo>
                      <a:pt x="263" y="55"/>
                    </a:lnTo>
                    <a:lnTo>
                      <a:pt x="274" y="51"/>
                    </a:lnTo>
                    <a:lnTo>
                      <a:pt x="286" y="45"/>
                    </a:lnTo>
                    <a:lnTo>
                      <a:pt x="297" y="40"/>
                    </a:lnTo>
                    <a:lnTo>
                      <a:pt x="309" y="35"/>
                    </a:lnTo>
                    <a:lnTo>
                      <a:pt x="320" y="29"/>
                    </a:lnTo>
                    <a:lnTo>
                      <a:pt x="333" y="24"/>
                    </a:lnTo>
                    <a:lnTo>
                      <a:pt x="344" y="20"/>
                    </a:lnTo>
                    <a:lnTo>
                      <a:pt x="357" y="15"/>
                    </a:lnTo>
                    <a:lnTo>
                      <a:pt x="370" y="10"/>
                    </a:lnTo>
                    <a:lnTo>
                      <a:pt x="381" y="7"/>
                    </a:lnTo>
                    <a:lnTo>
                      <a:pt x="394" y="5"/>
                    </a:lnTo>
                    <a:lnTo>
                      <a:pt x="405" y="2"/>
                    </a:lnTo>
                    <a:lnTo>
                      <a:pt x="418" y="0"/>
                    </a:lnTo>
                    <a:lnTo>
                      <a:pt x="430" y="0"/>
                    </a:lnTo>
                    <a:lnTo>
                      <a:pt x="450" y="10"/>
                    </a:lnTo>
                    <a:lnTo>
                      <a:pt x="472" y="22"/>
                    </a:lnTo>
                    <a:lnTo>
                      <a:pt x="494" y="33"/>
                    </a:lnTo>
                    <a:lnTo>
                      <a:pt x="516" y="44"/>
                    </a:lnTo>
                    <a:lnTo>
                      <a:pt x="539" y="55"/>
                    </a:lnTo>
                    <a:lnTo>
                      <a:pt x="562" y="67"/>
                    </a:lnTo>
                    <a:lnTo>
                      <a:pt x="585" y="78"/>
                    </a:lnTo>
                    <a:lnTo>
                      <a:pt x="609" y="89"/>
                    </a:lnTo>
                    <a:lnTo>
                      <a:pt x="617" y="91"/>
                    </a:lnTo>
                    <a:lnTo>
                      <a:pt x="621" y="94"/>
                    </a:lnTo>
                    <a:lnTo>
                      <a:pt x="622" y="101"/>
                    </a:lnTo>
                    <a:lnTo>
                      <a:pt x="624" y="112"/>
                    </a:lnTo>
                    <a:lnTo>
                      <a:pt x="623" y="137"/>
                    </a:lnTo>
                    <a:lnTo>
                      <a:pt x="623" y="161"/>
                    </a:lnTo>
                    <a:lnTo>
                      <a:pt x="623" y="186"/>
                    </a:lnTo>
                    <a:lnTo>
                      <a:pt x="622" y="210"/>
                    </a:lnTo>
                    <a:lnTo>
                      <a:pt x="621" y="212"/>
                    </a:lnTo>
                    <a:lnTo>
                      <a:pt x="618" y="214"/>
                    </a:lnTo>
                    <a:lnTo>
                      <a:pt x="615" y="217"/>
                    </a:lnTo>
                    <a:lnTo>
                      <a:pt x="609" y="219"/>
                    </a:lnTo>
                    <a:lnTo>
                      <a:pt x="609" y="220"/>
                    </a:lnTo>
                    <a:lnTo>
                      <a:pt x="609" y="221"/>
                    </a:lnTo>
                    <a:lnTo>
                      <a:pt x="609" y="222"/>
                    </a:lnTo>
                    <a:lnTo>
                      <a:pt x="609" y="224"/>
                    </a:lnTo>
                    <a:lnTo>
                      <a:pt x="615" y="224"/>
                    </a:lnTo>
                    <a:lnTo>
                      <a:pt x="621" y="225"/>
                    </a:lnTo>
                    <a:lnTo>
                      <a:pt x="626" y="226"/>
                    </a:lnTo>
                    <a:lnTo>
                      <a:pt x="633" y="229"/>
                    </a:lnTo>
                    <a:lnTo>
                      <a:pt x="633" y="241"/>
                    </a:lnTo>
                    <a:lnTo>
                      <a:pt x="633" y="251"/>
                    </a:lnTo>
                    <a:lnTo>
                      <a:pt x="631" y="259"/>
                    </a:lnTo>
                    <a:lnTo>
                      <a:pt x="623" y="266"/>
                    </a:lnTo>
                    <a:lnTo>
                      <a:pt x="609" y="268"/>
                    </a:lnTo>
                    <a:lnTo>
                      <a:pt x="601" y="271"/>
                    </a:lnTo>
                    <a:lnTo>
                      <a:pt x="598" y="272"/>
                    </a:lnTo>
                    <a:lnTo>
                      <a:pt x="595" y="274"/>
                    </a:lnTo>
                    <a:lnTo>
                      <a:pt x="593" y="292"/>
                    </a:lnTo>
                    <a:lnTo>
                      <a:pt x="591" y="309"/>
                    </a:lnTo>
                    <a:lnTo>
                      <a:pt x="590" y="327"/>
                    </a:lnTo>
                    <a:lnTo>
                      <a:pt x="587" y="345"/>
                    </a:lnTo>
                    <a:lnTo>
                      <a:pt x="584" y="350"/>
                    </a:lnTo>
                    <a:lnTo>
                      <a:pt x="578" y="356"/>
                    </a:lnTo>
                    <a:lnTo>
                      <a:pt x="572" y="361"/>
                    </a:lnTo>
                    <a:lnTo>
                      <a:pt x="565" y="365"/>
                    </a:lnTo>
                    <a:lnTo>
                      <a:pt x="565" y="366"/>
                    </a:lnTo>
                    <a:lnTo>
                      <a:pt x="565" y="368"/>
                    </a:lnTo>
                    <a:lnTo>
                      <a:pt x="565" y="369"/>
                    </a:lnTo>
                    <a:lnTo>
                      <a:pt x="569" y="369"/>
                    </a:lnTo>
                    <a:lnTo>
                      <a:pt x="572" y="369"/>
                    </a:lnTo>
                    <a:lnTo>
                      <a:pt x="576" y="371"/>
                    </a:lnTo>
                    <a:lnTo>
                      <a:pt x="580" y="375"/>
                    </a:lnTo>
                    <a:lnTo>
                      <a:pt x="579" y="386"/>
                    </a:lnTo>
                    <a:lnTo>
                      <a:pt x="576" y="399"/>
                    </a:lnTo>
                    <a:lnTo>
                      <a:pt x="575" y="413"/>
                    </a:lnTo>
                    <a:lnTo>
                      <a:pt x="575" y="428"/>
                    </a:lnTo>
                    <a:lnTo>
                      <a:pt x="577" y="429"/>
                    </a:lnTo>
                    <a:lnTo>
                      <a:pt x="582" y="430"/>
                    </a:lnTo>
                    <a:lnTo>
                      <a:pt x="586" y="431"/>
                    </a:lnTo>
                    <a:lnTo>
                      <a:pt x="592" y="433"/>
                    </a:lnTo>
                    <a:lnTo>
                      <a:pt x="597" y="436"/>
                    </a:lnTo>
                    <a:lnTo>
                      <a:pt x="602" y="438"/>
                    </a:lnTo>
                    <a:lnTo>
                      <a:pt x="606" y="439"/>
                    </a:lnTo>
                    <a:lnTo>
                      <a:pt x="609" y="441"/>
                    </a:lnTo>
                    <a:lnTo>
                      <a:pt x="610" y="453"/>
                    </a:lnTo>
                    <a:lnTo>
                      <a:pt x="613" y="464"/>
                    </a:lnTo>
                    <a:lnTo>
                      <a:pt x="614" y="476"/>
                    </a:lnTo>
                    <a:lnTo>
                      <a:pt x="615" y="487"/>
                    </a:lnTo>
                    <a:lnTo>
                      <a:pt x="610" y="493"/>
                    </a:lnTo>
                    <a:lnTo>
                      <a:pt x="606" y="497"/>
                    </a:lnTo>
                    <a:lnTo>
                      <a:pt x="607" y="500"/>
                    </a:lnTo>
                    <a:lnTo>
                      <a:pt x="615" y="506"/>
                    </a:lnTo>
                    <a:lnTo>
                      <a:pt x="614" y="514"/>
                    </a:lnTo>
                    <a:lnTo>
                      <a:pt x="614" y="522"/>
                    </a:lnTo>
                    <a:lnTo>
                      <a:pt x="613" y="529"/>
                    </a:lnTo>
                    <a:lnTo>
                      <a:pt x="613" y="536"/>
                    </a:lnTo>
                    <a:lnTo>
                      <a:pt x="609" y="553"/>
                    </a:lnTo>
                    <a:lnTo>
                      <a:pt x="611" y="576"/>
                    </a:lnTo>
                    <a:lnTo>
                      <a:pt x="611" y="600"/>
                    </a:lnTo>
                    <a:lnTo>
                      <a:pt x="603" y="620"/>
                    </a:lnTo>
                    <a:lnTo>
                      <a:pt x="578" y="629"/>
                    </a:lnTo>
                    <a:lnTo>
                      <a:pt x="553" y="638"/>
                    </a:lnTo>
                    <a:lnTo>
                      <a:pt x="527" y="649"/>
                    </a:lnTo>
                    <a:lnTo>
                      <a:pt x="503" y="659"/>
                    </a:lnTo>
                    <a:lnTo>
                      <a:pt x="478" y="670"/>
                    </a:lnTo>
                    <a:lnTo>
                      <a:pt x="454" y="680"/>
                    </a:lnTo>
                    <a:lnTo>
                      <a:pt x="428" y="691"/>
                    </a:lnTo>
                    <a:lnTo>
                      <a:pt x="404" y="702"/>
                    </a:lnTo>
                    <a:lnTo>
                      <a:pt x="379" y="713"/>
                    </a:lnTo>
                    <a:lnTo>
                      <a:pt x="355" y="724"/>
                    </a:lnTo>
                    <a:lnTo>
                      <a:pt x="329" y="735"/>
                    </a:lnTo>
                    <a:lnTo>
                      <a:pt x="305" y="746"/>
                    </a:lnTo>
                    <a:lnTo>
                      <a:pt x="281" y="757"/>
                    </a:lnTo>
                    <a:lnTo>
                      <a:pt x="256" y="767"/>
                    </a:lnTo>
                    <a:lnTo>
                      <a:pt x="231" y="778"/>
                    </a:lnTo>
                    <a:lnTo>
                      <a:pt x="207" y="788"/>
                    </a:lnTo>
                    <a:lnTo>
                      <a:pt x="204" y="788"/>
                    </a:lnTo>
                    <a:lnTo>
                      <a:pt x="202" y="788"/>
                    </a:lnTo>
                    <a:lnTo>
                      <a:pt x="198" y="788"/>
                    </a:lnTo>
                    <a:lnTo>
                      <a:pt x="196" y="7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0" name="Freeform 308"/>
              <p:cNvSpPr>
                <a:spLocks/>
              </p:cNvSpPr>
              <p:nvPr/>
            </p:nvSpPr>
            <p:spPr bwMode="auto">
              <a:xfrm>
                <a:off x="1172" y="3134"/>
                <a:ext cx="85" cy="130"/>
              </a:xfrm>
              <a:custGeom>
                <a:avLst/>
                <a:gdLst>
                  <a:gd name="T0" fmla="*/ 4 w 171"/>
                  <a:gd name="T1" fmla="*/ 7 h 261"/>
                  <a:gd name="T2" fmla="*/ 3 w 171"/>
                  <a:gd name="T3" fmla="*/ 7 h 261"/>
                  <a:gd name="T4" fmla="*/ 2 w 171"/>
                  <a:gd name="T5" fmla="*/ 6 h 261"/>
                  <a:gd name="T6" fmla="*/ 1 w 171"/>
                  <a:gd name="T7" fmla="*/ 6 h 261"/>
                  <a:gd name="T8" fmla="*/ 0 w 171"/>
                  <a:gd name="T9" fmla="*/ 5 h 261"/>
                  <a:gd name="T10" fmla="*/ 0 w 171"/>
                  <a:gd name="T11" fmla="*/ 4 h 261"/>
                  <a:gd name="T12" fmla="*/ 0 w 171"/>
                  <a:gd name="T13" fmla="*/ 4 h 261"/>
                  <a:gd name="T14" fmla="*/ 0 w 171"/>
                  <a:gd name="T15" fmla="*/ 4 h 261"/>
                  <a:gd name="T16" fmla="*/ 1 w 171"/>
                  <a:gd name="T17" fmla="*/ 5 h 261"/>
                  <a:gd name="T18" fmla="*/ 2 w 171"/>
                  <a:gd name="T19" fmla="*/ 5 h 261"/>
                  <a:gd name="T20" fmla="*/ 2 w 171"/>
                  <a:gd name="T21" fmla="*/ 5 h 261"/>
                  <a:gd name="T22" fmla="*/ 1 w 171"/>
                  <a:gd name="T23" fmla="*/ 5 h 261"/>
                  <a:gd name="T24" fmla="*/ 0 w 171"/>
                  <a:gd name="T25" fmla="*/ 4 h 261"/>
                  <a:gd name="T26" fmla="*/ 0 w 171"/>
                  <a:gd name="T27" fmla="*/ 4 h 261"/>
                  <a:gd name="T28" fmla="*/ 0 w 171"/>
                  <a:gd name="T29" fmla="*/ 3 h 261"/>
                  <a:gd name="T30" fmla="*/ 1 w 171"/>
                  <a:gd name="T31" fmla="*/ 3 h 261"/>
                  <a:gd name="T32" fmla="*/ 2 w 171"/>
                  <a:gd name="T33" fmla="*/ 4 h 261"/>
                  <a:gd name="T34" fmla="*/ 2 w 171"/>
                  <a:gd name="T35" fmla="*/ 4 h 261"/>
                  <a:gd name="T36" fmla="*/ 2 w 171"/>
                  <a:gd name="T37" fmla="*/ 4 h 261"/>
                  <a:gd name="T38" fmla="*/ 1 w 171"/>
                  <a:gd name="T39" fmla="*/ 3 h 261"/>
                  <a:gd name="T40" fmla="*/ 0 w 171"/>
                  <a:gd name="T41" fmla="*/ 2 h 261"/>
                  <a:gd name="T42" fmla="*/ 0 w 171"/>
                  <a:gd name="T43" fmla="*/ 1 h 261"/>
                  <a:gd name="T44" fmla="*/ 0 w 171"/>
                  <a:gd name="T45" fmla="*/ 1 h 261"/>
                  <a:gd name="T46" fmla="*/ 0 w 171"/>
                  <a:gd name="T47" fmla="*/ 1 h 261"/>
                  <a:gd name="T48" fmla="*/ 1 w 171"/>
                  <a:gd name="T49" fmla="*/ 1 h 261"/>
                  <a:gd name="T50" fmla="*/ 1 w 171"/>
                  <a:gd name="T51" fmla="*/ 1 h 261"/>
                  <a:gd name="T52" fmla="*/ 1 w 171"/>
                  <a:gd name="T53" fmla="*/ 1 h 261"/>
                  <a:gd name="T54" fmla="*/ 1 w 171"/>
                  <a:gd name="T55" fmla="*/ 1 h 261"/>
                  <a:gd name="T56" fmla="*/ 0 w 171"/>
                  <a:gd name="T57" fmla="*/ 0 h 261"/>
                  <a:gd name="T58" fmla="*/ 0 w 171"/>
                  <a:gd name="T59" fmla="*/ 0 h 261"/>
                  <a:gd name="T60" fmla="*/ 0 w 171"/>
                  <a:gd name="T61" fmla="*/ 0 h 261"/>
                  <a:gd name="T62" fmla="*/ 1 w 171"/>
                  <a:gd name="T63" fmla="*/ 0 h 261"/>
                  <a:gd name="T64" fmla="*/ 3 w 171"/>
                  <a:gd name="T65" fmla="*/ 1 h 261"/>
                  <a:gd name="T66" fmla="*/ 4 w 171"/>
                  <a:gd name="T67" fmla="*/ 2 h 261"/>
                  <a:gd name="T68" fmla="*/ 4 w 171"/>
                  <a:gd name="T69" fmla="*/ 2 h 261"/>
                  <a:gd name="T70" fmla="*/ 5 w 171"/>
                  <a:gd name="T71" fmla="*/ 2 h 261"/>
                  <a:gd name="T72" fmla="*/ 5 w 171"/>
                  <a:gd name="T73" fmla="*/ 3 h 261"/>
                  <a:gd name="T74" fmla="*/ 5 w 171"/>
                  <a:gd name="T75" fmla="*/ 4 h 261"/>
                  <a:gd name="T76" fmla="*/ 4 w 171"/>
                  <a:gd name="T77" fmla="*/ 3 h 261"/>
                  <a:gd name="T78" fmla="*/ 3 w 171"/>
                  <a:gd name="T79" fmla="*/ 3 h 261"/>
                  <a:gd name="T80" fmla="*/ 3 w 171"/>
                  <a:gd name="T81" fmla="*/ 3 h 261"/>
                  <a:gd name="T82" fmla="*/ 3 w 171"/>
                  <a:gd name="T83" fmla="*/ 3 h 261"/>
                  <a:gd name="T84" fmla="*/ 4 w 171"/>
                  <a:gd name="T85" fmla="*/ 3 h 261"/>
                  <a:gd name="T86" fmla="*/ 5 w 171"/>
                  <a:gd name="T87" fmla="*/ 4 h 261"/>
                  <a:gd name="T88" fmla="*/ 5 w 171"/>
                  <a:gd name="T89" fmla="*/ 5 h 261"/>
                  <a:gd name="T90" fmla="*/ 4 w 171"/>
                  <a:gd name="T91" fmla="*/ 6 h 261"/>
                  <a:gd name="T92" fmla="*/ 4 w 171"/>
                  <a:gd name="T93" fmla="*/ 5 h 261"/>
                  <a:gd name="T94" fmla="*/ 4 w 171"/>
                  <a:gd name="T95" fmla="*/ 6 h 261"/>
                  <a:gd name="T96" fmla="*/ 4 w 171"/>
                  <a:gd name="T97" fmla="*/ 6 h 261"/>
                  <a:gd name="T98" fmla="*/ 5 w 171"/>
                  <a:gd name="T99" fmla="*/ 6 h 261"/>
                  <a:gd name="T100" fmla="*/ 4 w 171"/>
                  <a:gd name="T101" fmla="*/ 8 h 261"/>
                  <a:gd name="T102" fmla="*/ 4 w 171"/>
                  <a:gd name="T103" fmla="*/ 8 h 26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1"/>
                  <a:gd name="T157" fmla="*/ 0 h 261"/>
                  <a:gd name="T158" fmla="*/ 171 w 171"/>
                  <a:gd name="T159" fmla="*/ 261 h 26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1" h="261">
                    <a:moveTo>
                      <a:pt x="156" y="261"/>
                    </a:moveTo>
                    <a:lnTo>
                      <a:pt x="146" y="255"/>
                    </a:lnTo>
                    <a:lnTo>
                      <a:pt x="138" y="249"/>
                    </a:lnTo>
                    <a:lnTo>
                      <a:pt x="129" y="243"/>
                    </a:lnTo>
                    <a:lnTo>
                      <a:pt x="120" y="239"/>
                    </a:lnTo>
                    <a:lnTo>
                      <a:pt x="111" y="233"/>
                    </a:lnTo>
                    <a:lnTo>
                      <a:pt x="103" y="227"/>
                    </a:lnTo>
                    <a:lnTo>
                      <a:pt x="93" y="223"/>
                    </a:lnTo>
                    <a:lnTo>
                      <a:pt x="85" y="217"/>
                    </a:lnTo>
                    <a:lnTo>
                      <a:pt x="75" y="210"/>
                    </a:lnTo>
                    <a:lnTo>
                      <a:pt x="65" y="202"/>
                    </a:lnTo>
                    <a:lnTo>
                      <a:pt x="53" y="194"/>
                    </a:lnTo>
                    <a:lnTo>
                      <a:pt x="43" y="186"/>
                    </a:lnTo>
                    <a:lnTo>
                      <a:pt x="31" y="178"/>
                    </a:lnTo>
                    <a:lnTo>
                      <a:pt x="20" y="171"/>
                    </a:lnTo>
                    <a:lnTo>
                      <a:pt x="9" y="165"/>
                    </a:lnTo>
                    <a:lnTo>
                      <a:pt x="0" y="160"/>
                    </a:lnTo>
                    <a:lnTo>
                      <a:pt x="0" y="156"/>
                    </a:lnTo>
                    <a:lnTo>
                      <a:pt x="0" y="152"/>
                    </a:lnTo>
                    <a:lnTo>
                      <a:pt x="0" y="148"/>
                    </a:lnTo>
                    <a:lnTo>
                      <a:pt x="0" y="144"/>
                    </a:lnTo>
                    <a:lnTo>
                      <a:pt x="7" y="147"/>
                    </a:lnTo>
                    <a:lnTo>
                      <a:pt x="16" y="151"/>
                    </a:lnTo>
                    <a:lnTo>
                      <a:pt x="28" y="158"/>
                    </a:lnTo>
                    <a:lnTo>
                      <a:pt x="38" y="165"/>
                    </a:lnTo>
                    <a:lnTo>
                      <a:pt x="50" y="172"/>
                    </a:lnTo>
                    <a:lnTo>
                      <a:pt x="60" y="178"/>
                    </a:lnTo>
                    <a:lnTo>
                      <a:pt x="69" y="181"/>
                    </a:lnTo>
                    <a:lnTo>
                      <a:pt x="76" y="181"/>
                    </a:lnTo>
                    <a:lnTo>
                      <a:pt x="76" y="180"/>
                    </a:lnTo>
                    <a:lnTo>
                      <a:pt x="76" y="179"/>
                    </a:lnTo>
                    <a:lnTo>
                      <a:pt x="76" y="178"/>
                    </a:lnTo>
                    <a:lnTo>
                      <a:pt x="76" y="177"/>
                    </a:lnTo>
                    <a:lnTo>
                      <a:pt x="67" y="172"/>
                    </a:lnTo>
                    <a:lnTo>
                      <a:pt x="58" y="167"/>
                    </a:lnTo>
                    <a:lnTo>
                      <a:pt x="49" y="162"/>
                    </a:lnTo>
                    <a:lnTo>
                      <a:pt x="39" y="157"/>
                    </a:lnTo>
                    <a:lnTo>
                      <a:pt x="30" y="151"/>
                    </a:lnTo>
                    <a:lnTo>
                      <a:pt x="21" y="147"/>
                    </a:lnTo>
                    <a:lnTo>
                      <a:pt x="12" y="141"/>
                    </a:lnTo>
                    <a:lnTo>
                      <a:pt x="2" y="136"/>
                    </a:lnTo>
                    <a:lnTo>
                      <a:pt x="2" y="130"/>
                    </a:lnTo>
                    <a:lnTo>
                      <a:pt x="2" y="123"/>
                    </a:lnTo>
                    <a:lnTo>
                      <a:pt x="2" y="117"/>
                    </a:lnTo>
                    <a:lnTo>
                      <a:pt x="4" y="110"/>
                    </a:lnTo>
                    <a:lnTo>
                      <a:pt x="13" y="111"/>
                    </a:lnTo>
                    <a:lnTo>
                      <a:pt x="22" y="113"/>
                    </a:lnTo>
                    <a:lnTo>
                      <a:pt x="34" y="118"/>
                    </a:lnTo>
                    <a:lnTo>
                      <a:pt x="46" y="122"/>
                    </a:lnTo>
                    <a:lnTo>
                      <a:pt x="58" y="128"/>
                    </a:lnTo>
                    <a:lnTo>
                      <a:pt x="69" y="135"/>
                    </a:lnTo>
                    <a:lnTo>
                      <a:pt x="78" y="141"/>
                    </a:lnTo>
                    <a:lnTo>
                      <a:pt x="88" y="145"/>
                    </a:lnTo>
                    <a:lnTo>
                      <a:pt x="89" y="145"/>
                    </a:lnTo>
                    <a:lnTo>
                      <a:pt x="90" y="145"/>
                    </a:lnTo>
                    <a:lnTo>
                      <a:pt x="81" y="138"/>
                    </a:lnTo>
                    <a:lnTo>
                      <a:pt x="69" y="129"/>
                    </a:lnTo>
                    <a:lnTo>
                      <a:pt x="55" y="118"/>
                    </a:lnTo>
                    <a:lnTo>
                      <a:pt x="43" y="106"/>
                    </a:lnTo>
                    <a:lnTo>
                      <a:pt x="30" y="95"/>
                    </a:lnTo>
                    <a:lnTo>
                      <a:pt x="19" y="83"/>
                    </a:lnTo>
                    <a:lnTo>
                      <a:pt x="12" y="73"/>
                    </a:lnTo>
                    <a:lnTo>
                      <a:pt x="8" y="65"/>
                    </a:lnTo>
                    <a:lnTo>
                      <a:pt x="11" y="57"/>
                    </a:lnTo>
                    <a:lnTo>
                      <a:pt x="13" y="49"/>
                    </a:lnTo>
                    <a:lnTo>
                      <a:pt x="13" y="41"/>
                    </a:lnTo>
                    <a:lnTo>
                      <a:pt x="13" y="32"/>
                    </a:lnTo>
                    <a:lnTo>
                      <a:pt x="17" y="32"/>
                    </a:lnTo>
                    <a:lnTo>
                      <a:pt x="22" y="35"/>
                    </a:lnTo>
                    <a:lnTo>
                      <a:pt x="28" y="37"/>
                    </a:lnTo>
                    <a:lnTo>
                      <a:pt x="32" y="39"/>
                    </a:lnTo>
                    <a:lnTo>
                      <a:pt x="38" y="43"/>
                    </a:lnTo>
                    <a:lnTo>
                      <a:pt x="44" y="46"/>
                    </a:lnTo>
                    <a:lnTo>
                      <a:pt x="50" y="50"/>
                    </a:lnTo>
                    <a:lnTo>
                      <a:pt x="55" y="53"/>
                    </a:lnTo>
                    <a:lnTo>
                      <a:pt x="55" y="52"/>
                    </a:lnTo>
                    <a:lnTo>
                      <a:pt x="55" y="51"/>
                    </a:lnTo>
                    <a:lnTo>
                      <a:pt x="55" y="50"/>
                    </a:lnTo>
                    <a:lnTo>
                      <a:pt x="55" y="49"/>
                    </a:lnTo>
                    <a:lnTo>
                      <a:pt x="50" y="45"/>
                    </a:lnTo>
                    <a:lnTo>
                      <a:pt x="44" y="42"/>
                    </a:lnTo>
                    <a:lnTo>
                      <a:pt x="39" y="38"/>
                    </a:lnTo>
                    <a:lnTo>
                      <a:pt x="34" y="35"/>
                    </a:lnTo>
                    <a:lnTo>
                      <a:pt x="29" y="31"/>
                    </a:lnTo>
                    <a:lnTo>
                      <a:pt x="23" y="28"/>
                    </a:lnTo>
                    <a:lnTo>
                      <a:pt x="19" y="26"/>
                    </a:lnTo>
                    <a:lnTo>
                      <a:pt x="14" y="22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23" y="2"/>
                    </a:lnTo>
                    <a:lnTo>
                      <a:pt x="37" y="9"/>
                    </a:lnTo>
                    <a:lnTo>
                      <a:pt x="54" y="19"/>
                    </a:lnTo>
                    <a:lnTo>
                      <a:pt x="72" y="30"/>
                    </a:lnTo>
                    <a:lnTo>
                      <a:pt x="90" y="43"/>
                    </a:lnTo>
                    <a:lnTo>
                      <a:pt x="107" y="56"/>
                    </a:lnTo>
                    <a:lnTo>
                      <a:pt x="122" y="66"/>
                    </a:lnTo>
                    <a:lnTo>
                      <a:pt x="134" y="74"/>
                    </a:lnTo>
                    <a:lnTo>
                      <a:pt x="136" y="77"/>
                    </a:lnTo>
                    <a:lnTo>
                      <a:pt x="138" y="80"/>
                    </a:lnTo>
                    <a:lnTo>
                      <a:pt x="142" y="83"/>
                    </a:lnTo>
                    <a:lnTo>
                      <a:pt x="144" y="87"/>
                    </a:lnTo>
                    <a:lnTo>
                      <a:pt x="152" y="87"/>
                    </a:lnTo>
                    <a:lnTo>
                      <a:pt x="158" y="85"/>
                    </a:lnTo>
                    <a:lnTo>
                      <a:pt x="164" y="85"/>
                    </a:lnTo>
                    <a:lnTo>
                      <a:pt x="171" y="85"/>
                    </a:lnTo>
                    <a:lnTo>
                      <a:pt x="171" y="98"/>
                    </a:lnTo>
                    <a:lnTo>
                      <a:pt x="169" y="110"/>
                    </a:lnTo>
                    <a:lnTo>
                      <a:pt x="169" y="122"/>
                    </a:lnTo>
                    <a:lnTo>
                      <a:pt x="168" y="134"/>
                    </a:lnTo>
                    <a:lnTo>
                      <a:pt x="160" y="133"/>
                    </a:lnTo>
                    <a:lnTo>
                      <a:pt x="152" y="130"/>
                    </a:lnTo>
                    <a:lnTo>
                      <a:pt x="145" y="126"/>
                    </a:lnTo>
                    <a:lnTo>
                      <a:pt x="137" y="121"/>
                    </a:lnTo>
                    <a:lnTo>
                      <a:pt x="130" y="117"/>
                    </a:lnTo>
                    <a:lnTo>
                      <a:pt x="122" y="112"/>
                    </a:lnTo>
                    <a:lnTo>
                      <a:pt x="115" y="109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6" y="107"/>
                    </a:lnTo>
                    <a:lnTo>
                      <a:pt x="106" y="109"/>
                    </a:lnTo>
                    <a:lnTo>
                      <a:pt x="113" y="113"/>
                    </a:lnTo>
                    <a:lnTo>
                      <a:pt x="121" y="118"/>
                    </a:lnTo>
                    <a:lnTo>
                      <a:pt x="129" y="121"/>
                    </a:lnTo>
                    <a:lnTo>
                      <a:pt x="137" y="126"/>
                    </a:lnTo>
                    <a:lnTo>
                      <a:pt x="145" y="132"/>
                    </a:lnTo>
                    <a:lnTo>
                      <a:pt x="153" y="136"/>
                    </a:lnTo>
                    <a:lnTo>
                      <a:pt x="161" y="142"/>
                    </a:lnTo>
                    <a:lnTo>
                      <a:pt x="169" y="148"/>
                    </a:lnTo>
                    <a:lnTo>
                      <a:pt x="168" y="162"/>
                    </a:lnTo>
                    <a:lnTo>
                      <a:pt x="166" y="175"/>
                    </a:lnTo>
                    <a:lnTo>
                      <a:pt x="165" y="189"/>
                    </a:lnTo>
                    <a:lnTo>
                      <a:pt x="163" y="203"/>
                    </a:lnTo>
                    <a:lnTo>
                      <a:pt x="157" y="202"/>
                    </a:lnTo>
                    <a:lnTo>
                      <a:pt x="148" y="198"/>
                    </a:lnTo>
                    <a:lnTo>
                      <a:pt x="138" y="194"/>
                    </a:lnTo>
                    <a:lnTo>
                      <a:pt x="133" y="191"/>
                    </a:lnTo>
                    <a:lnTo>
                      <a:pt x="133" y="193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3" y="196"/>
                    </a:lnTo>
                    <a:lnTo>
                      <a:pt x="139" y="200"/>
                    </a:lnTo>
                    <a:lnTo>
                      <a:pt x="146" y="204"/>
                    </a:lnTo>
                    <a:lnTo>
                      <a:pt x="153" y="208"/>
                    </a:lnTo>
                    <a:lnTo>
                      <a:pt x="160" y="212"/>
                    </a:lnTo>
                    <a:lnTo>
                      <a:pt x="161" y="218"/>
                    </a:lnTo>
                    <a:lnTo>
                      <a:pt x="161" y="224"/>
                    </a:lnTo>
                    <a:lnTo>
                      <a:pt x="160" y="236"/>
                    </a:lnTo>
                    <a:lnTo>
                      <a:pt x="159" y="259"/>
                    </a:lnTo>
                    <a:lnTo>
                      <a:pt x="158" y="261"/>
                    </a:lnTo>
                    <a:lnTo>
                      <a:pt x="157" y="261"/>
                    </a:lnTo>
                    <a:lnTo>
                      <a:pt x="156" y="261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1" name="Freeform 309"/>
              <p:cNvSpPr>
                <a:spLocks/>
              </p:cNvSpPr>
              <p:nvPr/>
            </p:nvSpPr>
            <p:spPr bwMode="auto">
              <a:xfrm>
                <a:off x="1256" y="3149"/>
                <a:ext cx="83" cy="114"/>
              </a:xfrm>
              <a:custGeom>
                <a:avLst/>
                <a:gdLst>
                  <a:gd name="T0" fmla="*/ 0 w 167"/>
                  <a:gd name="T1" fmla="*/ 7 h 227"/>
                  <a:gd name="T2" fmla="*/ 0 w 167"/>
                  <a:gd name="T3" fmla="*/ 6 h 227"/>
                  <a:gd name="T4" fmla="*/ 0 w 167"/>
                  <a:gd name="T5" fmla="*/ 6 h 227"/>
                  <a:gd name="T6" fmla="*/ 0 w 167"/>
                  <a:gd name="T7" fmla="*/ 6 h 227"/>
                  <a:gd name="T8" fmla="*/ 0 w 167"/>
                  <a:gd name="T9" fmla="*/ 6 h 227"/>
                  <a:gd name="T10" fmla="*/ 0 w 167"/>
                  <a:gd name="T11" fmla="*/ 5 h 227"/>
                  <a:gd name="T12" fmla="*/ 0 w 167"/>
                  <a:gd name="T13" fmla="*/ 4 h 227"/>
                  <a:gd name="T14" fmla="*/ 0 w 167"/>
                  <a:gd name="T15" fmla="*/ 4 h 227"/>
                  <a:gd name="T16" fmla="*/ 0 w 167"/>
                  <a:gd name="T17" fmla="*/ 4 h 227"/>
                  <a:gd name="T18" fmla="*/ 0 w 167"/>
                  <a:gd name="T19" fmla="*/ 3 h 227"/>
                  <a:gd name="T20" fmla="*/ 0 w 167"/>
                  <a:gd name="T21" fmla="*/ 2 h 227"/>
                  <a:gd name="T22" fmla="*/ 1 w 167"/>
                  <a:gd name="T23" fmla="*/ 2 h 227"/>
                  <a:gd name="T24" fmla="*/ 2 w 167"/>
                  <a:gd name="T25" fmla="*/ 2 h 227"/>
                  <a:gd name="T26" fmla="*/ 2 w 167"/>
                  <a:gd name="T27" fmla="*/ 1 h 227"/>
                  <a:gd name="T28" fmla="*/ 3 w 167"/>
                  <a:gd name="T29" fmla="*/ 1 h 227"/>
                  <a:gd name="T30" fmla="*/ 4 w 167"/>
                  <a:gd name="T31" fmla="*/ 1 h 227"/>
                  <a:gd name="T32" fmla="*/ 5 w 167"/>
                  <a:gd name="T33" fmla="*/ 1 h 227"/>
                  <a:gd name="T34" fmla="*/ 5 w 167"/>
                  <a:gd name="T35" fmla="*/ 1 h 227"/>
                  <a:gd name="T36" fmla="*/ 4 w 167"/>
                  <a:gd name="T37" fmla="*/ 1 h 227"/>
                  <a:gd name="T38" fmla="*/ 4 w 167"/>
                  <a:gd name="T39" fmla="*/ 2 h 227"/>
                  <a:gd name="T40" fmla="*/ 4 w 167"/>
                  <a:gd name="T41" fmla="*/ 2 h 227"/>
                  <a:gd name="T42" fmla="*/ 4 w 167"/>
                  <a:gd name="T43" fmla="*/ 1 h 227"/>
                  <a:gd name="T44" fmla="*/ 5 w 167"/>
                  <a:gd name="T45" fmla="*/ 1 h 227"/>
                  <a:gd name="T46" fmla="*/ 5 w 167"/>
                  <a:gd name="T47" fmla="*/ 2 h 227"/>
                  <a:gd name="T48" fmla="*/ 4 w 167"/>
                  <a:gd name="T49" fmla="*/ 2 h 227"/>
                  <a:gd name="T50" fmla="*/ 3 w 167"/>
                  <a:gd name="T51" fmla="*/ 3 h 227"/>
                  <a:gd name="T52" fmla="*/ 2 w 167"/>
                  <a:gd name="T53" fmla="*/ 3 h 227"/>
                  <a:gd name="T54" fmla="*/ 2 w 167"/>
                  <a:gd name="T55" fmla="*/ 3 h 227"/>
                  <a:gd name="T56" fmla="*/ 3 w 167"/>
                  <a:gd name="T57" fmla="*/ 3 h 227"/>
                  <a:gd name="T58" fmla="*/ 4 w 167"/>
                  <a:gd name="T59" fmla="*/ 3 h 227"/>
                  <a:gd name="T60" fmla="*/ 5 w 167"/>
                  <a:gd name="T61" fmla="*/ 2 h 227"/>
                  <a:gd name="T62" fmla="*/ 5 w 167"/>
                  <a:gd name="T63" fmla="*/ 3 h 227"/>
                  <a:gd name="T64" fmla="*/ 4 w 167"/>
                  <a:gd name="T65" fmla="*/ 4 h 227"/>
                  <a:gd name="T66" fmla="*/ 4 w 167"/>
                  <a:gd name="T67" fmla="*/ 4 h 227"/>
                  <a:gd name="T68" fmla="*/ 3 w 167"/>
                  <a:gd name="T69" fmla="*/ 4 h 227"/>
                  <a:gd name="T70" fmla="*/ 4 w 167"/>
                  <a:gd name="T71" fmla="*/ 4 h 227"/>
                  <a:gd name="T72" fmla="*/ 4 w 167"/>
                  <a:gd name="T73" fmla="*/ 4 h 227"/>
                  <a:gd name="T74" fmla="*/ 5 w 167"/>
                  <a:gd name="T75" fmla="*/ 4 h 227"/>
                  <a:gd name="T76" fmla="*/ 5 w 167"/>
                  <a:gd name="T77" fmla="*/ 5 h 227"/>
                  <a:gd name="T78" fmla="*/ 4 w 167"/>
                  <a:gd name="T79" fmla="*/ 5 h 227"/>
                  <a:gd name="T80" fmla="*/ 4 w 167"/>
                  <a:gd name="T81" fmla="*/ 5 h 227"/>
                  <a:gd name="T82" fmla="*/ 3 w 167"/>
                  <a:gd name="T83" fmla="*/ 5 h 227"/>
                  <a:gd name="T84" fmla="*/ 2 w 167"/>
                  <a:gd name="T85" fmla="*/ 6 h 227"/>
                  <a:gd name="T86" fmla="*/ 1 w 167"/>
                  <a:gd name="T87" fmla="*/ 6 h 227"/>
                  <a:gd name="T88" fmla="*/ 1 w 167"/>
                  <a:gd name="T89" fmla="*/ 6 h 227"/>
                  <a:gd name="T90" fmla="*/ 2 w 167"/>
                  <a:gd name="T91" fmla="*/ 6 h 227"/>
                  <a:gd name="T92" fmla="*/ 3 w 167"/>
                  <a:gd name="T93" fmla="*/ 6 h 227"/>
                  <a:gd name="T94" fmla="*/ 4 w 167"/>
                  <a:gd name="T95" fmla="*/ 5 h 227"/>
                  <a:gd name="T96" fmla="*/ 4 w 167"/>
                  <a:gd name="T97" fmla="*/ 5 h 227"/>
                  <a:gd name="T98" fmla="*/ 4 w 167"/>
                  <a:gd name="T99" fmla="*/ 6 h 227"/>
                  <a:gd name="T100" fmla="*/ 4 w 167"/>
                  <a:gd name="T101" fmla="*/ 6 h 227"/>
                  <a:gd name="T102" fmla="*/ 2 w 167"/>
                  <a:gd name="T103" fmla="*/ 7 h 227"/>
                  <a:gd name="T104" fmla="*/ 0 w 167"/>
                  <a:gd name="T105" fmla="*/ 7 h 227"/>
                  <a:gd name="T106" fmla="*/ 0 w 167"/>
                  <a:gd name="T107" fmla="*/ 8 h 227"/>
                  <a:gd name="T108" fmla="*/ 0 w 167"/>
                  <a:gd name="T109" fmla="*/ 8 h 22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67"/>
                  <a:gd name="T166" fmla="*/ 0 h 227"/>
                  <a:gd name="T167" fmla="*/ 167 w 167"/>
                  <a:gd name="T168" fmla="*/ 227 h 227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67" h="227">
                    <a:moveTo>
                      <a:pt x="1" y="227"/>
                    </a:moveTo>
                    <a:lnTo>
                      <a:pt x="0" y="224"/>
                    </a:lnTo>
                    <a:lnTo>
                      <a:pt x="1" y="218"/>
                    </a:lnTo>
                    <a:lnTo>
                      <a:pt x="1" y="204"/>
                    </a:lnTo>
                    <a:lnTo>
                      <a:pt x="4" y="178"/>
                    </a:lnTo>
                    <a:lnTo>
                      <a:pt x="6" y="176"/>
                    </a:lnTo>
                    <a:lnTo>
                      <a:pt x="7" y="174"/>
                    </a:lnTo>
                    <a:lnTo>
                      <a:pt x="9" y="173"/>
                    </a:lnTo>
                    <a:lnTo>
                      <a:pt x="12" y="172"/>
                    </a:lnTo>
                    <a:lnTo>
                      <a:pt x="12" y="171"/>
                    </a:lnTo>
                    <a:lnTo>
                      <a:pt x="12" y="170"/>
                    </a:lnTo>
                    <a:lnTo>
                      <a:pt x="12" y="168"/>
                    </a:lnTo>
                    <a:lnTo>
                      <a:pt x="11" y="170"/>
                    </a:lnTo>
                    <a:lnTo>
                      <a:pt x="8" y="170"/>
                    </a:lnTo>
                    <a:lnTo>
                      <a:pt x="7" y="171"/>
                    </a:lnTo>
                    <a:lnTo>
                      <a:pt x="6" y="172"/>
                    </a:lnTo>
                    <a:lnTo>
                      <a:pt x="6" y="156"/>
                    </a:lnTo>
                    <a:lnTo>
                      <a:pt x="7" y="141"/>
                    </a:lnTo>
                    <a:lnTo>
                      <a:pt x="8" y="126"/>
                    </a:lnTo>
                    <a:lnTo>
                      <a:pt x="9" y="111"/>
                    </a:lnTo>
                    <a:lnTo>
                      <a:pt x="20" y="106"/>
                    </a:lnTo>
                    <a:lnTo>
                      <a:pt x="24" y="104"/>
                    </a:lnTo>
                    <a:lnTo>
                      <a:pt x="27" y="103"/>
                    </a:lnTo>
                    <a:lnTo>
                      <a:pt x="28" y="102"/>
                    </a:lnTo>
                    <a:lnTo>
                      <a:pt x="23" y="102"/>
                    </a:lnTo>
                    <a:lnTo>
                      <a:pt x="20" y="102"/>
                    </a:lnTo>
                    <a:lnTo>
                      <a:pt x="15" y="103"/>
                    </a:lnTo>
                    <a:lnTo>
                      <a:pt x="11" y="103"/>
                    </a:lnTo>
                    <a:lnTo>
                      <a:pt x="11" y="92"/>
                    </a:lnTo>
                    <a:lnTo>
                      <a:pt x="11" y="77"/>
                    </a:lnTo>
                    <a:lnTo>
                      <a:pt x="12" y="62"/>
                    </a:lnTo>
                    <a:lnTo>
                      <a:pt x="13" y="51"/>
                    </a:lnTo>
                    <a:lnTo>
                      <a:pt x="19" y="49"/>
                    </a:lnTo>
                    <a:lnTo>
                      <a:pt x="27" y="45"/>
                    </a:lnTo>
                    <a:lnTo>
                      <a:pt x="36" y="43"/>
                    </a:lnTo>
                    <a:lnTo>
                      <a:pt x="45" y="39"/>
                    </a:lnTo>
                    <a:lnTo>
                      <a:pt x="54" y="36"/>
                    </a:lnTo>
                    <a:lnTo>
                      <a:pt x="64" y="34"/>
                    </a:lnTo>
                    <a:lnTo>
                      <a:pt x="72" y="31"/>
                    </a:lnTo>
                    <a:lnTo>
                      <a:pt x="77" y="29"/>
                    </a:lnTo>
                    <a:lnTo>
                      <a:pt x="89" y="26"/>
                    </a:lnTo>
                    <a:lnTo>
                      <a:pt x="100" y="22"/>
                    </a:lnTo>
                    <a:lnTo>
                      <a:pt x="112" y="19"/>
                    </a:lnTo>
                    <a:lnTo>
                      <a:pt x="122" y="14"/>
                    </a:lnTo>
                    <a:lnTo>
                      <a:pt x="134" y="11"/>
                    </a:lnTo>
                    <a:lnTo>
                      <a:pt x="144" y="7"/>
                    </a:lnTo>
                    <a:lnTo>
                      <a:pt x="156" y="4"/>
                    </a:lnTo>
                    <a:lnTo>
                      <a:pt x="166" y="0"/>
                    </a:lnTo>
                    <a:lnTo>
                      <a:pt x="166" y="4"/>
                    </a:lnTo>
                    <a:lnTo>
                      <a:pt x="166" y="7"/>
                    </a:lnTo>
                    <a:lnTo>
                      <a:pt x="166" y="11"/>
                    </a:lnTo>
                    <a:lnTo>
                      <a:pt x="167" y="14"/>
                    </a:lnTo>
                    <a:lnTo>
                      <a:pt x="162" y="17"/>
                    </a:lnTo>
                    <a:lnTo>
                      <a:pt x="156" y="21"/>
                    </a:lnTo>
                    <a:lnTo>
                      <a:pt x="150" y="23"/>
                    </a:lnTo>
                    <a:lnTo>
                      <a:pt x="145" y="27"/>
                    </a:lnTo>
                    <a:lnTo>
                      <a:pt x="140" y="29"/>
                    </a:lnTo>
                    <a:lnTo>
                      <a:pt x="135" y="31"/>
                    </a:lnTo>
                    <a:lnTo>
                      <a:pt x="129" y="34"/>
                    </a:lnTo>
                    <a:lnTo>
                      <a:pt x="125" y="36"/>
                    </a:lnTo>
                    <a:lnTo>
                      <a:pt x="129" y="36"/>
                    </a:lnTo>
                    <a:lnTo>
                      <a:pt x="135" y="35"/>
                    </a:lnTo>
                    <a:lnTo>
                      <a:pt x="140" y="32"/>
                    </a:lnTo>
                    <a:lnTo>
                      <a:pt x="145" y="31"/>
                    </a:lnTo>
                    <a:lnTo>
                      <a:pt x="150" y="29"/>
                    </a:lnTo>
                    <a:lnTo>
                      <a:pt x="156" y="28"/>
                    </a:lnTo>
                    <a:lnTo>
                      <a:pt x="160" y="27"/>
                    </a:lnTo>
                    <a:lnTo>
                      <a:pt x="166" y="26"/>
                    </a:lnTo>
                    <a:lnTo>
                      <a:pt x="166" y="31"/>
                    </a:lnTo>
                    <a:lnTo>
                      <a:pt x="166" y="37"/>
                    </a:lnTo>
                    <a:lnTo>
                      <a:pt x="164" y="43"/>
                    </a:lnTo>
                    <a:lnTo>
                      <a:pt x="159" y="50"/>
                    </a:lnTo>
                    <a:lnTo>
                      <a:pt x="149" y="54"/>
                    </a:lnTo>
                    <a:lnTo>
                      <a:pt x="137" y="59"/>
                    </a:lnTo>
                    <a:lnTo>
                      <a:pt x="127" y="62"/>
                    </a:lnTo>
                    <a:lnTo>
                      <a:pt x="117" y="67"/>
                    </a:lnTo>
                    <a:lnTo>
                      <a:pt x="106" y="72"/>
                    </a:lnTo>
                    <a:lnTo>
                      <a:pt x="96" y="76"/>
                    </a:lnTo>
                    <a:lnTo>
                      <a:pt x="87" y="81"/>
                    </a:lnTo>
                    <a:lnTo>
                      <a:pt x="76" y="85"/>
                    </a:lnTo>
                    <a:lnTo>
                      <a:pt x="76" y="89"/>
                    </a:lnTo>
                    <a:lnTo>
                      <a:pt x="76" y="90"/>
                    </a:lnTo>
                    <a:lnTo>
                      <a:pt x="76" y="91"/>
                    </a:lnTo>
                    <a:lnTo>
                      <a:pt x="77" y="92"/>
                    </a:lnTo>
                    <a:lnTo>
                      <a:pt x="88" y="88"/>
                    </a:lnTo>
                    <a:lnTo>
                      <a:pt x="99" y="83"/>
                    </a:lnTo>
                    <a:lnTo>
                      <a:pt x="110" y="77"/>
                    </a:lnTo>
                    <a:lnTo>
                      <a:pt x="121" y="73"/>
                    </a:lnTo>
                    <a:lnTo>
                      <a:pt x="133" y="68"/>
                    </a:lnTo>
                    <a:lnTo>
                      <a:pt x="143" y="64"/>
                    </a:lnTo>
                    <a:lnTo>
                      <a:pt x="155" y="60"/>
                    </a:lnTo>
                    <a:lnTo>
                      <a:pt x="165" y="58"/>
                    </a:lnTo>
                    <a:lnTo>
                      <a:pt x="165" y="76"/>
                    </a:lnTo>
                    <a:lnTo>
                      <a:pt x="165" y="87"/>
                    </a:lnTo>
                    <a:lnTo>
                      <a:pt x="164" y="93"/>
                    </a:lnTo>
                    <a:lnTo>
                      <a:pt x="163" y="98"/>
                    </a:lnTo>
                    <a:lnTo>
                      <a:pt x="158" y="100"/>
                    </a:lnTo>
                    <a:lnTo>
                      <a:pt x="153" y="103"/>
                    </a:lnTo>
                    <a:lnTo>
                      <a:pt x="148" y="105"/>
                    </a:lnTo>
                    <a:lnTo>
                      <a:pt x="143" y="107"/>
                    </a:lnTo>
                    <a:lnTo>
                      <a:pt x="137" y="110"/>
                    </a:lnTo>
                    <a:lnTo>
                      <a:pt x="133" y="113"/>
                    </a:lnTo>
                    <a:lnTo>
                      <a:pt x="127" y="115"/>
                    </a:lnTo>
                    <a:lnTo>
                      <a:pt x="122" y="118"/>
                    </a:lnTo>
                    <a:lnTo>
                      <a:pt x="127" y="118"/>
                    </a:lnTo>
                    <a:lnTo>
                      <a:pt x="132" y="117"/>
                    </a:lnTo>
                    <a:lnTo>
                      <a:pt x="137" y="115"/>
                    </a:lnTo>
                    <a:lnTo>
                      <a:pt x="143" y="114"/>
                    </a:lnTo>
                    <a:lnTo>
                      <a:pt x="148" y="112"/>
                    </a:lnTo>
                    <a:lnTo>
                      <a:pt x="153" y="111"/>
                    </a:lnTo>
                    <a:lnTo>
                      <a:pt x="159" y="108"/>
                    </a:lnTo>
                    <a:lnTo>
                      <a:pt x="164" y="107"/>
                    </a:lnTo>
                    <a:lnTo>
                      <a:pt x="163" y="113"/>
                    </a:lnTo>
                    <a:lnTo>
                      <a:pt x="163" y="118"/>
                    </a:lnTo>
                    <a:lnTo>
                      <a:pt x="162" y="123"/>
                    </a:lnTo>
                    <a:lnTo>
                      <a:pt x="162" y="129"/>
                    </a:lnTo>
                    <a:lnTo>
                      <a:pt x="157" y="132"/>
                    </a:lnTo>
                    <a:lnTo>
                      <a:pt x="151" y="134"/>
                    </a:lnTo>
                    <a:lnTo>
                      <a:pt x="147" y="136"/>
                    </a:lnTo>
                    <a:lnTo>
                      <a:pt x="141" y="140"/>
                    </a:lnTo>
                    <a:lnTo>
                      <a:pt x="136" y="142"/>
                    </a:lnTo>
                    <a:lnTo>
                      <a:pt x="130" y="144"/>
                    </a:lnTo>
                    <a:lnTo>
                      <a:pt x="126" y="147"/>
                    </a:lnTo>
                    <a:lnTo>
                      <a:pt x="120" y="150"/>
                    </a:lnTo>
                    <a:lnTo>
                      <a:pt x="100" y="157"/>
                    </a:lnTo>
                    <a:lnTo>
                      <a:pt x="86" y="163"/>
                    </a:lnTo>
                    <a:lnTo>
                      <a:pt x="73" y="167"/>
                    </a:lnTo>
                    <a:lnTo>
                      <a:pt x="64" y="171"/>
                    </a:lnTo>
                    <a:lnTo>
                      <a:pt x="57" y="173"/>
                    </a:lnTo>
                    <a:lnTo>
                      <a:pt x="52" y="175"/>
                    </a:lnTo>
                    <a:lnTo>
                      <a:pt x="50" y="176"/>
                    </a:lnTo>
                    <a:lnTo>
                      <a:pt x="47" y="176"/>
                    </a:lnTo>
                    <a:lnTo>
                      <a:pt x="49" y="178"/>
                    </a:lnTo>
                    <a:lnTo>
                      <a:pt x="50" y="178"/>
                    </a:lnTo>
                    <a:lnTo>
                      <a:pt x="50" y="179"/>
                    </a:lnTo>
                    <a:lnTo>
                      <a:pt x="51" y="180"/>
                    </a:lnTo>
                    <a:lnTo>
                      <a:pt x="65" y="178"/>
                    </a:lnTo>
                    <a:lnTo>
                      <a:pt x="79" y="173"/>
                    </a:lnTo>
                    <a:lnTo>
                      <a:pt x="92" y="168"/>
                    </a:lnTo>
                    <a:lnTo>
                      <a:pt x="105" y="163"/>
                    </a:lnTo>
                    <a:lnTo>
                      <a:pt x="119" y="157"/>
                    </a:lnTo>
                    <a:lnTo>
                      <a:pt x="133" y="151"/>
                    </a:lnTo>
                    <a:lnTo>
                      <a:pt x="145" y="145"/>
                    </a:lnTo>
                    <a:lnTo>
                      <a:pt x="159" y="141"/>
                    </a:lnTo>
                    <a:lnTo>
                      <a:pt x="158" y="147"/>
                    </a:lnTo>
                    <a:lnTo>
                      <a:pt x="158" y="152"/>
                    </a:lnTo>
                    <a:lnTo>
                      <a:pt x="158" y="158"/>
                    </a:lnTo>
                    <a:lnTo>
                      <a:pt x="157" y="164"/>
                    </a:lnTo>
                    <a:lnTo>
                      <a:pt x="153" y="166"/>
                    </a:lnTo>
                    <a:lnTo>
                      <a:pt x="148" y="168"/>
                    </a:lnTo>
                    <a:lnTo>
                      <a:pt x="140" y="172"/>
                    </a:lnTo>
                    <a:lnTo>
                      <a:pt x="128" y="178"/>
                    </a:lnTo>
                    <a:lnTo>
                      <a:pt x="113" y="183"/>
                    </a:lnTo>
                    <a:lnTo>
                      <a:pt x="96" y="191"/>
                    </a:lnTo>
                    <a:lnTo>
                      <a:pt x="75" y="201"/>
                    </a:lnTo>
                    <a:lnTo>
                      <a:pt x="50" y="212"/>
                    </a:lnTo>
                    <a:lnTo>
                      <a:pt x="35" y="217"/>
                    </a:lnTo>
                    <a:lnTo>
                      <a:pt x="23" y="221"/>
                    </a:lnTo>
                    <a:lnTo>
                      <a:pt x="15" y="224"/>
                    </a:lnTo>
                    <a:lnTo>
                      <a:pt x="9" y="225"/>
                    </a:lnTo>
                    <a:lnTo>
                      <a:pt x="6" y="226"/>
                    </a:lnTo>
                    <a:lnTo>
                      <a:pt x="4" y="227"/>
                    </a:lnTo>
                    <a:lnTo>
                      <a:pt x="3" y="227"/>
                    </a:lnTo>
                    <a:lnTo>
                      <a:pt x="1" y="22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2" name="Freeform 310"/>
              <p:cNvSpPr>
                <a:spLocks/>
              </p:cNvSpPr>
              <p:nvPr/>
            </p:nvSpPr>
            <p:spPr bwMode="auto">
              <a:xfrm>
                <a:off x="1339" y="3136"/>
                <a:ext cx="36" cy="93"/>
              </a:xfrm>
              <a:custGeom>
                <a:avLst/>
                <a:gdLst>
                  <a:gd name="T0" fmla="*/ 0 w 73"/>
                  <a:gd name="T1" fmla="*/ 6 h 185"/>
                  <a:gd name="T2" fmla="*/ 0 w 73"/>
                  <a:gd name="T3" fmla="*/ 5 h 185"/>
                  <a:gd name="T4" fmla="*/ 0 w 73"/>
                  <a:gd name="T5" fmla="*/ 4 h 185"/>
                  <a:gd name="T6" fmla="*/ 0 w 73"/>
                  <a:gd name="T7" fmla="*/ 2 h 185"/>
                  <a:gd name="T8" fmla="*/ 0 w 73"/>
                  <a:gd name="T9" fmla="*/ 1 h 185"/>
                  <a:gd name="T10" fmla="*/ 0 w 73"/>
                  <a:gd name="T11" fmla="*/ 1 h 185"/>
                  <a:gd name="T12" fmla="*/ 0 w 73"/>
                  <a:gd name="T13" fmla="*/ 1 h 185"/>
                  <a:gd name="T14" fmla="*/ 1 w 73"/>
                  <a:gd name="T15" fmla="*/ 1 h 185"/>
                  <a:gd name="T16" fmla="*/ 1 w 73"/>
                  <a:gd name="T17" fmla="*/ 1 h 185"/>
                  <a:gd name="T18" fmla="*/ 1 w 73"/>
                  <a:gd name="T19" fmla="*/ 1 h 185"/>
                  <a:gd name="T20" fmla="*/ 2 w 73"/>
                  <a:gd name="T21" fmla="*/ 1 h 185"/>
                  <a:gd name="T22" fmla="*/ 2 w 73"/>
                  <a:gd name="T23" fmla="*/ 1 h 185"/>
                  <a:gd name="T24" fmla="*/ 2 w 73"/>
                  <a:gd name="T25" fmla="*/ 0 h 185"/>
                  <a:gd name="T26" fmla="*/ 2 w 73"/>
                  <a:gd name="T27" fmla="*/ 3 h 185"/>
                  <a:gd name="T28" fmla="*/ 2 w 73"/>
                  <a:gd name="T29" fmla="*/ 4 h 185"/>
                  <a:gd name="T30" fmla="*/ 1 w 73"/>
                  <a:gd name="T31" fmla="*/ 5 h 185"/>
                  <a:gd name="T32" fmla="*/ 1 w 73"/>
                  <a:gd name="T33" fmla="*/ 5 h 185"/>
                  <a:gd name="T34" fmla="*/ 1 w 73"/>
                  <a:gd name="T35" fmla="*/ 6 h 185"/>
                  <a:gd name="T36" fmla="*/ 1 w 73"/>
                  <a:gd name="T37" fmla="*/ 6 h 185"/>
                  <a:gd name="T38" fmla="*/ 1 w 73"/>
                  <a:gd name="T39" fmla="*/ 6 h 185"/>
                  <a:gd name="T40" fmla="*/ 1 w 73"/>
                  <a:gd name="T41" fmla="*/ 6 h 185"/>
                  <a:gd name="T42" fmla="*/ 1 w 73"/>
                  <a:gd name="T43" fmla="*/ 6 h 185"/>
                  <a:gd name="T44" fmla="*/ 0 w 73"/>
                  <a:gd name="T45" fmla="*/ 6 h 185"/>
                  <a:gd name="T46" fmla="*/ 0 w 73"/>
                  <a:gd name="T47" fmla="*/ 6 h 185"/>
                  <a:gd name="T48" fmla="*/ 0 w 73"/>
                  <a:gd name="T49" fmla="*/ 6 h 1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185"/>
                  <a:gd name="T77" fmla="*/ 73 w 73"/>
                  <a:gd name="T78" fmla="*/ 185 h 1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185">
                    <a:moveTo>
                      <a:pt x="0" y="185"/>
                    </a:moveTo>
                    <a:lnTo>
                      <a:pt x="5" y="143"/>
                    </a:lnTo>
                    <a:lnTo>
                      <a:pt x="7" y="101"/>
                    </a:lnTo>
                    <a:lnTo>
                      <a:pt x="8" y="60"/>
                    </a:lnTo>
                    <a:lnTo>
                      <a:pt x="8" y="19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41" y="9"/>
                    </a:lnTo>
                    <a:lnTo>
                      <a:pt x="50" y="7"/>
                    </a:lnTo>
                    <a:lnTo>
                      <a:pt x="58" y="4"/>
                    </a:lnTo>
                    <a:lnTo>
                      <a:pt x="65" y="2"/>
                    </a:lnTo>
                    <a:lnTo>
                      <a:pt x="69" y="1"/>
                    </a:lnTo>
                    <a:lnTo>
                      <a:pt x="73" y="0"/>
                    </a:lnTo>
                    <a:lnTo>
                      <a:pt x="67" y="80"/>
                    </a:lnTo>
                    <a:lnTo>
                      <a:pt x="64" y="123"/>
                    </a:lnTo>
                    <a:lnTo>
                      <a:pt x="61" y="145"/>
                    </a:lnTo>
                    <a:lnTo>
                      <a:pt x="60" y="160"/>
                    </a:lnTo>
                    <a:lnTo>
                      <a:pt x="58" y="161"/>
                    </a:lnTo>
                    <a:lnTo>
                      <a:pt x="56" y="163"/>
                    </a:lnTo>
                    <a:lnTo>
                      <a:pt x="52" y="164"/>
                    </a:lnTo>
                    <a:lnTo>
                      <a:pt x="47" y="167"/>
                    </a:lnTo>
                    <a:lnTo>
                      <a:pt x="41" y="169"/>
                    </a:lnTo>
                    <a:lnTo>
                      <a:pt x="31" y="174"/>
                    </a:lnTo>
                    <a:lnTo>
                      <a:pt x="18" y="178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3" name="Freeform 311"/>
              <p:cNvSpPr>
                <a:spLocks/>
              </p:cNvSpPr>
              <p:nvPr/>
            </p:nvSpPr>
            <p:spPr bwMode="auto">
              <a:xfrm>
                <a:off x="1374" y="3108"/>
                <a:ext cx="77" cy="105"/>
              </a:xfrm>
              <a:custGeom>
                <a:avLst/>
                <a:gdLst>
                  <a:gd name="T0" fmla="*/ 1 w 154"/>
                  <a:gd name="T1" fmla="*/ 5 h 211"/>
                  <a:gd name="T2" fmla="*/ 1 w 154"/>
                  <a:gd name="T3" fmla="*/ 4 h 211"/>
                  <a:gd name="T4" fmla="*/ 2 w 154"/>
                  <a:gd name="T5" fmla="*/ 4 h 211"/>
                  <a:gd name="T6" fmla="*/ 1 w 154"/>
                  <a:gd name="T7" fmla="*/ 4 h 211"/>
                  <a:gd name="T8" fmla="*/ 1 w 154"/>
                  <a:gd name="T9" fmla="*/ 4 h 211"/>
                  <a:gd name="T10" fmla="*/ 1 w 154"/>
                  <a:gd name="T11" fmla="*/ 3 h 211"/>
                  <a:gd name="T12" fmla="*/ 2 w 154"/>
                  <a:gd name="T13" fmla="*/ 3 h 211"/>
                  <a:gd name="T14" fmla="*/ 2 w 154"/>
                  <a:gd name="T15" fmla="*/ 3 h 211"/>
                  <a:gd name="T16" fmla="*/ 2 w 154"/>
                  <a:gd name="T17" fmla="*/ 3 h 211"/>
                  <a:gd name="T18" fmla="*/ 2 w 154"/>
                  <a:gd name="T19" fmla="*/ 3 h 211"/>
                  <a:gd name="T20" fmla="*/ 1 w 154"/>
                  <a:gd name="T21" fmla="*/ 3 h 211"/>
                  <a:gd name="T22" fmla="*/ 1 w 154"/>
                  <a:gd name="T23" fmla="*/ 2 h 211"/>
                  <a:gd name="T24" fmla="*/ 1 w 154"/>
                  <a:gd name="T25" fmla="*/ 2 h 211"/>
                  <a:gd name="T26" fmla="*/ 2 w 154"/>
                  <a:gd name="T27" fmla="*/ 2 h 211"/>
                  <a:gd name="T28" fmla="*/ 3 w 154"/>
                  <a:gd name="T29" fmla="*/ 1 h 211"/>
                  <a:gd name="T30" fmla="*/ 2 w 154"/>
                  <a:gd name="T31" fmla="*/ 1 h 211"/>
                  <a:gd name="T32" fmla="*/ 2 w 154"/>
                  <a:gd name="T33" fmla="*/ 1 h 211"/>
                  <a:gd name="T34" fmla="*/ 1 w 154"/>
                  <a:gd name="T35" fmla="*/ 2 h 211"/>
                  <a:gd name="T36" fmla="*/ 1 w 154"/>
                  <a:gd name="T37" fmla="*/ 1 h 211"/>
                  <a:gd name="T38" fmla="*/ 2 w 154"/>
                  <a:gd name="T39" fmla="*/ 1 h 211"/>
                  <a:gd name="T40" fmla="*/ 3 w 154"/>
                  <a:gd name="T41" fmla="*/ 0 h 211"/>
                  <a:gd name="T42" fmla="*/ 4 w 154"/>
                  <a:gd name="T43" fmla="*/ 0 h 211"/>
                  <a:gd name="T44" fmla="*/ 5 w 154"/>
                  <a:gd name="T45" fmla="*/ 0 h 211"/>
                  <a:gd name="T46" fmla="*/ 5 w 154"/>
                  <a:gd name="T47" fmla="*/ 0 h 211"/>
                  <a:gd name="T48" fmla="*/ 5 w 154"/>
                  <a:gd name="T49" fmla="*/ 1 h 211"/>
                  <a:gd name="T50" fmla="*/ 3 w 154"/>
                  <a:gd name="T51" fmla="*/ 2 h 211"/>
                  <a:gd name="T52" fmla="*/ 2 w 154"/>
                  <a:gd name="T53" fmla="*/ 2 h 211"/>
                  <a:gd name="T54" fmla="*/ 3 w 154"/>
                  <a:gd name="T55" fmla="*/ 2 h 211"/>
                  <a:gd name="T56" fmla="*/ 3 w 154"/>
                  <a:gd name="T57" fmla="*/ 2 h 211"/>
                  <a:gd name="T58" fmla="*/ 4 w 154"/>
                  <a:gd name="T59" fmla="*/ 1 h 211"/>
                  <a:gd name="T60" fmla="*/ 5 w 154"/>
                  <a:gd name="T61" fmla="*/ 1 h 211"/>
                  <a:gd name="T62" fmla="*/ 5 w 154"/>
                  <a:gd name="T63" fmla="*/ 2 h 211"/>
                  <a:gd name="T64" fmla="*/ 3 w 154"/>
                  <a:gd name="T65" fmla="*/ 3 h 211"/>
                  <a:gd name="T66" fmla="*/ 3 w 154"/>
                  <a:gd name="T67" fmla="*/ 3 h 211"/>
                  <a:gd name="T68" fmla="*/ 3 w 154"/>
                  <a:gd name="T69" fmla="*/ 3 h 211"/>
                  <a:gd name="T70" fmla="*/ 3 w 154"/>
                  <a:gd name="T71" fmla="*/ 3 h 211"/>
                  <a:gd name="T72" fmla="*/ 5 w 154"/>
                  <a:gd name="T73" fmla="*/ 3 h 211"/>
                  <a:gd name="T74" fmla="*/ 5 w 154"/>
                  <a:gd name="T75" fmla="*/ 3 h 211"/>
                  <a:gd name="T76" fmla="*/ 5 w 154"/>
                  <a:gd name="T77" fmla="*/ 3 h 211"/>
                  <a:gd name="T78" fmla="*/ 4 w 154"/>
                  <a:gd name="T79" fmla="*/ 4 h 211"/>
                  <a:gd name="T80" fmla="*/ 3 w 154"/>
                  <a:gd name="T81" fmla="*/ 4 h 211"/>
                  <a:gd name="T82" fmla="*/ 2 w 154"/>
                  <a:gd name="T83" fmla="*/ 4 h 211"/>
                  <a:gd name="T84" fmla="*/ 2 w 154"/>
                  <a:gd name="T85" fmla="*/ 5 h 211"/>
                  <a:gd name="T86" fmla="*/ 3 w 154"/>
                  <a:gd name="T87" fmla="*/ 4 h 211"/>
                  <a:gd name="T88" fmla="*/ 4 w 154"/>
                  <a:gd name="T89" fmla="*/ 4 h 211"/>
                  <a:gd name="T90" fmla="*/ 5 w 154"/>
                  <a:gd name="T91" fmla="*/ 4 h 211"/>
                  <a:gd name="T92" fmla="*/ 5 w 154"/>
                  <a:gd name="T93" fmla="*/ 4 h 211"/>
                  <a:gd name="T94" fmla="*/ 4 w 154"/>
                  <a:gd name="T95" fmla="*/ 4 h 211"/>
                  <a:gd name="T96" fmla="*/ 3 w 154"/>
                  <a:gd name="T97" fmla="*/ 5 h 211"/>
                  <a:gd name="T98" fmla="*/ 2 w 154"/>
                  <a:gd name="T99" fmla="*/ 6 h 211"/>
                  <a:gd name="T100" fmla="*/ 0 w 154"/>
                  <a:gd name="T101" fmla="*/ 6 h 21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54"/>
                  <a:gd name="T154" fmla="*/ 0 h 211"/>
                  <a:gd name="T155" fmla="*/ 154 w 154"/>
                  <a:gd name="T156" fmla="*/ 211 h 21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54" h="211">
                    <a:moveTo>
                      <a:pt x="0" y="211"/>
                    </a:moveTo>
                    <a:lnTo>
                      <a:pt x="0" y="198"/>
                    </a:lnTo>
                    <a:lnTo>
                      <a:pt x="1" y="186"/>
                    </a:lnTo>
                    <a:lnTo>
                      <a:pt x="1" y="174"/>
                    </a:lnTo>
                    <a:lnTo>
                      <a:pt x="2" y="162"/>
                    </a:lnTo>
                    <a:lnTo>
                      <a:pt x="9" y="156"/>
                    </a:lnTo>
                    <a:lnTo>
                      <a:pt x="17" y="153"/>
                    </a:lnTo>
                    <a:lnTo>
                      <a:pt x="25" y="151"/>
                    </a:lnTo>
                    <a:lnTo>
                      <a:pt x="33" y="147"/>
                    </a:lnTo>
                    <a:lnTo>
                      <a:pt x="32" y="147"/>
                    </a:lnTo>
                    <a:lnTo>
                      <a:pt x="28" y="147"/>
                    </a:lnTo>
                    <a:lnTo>
                      <a:pt x="20" y="148"/>
                    </a:lnTo>
                    <a:lnTo>
                      <a:pt x="5" y="150"/>
                    </a:lnTo>
                    <a:lnTo>
                      <a:pt x="5" y="142"/>
                    </a:lnTo>
                    <a:lnTo>
                      <a:pt x="6" y="133"/>
                    </a:lnTo>
                    <a:lnTo>
                      <a:pt x="6" y="125"/>
                    </a:lnTo>
                    <a:lnTo>
                      <a:pt x="8" y="115"/>
                    </a:lnTo>
                    <a:lnTo>
                      <a:pt x="23" y="111"/>
                    </a:lnTo>
                    <a:lnTo>
                      <a:pt x="34" y="106"/>
                    </a:lnTo>
                    <a:lnTo>
                      <a:pt x="42" y="104"/>
                    </a:lnTo>
                    <a:lnTo>
                      <a:pt x="47" y="102"/>
                    </a:lnTo>
                    <a:lnTo>
                      <a:pt x="50" y="100"/>
                    </a:lnTo>
                    <a:lnTo>
                      <a:pt x="52" y="99"/>
                    </a:lnTo>
                    <a:lnTo>
                      <a:pt x="54" y="99"/>
                    </a:lnTo>
                    <a:lnTo>
                      <a:pt x="54" y="98"/>
                    </a:lnTo>
                    <a:lnTo>
                      <a:pt x="52" y="98"/>
                    </a:lnTo>
                    <a:lnTo>
                      <a:pt x="51" y="98"/>
                    </a:lnTo>
                    <a:lnTo>
                      <a:pt x="49" y="98"/>
                    </a:lnTo>
                    <a:lnTo>
                      <a:pt x="46" y="98"/>
                    </a:lnTo>
                    <a:lnTo>
                      <a:pt x="40" y="99"/>
                    </a:lnTo>
                    <a:lnTo>
                      <a:pt x="32" y="102"/>
                    </a:lnTo>
                    <a:lnTo>
                      <a:pt x="21" y="105"/>
                    </a:lnTo>
                    <a:lnTo>
                      <a:pt x="6" y="109"/>
                    </a:lnTo>
                    <a:lnTo>
                      <a:pt x="6" y="100"/>
                    </a:lnTo>
                    <a:lnTo>
                      <a:pt x="8" y="91"/>
                    </a:lnTo>
                    <a:lnTo>
                      <a:pt x="8" y="83"/>
                    </a:lnTo>
                    <a:lnTo>
                      <a:pt x="9" y="75"/>
                    </a:lnTo>
                    <a:lnTo>
                      <a:pt x="16" y="73"/>
                    </a:lnTo>
                    <a:lnTo>
                      <a:pt x="23" y="72"/>
                    </a:lnTo>
                    <a:lnTo>
                      <a:pt x="31" y="69"/>
                    </a:lnTo>
                    <a:lnTo>
                      <a:pt x="38" y="67"/>
                    </a:lnTo>
                    <a:lnTo>
                      <a:pt x="46" y="65"/>
                    </a:lnTo>
                    <a:lnTo>
                      <a:pt x="54" y="62"/>
                    </a:lnTo>
                    <a:lnTo>
                      <a:pt x="61" y="60"/>
                    </a:lnTo>
                    <a:lnTo>
                      <a:pt x="69" y="57"/>
                    </a:lnTo>
                    <a:lnTo>
                      <a:pt x="67" y="57"/>
                    </a:lnTo>
                    <a:lnTo>
                      <a:pt x="65" y="57"/>
                    </a:lnTo>
                    <a:lnTo>
                      <a:pt x="62" y="57"/>
                    </a:lnTo>
                    <a:lnTo>
                      <a:pt x="58" y="58"/>
                    </a:lnTo>
                    <a:lnTo>
                      <a:pt x="51" y="59"/>
                    </a:lnTo>
                    <a:lnTo>
                      <a:pt x="41" y="61"/>
                    </a:lnTo>
                    <a:lnTo>
                      <a:pt x="28" y="64"/>
                    </a:lnTo>
                    <a:lnTo>
                      <a:pt x="10" y="67"/>
                    </a:lnTo>
                    <a:lnTo>
                      <a:pt x="10" y="64"/>
                    </a:lnTo>
                    <a:lnTo>
                      <a:pt x="10" y="60"/>
                    </a:lnTo>
                    <a:lnTo>
                      <a:pt x="10" y="57"/>
                    </a:lnTo>
                    <a:lnTo>
                      <a:pt x="10" y="53"/>
                    </a:lnTo>
                    <a:lnTo>
                      <a:pt x="17" y="50"/>
                    </a:lnTo>
                    <a:lnTo>
                      <a:pt x="28" y="45"/>
                    </a:lnTo>
                    <a:lnTo>
                      <a:pt x="44" y="38"/>
                    </a:lnTo>
                    <a:lnTo>
                      <a:pt x="63" y="31"/>
                    </a:lnTo>
                    <a:lnTo>
                      <a:pt x="80" y="23"/>
                    </a:lnTo>
                    <a:lnTo>
                      <a:pt x="97" y="16"/>
                    </a:lnTo>
                    <a:lnTo>
                      <a:pt x="112" y="12"/>
                    </a:lnTo>
                    <a:lnTo>
                      <a:pt x="122" y="7"/>
                    </a:lnTo>
                    <a:lnTo>
                      <a:pt x="127" y="5"/>
                    </a:lnTo>
                    <a:lnTo>
                      <a:pt x="134" y="1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0" y="5"/>
                    </a:lnTo>
                    <a:lnTo>
                      <a:pt x="152" y="11"/>
                    </a:lnTo>
                    <a:lnTo>
                      <a:pt x="153" y="15"/>
                    </a:lnTo>
                    <a:lnTo>
                      <a:pt x="154" y="21"/>
                    </a:lnTo>
                    <a:lnTo>
                      <a:pt x="147" y="31"/>
                    </a:lnTo>
                    <a:lnTo>
                      <a:pt x="138" y="41"/>
                    </a:lnTo>
                    <a:lnTo>
                      <a:pt x="125" y="50"/>
                    </a:lnTo>
                    <a:lnTo>
                      <a:pt x="111" y="57"/>
                    </a:lnTo>
                    <a:lnTo>
                      <a:pt x="97" y="65"/>
                    </a:lnTo>
                    <a:lnTo>
                      <a:pt x="84" y="70"/>
                    </a:lnTo>
                    <a:lnTo>
                      <a:pt x="71" y="75"/>
                    </a:lnTo>
                    <a:lnTo>
                      <a:pt x="61" y="80"/>
                    </a:lnTo>
                    <a:lnTo>
                      <a:pt x="66" y="79"/>
                    </a:lnTo>
                    <a:lnTo>
                      <a:pt x="72" y="77"/>
                    </a:lnTo>
                    <a:lnTo>
                      <a:pt x="79" y="75"/>
                    </a:lnTo>
                    <a:lnTo>
                      <a:pt x="85" y="73"/>
                    </a:lnTo>
                    <a:lnTo>
                      <a:pt x="94" y="70"/>
                    </a:lnTo>
                    <a:lnTo>
                      <a:pt x="102" y="68"/>
                    </a:lnTo>
                    <a:lnTo>
                      <a:pt x="111" y="67"/>
                    </a:lnTo>
                    <a:lnTo>
                      <a:pt x="119" y="65"/>
                    </a:lnTo>
                    <a:lnTo>
                      <a:pt x="128" y="62"/>
                    </a:lnTo>
                    <a:lnTo>
                      <a:pt x="137" y="61"/>
                    </a:lnTo>
                    <a:lnTo>
                      <a:pt x="146" y="59"/>
                    </a:lnTo>
                    <a:lnTo>
                      <a:pt x="154" y="57"/>
                    </a:lnTo>
                    <a:lnTo>
                      <a:pt x="150" y="70"/>
                    </a:lnTo>
                    <a:lnTo>
                      <a:pt x="143" y="82"/>
                    </a:lnTo>
                    <a:lnTo>
                      <a:pt x="135" y="91"/>
                    </a:lnTo>
                    <a:lnTo>
                      <a:pt x="124" y="99"/>
                    </a:lnTo>
                    <a:lnTo>
                      <a:pt x="112" y="105"/>
                    </a:lnTo>
                    <a:lnTo>
                      <a:pt x="99" y="111"/>
                    </a:lnTo>
                    <a:lnTo>
                      <a:pt x="86" y="117"/>
                    </a:lnTo>
                    <a:lnTo>
                      <a:pt x="72" y="121"/>
                    </a:lnTo>
                    <a:lnTo>
                      <a:pt x="73" y="121"/>
                    </a:lnTo>
                    <a:lnTo>
                      <a:pt x="73" y="122"/>
                    </a:lnTo>
                    <a:lnTo>
                      <a:pt x="74" y="122"/>
                    </a:lnTo>
                    <a:lnTo>
                      <a:pt x="84" y="120"/>
                    </a:lnTo>
                    <a:lnTo>
                      <a:pt x="94" y="117"/>
                    </a:lnTo>
                    <a:lnTo>
                      <a:pt x="102" y="114"/>
                    </a:lnTo>
                    <a:lnTo>
                      <a:pt x="111" y="112"/>
                    </a:lnTo>
                    <a:lnTo>
                      <a:pt x="120" y="110"/>
                    </a:lnTo>
                    <a:lnTo>
                      <a:pt x="131" y="107"/>
                    </a:lnTo>
                    <a:lnTo>
                      <a:pt x="141" y="106"/>
                    </a:lnTo>
                    <a:lnTo>
                      <a:pt x="152" y="105"/>
                    </a:lnTo>
                    <a:lnTo>
                      <a:pt x="152" y="109"/>
                    </a:lnTo>
                    <a:lnTo>
                      <a:pt x="152" y="113"/>
                    </a:lnTo>
                    <a:lnTo>
                      <a:pt x="150" y="117"/>
                    </a:lnTo>
                    <a:lnTo>
                      <a:pt x="150" y="121"/>
                    </a:lnTo>
                    <a:lnTo>
                      <a:pt x="139" y="127"/>
                    </a:lnTo>
                    <a:lnTo>
                      <a:pt x="127" y="133"/>
                    </a:lnTo>
                    <a:lnTo>
                      <a:pt x="115" y="137"/>
                    </a:lnTo>
                    <a:lnTo>
                      <a:pt x="103" y="143"/>
                    </a:lnTo>
                    <a:lnTo>
                      <a:pt x="92" y="148"/>
                    </a:lnTo>
                    <a:lnTo>
                      <a:pt x="79" y="151"/>
                    </a:lnTo>
                    <a:lnTo>
                      <a:pt x="67" y="155"/>
                    </a:lnTo>
                    <a:lnTo>
                      <a:pt x="56" y="158"/>
                    </a:lnTo>
                    <a:lnTo>
                      <a:pt x="55" y="158"/>
                    </a:lnTo>
                    <a:lnTo>
                      <a:pt x="55" y="159"/>
                    </a:lnTo>
                    <a:lnTo>
                      <a:pt x="54" y="160"/>
                    </a:lnTo>
                    <a:lnTo>
                      <a:pt x="65" y="159"/>
                    </a:lnTo>
                    <a:lnTo>
                      <a:pt x="77" y="156"/>
                    </a:lnTo>
                    <a:lnTo>
                      <a:pt x="88" y="152"/>
                    </a:lnTo>
                    <a:lnTo>
                      <a:pt x="100" y="147"/>
                    </a:lnTo>
                    <a:lnTo>
                      <a:pt x="111" y="142"/>
                    </a:lnTo>
                    <a:lnTo>
                      <a:pt x="123" y="138"/>
                    </a:lnTo>
                    <a:lnTo>
                      <a:pt x="134" y="135"/>
                    </a:lnTo>
                    <a:lnTo>
                      <a:pt x="146" y="134"/>
                    </a:lnTo>
                    <a:lnTo>
                      <a:pt x="147" y="136"/>
                    </a:lnTo>
                    <a:lnTo>
                      <a:pt x="147" y="140"/>
                    </a:lnTo>
                    <a:lnTo>
                      <a:pt x="147" y="144"/>
                    </a:lnTo>
                    <a:lnTo>
                      <a:pt x="147" y="149"/>
                    </a:lnTo>
                    <a:lnTo>
                      <a:pt x="142" y="152"/>
                    </a:lnTo>
                    <a:lnTo>
                      <a:pt x="137" y="155"/>
                    </a:lnTo>
                    <a:lnTo>
                      <a:pt x="128" y="159"/>
                    </a:lnTo>
                    <a:lnTo>
                      <a:pt x="115" y="165"/>
                    </a:lnTo>
                    <a:lnTo>
                      <a:pt x="100" y="168"/>
                    </a:lnTo>
                    <a:lnTo>
                      <a:pt x="85" y="174"/>
                    </a:lnTo>
                    <a:lnTo>
                      <a:pt x="70" y="181"/>
                    </a:lnTo>
                    <a:lnTo>
                      <a:pt x="56" y="188"/>
                    </a:lnTo>
                    <a:lnTo>
                      <a:pt x="41" y="196"/>
                    </a:lnTo>
                    <a:lnTo>
                      <a:pt x="27" y="202"/>
                    </a:lnTo>
                    <a:lnTo>
                      <a:pt x="13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4" name="Freeform 312"/>
              <p:cNvSpPr>
                <a:spLocks/>
              </p:cNvSpPr>
              <p:nvPr/>
            </p:nvSpPr>
            <p:spPr bwMode="auto">
              <a:xfrm>
                <a:off x="1245" y="3061"/>
                <a:ext cx="79" cy="112"/>
              </a:xfrm>
              <a:custGeom>
                <a:avLst/>
                <a:gdLst>
                  <a:gd name="T0" fmla="*/ 0 w 159"/>
                  <a:gd name="T1" fmla="*/ 7 h 223"/>
                  <a:gd name="T2" fmla="*/ 0 w 159"/>
                  <a:gd name="T3" fmla="*/ 7 h 223"/>
                  <a:gd name="T4" fmla="*/ 1 w 159"/>
                  <a:gd name="T5" fmla="*/ 6 h 223"/>
                  <a:gd name="T6" fmla="*/ 2 w 159"/>
                  <a:gd name="T7" fmla="*/ 6 h 223"/>
                  <a:gd name="T8" fmla="*/ 2 w 159"/>
                  <a:gd name="T9" fmla="*/ 6 h 223"/>
                  <a:gd name="T10" fmla="*/ 1 w 159"/>
                  <a:gd name="T11" fmla="*/ 6 h 223"/>
                  <a:gd name="T12" fmla="*/ 0 w 159"/>
                  <a:gd name="T13" fmla="*/ 6 h 223"/>
                  <a:gd name="T14" fmla="*/ 0 w 159"/>
                  <a:gd name="T15" fmla="*/ 5 h 223"/>
                  <a:gd name="T16" fmla="*/ 0 w 159"/>
                  <a:gd name="T17" fmla="*/ 3 h 223"/>
                  <a:gd name="T18" fmla="*/ 1 w 159"/>
                  <a:gd name="T19" fmla="*/ 3 h 223"/>
                  <a:gd name="T20" fmla="*/ 1 w 159"/>
                  <a:gd name="T21" fmla="*/ 3 h 223"/>
                  <a:gd name="T22" fmla="*/ 1 w 159"/>
                  <a:gd name="T23" fmla="*/ 3 h 223"/>
                  <a:gd name="T24" fmla="*/ 1 w 159"/>
                  <a:gd name="T25" fmla="*/ 3 h 223"/>
                  <a:gd name="T26" fmla="*/ 0 w 159"/>
                  <a:gd name="T27" fmla="*/ 3 h 223"/>
                  <a:gd name="T28" fmla="*/ 0 w 159"/>
                  <a:gd name="T29" fmla="*/ 3 h 223"/>
                  <a:gd name="T30" fmla="*/ 0 w 159"/>
                  <a:gd name="T31" fmla="*/ 3 h 223"/>
                  <a:gd name="T32" fmla="*/ 0 w 159"/>
                  <a:gd name="T33" fmla="*/ 2 h 223"/>
                  <a:gd name="T34" fmla="*/ 2 w 159"/>
                  <a:gd name="T35" fmla="*/ 1 h 223"/>
                  <a:gd name="T36" fmla="*/ 4 w 159"/>
                  <a:gd name="T37" fmla="*/ 1 h 223"/>
                  <a:gd name="T38" fmla="*/ 4 w 159"/>
                  <a:gd name="T39" fmla="*/ 1 h 223"/>
                  <a:gd name="T40" fmla="*/ 4 w 159"/>
                  <a:gd name="T41" fmla="*/ 2 h 223"/>
                  <a:gd name="T42" fmla="*/ 4 w 159"/>
                  <a:gd name="T43" fmla="*/ 3 h 223"/>
                  <a:gd name="T44" fmla="*/ 3 w 159"/>
                  <a:gd name="T45" fmla="*/ 3 h 223"/>
                  <a:gd name="T46" fmla="*/ 3 w 159"/>
                  <a:gd name="T47" fmla="*/ 3 h 223"/>
                  <a:gd name="T48" fmla="*/ 3 w 159"/>
                  <a:gd name="T49" fmla="*/ 3 h 223"/>
                  <a:gd name="T50" fmla="*/ 3 w 159"/>
                  <a:gd name="T51" fmla="*/ 3 h 223"/>
                  <a:gd name="T52" fmla="*/ 4 w 159"/>
                  <a:gd name="T53" fmla="*/ 3 h 223"/>
                  <a:gd name="T54" fmla="*/ 4 w 159"/>
                  <a:gd name="T55" fmla="*/ 3 h 223"/>
                  <a:gd name="T56" fmla="*/ 4 w 159"/>
                  <a:gd name="T57" fmla="*/ 4 h 223"/>
                  <a:gd name="T58" fmla="*/ 2 w 159"/>
                  <a:gd name="T59" fmla="*/ 4 h 223"/>
                  <a:gd name="T60" fmla="*/ 1 w 159"/>
                  <a:gd name="T61" fmla="*/ 5 h 223"/>
                  <a:gd name="T62" fmla="*/ 1 w 159"/>
                  <a:gd name="T63" fmla="*/ 5 h 223"/>
                  <a:gd name="T64" fmla="*/ 1 w 159"/>
                  <a:gd name="T65" fmla="*/ 5 h 223"/>
                  <a:gd name="T66" fmla="*/ 2 w 159"/>
                  <a:gd name="T67" fmla="*/ 5 h 223"/>
                  <a:gd name="T68" fmla="*/ 4 w 159"/>
                  <a:gd name="T69" fmla="*/ 4 h 223"/>
                  <a:gd name="T70" fmla="*/ 4 w 159"/>
                  <a:gd name="T71" fmla="*/ 5 h 223"/>
                  <a:gd name="T72" fmla="*/ 4 w 159"/>
                  <a:gd name="T73" fmla="*/ 5 h 223"/>
                  <a:gd name="T74" fmla="*/ 4 w 159"/>
                  <a:gd name="T75" fmla="*/ 5 h 223"/>
                  <a:gd name="T76" fmla="*/ 4 w 159"/>
                  <a:gd name="T77" fmla="*/ 5 h 223"/>
                  <a:gd name="T78" fmla="*/ 4 w 159"/>
                  <a:gd name="T79" fmla="*/ 6 h 223"/>
                  <a:gd name="T80" fmla="*/ 3 w 159"/>
                  <a:gd name="T81" fmla="*/ 6 h 223"/>
                  <a:gd name="T82" fmla="*/ 2 w 159"/>
                  <a:gd name="T83" fmla="*/ 7 h 223"/>
                  <a:gd name="T84" fmla="*/ 0 w 159"/>
                  <a:gd name="T85" fmla="*/ 7 h 22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59"/>
                  <a:gd name="T130" fmla="*/ 0 h 223"/>
                  <a:gd name="T131" fmla="*/ 159 w 159"/>
                  <a:gd name="T132" fmla="*/ 223 h 22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59" h="223">
                    <a:moveTo>
                      <a:pt x="0" y="223"/>
                    </a:moveTo>
                    <a:lnTo>
                      <a:pt x="0" y="216"/>
                    </a:lnTo>
                    <a:lnTo>
                      <a:pt x="0" y="211"/>
                    </a:lnTo>
                    <a:lnTo>
                      <a:pt x="0" y="204"/>
                    </a:lnTo>
                    <a:lnTo>
                      <a:pt x="2" y="198"/>
                    </a:lnTo>
                    <a:lnTo>
                      <a:pt x="11" y="195"/>
                    </a:lnTo>
                    <a:lnTo>
                      <a:pt x="22" y="191"/>
                    </a:lnTo>
                    <a:lnTo>
                      <a:pt x="34" y="189"/>
                    </a:lnTo>
                    <a:lnTo>
                      <a:pt x="45" y="187"/>
                    </a:lnTo>
                    <a:lnTo>
                      <a:pt x="57" y="183"/>
                    </a:lnTo>
                    <a:lnTo>
                      <a:pt x="68" y="180"/>
                    </a:lnTo>
                    <a:lnTo>
                      <a:pt x="79" y="175"/>
                    </a:lnTo>
                    <a:lnTo>
                      <a:pt x="88" y="169"/>
                    </a:lnTo>
                    <a:lnTo>
                      <a:pt x="87" y="168"/>
                    </a:lnTo>
                    <a:lnTo>
                      <a:pt x="80" y="169"/>
                    </a:lnTo>
                    <a:lnTo>
                      <a:pt x="73" y="170"/>
                    </a:lnTo>
                    <a:lnTo>
                      <a:pt x="67" y="172"/>
                    </a:lnTo>
                    <a:lnTo>
                      <a:pt x="60" y="173"/>
                    </a:lnTo>
                    <a:lnTo>
                      <a:pt x="51" y="176"/>
                    </a:lnTo>
                    <a:lnTo>
                      <a:pt x="40" y="178"/>
                    </a:lnTo>
                    <a:lnTo>
                      <a:pt x="23" y="183"/>
                    </a:lnTo>
                    <a:lnTo>
                      <a:pt x="3" y="189"/>
                    </a:lnTo>
                    <a:lnTo>
                      <a:pt x="4" y="166"/>
                    </a:lnTo>
                    <a:lnTo>
                      <a:pt x="5" y="142"/>
                    </a:lnTo>
                    <a:lnTo>
                      <a:pt x="5" y="119"/>
                    </a:lnTo>
                    <a:lnTo>
                      <a:pt x="6" y="94"/>
                    </a:lnTo>
                    <a:lnTo>
                      <a:pt x="18" y="91"/>
                    </a:lnTo>
                    <a:lnTo>
                      <a:pt x="27" y="89"/>
                    </a:lnTo>
                    <a:lnTo>
                      <a:pt x="34" y="86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3"/>
                    </a:lnTo>
                    <a:lnTo>
                      <a:pt x="45" y="83"/>
                    </a:lnTo>
                    <a:lnTo>
                      <a:pt x="48" y="82"/>
                    </a:lnTo>
                    <a:lnTo>
                      <a:pt x="48" y="81"/>
                    </a:lnTo>
                    <a:lnTo>
                      <a:pt x="48" y="79"/>
                    </a:lnTo>
                    <a:lnTo>
                      <a:pt x="48" y="78"/>
                    </a:lnTo>
                    <a:lnTo>
                      <a:pt x="48" y="77"/>
                    </a:lnTo>
                    <a:lnTo>
                      <a:pt x="42" y="77"/>
                    </a:lnTo>
                    <a:lnTo>
                      <a:pt x="36" y="78"/>
                    </a:lnTo>
                    <a:lnTo>
                      <a:pt x="30" y="79"/>
                    </a:lnTo>
                    <a:lnTo>
                      <a:pt x="25" y="81"/>
                    </a:lnTo>
                    <a:lnTo>
                      <a:pt x="20" y="82"/>
                    </a:lnTo>
                    <a:lnTo>
                      <a:pt x="14" y="83"/>
                    </a:lnTo>
                    <a:lnTo>
                      <a:pt x="10" y="85"/>
                    </a:lnTo>
                    <a:lnTo>
                      <a:pt x="5" y="86"/>
                    </a:lnTo>
                    <a:lnTo>
                      <a:pt x="5" y="77"/>
                    </a:lnTo>
                    <a:lnTo>
                      <a:pt x="5" y="69"/>
                    </a:lnTo>
                    <a:lnTo>
                      <a:pt x="6" y="61"/>
                    </a:lnTo>
                    <a:lnTo>
                      <a:pt x="10" y="55"/>
                    </a:lnTo>
                    <a:lnTo>
                      <a:pt x="28" y="48"/>
                    </a:lnTo>
                    <a:lnTo>
                      <a:pt x="46" y="41"/>
                    </a:lnTo>
                    <a:lnTo>
                      <a:pt x="65" y="32"/>
                    </a:lnTo>
                    <a:lnTo>
                      <a:pt x="84" y="24"/>
                    </a:lnTo>
                    <a:lnTo>
                      <a:pt x="103" y="16"/>
                    </a:lnTo>
                    <a:lnTo>
                      <a:pt x="122" y="9"/>
                    </a:lnTo>
                    <a:lnTo>
                      <a:pt x="141" y="3"/>
                    </a:lnTo>
                    <a:lnTo>
                      <a:pt x="159" y="0"/>
                    </a:lnTo>
                    <a:lnTo>
                      <a:pt x="158" y="13"/>
                    </a:lnTo>
                    <a:lnTo>
                      <a:pt x="157" y="26"/>
                    </a:lnTo>
                    <a:lnTo>
                      <a:pt x="155" y="40"/>
                    </a:lnTo>
                    <a:lnTo>
                      <a:pt x="154" y="54"/>
                    </a:lnTo>
                    <a:lnTo>
                      <a:pt x="149" y="61"/>
                    </a:lnTo>
                    <a:lnTo>
                      <a:pt x="143" y="64"/>
                    </a:lnTo>
                    <a:lnTo>
                      <a:pt x="136" y="68"/>
                    </a:lnTo>
                    <a:lnTo>
                      <a:pt x="128" y="70"/>
                    </a:lnTo>
                    <a:lnTo>
                      <a:pt x="119" y="71"/>
                    </a:lnTo>
                    <a:lnTo>
                      <a:pt x="112" y="74"/>
                    </a:lnTo>
                    <a:lnTo>
                      <a:pt x="106" y="76"/>
                    </a:lnTo>
                    <a:lnTo>
                      <a:pt x="102" y="81"/>
                    </a:lnTo>
                    <a:lnTo>
                      <a:pt x="102" y="82"/>
                    </a:lnTo>
                    <a:lnTo>
                      <a:pt x="103" y="83"/>
                    </a:lnTo>
                    <a:lnTo>
                      <a:pt x="109" y="81"/>
                    </a:lnTo>
                    <a:lnTo>
                      <a:pt x="116" y="79"/>
                    </a:lnTo>
                    <a:lnTo>
                      <a:pt x="121" y="77"/>
                    </a:lnTo>
                    <a:lnTo>
                      <a:pt x="127" y="75"/>
                    </a:lnTo>
                    <a:lnTo>
                      <a:pt x="133" y="72"/>
                    </a:lnTo>
                    <a:lnTo>
                      <a:pt x="140" y="71"/>
                    </a:lnTo>
                    <a:lnTo>
                      <a:pt x="146" y="70"/>
                    </a:lnTo>
                    <a:lnTo>
                      <a:pt x="152" y="70"/>
                    </a:lnTo>
                    <a:lnTo>
                      <a:pt x="154" y="72"/>
                    </a:lnTo>
                    <a:lnTo>
                      <a:pt x="154" y="76"/>
                    </a:lnTo>
                    <a:lnTo>
                      <a:pt x="152" y="85"/>
                    </a:lnTo>
                    <a:lnTo>
                      <a:pt x="150" y="104"/>
                    </a:lnTo>
                    <a:lnTo>
                      <a:pt x="136" y="110"/>
                    </a:lnTo>
                    <a:lnTo>
                      <a:pt x="122" y="117"/>
                    </a:lnTo>
                    <a:lnTo>
                      <a:pt x="109" y="122"/>
                    </a:lnTo>
                    <a:lnTo>
                      <a:pt x="95" y="127"/>
                    </a:lnTo>
                    <a:lnTo>
                      <a:pt x="80" y="131"/>
                    </a:lnTo>
                    <a:lnTo>
                      <a:pt x="66" y="136"/>
                    </a:lnTo>
                    <a:lnTo>
                      <a:pt x="53" y="140"/>
                    </a:lnTo>
                    <a:lnTo>
                      <a:pt x="41" y="147"/>
                    </a:lnTo>
                    <a:lnTo>
                      <a:pt x="42" y="147"/>
                    </a:lnTo>
                    <a:lnTo>
                      <a:pt x="42" y="148"/>
                    </a:lnTo>
                    <a:lnTo>
                      <a:pt x="42" y="150"/>
                    </a:lnTo>
                    <a:lnTo>
                      <a:pt x="43" y="151"/>
                    </a:lnTo>
                    <a:lnTo>
                      <a:pt x="56" y="146"/>
                    </a:lnTo>
                    <a:lnTo>
                      <a:pt x="68" y="140"/>
                    </a:lnTo>
                    <a:lnTo>
                      <a:pt x="82" y="135"/>
                    </a:lnTo>
                    <a:lnTo>
                      <a:pt x="95" y="130"/>
                    </a:lnTo>
                    <a:lnTo>
                      <a:pt x="109" y="124"/>
                    </a:lnTo>
                    <a:lnTo>
                      <a:pt x="122" y="121"/>
                    </a:lnTo>
                    <a:lnTo>
                      <a:pt x="135" y="117"/>
                    </a:lnTo>
                    <a:lnTo>
                      <a:pt x="149" y="116"/>
                    </a:lnTo>
                    <a:lnTo>
                      <a:pt x="149" y="131"/>
                    </a:lnTo>
                    <a:lnTo>
                      <a:pt x="148" y="140"/>
                    </a:lnTo>
                    <a:lnTo>
                      <a:pt x="143" y="148"/>
                    </a:lnTo>
                    <a:lnTo>
                      <a:pt x="132" y="155"/>
                    </a:lnTo>
                    <a:lnTo>
                      <a:pt x="133" y="155"/>
                    </a:lnTo>
                    <a:lnTo>
                      <a:pt x="133" y="157"/>
                    </a:lnTo>
                    <a:lnTo>
                      <a:pt x="133" y="158"/>
                    </a:lnTo>
                    <a:lnTo>
                      <a:pt x="136" y="158"/>
                    </a:lnTo>
                    <a:lnTo>
                      <a:pt x="140" y="158"/>
                    </a:lnTo>
                    <a:lnTo>
                      <a:pt x="143" y="158"/>
                    </a:lnTo>
                    <a:lnTo>
                      <a:pt x="147" y="159"/>
                    </a:lnTo>
                    <a:lnTo>
                      <a:pt x="146" y="165"/>
                    </a:lnTo>
                    <a:lnTo>
                      <a:pt x="144" y="170"/>
                    </a:lnTo>
                    <a:lnTo>
                      <a:pt x="142" y="176"/>
                    </a:lnTo>
                    <a:lnTo>
                      <a:pt x="141" y="183"/>
                    </a:lnTo>
                    <a:lnTo>
                      <a:pt x="124" y="189"/>
                    </a:lnTo>
                    <a:lnTo>
                      <a:pt x="106" y="195"/>
                    </a:lnTo>
                    <a:lnTo>
                      <a:pt x="89" y="200"/>
                    </a:lnTo>
                    <a:lnTo>
                      <a:pt x="71" y="206"/>
                    </a:lnTo>
                    <a:lnTo>
                      <a:pt x="53" y="212"/>
                    </a:lnTo>
                    <a:lnTo>
                      <a:pt x="36" y="216"/>
                    </a:lnTo>
                    <a:lnTo>
                      <a:pt x="18" y="220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5" name="Freeform 313"/>
              <p:cNvSpPr>
                <a:spLocks/>
              </p:cNvSpPr>
              <p:nvPr/>
            </p:nvSpPr>
            <p:spPr bwMode="auto">
              <a:xfrm>
                <a:off x="1161" y="3035"/>
                <a:ext cx="81" cy="131"/>
              </a:xfrm>
              <a:custGeom>
                <a:avLst/>
                <a:gdLst>
                  <a:gd name="T0" fmla="*/ 4 w 164"/>
                  <a:gd name="T1" fmla="*/ 8 h 263"/>
                  <a:gd name="T2" fmla="*/ 4 w 164"/>
                  <a:gd name="T3" fmla="*/ 7 h 263"/>
                  <a:gd name="T4" fmla="*/ 3 w 164"/>
                  <a:gd name="T5" fmla="*/ 7 h 263"/>
                  <a:gd name="T6" fmla="*/ 2 w 164"/>
                  <a:gd name="T7" fmla="*/ 6 h 263"/>
                  <a:gd name="T8" fmla="*/ 0 w 164"/>
                  <a:gd name="T9" fmla="*/ 5 h 263"/>
                  <a:gd name="T10" fmla="*/ 0 w 164"/>
                  <a:gd name="T11" fmla="*/ 4 h 263"/>
                  <a:gd name="T12" fmla="*/ 0 w 164"/>
                  <a:gd name="T13" fmla="*/ 3 h 263"/>
                  <a:gd name="T14" fmla="*/ 0 w 164"/>
                  <a:gd name="T15" fmla="*/ 4 h 263"/>
                  <a:gd name="T16" fmla="*/ 1 w 164"/>
                  <a:gd name="T17" fmla="*/ 4 h 263"/>
                  <a:gd name="T18" fmla="*/ 2 w 164"/>
                  <a:gd name="T19" fmla="*/ 4 h 263"/>
                  <a:gd name="T20" fmla="*/ 2 w 164"/>
                  <a:gd name="T21" fmla="*/ 4 h 263"/>
                  <a:gd name="T22" fmla="*/ 2 w 164"/>
                  <a:gd name="T23" fmla="*/ 4 h 263"/>
                  <a:gd name="T24" fmla="*/ 1 w 164"/>
                  <a:gd name="T25" fmla="*/ 4 h 263"/>
                  <a:gd name="T26" fmla="*/ 0 w 164"/>
                  <a:gd name="T27" fmla="*/ 3 h 263"/>
                  <a:gd name="T28" fmla="*/ 0 w 164"/>
                  <a:gd name="T29" fmla="*/ 2 h 263"/>
                  <a:gd name="T30" fmla="*/ 0 w 164"/>
                  <a:gd name="T31" fmla="*/ 2 h 263"/>
                  <a:gd name="T32" fmla="*/ 1 w 164"/>
                  <a:gd name="T33" fmla="*/ 3 h 263"/>
                  <a:gd name="T34" fmla="*/ 2 w 164"/>
                  <a:gd name="T35" fmla="*/ 3 h 263"/>
                  <a:gd name="T36" fmla="*/ 2 w 164"/>
                  <a:gd name="T37" fmla="*/ 3 h 263"/>
                  <a:gd name="T38" fmla="*/ 1 w 164"/>
                  <a:gd name="T39" fmla="*/ 2 h 263"/>
                  <a:gd name="T40" fmla="*/ 1 w 164"/>
                  <a:gd name="T41" fmla="*/ 2 h 263"/>
                  <a:gd name="T42" fmla="*/ 0 w 164"/>
                  <a:gd name="T43" fmla="*/ 1 h 263"/>
                  <a:gd name="T44" fmla="*/ 0 w 164"/>
                  <a:gd name="T45" fmla="*/ 0 h 263"/>
                  <a:gd name="T46" fmla="*/ 0 w 164"/>
                  <a:gd name="T47" fmla="*/ 1 h 263"/>
                  <a:gd name="T48" fmla="*/ 0 w 164"/>
                  <a:gd name="T49" fmla="*/ 1 h 263"/>
                  <a:gd name="T50" fmla="*/ 1 w 164"/>
                  <a:gd name="T51" fmla="*/ 1 h 263"/>
                  <a:gd name="T52" fmla="*/ 1 w 164"/>
                  <a:gd name="T53" fmla="*/ 1 h 263"/>
                  <a:gd name="T54" fmla="*/ 0 w 164"/>
                  <a:gd name="T55" fmla="*/ 1 h 263"/>
                  <a:gd name="T56" fmla="*/ 0 w 164"/>
                  <a:gd name="T57" fmla="*/ 0 h 263"/>
                  <a:gd name="T58" fmla="*/ 0 w 164"/>
                  <a:gd name="T59" fmla="*/ 0 h 263"/>
                  <a:gd name="T60" fmla="*/ 0 w 164"/>
                  <a:gd name="T61" fmla="*/ 0 h 263"/>
                  <a:gd name="T62" fmla="*/ 1 w 164"/>
                  <a:gd name="T63" fmla="*/ 0 h 263"/>
                  <a:gd name="T64" fmla="*/ 2 w 164"/>
                  <a:gd name="T65" fmla="*/ 1 h 263"/>
                  <a:gd name="T66" fmla="*/ 3 w 164"/>
                  <a:gd name="T67" fmla="*/ 1 h 263"/>
                  <a:gd name="T68" fmla="*/ 3 w 164"/>
                  <a:gd name="T69" fmla="*/ 2 h 263"/>
                  <a:gd name="T70" fmla="*/ 4 w 164"/>
                  <a:gd name="T71" fmla="*/ 3 h 263"/>
                  <a:gd name="T72" fmla="*/ 5 w 164"/>
                  <a:gd name="T73" fmla="*/ 4 h 263"/>
                  <a:gd name="T74" fmla="*/ 5 w 164"/>
                  <a:gd name="T75" fmla="*/ 5 h 263"/>
                  <a:gd name="T76" fmla="*/ 4 w 164"/>
                  <a:gd name="T77" fmla="*/ 5 h 263"/>
                  <a:gd name="T78" fmla="*/ 4 w 164"/>
                  <a:gd name="T79" fmla="*/ 4 h 263"/>
                  <a:gd name="T80" fmla="*/ 3 w 164"/>
                  <a:gd name="T81" fmla="*/ 4 h 263"/>
                  <a:gd name="T82" fmla="*/ 3 w 164"/>
                  <a:gd name="T83" fmla="*/ 4 h 263"/>
                  <a:gd name="T84" fmla="*/ 3 w 164"/>
                  <a:gd name="T85" fmla="*/ 4 h 263"/>
                  <a:gd name="T86" fmla="*/ 3 w 164"/>
                  <a:gd name="T87" fmla="*/ 4 h 263"/>
                  <a:gd name="T88" fmla="*/ 4 w 164"/>
                  <a:gd name="T89" fmla="*/ 5 h 263"/>
                  <a:gd name="T90" fmla="*/ 5 w 164"/>
                  <a:gd name="T91" fmla="*/ 6 h 263"/>
                  <a:gd name="T92" fmla="*/ 4 w 164"/>
                  <a:gd name="T93" fmla="*/ 7 h 263"/>
                  <a:gd name="T94" fmla="*/ 4 w 164"/>
                  <a:gd name="T95" fmla="*/ 7 h 263"/>
                  <a:gd name="T96" fmla="*/ 4 w 164"/>
                  <a:gd name="T97" fmla="*/ 7 h 263"/>
                  <a:gd name="T98" fmla="*/ 3 w 164"/>
                  <a:gd name="T99" fmla="*/ 6 h 263"/>
                  <a:gd name="T100" fmla="*/ 2 w 164"/>
                  <a:gd name="T101" fmla="*/ 6 h 263"/>
                  <a:gd name="T102" fmla="*/ 3 w 164"/>
                  <a:gd name="T103" fmla="*/ 6 h 263"/>
                  <a:gd name="T104" fmla="*/ 4 w 164"/>
                  <a:gd name="T105" fmla="*/ 7 h 263"/>
                  <a:gd name="T106" fmla="*/ 4 w 164"/>
                  <a:gd name="T107" fmla="*/ 7 h 263"/>
                  <a:gd name="T108" fmla="*/ 4 w 164"/>
                  <a:gd name="T109" fmla="*/ 8 h 263"/>
                  <a:gd name="T110" fmla="*/ 4 w 164"/>
                  <a:gd name="T111" fmla="*/ 8 h 26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4"/>
                  <a:gd name="T169" fmla="*/ 0 h 263"/>
                  <a:gd name="T170" fmla="*/ 164 w 164"/>
                  <a:gd name="T171" fmla="*/ 263 h 26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4" h="263">
                    <a:moveTo>
                      <a:pt x="156" y="262"/>
                    </a:moveTo>
                    <a:lnTo>
                      <a:pt x="152" y="259"/>
                    </a:lnTo>
                    <a:lnTo>
                      <a:pt x="147" y="257"/>
                    </a:lnTo>
                    <a:lnTo>
                      <a:pt x="142" y="254"/>
                    </a:lnTo>
                    <a:lnTo>
                      <a:pt x="136" y="249"/>
                    </a:lnTo>
                    <a:lnTo>
                      <a:pt x="130" y="245"/>
                    </a:lnTo>
                    <a:lnTo>
                      <a:pt x="125" y="242"/>
                    </a:lnTo>
                    <a:lnTo>
                      <a:pt x="121" y="239"/>
                    </a:lnTo>
                    <a:lnTo>
                      <a:pt x="119" y="236"/>
                    </a:lnTo>
                    <a:lnTo>
                      <a:pt x="106" y="228"/>
                    </a:lnTo>
                    <a:lnTo>
                      <a:pt x="91" y="219"/>
                    </a:lnTo>
                    <a:lnTo>
                      <a:pt x="76" y="207"/>
                    </a:lnTo>
                    <a:lnTo>
                      <a:pt x="60" y="196"/>
                    </a:lnTo>
                    <a:lnTo>
                      <a:pt x="45" y="186"/>
                    </a:lnTo>
                    <a:lnTo>
                      <a:pt x="30" y="176"/>
                    </a:lnTo>
                    <a:lnTo>
                      <a:pt x="18" y="169"/>
                    </a:lnTo>
                    <a:lnTo>
                      <a:pt x="7" y="166"/>
                    </a:lnTo>
                    <a:lnTo>
                      <a:pt x="8" y="158"/>
                    </a:lnTo>
                    <a:lnTo>
                      <a:pt x="8" y="150"/>
                    </a:lnTo>
                    <a:lnTo>
                      <a:pt x="8" y="139"/>
                    </a:lnTo>
                    <a:lnTo>
                      <a:pt x="9" y="121"/>
                    </a:lnTo>
                    <a:lnTo>
                      <a:pt x="15" y="122"/>
                    </a:lnTo>
                    <a:lnTo>
                      <a:pt x="22" y="126"/>
                    </a:lnTo>
                    <a:lnTo>
                      <a:pt x="30" y="129"/>
                    </a:lnTo>
                    <a:lnTo>
                      <a:pt x="41" y="135"/>
                    </a:lnTo>
                    <a:lnTo>
                      <a:pt x="50" y="141"/>
                    </a:lnTo>
                    <a:lnTo>
                      <a:pt x="59" y="146"/>
                    </a:lnTo>
                    <a:lnTo>
                      <a:pt x="67" y="151"/>
                    </a:lnTo>
                    <a:lnTo>
                      <a:pt x="74" y="156"/>
                    </a:lnTo>
                    <a:lnTo>
                      <a:pt x="76" y="154"/>
                    </a:lnTo>
                    <a:lnTo>
                      <a:pt x="79" y="154"/>
                    </a:lnTo>
                    <a:lnTo>
                      <a:pt x="79" y="153"/>
                    </a:lnTo>
                    <a:lnTo>
                      <a:pt x="80" y="152"/>
                    </a:lnTo>
                    <a:lnTo>
                      <a:pt x="77" y="150"/>
                    </a:lnTo>
                    <a:lnTo>
                      <a:pt x="75" y="149"/>
                    </a:lnTo>
                    <a:lnTo>
                      <a:pt x="72" y="145"/>
                    </a:lnTo>
                    <a:lnTo>
                      <a:pt x="66" y="142"/>
                    </a:lnTo>
                    <a:lnTo>
                      <a:pt x="58" y="137"/>
                    </a:lnTo>
                    <a:lnTo>
                      <a:pt x="45" y="130"/>
                    </a:lnTo>
                    <a:lnTo>
                      <a:pt x="29" y="121"/>
                    </a:lnTo>
                    <a:lnTo>
                      <a:pt x="8" y="108"/>
                    </a:lnTo>
                    <a:lnTo>
                      <a:pt x="7" y="101"/>
                    </a:lnTo>
                    <a:lnTo>
                      <a:pt x="6" y="93"/>
                    </a:lnTo>
                    <a:lnTo>
                      <a:pt x="5" y="86"/>
                    </a:lnTo>
                    <a:lnTo>
                      <a:pt x="4" y="79"/>
                    </a:lnTo>
                    <a:lnTo>
                      <a:pt x="12" y="82"/>
                    </a:lnTo>
                    <a:lnTo>
                      <a:pt x="21" y="85"/>
                    </a:lnTo>
                    <a:lnTo>
                      <a:pt x="31" y="90"/>
                    </a:lnTo>
                    <a:lnTo>
                      <a:pt x="41" y="94"/>
                    </a:lnTo>
                    <a:lnTo>
                      <a:pt x="51" y="98"/>
                    </a:lnTo>
                    <a:lnTo>
                      <a:pt x="61" y="101"/>
                    </a:lnTo>
                    <a:lnTo>
                      <a:pt x="71" y="105"/>
                    </a:lnTo>
                    <a:lnTo>
                      <a:pt x="80" y="106"/>
                    </a:lnTo>
                    <a:lnTo>
                      <a:pt x="80" y="105"/>
                    </a:lnTo>
                    <a:lnTo>
                      <a:pt x="80" y="104"/>
                    </a:lnTo>
                    <a:lnTo>
                      <a:pt x="73" y="99"/>
                    </a:lnTo>
                    <a:lnTo>
                      <a:pt x="66" y="94"/>
                    </a:lnTo>
                    <a:lnTo>
                      <a:pt x="58" y="91"/>
                    </a:lnTo>
                    <a:lnTo>
                      <a:pt x="51" y="88"/>
                    </a:lnTo>
                    <a:lnTo>
                      <a:pt x="45" y="85"/>
                    </a:lnTo>
                    <a:lnTo>
                      <a:pt x="39" y="81"/>
                    </a:lnTo>
                    <a:lnTo>
                      <a:pt x="35" y="76"/>
                    </a:lnTo>
                    <a:lnTo>
                      <a:pt x="31" y="69"/>
                    </a:lnTo>
                    <a:lnTo>
                      <a:pt x="22" y="63"/>
                    </a:lnTo>
                    <a:lnTo>
                      <a:pt x="13" y="52"/>
                    </a:lnTo>
                    <a:lnTo>
                      <a:pt x="4" y="39"/>
                    </a:lnTo>
                    <a:lnTo>
                      <a:pt x="0" y="31"/>
                    </a:lnTo>
                    <a:lnTo>
                      <a:pt x="4" y="31"/>
                    </a:lnTo>
                    <a:lnTo>
                      <a:pt x="8" y="33"/>
                    </a:lnTo>
                    <a:lnTo>
                      <a:pt x="12" y="35"/>
                    </a:lnTo>
                    <a:lnTo>
                      <a:pt x="16" y="37"/>
                    </a:lnTo>
                    <a:lnTo>
                      <a:pt x="21" y="40"/>
                    </a:lnTo>
                    <a:lnTo>
                      <a:pt x="26" y="44"/>
                    </a:lnTo>
                    <a:lnTo>
                      <a:pt x="31" y="46"/>
                    </a:lnTo>
                    <a:lnTo>
                      <a:pt x="36" y="50"/>
                    </a:lnTo>
                    <a:lnTo>
                      <a:pt x="36" y="48"/>
                    </a:lnTo>
                    <a:lnTo>
                      <a:pt x="36" y="47"/>
                    </a:lnTo>
                    <a:lnTo>
                      <a:pt x="36" y="46"/>
                    </a:lnTo>
                    <a:lnTo>
                      <a:pt x="37" y="45"/>
                    </a:lnTo>
                    <a:lnTo>
                      <a:pt x="33" y="41"/>
                    </a:lnTo>
                    <a:lnTo>
                      <a:pt x="28" y="38"/>
                    </a:lnTo>
                    <a:lnTo>
                      <a:pt x="23" y="36"/>
                    </a:lnTo>
                    <a:lnTo>
                      <a:pt x="19" y="32"/>
                    </a:lnTo>
                    <a:lnTo>
                      <a:pt x="14" y="29"/>
                    </a:lnTo>
                    <a:lnTo>
                      <a:pt x="11" y="26"/>
                    </a:lnTo>
                    <a:lnTo>
                      <a:pt x="6" y="23"/>
                    </a:lnTo>
                    <a:lnTo>
                      <a:pt x="1" y="20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21" y="9"/>
                    </a:lnTo>
                    <a:lnTo>
                      <a:pt x="33" y="16"/>
                    </a:lnTo>
                    <a:lnTo>
                      <a:pt x="45" y="24"/>
                    </a:lnTo>
                    <a:lnTo>
                      <a:pt x="58" y="33"/>
                    </a:lnTo>
                    <a:lnTo>
                      <a:pt x="71" y="43"/>
                    </a:lnTo>
                    <a:lnTo>
                      <a:pt x="82" y="51"/>
                    </a:lnTo>
                    <a:lnTo>
                      <a:pt x="91" y="58"/>
                    </a:lnTo>
                    <a:lnTo>
                      <a:pt x="100" y="63"/>
                    </a:lnTo>
                    <a:lnTo>
                      <a:pt x="109" y="69"/>
                    </a:lnTo>
                    <a:lnTo>
                      <a:pt x="118" y="75"/>
                    </a:lnTo>
                    <a:lnTo>
                      <a:pt x="126" y="82"/>
                    </a:lnTo>
                    <a:lnTo>
                      <a:pt x="135" y="88"/>
                    </a:lnTo>
                    <a:lnTo>
                      <a:pt x="143" y="93"/>
                    </a:lnTo>
                    <a:lnTo>
                      <a:pt x="152" y="100"/>
                    </a:lnTo>
                    <a:lnTo>
                      <a:pt x="160" y="106"/>
                    </a:lnTo>
                    <a:lnTo>
                      <a:pt x="163" y="116"/>
                    </a:lnTo>
                    <a:lnTo>
                      <a:pt x="164" y="134"/>
                    </a:lnTo>
                    <a:lnTo>
                      <a:pt x="163" y="151"/>
                    </a:lnTo>
                    <a:lnTo>
                      <a:pt x="163" y="166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8"/>
                    </a:lnTo>
                    <a:lnTo>
                      <a:pt x="157" y="166"/>
                    </a:lnTo>
                    <a:lnTo>
                      <a:pt x="150" y="161"/>
                    </a:lnTo>
                    <a:lnTo>
                      <a:pt x="141" y="157"/>
                    </a:lnTo>
                    <a:lnTo>
                      <a:pt x="132" y="151"/>
                    </a:lnTo>
                    <a:lnTo>
                      <a:pt x="122" y="146"/>
                    </a:lnTo>
                    <a:lnTo>
                      <a:pt x="113" y="142"/>
                    </a:lnTo>
                    <a:lnTo>
                      <a:pt x="105" y="138"/>
                    </a:lnTo>
                    <a:lnTo>
                      <a:pt x="100" y="138"/>
                    </a:lnTo>
                    <a:lnTo>
                      <a:pt x="100" y="139"/>
                    </a:lnTo>
                    <a:lnTo>
                      <a:pt x="100" y="141"/>
                    </a:lnTo>
                    <a:lnTo>
                      <a:pt x="100" y="142"/>
                    </a:lnTo>
                    <a:lnTo>
                      <a:pt x="100" y="143"/>
                    </a:lnTo>
                    <a:lnTo>
                      <a:pt x="107" y="146"/>
                    </a:lnTo>
                    <a:lnTo>
                      <a:pt x="115" y="151"/>
                    </a:lnTo>
                    <a:lnTo>
                      <a:pt x="123" y="156"/>
                    </a:lnTo>
                    <a:lnTo>
                      <a:pt x="132" y="160"/>
                    </a:lnTo>
                    <a:lnTo>
                      <a:pt x="138" y="164"/>
                    </a:lnTo>
                    <a:lnTo>
                      <a:pt x="147" y="168"/>
                    </a:lnTo>
                    <a:lnTo>
                      <a:pt x="155" y="173"/>
                    </a:lnTo>
                    <a:lnTo>
                      <a:pt x="163" y="177"/>
                    </a:lnTo>
                    <a:lnTo>
                      <a:pt x="163" y="200"/>
                    </a:lnTo>
                    <a:lnTo>
                      <a:pt x="163" y="214"/>
                    </a:lnTo>
                    <a:lnTo>
                      <a:pt x="161" y="224"/>
                    </a:lnTo>
                    <a:lnTo>
                      <a:pt x="160" y="233"/>
                    </a:lnTo>
                    <a:lnTo>
                      <a:pt x="160" y="234"/>
                    </a:lnTo>
                    <a:lnTo>
                      <a:pt x="159" y="234"/>
                    </a:lnTo>
                    <a:lnTo>
                      <a:pt x="159" y="235"/>
                    </a:lnTo>
                    <a:lnTo>
                      <a:pt x="151" y="229"/>
                    </a:lnTo>
                    <a:lnTo>
                      <a:pt x="142" y="224"/>
                    </a:lnTo>
                    <a:lnTo>
                      <a:pt x="133" y="218"/>
                    </a:lnTo>
                    <a:lnTo>
                      <a:pt x="125" y="212"/>
                    </a:lnTo>
                    <a:lnTo>
                      <a:pt x="115" y="206"/>
                    </a:lnTo>
                    <a:lnTo>
                      <a:pt x="106" y="200"/>
                    </a:lnTo>
                    <a:lnTo>
                      <a:pt x="98" y="197"/>
                    </a:lnTo>
                    <a:lnTo>
                      <a:pt x="90" y="194"/>
                    </a:lnTo>
                    <a:lnTo>
                      <a:pt x="94" y="199"/>
                    </a:lnTo>
                    <a:lnTo>
                      <a:pt x="99" y="206"/>
                    </a:lnTo>
                    <a:lnTo>
                      <a:pt x="109" y="213"/>
                    </a:lnTo>
                    <a:lnTo>
                      <a:pt x="120" y="220"/>
                    </a:lnTo>
                    <a:lnTo>
                      <a:pt x="130" y="227"/>
                    </a:lnTo>
                    <a:lnTo>
                      <a:pt x="142" y="234"/>
                    </a:lnTo>
                    <a:lnTo>
                      <a:pt x="151" y="240"/>
                    </a:lnTo>
                    <a:lnTo>
                      <a:pt x="159" y="244"/>
                    </a:lnTo>
                    <a:lnTo>
                      <a:pt x="159" y="251"/>
                    </a:lnTo>
                    <a:lnTo>
                      <a:pt x="159" y="256"/>
                    </a:lnTo>
                    <a:lnTo>
                      <a:pt x="159" y="259"/>
                    </a:lnTo>
                    <a:lnTo>
                      <a:pt x="158" y="262"/>
                    </a:lnTo>
                    <a:lnTo>
                      <a:pt x="157" y="263"/>
                    </a:lnTo>
                    <a:lnTo>
                      <a:pt x="156" y="263"/>
                    </a:lnTo>
                    <a:lnTo>
                      <a:pt x="156" y="262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6" name="Freeform 314"/>
              <p:cNvSpPr>
                <a:spLocks/>
              </p:cNvSpPr>
              <p:nvPr/>
            </p:nvSpPr>
            <p:spPr bwMode="auto">
              <a:xfrm>
                <a:off x="1321" y="3045"/>
                <a:ext cx="45" cy="105"/>
              </a:xfrm>
              <a:custGeom>
                <a:avLst/>
                <a:gdLst>
                  <a:gd name="T0" fmla="*/ 0 w 88"/>
                  <a:gd name="T1" fmla="*/ 7 h 209"/>
                  <a:gd name="T2" fmla="*/ 1 w 88"/>
                  <a:gd name="T3" fmla="*/ 6 h 209"/>
                  <a:gd name="T4" fmla="*/ 1 w 88"/>
                  <a:gd name="T5" fmla="*/ 4 h 209"/>
                  <a:gd name="T6" fmla="*/ 1 w 88"/>
                  <a:gd name="T7" fmla="*/ 3 h 209"/>
                  <a:gd name="T8" fmla="*/ 1 w 88"/>
                  <a:gd name="T9" fmla="*/ 1 h 209"/>
                  <a:gd name="T10" fmla="*/ 2 w 88"/>
                  <a:gd name="T11" fmla="*/ 1 h 209"/>
                  <a:gd name="T12" fmla="*/ 2 w 88"/>
                  <a:gd name="T13" fmla="*/ 1 h 209"/>
                  <a:gd name="T14" fmla="*/ 3 w 88"/>
                  <a:gd name="T15" fmla="*/ 1 h 209"/>
                  <a:gd name="T16" fmla="*/ 3 w 88"/>
                  <a:gd name="T17" fmla="*/ 1 h 209"/>
                  <a:gd name="T18" fmla="*/ 3 w 88"/>
                  <a:gd name="T19" fmla="*/ 1 h 209"/>
                  <a:gd name="T20" fmla="*/ 3 w 88"/>
                  <a:gd name="T21" fmla="*/ 1 h 209"/>
                  <a:gd name="T22" fmla="*/ 3 w 88"/>
                  <a:gd name="T23" fmla="*/ 0 h 209"/>
                  <a:gd name="T24" fmla="*/ 3 w 88"/>
                  <a:gd name="T25" fmla="*/ 0 h 209"/>
                  <a:gd name="T26" fmla="*/ 3 w 88"/>
                  <a:gd name="T27" fmla="*/ 2 h 209"/>
                  <a:gd name="T28" fmla="*/ 3 w 88"/>
                  <a:gd name="T29" fmla="*/ 3 h 209"/>
                  <a:gd name="T30" fmla="*/ 3 w 88"/>
                  <a:gd name="T31" fmla="*/ 5 h 209"/>
                  <a:gd name="T32" fmla="*/ 3 w 88"/>
                  <a:gd name="T33" fmla="*/ 6 h 209"/>
                  <a:gd name="T34" fmla="*/ 2 w 88"/>
                  <a:gd name="T35" fmla="*/ 6 h 209"/>
                  <a:gd name="T36" fmla="*/ 2 w 88"/>
                  <a:gd name="T37" fmla="*/ 7 h 209"/>
                  <a:gd name="T38" fmla="*/ 1 w 88"/>
                  <a:gd name="T39" fmla="*/ 7 h 209"/>
                  <a:gd name="T40" fmla="*/ 1 w 88"/>
                  <a:gd name="T41" fmla="*/ 7 h 209"/>
                  <a:gd name="T42" fmla="*/ 1 w 88"/>
                  <a:gd name="T43" fmla="*/ 7 h 209"/>
                  <a:gd name="T44" fmla="*/ 1 w 88"/>
                  <a:gd name="T45" fmla="*/ 7 h 209"/>
                  <a:gd name="T46" fmla="*/ 1 w 88"/>
                  <a:gd name="T47" fmla="*/ 7 h 209"/>
                  <a:gd name="T48" fmla="*/ 0 w 88"/>
                  <a:gd name="T49" fmla="*/ 7 h 20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209"/>
                  <a:gd name="T77" fmla="*/ 88 w 88"/>
                  <a:gd name="T78" fmla="*/ 209 h 20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209">
                    <a:moveTo>
                      <a:pt x="0" y="209"/>
                    </a:moveTo>
                    <a:lnTo>
                      <a:pt x="2" y="163"/>
                    </a:lnTo>
                    <a:lnTo>
                      <a:pt x="5" y="117"/>
                    </a:lnTo>
                    <a:lnTo>
                      <a:pt x="9" y="71"/>
                    </a:lnTo>
                    <a:lnTo>
                      <a:pt x="15" y="26"/>
                    </a:lnTo>
                    <a:lnTo>
                      <a:pt x="36" y="18"/>
                    </a:lnTo>
                    <a:lnTo>
                      <a:pt x="54" y="11"/>
                    </a:lnTo>
                    <a:lnTo>
                      <a:pt x="65" y="6"/>
                    </a:lnTo>
                    <a:lnTo>
                      <a:pt x="74" y="4"/>
                    </a:lnTo>
                    <a:lnTo>
                      <a:pt x="79" y="2"/>
                    </a:lnTo>
                    <a:lnTo>
                      <a:pt x="84" y="1"/>
                    </a:lnTo>
                    <a:lnTo>
                      <a:pt x="86" y="0"/>
                    </a:lnTo>
                    <a:lnTo>
                      <a:pt x="88" y="0"/>
                    </a:lnTo>
                    <a:lnTo>
                      <a:pt x="82" y="43"/>
                    </a:lnTo>
                    <a:lnTo>
                      <a:pt x="78" y="89"/>
                    </a:lnTo>
                    <a:lnTo>
                      <a:pt x="74" y="137"/>
                    </a:lnTo>
                    <a:lnTo>
                      <a:pt x="71" y="183"/>
                    </a:lnTo>
                    <a:lnTo>
                      <a:pt x="49" y="191"/>
                    </a:lnTo>
                    <a:lnTo>
                      <a:pt x="33" y="198"/>
                    </a:lnTo>
                    <a:lnTo>
                      <a:pt x="21" y="202"/>
                    </a:lnTo>
                    <a:lnTo>
                      <a:pt x="13" y="205"/>
                    </a:lnTo>
                    <a:lnTo>
                      <a:pt x="8" y="207"/>
                    </a:lnTo>
                    <a:lnTo>
                      <a:pt x="4" y="208"/>
                    </a:lnTo>
                    <a:lnTo>
                      <a:pt x="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7" name="Freeform 315"/>
              <p:cNvSpPr>
                <a:spLocks/>
              </p:cNvSpPr>
              <p:nvPr/>
            </p:nvSpPr>
            <p:spPr bwMode="auto">
              <a:xfrm>
                <a:off x="1362" y="3015"/>
                <a:ext cx="78" cy="120"/>
              </a:xfrm>
              <a:custGeom>
                <a:avLst/>
                <a:gdLst>
                  <a:gd name="T0" fmla="*/ 0 w 157"/>
                  <a:gd name="T1" fmla="*/ 8 h 239"/>
                  <a:gd name="T2" fmla="*/ 0 w 157"/>
                  <a:gd name="T3" fmla="*/ 7 h 239"/>
                  <a:gd name="T4" fmla="*/ 1 w 157"/>
                  <a:gd name="T5" fmla="*/ 7 h 239"/>
                  <a:gd name="T6" fmla="*/ 2 w 157"/>
                  <a:gd name="T7" fmla="*/ 6 h 239"/>
                  <a:gd name="T8" fmla="*/ 2 w 157"/>
                  <a:gd name="T9" fmla="*/ 6 h 239"/>
                  <a:gd name="T10" fmla="*/ 2 w 157"/>
                  <a:gd name="T11" fmla="*/ 6 h 239"/>
                  <a:gd name="T12" fmla="*/ 1 w 157"/>
                  <a:gd name="T13" fmla="*/ 6 h 239"/>
                  <a:gd name="T14" fmla="*/ 0 w 157"/>
                  <a:gd name="T15" fmla="*/ 7 h 239"/>
                  <a:gd name="T16" fmla="*/ 0 w 157"/>
                  <a:gd name="T17" fmla="*/ 5 h 239"/>
                  <a:gd name="T18" fmla="*/ 0 w 157"/>
                  <a:gd name="T19" fmla="*/ 4 h 239"/>
                  <a:gd name="T20" fmla="*/ 0 w 157"/>
                  <a:gd name="T21" fmla="*/ 4 h 239"/>
                  <a:gd name="T22" fmla="*/ 1 w 157"/>
                  <a:gd name="T23" fmla="*/ 3 h 239"/>
                  <a:gd name="T24" fmla="*/ 1 w 157"/>
                  <a:gd name="T25" fmla="*/ 3 h 239"/>
                  <a:gd name="T26" fmla="*/ 0 w 157"/>
                  <a:gd name="T27" fmla="*/ 4 h 239"/>
                  <a:gd name="T28" fmla="*/ 0 w 157"/>
                  <a:gd name="T29" fmla="*/ 4 h 239"/>
                  <a:gd name="T30" fmla="*/ 0 w 157"/>
                  <a:gd name="T31" fmla="*/ 3 h 239"/>
                  <a:gd name="T32" fmla="*/ 1 w 157"/>
                  <a:gd name="T33" fmla="*/ 2 h 239"/>
                  <a:gd name="T34" fmla="*/ 3 w 157"/>
                  <a:gd name="T35" fmla="*/ 1 h 239"/>
                  <a:gd name="T36" fmla="*/ 4 w 157"/>
                  <a:gd name="T37" fmla="*/ 0 h 239"/>
                  <a:gd name="T38" fmla="*/ 4 w 157"/>
                  <a:gd name="T39" fmla="*/ 1 h 239"/>
                  <a:gd name="T40" fmla="*/ 4 w 157"/>
                  <a:gd name="T41" fmla="*/ 1 h 239"/>
                  <a:gd name="T42" fmla="*/ 3 w 157"/>
                  <a:gd name="T43" fmla="*/ 2 h 239"/>
                  <a:gd name="T44" fmla="*/ 2 w 157"/>
                  <a:gd name="T45" fmla="*/ 2 h 239"/>
                  <a:gd name="T46" fmla="*/ 2 w 157"/>
                  <a:gd name="T47" fmla="*/ 2 h 239"/>
                  <a:gd name="T48" fmla="*/ 2 w 157"/>
                  <a:gd name="T49" fmla="*/ 2 h 239"/>
                  <a:gd name="T50" fmla="*/ 3 w 157"/>
                  <a:gd name="T51" fmla="*/ 2 h 239"/>
                  <a:gd name="T52" fmla="*/ 4 w 157"/>
                  <a:gd name="T53" fmla="*/ 1 h 239"/>
                  <a:gd name="T54" fmla="*/ 4 w 157"/>
                  <a:gd name="T55" fmla="*/ 2 h 239"/>
                  <a:gd name="T56" fmla="*/ 4 w 157"/>
                  <a:gd name="T57" fmla="*/ 3 h 239"/>
                  <a:gd name="T58" fmla="*/ 3 w 157"/>
                  <a:gd name="T59" fmla="*/ 4 h 239"/>
                  <a:gd name="T60" fmla="*/ 2 w 157"/>
                  <a:gd name="T61" fmla="*/ 4 h 239"/>
                  <a:gd name="T62" fmla="*/ 3 w 157"/>
                  <a:gd name="T63" fmla="*/ 4 h 239"/>
                  <a:gd name="T64" fmla="*/ 3 w 157"/>
                  <a:gd name="T65" fmla="*/ 4 h 239"/>
                  <a:gd name="T66" fmla="*/ 4 w 157"/>
                  <a:gd name="T67" fmla="*/ 4 h 239"/>
                  <a:gd name="T68" fmla="*/ 4 w 157"/>
                  <a:gd name="T69" fmla="*/ 4 h 239"/>
                  <a:gd name="T70" fmla="*/ 3 w 157"/>
                  <a:gd name="T71" fmla="*/ 5 h 239"/>
                  <a:gd name="T72" fmla="*/ 2 w 157"/>
                  <a:gd name="T73" fmla="*/ 5 h 239"/>
                  <a:gd name="T74" fmla="*/ 1 w 157"/>
                  <a:gd name="T75" fmla="*/ 6 h 239"/>
                  <a:gd name="T76" fmla="*/ 1 w 157"/>
                  <a:gd name="T77" fmla="*/ 6 h 239"/>
                  <a:gd name="T78" fmla="*/ 1 w 157"/>
                  <a:gd name="T79" fmla="*/ 6 h 239"/>
                  <a:gd name="T80" fmla="*/ 2 w 157"/>
                  <a:gd name="T81" fmla="*/ 5 h 239"/>
                  <a:gd name="T82" fmla="*/ 2 w 157"/>
                  <a:gd name="T83" fmla="*/ 5 h 239"/>
                  <a:gd name="T84" fmla="*/ 3 w 157"/>
                  <a:gd name="T85" fmla="*/ 5 h 239"/>
                  <a:gd name="T86" fmla="*/ 3 w 157"/>
                  <a:gd name="T87" fmla="*/ 5 h 239"/>
                  <a:gd name="T88" fmla="*/ 4 w 157"/>
                  <a:gd name="T89" fmla="*/ 5 h 239"/>
                  <a:gd name="T90" fmla="*/ 4 w 157"/>
                  <a:gd name="T91" fmla="*/ 6 h 239"/>
                  <a:gd name="T92" fmla="*/ 4 w 157"/>
                  <a:gd name="T93" fmla="*/ 6 h 239"/>
                  <a:gd name="T94" fmla="*/ 2 w 157"/>
                  <a:gd name="T95" fmla="*/ 7 h 239"/>
                  <a:gd name="T96" fmla="*/ 1 w 157"/>
                  <a:gd name="T97" fmla="*/ 8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57"/>
                  <a:gd name="T148" fmla="*/ 0 h 239"/>
                  <a:gd name="T149" fmla="*/ 157 w 157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57" h="239">
                    <a:moveTo>
                      <a:pt x="0" y="239"/>
                    </a:moveTo>
                    <a:lnTo>
                      <a:pt x="0" y="232"/>
                    </a:lnTo>
                    <a:lnTo>
                      <a:pt x="0" y="227"/>
                    </a:lnTo>
                    <a:lnTo>
                      <a:pt x="0" y="221"/>
                    </a:lnTo>
                    <a:lnTo>
                      <a:pt x="1" y="215"/>
                    </a:lnTo>
                    <a:lnTo>
                      <a:pt x="12" y="211"/>
                    </a:lnTo>
                    <a:lnTo>
                      <a:pt x="23" y="207"/>
                    </a:lnTo>
                    <a:lnTo>
                      <a:pt x="36" y="202"/>
                    </a:lnTo>
                    <a:lnTo>
                      <a:pt x="48" y="198"/>
                    </a:lnTo>
                    <a:lnTo>
                      <a:pt x="60" y="193"/>
                    </a:lnTo>
                    <a:lnTo>
                      <a:pt x="72" y="189"/>
                    </a:lnTo>
                    <a:lnTo>
                      <a:pt x="83" y="183"/>
                    </a:lnTo>
                    <a:lnTo>
                      <a:pt x="94" y="177"/>
                    </a:lnTo>
                    <a:lnTo>
                      <a:pt x="94" y="176"/>
                    </a:lnTo>
                    <a:lnTo>
                      <a:pt x="94" y="175"/>
                    </a:lnTo>
                    <a:lnTo>
                      <a:pt x="94" y="174"/>
                    </a:lnTo>
                    <a:lnTo>
                      <a:pt x="94" y="173"/>
                    </a:lnTo>
                    <a:lnTo>
                      <a:pt x="83" y="174"/>
                    </a:lnTo>
                    <a:lnTo>
                      <a:pt x="72" y="177"/>
                    </a:lnTo>
                    <a:lnTo>
                      <a:pt x="60" y="183"/>
                    </a:lnTo>
                    <a:lnTo>
                      <a:pt x="48" y="189"/>
                    </a:lnTo>
                    <a:lnTo>
                      <a:pt x="35" y="194"/>
                    </a:lnTo>
                    <a:lnTo>
                      <a:pt x="23" y="200"/>
                    </a:lnTo>
                    <a:lnTo>
                      <a:pt x="11" y="206"/>
                    </a:lnTo>
                    <a:lnTo>
                      <a:pt x="0" y="208"/>
                    </a:lnTo>
                    <a:lnTo>
                      <a:pt x="3" y="183"/>
                    </a:lnTo>
                    <a:lnTo>
                      <a:pt x="4" y="158"/>
                    </a:lnTo>
                    <a:lnTo>
                      <a:pt x="6" y="133"/>
                    </a:lnTo>
                    <a:lnTo>
                      <a:pt x="8" y="108"/>
                    </a:lnTo>
                    <a:lnTo>
                      <a:pt x="13" y="108"/>
                    </a:lnTo>
                    <a:lnTo>
                      <a:pt x="18" y="107"/>
                    </a:lnTo>
                    <a:lnTo>
                      <a:pt x="23" y="106"/>
                    </a:lnTo>
                    <a:lnTo>
                      <a:pt x="28" y="103"/>
                    </a:lnTo>
                    <a:lnTo>
                      <a:pt x="33" y="102"/>
                    </a:lnTo>
                    <a:lnTo>
                      <a:pt x="37" y="99"/>
                    </a:lnTo>
                    <a:lnTo>
                      <a:pt x="42" y="96"/>
                    </a:lnTo>
                    <a:lnTo>
                      <a:pt x="46" y="93"/>
                    </a:lnTo>
                    <a:lnTo>
                      <a:pt x="42" y="94"/>
                    </a:lnTo>
                    <a:lnTo>
                      <a:pt x="37" y="94"/>
                    </a:lnTo>
                    <a:lnTo>
                      <a:pt x="33" y="95"/>
                    </a:lnTo>
                    <a:lnTo>
                      <a:pt x="28" y="96"/>
                    </a:lnTo>
                    <a:lnTo>
                      <a:pt x="22" y="99"/>
                    </a:lnTo>
                    <a:lnTo>
                      <a:pt x="18" y="100"/>
                    </a:lnTo>
                    <a:lnTo>
                      <a:pt x="13" y="100"/>
                    </a:lnTo>
                    <a:lnTo>
                      <a:pt x="10" y="101"/>
                    </a:lnTo>
                    <a:lnTo>
                      <a:pt x="12" y="90"/>
                    </a:lnTo>
                    <a:lnTo>
                      <a:pt x="13" y="77"/>
                    </a:lnTo>
                    <a:lnTo>
                      <a:pt x="15" y="65"/>
                    </a:lnTo>
                    <a:lnTo>
                      <a:pt x="16" y="54"/>
                    </a:lnTo>
                    <a:lnTo>
                      <a:pt x="30" y="47"/>
                    </a:lnTo>
                    <a:lnTo>
                      <a:pt x="48" y="39"/>
                    </a:lnTo>
                    <a:lnTo>
                      <a:pt x="66" y="31"/>
                    </a:lnTo>
                    <a:lnTo>
                      <a:pt x="87" y="23"/>
                    </a:lnTo>
                    <a:lnTo>
                      <a:pt x="106" y="16"/>
                    </a:lnTo>
                    <a:lnTo>
                      <a:pt x="125" y="9"/>
                    </a:lnTo>
                    <a:lnTo>
                      <a:pt x="142" y="3"/>
                    </a:lnTo>
                    <a:lnTo>
                      <a:pt x="157" y="0"/>
                    </a:lnTo>
                    <a:lnTo>
                      <a:pt x="156" y="3"/>
                    </a:lnTo>
                    <a:lnTo>
                      <a:pt x="156" y="8"/>
                    </a:lnTo>
                    <a:lnTo>
                      <a:pt x="156" y="11"/>
                    </a:lnTo>
                    <a:lnTo>
                      <a:pt x="156" y="16"/>
                    </a:lnTo>
                    <a:lnTo>
                      <a:pt x="145" y="20"/>
                    </a:lnTo>
                    <a:lnTo>
                      <a:pt x="135" y="25"/>
                    </a:lnTo>
                    <a:lnTo>
                      <a:pt x="125" y="30"/>
                    </a:lnTo>
                    <a:lnTo>
                      <a:pt x="114" y="33"/>
                    </a:lnTo>
                    <a:lnTo>
                      <a:pt x="104" y="38"/>
                    </a:lnTo>
                    <a:lnTo>
                      <a:pt x="94" y="42"/>
                    </a:lnTo>
                    <a:lnTo>
                      <a:pt x="83" y="47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5"/>
                    </a:lnTo>
                    <a:lnTo>
                      <a:pt x="73" y="56"/>
                    </a:lnTo>
                    <a:lnTo>
                      <a:pt x="73" y="58"/>
                    </a:lnTo>
                    <a:lnTo>
                      <a:pt x="83" y="56"/>
                    </a:lnTo>
                    <a:lnTo>
                      <a:pt x="92" y="53"/>
                    </a:lnTo>
                    <a:lnTo>
                      <a:pt x="103" y="49"/>
                    </a:lnTo>
                    <a:lnTo>
                      <a:pt x="113" y="45"/>
                    </a:lnTo>
                    <a:lnTo>
                      <a:pt x="124" y="39"/>
                    </a:lnTo>
                    <a:lnTo>
                      <a:pt x="134" y="34"/>
                    </a:lnTo>
                    <a:lnTo>
                      <a:pt x="145" y="31"/>
                    </a:lnTo>
                    <a:lnTo>
                      <a:pt x="157" y="27"/>
                    </a:lnTo>
                    <a:lnTo>
                      <a:pt x="155" y="43"/>
                    </a:lnTo>
                    <a:lnTo>
                      <a:pt x="153" y="55"/>
                    </a:lnTo>
                    <a:lnTo>
                      <a:pt x="152" y="64"/>
                    </a:lnTo>
                    <a:lnTo>
                      <a:pt x="149" y="71"/>
                    </a:lnTo>
                    <a:lnTo>
                      <a:pt x="144" y="77"/>
                    </a:lnTo>
                    <a:lnTo>
                      <a:pt x="137" y="83"/>
                    </a:lnTo>
                    <a:lnTo>
                      <a:pt x="127" y="90"/>
                    </a:lnTo>
                    <a:lnTo>
                      <a:pt x="113" y="99"/>
                    </a:lnTo>
                    <a:lnTo>
                      <a:pt x="99" y="106"/>
                    </a:lnTo>
                    <a:lnTo>
                      <a:pt x="92" y="109"/>
                    </a:lnTo>
                    <a:lnTo>
                      <a:pt x="89" y="110"/>
                    </a:lnTo>
                    <a:lnTo>
                      <a:pt x="89" y="111"/>
                    </a:lnTo>
                    <a:lnTo>
                      <a:pt x="92" y="111"/>
                    </a:lnTo>
                    <a:lnTo>
                      <a:pt x="97" y="111"/>
                    </a:lnTo>
                    <a:lnTo>
                      <a:pt x="104" y="110"/>
                    </a:lnTo>
                    <a:lnTo>
                      <a:pt x="112" y="109"/>
                    </a:lnTo>
                    <a:lnTo>
                      <a:pt x="120" y="111"/>
                    </a:lnTo>
                    <a:lnTo>
                      <a:pt x="125" y="113"/>
                    </a:lnTo>
                    <a:lnTo>
                      <a:pt x="129" y="114"/>
                    </a:lnTo>
                    <a:lnTo>
                      <a:pt x="137" y="115"/>
                    </a:lnTo>
                    <a:lnTo>
                      <a:pt x="136" y="116"/>
                    </a:lnTo>
                    <a:lnTo>
                      <a:pt x="136" y="118"/>
                    </a:lnTo>
                    <a:lnTo>
                      <a:pt x="136" y="119"/>
                    </a:lnTo>
                    <a:lnTo>
                      <a:pt x="136" y="122"/>
                    </a:lnTo>
                    <a:lnTo>
                      <a:pt x="125" y="128"/>
                    </a:lnTo>
                    <a:lnTo>
                      <a:pt x="113" y="133"/>
                    </a:lnTo>
                    <a:lnTo>
                      <a:pt x="102" y="138"/>
                    </a:lnTo>
                    <a:lnTo>
                      <a:pt x="90" y="144"/>
                    </a:lnTo>
                    <a:lnTo>
                      <a:pt x="79" y="148"/>
                    </a:lnTo>
                    <a:lnTo>
                      <a:pt x="67" y="153"/>
                    </a:lnTo>
                    <a:lnTo>
                      <a:pt x="57" y="158"/>
                    </a:lnTo>
                    <a:lnTo>
                      <a:pt x="45" y="162"/>
                    </a:lnTo>
                    <a:lnTo>
                      <a:pt x="45" y="163"/>
                    </a:lnTo>
                    <a:lnTo>
                      <a:pt x="45" y="164"/>
                    </a:lnTo>
                    <a:lnTo>
                      <a:pt x="45" y="166"/>
                    </a:lnTo>
                    <a:lnTo>
                      <a:pt x="45" y="167"/>
                    </a:lnTo>
                    <a:lnTo>
                      <a:pt x="50" y="167"/>
                    </a:lnTo>
                    <a:lnTo>
                      <a:pt x="56" y="164"/>
                    </a:lnTo>
                    <a:lnTo>
                      <a:pt x="61" y="163"/>
                    </a:lnTo>
                    <a:lnTo>
                      <a:pt x="67" y="161"/>
                    </a:lnTo>
                    <a:lnTo>
                      <a:pt x="73" y="158"/>
                    </a:lnTo>
                    <a:lnTo>
                      <a:pt x="79" y="154"/>
                    </a:lnTo>
                    <a:lnTo>
                      <a:pt x="84" y="152"/>
                    </a:lnTo>
                    <a:lnTo>
                      <a:pt x="89" y="148"/>
                    </a:lnTo>
                    <a:lnTo>
                      <a:pt x="95" y="146"/>
                    </a:lnTo>
                    <a:lnTo>
                      <a:pt x="101" y="145"/>
                    </a:lnTo>
                    <a:lnTo>
                      <a:pt x="106" y="143"/>
                    </a:lnTo>
                    <a:lnTo>
                      <a:pt x="111" y="140"/>
                    </a:lnTo>
                    <a:lnTo>
                      <a:pt x="117" y="139"/>
                    </a:lnTo>
                    <a:lnTo>
                      <a:pt x="122" y="137"/>
                    </a:lnTo>
                    <a:lnTo>
                      <a:pt x="127" y="136"/>
                    </a:lnTo>
                    <a:lnTo>
                      <a:pt x="133" y="133"/>
                    </a:lnTo>
                    <a:lnTo>
                      <a:pt x="135" y="146"/>
                    </a:lnTo>
                    <a:lnTo>
                      <a:pt x="136" y="159"/>
                    </a:lnTo>
                    <a:lnTo>
                      <a:pt x="139" y="171"/>
                    </a:lnTo>
                    <a:lnTo>
                      <a:pt x="140" y="184"/>
                    </a:lnTo>
                    <a:lnTo>
                      <a:pt x="137" y="185"/>
                    </a:lnTo>
                    <a:lnTo>
                      <a:pt x="135" y="186"/>
                    </a:lnTo>
                    <a:lnTo>
                      <a:pt x="134" y="189"/>
                    </a:lnTo>
                    <a:lnTo>
                      <a:pt x="132" y="190"/>
                    </a:lnTo>
                    <a:lnTo>
                      <a:pt x="115" y="196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6" y="216"/>
                    </a:lnTo>
                    <a:lnTo>
                      <a:pt x="49" y="223"/>
                    </a:lnTo>
                    <a:lnTo>
                      <a:pt x="33" y="229"/>
                    </a:lnTo>
                    <a:lnTo>
                      <a:pt x="16" y="235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8" name="Freeform 316"/>
              <p:cNvSpPr>
                <a:spLocks/>
              </p:cNvSpPr>
              <p:nvPr/>
            </p:nvSpPr>
            <p:spPr bwMode="auto">
              <a:xfrm>
                <a:off x="1435" y="3103"/>
                <a:ext cx="8" cy="3"/>
              </a:xfrm>
              <a:custGeom>
                <a:avLst/>
                <a:gdLst>
                  <a:gd name="T0" fmla="*/ 1 w 16"/>
                  <a:gd name="T1" fmla="*/ 0 h 7"/>
                  <a:gd name="T2" fmla="*/ 1 w 16"/>
                  <a:gd name="T3" fmla="*/ 0 h 7"/>
                  <a:gd name="T4" fmla="*/ 1 w 16"/>
                  <a:gd name="T5" fmla="*/ 0 h 7"/>
                  <a:gd name="T6" fmla="*/ 1 w 16"/>
                  <a:gd name="T7" fmla="*/ 0 h 7"/>
                  <a:gd name="T8" fmla="*/ 0 w 16"/>
                  <a:gd name="T9" fmla="*/ 0 h 7"/>
                  <a:gd name="T10" fmla="*/ 1 w 16"/>
                  <a:gd name="T11" fmla="*/ 0 h 7"/>
                  <a:gd name="T12" fmla="*/ 1 w 16"/>
                  <a:gd name="T13" fmla="*/ 0 h 7"/>
                  <a:gd name="T14" fmla="*/ 1 w 16"/>
                  <a:gd name="T15" fmla="*/ 0 h 7"/>
                  <a:gd name="T16" fmla="*/ 1 w 16"/>
                  <a:gd name="T17" fmla="*/ 0 h 7"/>
                  <a:gd name="T18" fmla="*/ 1 w 16"/>
                  <a:gd name="T19" fmla="*/ 0 h 7"/>
                  <a:gd name="T20" fmla="*/ 1 w 16"/>
                  <a:gd name="T21" fmla="*/ 0 h 7"/>
                  <a:gd name="T22" fmla="*/ 1 w 16"/>
                  <a:gd name="T23" fmla="*/ 0 h 7"/>
                  <a:gd name="T24" fmla="*/ 1 w 1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"/>
                  <a:gd name="T40" fmla="*/ 0 h 7"/>
                  <a:gd name="T41" fmla="*/ 16 w 1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" h="7">
                    <a:moveTo>
                      <a:pt x="3" y="7"/>
                    </a:moveTo>
                    <a:lnTo>
                      <a:pt x="2" y="5"/>
                    </a:lnTo>
                    <a:lnTo>
                      <a:pt x="2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2" y="1"/>
                    </a:lnTo>
                    <a:lnTo>
                      <a:pt x="16" y="2"/>
                    </a:lnTo>
                    <a:lnTo>
                      <a:pt x="12" y="5"/>
                    </a:lnTo>
                    <a:lnTo>
                      <a:pt x="10" y="6"/>
                    </a:lnTo>
                    <a:lnTo>
                      <a:pt x="6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9" name="Freeform 317"/>
              <p:cNvSpPr>
                <a:spLocks/>
              </p:cNvSpPr>
              <p:nvPr/>
            </p:nvSpPr>
            <p:spPr bwMode="auto">
              <a:xfrm>
                <a:off x="1165" y="3025"/>
                <a:ext cx="92" cy="60"/>
              </a:xfrm>
              <a:custGeom>
                <a:avLst/>
                <a:gdLst>
                  <a:gd name="T0" fmla="*/ 4 w 186"/>
                  <a:gd name="T1" fmla="*/ 4 h 119"/>
                  <a:gd name="T2" fmla="*/ 4 w 186"/>
                  <a:gd name="T3" fmla="*/ 4 h 119"/>
                  <a:gd name="T4" fmla="*/ 3 w 186"/>
                  <a:gd name="T5" fmla="*/ 3 h 119"/>
                  <a:gd name="T6" fmla="*/ 3 w 186"/>
                  <a:gd name="T7" fmla="*/ 3 h 119"/>
                  <a:gd name="T8" fmla="*/ 2 w 186"/>
                  <a:gd name="T9" fmla="*/ 3 h 119"/>
                  <a:gd name="T10" fmla="*/ 1 w 186"/>
                  <a:gd name="T11" fmla="*/ 2 h 119"/>
                  <a:gd name="T12" fmla="*/ 1 w 186"/>
                  <a:gd name="T13" fmla="*/ 2 h 119"/>
                  <a:gd name="T14" fmla="*/ 0 w 186"/>
                  <a:gd name="T15" fmla="*/ 1 h 119"/>
                  <a:gd name="T16" fmla="*/ 0 w 186"/>
                  <a:gd name="T17" fmla="*/ 1 h 119"/>
                  <a:gd name="T18" fmla="*/ 0 w 186"/>
                  <a:gd name="T19" fmla="*/ 1 h 119"/>
                  <a:gd name="T20" fmla="*/ 0 w 186"/>
                  <a:gd name="T21" fmla="*/ 1 h 119"/>
                  <a:gd name="T22" fmla="*/ 0 w 186"/>
                  <a:gd name="T23" fmla="*/ 1 h 119"/>
                  <a:gd name="T24" fmla="*/ 0 w 186"/>
                  <a:gd name="T25" fmla="*/ 1 h 119"/>
                  <a:gd name="T26" fmla="*/ 0 w 186"/>
                  <a:gd name="T27" fmla="*/ 1 h 119"/>
                  <a:gd name="T28" fmla="*/ 0 w 186"/>
                  <a:gd name="T29" fmla="*/ 1 h 119"/>
                  <a:gd name="T30" fmla="*/ 0 w 186"/>
                  <a:gd name="T31" fmla="*/ 1 h 119"/>
                  <a:gd name="T32" fmla="*/ 0 w 186"/>
                  <a:gd name="T33" fmla="*/ 0 h 119"/>
                  <a:gd name="T34" fmla="*/ 1 w 186"/>
                  <a:gd name="T35" fmla="*/ 1 h 119"/>
                  <a:gd name="T36" fmla="*/ 1 w 186"/>
                  <a:gd name="T37" fmla="*/ 1 h 119"/>
                  <a:gd name="T38" fmla="*/ 2 w 186"/>
                  <a:gd name="T39" fmla="*/ 2 h 119"/>
                  <a:gd name="T40" fmla="*/ 3 w 186"/>
                  <a:gd name="T41" fmla="*/ 2 h 119"/>
                  <a:gd name="T42" fmla="*/ 3 w 186"/>
                  <a:gd name="T43" fmla="*/ 2 h 119"/>
                  <a:gd name="T44" fmla="*/ 4 w 186"/>
                  <a:gd name="T45" fmla="*/ 3 h 119"/>
                  <a:gd name="T46" fmla="*/ 5 w 186"/>
                  <a:gd name="T47" fmla="*/ 3 h 119"/>
                  <a:gd name="T48" fmla="*/ 5 w 186"/>
                  <a:gd name="T49" fmla="*/ 4 h 119"/>
                  <a:gd name="T50" fmla="*/ 5 w 186"/>
                  <a:gd name="T51" fmla="*/ 4 h 119"/>
                  <a:gd name="T52" fmla="*/ 5 w 186"/>
                  <a:gd name="T53" fmla="*/ 4 h 119"/>
                  <a:gd name="T54" fmla="*/ 5 w 186"/>
                  <a:gd name="T55" fmla="*/ 4 h 119"/>
                  <a:gd name="T56" fmla="*/ 5 w 186"/>
                  <a:gd name="T57" fmla="*/ 4 h 119"/>
                  <a:gd name="T58" fmla="*/ 5 w 186"/>
                  <a:gd name="T59" fmla="*/ 4 h 119"/>
                  <a:gd name="T60" fmla="*/ 5 w 186"/>
                  <a:gd name="T61" fmla="*/ 4 h 119"/>
                  <a:gd name="T62" fmla="*/ 5 w 186"/>
                  <a:gd name="T63" fmla="*/ 4 h 119"/>
                  <a:gd name="T64" fmla="*/ 4 w 186"/>
                  <a:gd name="T65" fmla="*/ 4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119"/>
                  <a:gd name="T101" fmla="*/ 186 w 186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119">
                    <a:moveTo>
                      <a:pt x="157" y="119"/>
                    </a:moveTo>
                    <a:lnTo>
                      <a:pt x="137" y="105"/>
                    </a:lnTo>
                    <a:lnTo>
                      <a:pt x="118" y="91"/>
                    </a:lnTo>
                    <a:lnTo>
                      <a:pt x="98" y="79"/>
                    </a:lnTo>
                    <a:lnTo>
                      <a:pt x="79" y="65"/>
                    </a:lnTo>
                    <a:lnTo>
                      <a:pt x="59" y="52"/>
                    </a:lnTo>
                    <a:lnTo>
                      <a:pt x="39" y="40"/>
                    </a:lnTo>
                    <a:lnTo>
                      <a:pt x="20" y="27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6" y="5"/>
                    </a:lnTo>
                    <a:lnTo>
                      <a:pt x="11" y="3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43" y="13"/>
                    </a:lnTo>
                    <a:lnTo>
                      <a:pt x="63" y="26"/>
                    </a:lnTo>
                    <a:lnTo>
                      <a:pt x="83" y="37"/>
                    </a:lnTo>
                    <a:lnTo>
                      <a:pt x="104" y="50"/>
                    </a:lnTo>
                    <a:lnTo>
                      <a:pt x="124" y="63"/>
                    </a:lnTo>
                    <a:lnTo>
                      <a:pt x="144" y="75"/>
                    </a:lnTo>
                    <a:lnTo>
                      <a:pt x="165" y="90"/>
                    </a:lnTo>
                    <a:lnTo>
                      <a:pt x="185" y="106"/>
                    </a:lnTo>
                    <a:lnTo>
                      <a:pt x="186" y="108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2"/>
                    </a:lnTo>
                    <a:lnTo>
                      <a:pt x="180" y="116"/>
                    </a:lnTo>
                    <a:lnTo>
                      <a:pt x="172" y="117"/>
                    </a:lnTo>
                    <a:lnTo>
                      <a:pt x="163" y="119"/>
                    </a:lnTo>
                    <a:lnTo>
                      <a:pt x="157" y="119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0" name="Freeform 318"/>
              <p:cNvSpPr>
                <a:spLocks/>
              </p:cNvSpPr>
              <p:nvPr/>
            </p:nvSpPr>
            <p:spPr bwMode="auto">
              <a:xfrm>
                <a:off x="1267" y="2978"/>
                <a:ext cx="80" cy="98"/>
              </a:xfrm>
              <a:custGeom>
                <a:avLst/>
                <a:gdLst>
                  <a:gd name="T0" fmla="*/ 1 w 160"/>
                  <a:gd name="T1" fmla="*/ 5 h 197"/>
                  <a:gd name="T2" fmla="*/ 1 w 160"/>
                  <a:gd name="T3" fmla="*/ 3 h 197"/>
                  <a:gd name="T4" fmla="*/ 1 w 160"/>
                  <a:gd name="T5" fmla="*/ 2 h 197"/>
                  <a:gd name="T6" fmla="*/ 2 w 160"/>
                  <a:gd name="T7" fmla="*/ 2 h 197"/>
                  <a:gd name="T8" fmla="*/ 2 w 160"/>
                  <a:gd name="T9" fmla="*/ 2 h 197"/>
                  <a:gd name="T10" fmla="*/ 2 w 160"/>
                  <a:gd name="T11" fmla="*/ 2 h 197"/>
                  <a:gd name="T12" fmla="*/ 2 w 160"/>
                  <a:gd name="T13" fmla="*/ 2 h 197"/>
                  <a:gd name="T14" fmla="*/ 2 w 160"/>
                  <a:gd name="T15" fmla="*/ 2 h 197"/>
                  <a:gd name="T16" fmla="*/ 1 w 160"/>
                  <a:gd name="T17" fmla="*/ 2 h 197"/>
                  <a:gd name="T18" fmla="*/ 1 w 160"/>
                  <a:gd name="T19" fmla="*/ 2 h 197"/>
                  <a:gd name="T20" fmla="*/ 1 w 160"/>
                  <a:gd name="T21" fmla="*/ 2 h 197"/>
                  <a:gd name="T22" fmla="*/ 1 w 160"/>
                  <a:gd name="T23" fmla="*/ 1 h 197"/>
                  <a:gd name="T24" fmla="*/ 1 w 160"/>
                  <a:gd name="T25" fmla="*/ 1 h 197"/>
                  <a:gd name="T26" fmla="*/ 2 w 160"/>
                  <a:gd name="T27" fmla="*/ 0 h 197"/>
                  <a:gd name="T28" fmla="*/ 3 w 160"/>
                  <a:gd name="T29" fmla="*/ 0 h 197"/>
                  <a:gd name="T30" fmla="*/ 5 w 160"/>
                  <a:gd name="T31" fmla="*/ 0 h 197"/>
                  <a:gd name="T32" fmla="*/ 5 w 160"/>
                  <a:gd name="T33" fmla="*/ 0 h 197"/>
                  <a:gd name="T34" fmla="*/ 5 w 160"/>
                  <a:gd name="T35" fmla="*/ 0 h 197"/>
                  <a:gd name="T36" fmla="*/ 5 w 160"/>
                  <a:gd name="T37" fmla="*/ 0 h 197"/>
                  <a:gd name="T38" fmla="*/ 4 w 160"/>
                  <a:gd name="T39" fmla="*/ 0 h 197"/>
                  <a:gd name="T40" fmla="*/ 4 w 160"/>
                  <a:gd name="T41" fmla="*/ 0 h 197"/>
                  <a:gd name="T42" fmla="*/ 3 w 160"/>
                  <a:gd name="T43" fmla="*/ 1 h 197"/>
                  <a:gd name="T44" fmla="*/ 3 w 160"/>
                  <a:gd name="T45" fmla="*/ 1 h 197"/>
                  <a:gd name="T46" fmla="*/ 3 w 160"/>
                  <a:gd name="T47" fmla="*/ 1 h 197"/>
                  <a:gd name="T48" fmla="*/ 3 w 160"/>
                  <a:gd name="T49" fmla="*/ 1 h 197"/>
                  <a:gd name="T50" fmla="*/ 4 w 160"/>
                  <a:gd name="T51" fmla="*/ 1 h 197"/>
                  <a:gd name="T52" fmla="*/ 5 w 160"/>
                  <a:gd name="T53" fmla="*/ 0 h 197"/>
                  <a:gd name="T54" fmla="*/ 5 w 160"/>
                  <a:gd name="T55" fmla="*/ 0 h 197"/>
                  <a:gd name="T56" fmla="*/ 5 w 160"/>
                  <a:gd name="T57" fmla="*/ 0 h 197"/>
                  <a:gd name="T58" fmla="*/ 5 w 160"/>
                  <a:gd name="T59" fmla="*/ 1 h 197"/>
                  <a:gd name="T60" fmla="*/ 5 w 160"/>
                  <a:gd name="T61" fmla="*/ 1 h 197"/>
                  <a:gd name="T62" fmla="*/ 4 w 160"/>
                  <a:gd name="T63" fmla="*/ 1 h 197"/>
                  <a:gd name="T64" fmla="*/ 4 w 160"/>
                  <a:gd name="T65" fmla="*/ 2 h 197"/>
                  <a:gd name="T66" fmla="*/ 3 w 160"/>
                  <a:gd name="T67" fmla="*/ 2 h 197"/>
                  <a:gd name="T68" fmla="*/ 3 w 160"/>
                  <a:gd name="T69" fmla="*/ 2 h 197"/>
                  <a:gd name="T70" fmla="*/ 4 w 160"/>
                  <a:gd name="T71" fmla="*/ 2 h 197"/>
                  <a:gd name="T72" fmla="*/ 5 w 160"/>
                  <a:gd name="T73" fmla="*/ 2 h 197"/>
                  <a:gd name="T74" fmla="*/ 5 w 160"/>
                  <a:gd name="T75" fmla="*/ 2 h 197"/>
                  <a:gd name="T76" fmla="*/ 5 w 160"/>
                  <a:gd name="T77" fmla="*/ 2 h 197"/>
                  <a:gd name="T78" fmla="*/ 5 w 160"/>
                  <a:gd name="T79" fmla="*/ 2 h 197"/>
                  <a:gd name="T80" fmla="*/ 5 w 160"/>
                  <a:gd name="T81" fmla="*/ 2 h 197"/>
                  <a:gd name="T82" fmla="*/ 4 w 160"/>
                  <a:gd name="T83" fmla="*/ 3 h 197"/>
                  <a:gd name="T84" fmla="*/ 4 w 160"/>
                  <a:gd name="T85" fmla="*/ 3 h 197"/>
                  <a:gd name="T86" fmla="*/ 3 w 160"/>
                  <a:gd name="T87" fmla="*/ 3 h 197"/>
                  <a:gd name="T88" fmla="*/ 3 w 160"/>
                  <a:gd name="T89" fmla="*/ 3 h 197"/>
                  <a:gd name="T90" fmla="*/ 3 w 160"/>
                  <a:gd name="T91" fmla="*/ 3 h 197"/>
                  <a:gd name="T92" fmla="*/ 3 w 160"/>
                  <a:gd name="T93" fmla="*/ 3 h 197"/>
                  <a:gd name="T94" fmla="*/ 3 w 160"/>
                  <a:gd name="T95" fmla="*/ 3 h 197"/>
                  <a:gd name="T96" fmla="*/ 4 w 160"/>
                  <a:gd name="T97" fmla="*/ 3 h 197"/>
                  <a:gd name="T98" fmla="*/ 5 w 160"/>
                  <a:gd name="T99" fmla="*/ 3 h 197"/>
                  <a:gd name="T100" fmla="*/ 5 w 160"/>
                  <a:gd name="T101" fmla="*/ 3 h 197"/>
                  <a:gd name="T102" fmla="*/ 5 w 160"/>
                  <a:gd name="T103" fmla="*/ 4 h 197"/>
                  <a:gd name="T104" fmla="*/ 5 w 160"/>
                  <a:gd name="T105" fmla="*/ 4 h 197"/>
                  <a:gd name="T106" fmla="*/ 3 w 160"/>
                  <a:gd name="T107" fmla="*/ 5 h 197"/>
                  <a:gd name="T108" fmla="*/ 2 w 160"/>
                  <a:gd name="T109" fmla="*/ 5 h 197"/>
                  <a:gd name="T110" fmla="*/ 1 w 160"/>
                  <a:gd name="T111" fmla="*/ 5 h 1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60"/>
                  <a:gd name="T169" fmla="*/ 0 h 197"/>
                  <a:gd name="T170" fmla="*/ 160 w 160"/>
                  <a:gd name="T171" fmla="*/ 197 h 1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60" h="197">
                    <a:moveTo>
                      <a:pt x="0" y="197"/>
                    </a:moveTo>
                    <a:lnTo>
                      <a:pt x="1" y="169"/>
                    </a:lnTo>
                    <a:lnTo>
                      <a:pt x="2" y="143"/>
                    </a:lnTo>
                    <a:lnTo>
                      <a:pt x="5" y="116"/>
                    </a:lnTo>
                    <a:lnTo>
                      <a:pt x="7" y="91"/>
                    </a:lnTo>
                    <a:lnTo>
                      <a:pt x="22" y="86"/>
                    </a:lnTo>
                    <a:lnTo>
                      <a:pt x="34" y="82"/>
                    </a:lnTo>
                    <a:lnTo>
                      <a:pt x="42" y="79"/>
                    </a:lnTo>
                    <a:lnTo>
                      <a:pt x="49" y="77"/>
                    </a:lnTo>
                    <a:lnTo>
                      <a:pt x="52" y="75"/>
                    </a:lnTo>
                    <a:lnTo>
                      <a:pt x="54" y="74"/>
                    </a:lnTo>
                    <a:lnTo>
                      <a:pt x="55" y="71"/>
                    </a:lnTo>
                    <a:lnTo>
                      <a:pt x="55" y="69"/>
                    </a:lnTo>
                    <a:lnTo>
                      <a:pt x="49" y="70"/>
                    </a:lnTo>
                    <a:lnTo>
                      <a:pt x="42" y="71"/>
                    </a:lnTo>
                    <a:lnTo>
                      <a:pt x="36" y="74"/>
                    </a:lnTo>
                    <a:lnTo>
                      <a:pt x="29" y="75"/>
                    </a:lnTo>
                    <a:lnTo>
                      <a:pt x="23" y="77"/>
                    </a:lnTo>
                    <a:lnTo>
                      <a:pt x="17" y="79"/>
                    </a:lnTo>
                    <a:lnTo>
                      <a:pt x="12" y="81"/>
                    </a:lnTo>
                    <a:lnTo>
                      <a:pt x="6" y="82"/>
                    </a:lnTo>
                    <a:lnTo>
                      <a:pt x="7" y="72"/>
                    </a:lnTo>
                    <a:lnTo>
                      <a:pt x="8" y="62"/>
                    </a:lnTo>
                    <a:lnTo>
                      <a:pt x="9" y="53"/>
                    </a:lnTo>
                    <a:lnTo>
                      <a:pt x="11" y="44"/>
                    </a:lnTo>
                    <a:lnTo>
                      <a:pt x="25" y="37"/>
                    </a:lnTo>
                    <a:lnTo>
                      <a:pt x="43" y="30"/>
                    </a:lnTo>
                    <a:lnTo>
                      <a:pt x="62" y="24"/>
                    </a:lnTo>
                    <a:lnTo>
                      <a:pt x="82" y="18"/>
                    </a:lnTo>
                    <a:lnTo>
                      <a:pt x="102" y="14"/>
                    </a:lnTo>
                    <a:lnTo>
                      <a:pt x="121" y="9"/>
                    </a:lnTo>
                    <a:lnTo>
                      <a:pt x="141" y="5"/>
                    </a:lnTo>
                    <a:lnTo>
                      <a:pt x="158" y="0"/>
                    </a:lnTo>
                    <a:lnTo>
                      <a:pt x="158" y="2"/>
                    </a:lnTo>
                    <a:lnTo>
                      <a:pt x="158" y="6"/>
                    </a:lnTo>
                    <a:lnTo>
                      <a:pt x="158" y="8"/>
                    </a:lnTo>
                    <a:lnTo>
                      <a:pt x="158" y="11"/>
                    </a:lnTo>
                    <a:lnTo>
                      <a:pt x="148" y="15"/>
                    </a:lnTo>
                    <a:lnTo>
                      <a:pt x="138" y="19"/>
                    </a:lnTo>
                    <a:lnTo>
                      <a:pt x="128" y="23"/>
                    </a:lnTo>
                    <a:lnTo>
                      <a:pt x="119" y="28"/>
                    </a:lnTo>
                    <a:lnTo>
                      <a:pt x="108" y="31"/>
                    </a:lnTo>
                    <a:lnTo>
                      <a:pt x="99" y="34"/>
                    </a:lnTo>
                    <a:lnTo>
                      <a:pt x="89" y="38"/>
                    </a:lnTo>
                    <a:lnTo>
                      <a:pt x="80" y="40"/>
                    </a:lnTo>
                    <a:lnTo>
                      <a:pt x="80" y="41"/>
                    </a:lnTo>
                    <a:lnTo>
                      <a:pt x="80" y="43"/>
                    </a:lnTo>
                    <a:lnTo>
                      <a:pt x="78" y="45"/>
                    </a:lnTo>
                    <a:lnTo>
                      <a:pt x="78" y="46"/>
                    </a:lnTo>
                    <a:lnTo>
                      <a:pt x="92" y="43"/>
                    </a:lnTo>
                    <a:lnTo>
                      <a:pt x="106" y="38"/>
                    </a:lnTo>
                    <a:lnTo>
                      <a:pt x="119" y="34"/>
                    </a:lnTo>
                    <a:lnTo>
                      <a:pt x="130" y="30"/>
                    </a:lnTo>
                    <a:lnTo>
                      <a:pt x="141" y="28"/>
                    </a:lnTo>
                    <a:lnTo>
                      <a:pt x="150" y="24"/>
                    </a:lnTo>
                    <a:lnTo>
                      <a:pt x="157" y="23"/>
                    </a:lnTo>
                    <a:lnTo>
                      <a:pt x="160" y="22"/>
                    </a:lnTo>
                    <a:lnTo>
                      <a:pt x="159" y="30"/>
                    </a:lnTo>
                    <a:lnTo>
                      <a:pt x="158" y="38"/>
                    </a:lnTo>
                    <a:lnTo>
                      <a:pt x="157" y="46"/>
                    </a:lnTo>
                    <a:lnTo>
                      <a:pt x="156" y="54"/>
                    </a:lnTo>
                    <a:lnTo>
                      <a:pt x="148" y="56"/>
                    </a:lnTo>
                    <a:lnTo>
                      <a:pt x="138" y="60"/>
                    </a:lnTo>
                    <a:lnTo>
                      <a:pt x="128" y="63"/>
                    </a:lnTo>
                    <a:lnTo>
                      <a:pt x="116" y="67"/>
                    </a:lnTo>
                    <a:lnTo>
                      <a:pt x="107" y="71"/>
                    </a:lnTo>
                    <a:lnTo>
                      <a:pt x="99" y="75"/>
                    </a:lnTo>
                    <a:lnTo>
                      <a:pt x="95" y="79"/>
                    </a:lnTo>
                    <a:lnTo>
                      <a:pt x="93" y="84"/>
                    </a:lnTo>
                    <a:lnTo>
                      <a:pt x="100" y="83"/>
                    </a:lnTo>
                    <a:lnTo>
                      <a:pt x="107" y="82"/>
                    </a:lnTo>
                    <a:lnTo>
                      <a:pt x="115" y="79"/>
                    </a:lnTo>
                    <a:lnTo>
                      <a:pt x="123" y="76"/>
                    </a:lnTo>
                    <a:lnTo>
                      <a:pt x="131" y="74"/>
                    </a:lnTo>
                    <a:lnTo>
                      <a:pt x="141" y="70"/>
                    </a:lnTo>
                    <a:lnTo>
                      <a:pt x="149" y="67"/>
                    </a:lnTo>
                    <a:lnTo>
                      <a:pt x="157" y="64"/>
                    </a:lnTo>
                    <a:lnTo>
                      <a:pt x="157" y="70"/>
                    </a:lnTo>
                    <a:lnTo>
                      <a:pt x="157" y="76"/>
                    </a:lnTo>
                    <a:lnTo>
                      <a:pt x="157" y="82"/>
                    </a:lnTo>
                    <a:lnTo>
                      <a:pt x="156" y="87"/>
                    </a:lnTo>
                    <a:lnTo>
                      <a:pt x="145" y="92"/>
                    </a:lnTo>
                    <a:lnTo>
                      <a:pt x="135" y="96"/>
                    </a:lnTo>
                    <a:lnTo>
                      <a:pt x="125" y="100"/>
                    </a:lnTo>
                    <a:lnTo>
                      <a:pt x="115" y="104"/>
                    </a:lnTo>
                    <a:lnTo>
                      <a:pt x="105" y="108"/>
                    </a:lnTo>
                    <a:lnTo>
                      <a:pt x="95" y="111"/>
                    </a:lnTo>
                    <a:lnTo>
                      <a:pt x="84" y="114"/>
                    </a:lnTo>
                    <a:lnTo>
                      <a:pt x="74" y="116"/>
                    </a:lnTo>
                    <a:lnTo>
                      <a:pt x="70" y="119"/>
                    </a:lnTo>
                    <a:lnTo>
                      <a:pt x="68" y="121"/>
                    </a:lnTo>
                    <a:lnTo>
                      <a:pt x="66" y="123"/>
                    </a:lnTo>
                    <a:lnTo>
                      <a:pt x="65" y="127"/>
                    </a:lnTo>
                    <a:lnTo>
                      <a:pt x="68" y="126"/>
                    </a:lnTo>
                    <a:lnTo>
                      <a:pt x="77" y="123"/>
                    </a:lnTo>
                    <a:lnTo>
                      <a:pt x="90" y="119"/>
                    </a:lnTo>
                    <a:lnTo>
                      <a:pt x="105" y="114"/>
                    </a:lnTo>
                    <a:lnTo>
                      <a:pt x="121" y="109"/>
                    </a:lnTo>
                    <a:lnTo>
                      <a:pt x="135" y="105"/>
                    </a:lnTo>
                    <a:lnTo>
                      <a:pt x="148" y="101"/>
                    </a:lnTo>
                    <a:lnTo>
                      <a:pt x="156" y="100"/>
                    </a:lnTo>
                    <a:lnTo>
                      <a:pt x="154" y="111"/>
                    </a:lnTo>
                    <a:lnTo>
                      <a:pt x="153" y="121"/>
                    </a:lnTo>
                    <a:lnTo>
                      <a:pt x="152" y="131"/>
                    </a:lnTo>
                    <a:lnTo>
                      <a:pt x="151" y="142"/>
                    </a:lnTo>
                    <a:lnTo>
                      <a:pt x="133" y="149"/>
                    </a:lnTo>
                    <a:lnTo>
                      <a:pt x="113" y="155"/>
                    </a:lnTo>
                    <a:lnTo>
                      <a:pt x="95" y="164"/>
                    </a:lnTo>
                    <a:lnTo>
                      <a:pt x="75" y="170"/>
                    </a:lnTo>
                    <a:lnTo>
                      <a:pt x="57" y="177"/>
                    </a:lnTo>
                    <a:lnTo>
                      <a:pt x="37" y="184"/>
                    </a:lnTo>
                    <a:lnTo>
                      <a:pt x="19" y="191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1" name="Freeform 319"/>
              <p:cNvSpPr>
                <a:spLocks/>
              </p:cNvSpPr>
              <p:nvPr/>
            </p:nvSpPr>
            <p:spPr bwMode="auto">
              <a:xfrm>
                <a:off x="1178" y="2947"/>
                <a:ext cx="90" cy="128"/>
              </a:xfrm>
              <a:custGeom>
                <a:avLst/>
                <a:gdLst>
                  <a:gd name="T0" fmla="*/ 4 w 178"/>
                  <a:gd name="T1" fmla="*/ 7 h 256"/>
                  <a:gd name="T2" fmla="*/ 2 w 178"/>
                  <a:gd name="T3" fmla="*/ 6 h 256"/>
                  <a:gd name="T4" fmla="*/ 1 w 178"/>
                  <a:gd name="T5" fmla="*/ 5 h 256"/>
                  <a:gd name="T6" fmla="*/ 1 w 178"/>
                  <a:gd name="T7" fmla="*/ 4 h 256"/>
                  <a:gd name="T8" fmla="*/ 2 w 178"/>
                  <a:gd name="T9" fmla="*/ 5 h 256"/>
                  <a:gd name="T10" fmla="*/ 2 w 178"/>
                  <a:gd name="T11" fmla="*/ 5 h 256"/>
                  <a:gd name="T12" fmla="*/ 3 w 178"/>
                  <a:gd name="T13" fmla="*/ 5 h 256"/>
                  <a:gd name="T14" fmla="*/ 3 w 178"/>
                  <a:gd name="T15" fmla="*/ 5 h 256"/>
                  <a:gd name="T16" fmla="*/ 2 w 178"/>
                  <a:gd name="T17" fmla="*/ 5 h 256"/>
                  <a:gd name="T18" fmla="*/ 2 w 178"/>
                  <a:gd name="T19" fmla="*/ 4 h 256"/>
                  <a:gd name="T20" fmla="*/ 1 w 178"/>
                  <a:gd name="T21" fmla="*/ 4 h 256"/>
                  <a:gd name="T22" fmla="*/ 1 w 178"/>
                  <a:gd name="T23" fmla="*/ 3 h 256"/>
                  <a:gd name="T24" fmla="*/ 1 w 178"/>
                  <a:gd name="T25" fmla="*/ 3 h 256"/>
                  <a:gd name="T26" fmla="*/ 1 w 178"/>
                  <a:gd name="T27" fmla="*/ 3 h 256"/>
                  <a:gd name="T28" fmla="*/ 2 w 178"/>
                  <a:gd name="T29" fmla="*/ 3 h 256"/>
                  <a:gd name="T30" fmla="*/ 2 w 178"/>
                  <a:gd name="T31" fmla="*/ 3 h 256"/>
                  <a:gd name="T32" fmla="*/ 1 w 178"/>
                  <a:gd name="T33" fmla="*/ 3 h 256"/>
                  <a:gd name="T34" fmla="*/ 1 w 178"/>
                  <a:gd name="T35" fmla="*/ 2 h 256"/>
                  <a:gd name="T36" fmla="*/ 1 w 178"/>
                  <a:gd name="T37" fmla="*/ 2 h 256"/>
                  <a:gd name="T38" fmla="*/ 1 w 178"/>
                  <a:gd name="T39" fmla="*/ 2 h 256"/>
                  <a:gd name="T40" fmla="*/ 1 w 178"/>
                  <a:gd name="T41" fmla="*/ 2 h 256"/>
                  <a:gd name="T42" fmla="*/ 2 w 178"/>
                  <a:gd name="T43" fmla="*/ 2 h 256"/>
                  <a:gd name="T44" fmla="*/ 2 w 178"/>
                  <a:gd name="T45" fmla="*/ 2 h 256"/>
                  <a:gd name="T46" fmla="*/ 2 w 178"/>
                  <a:gd name="T47" fmla="*/ 2 h 256"/>
                  <a:gd name="T48" fmla="*/ 1 w 178"/>
                  <a:gd name="T49" fmla="*/ 2 h 256"/>
                  <a:gd name="T50" fmla="*/ 1 w 178"/>
                  <a:gd name="T51" fmla="*/ 1 h 256"/>
                  <a:gd name="T52" fmla="*/ 1 w 178"/>
                  <a:gd name="T53" fmla="*/ 0 h 256"/>
                  <a:gd name="T54" fmla="*/ 1 w 178"/>
                  <a:gd name="T55" fmla="*/ 0 h 256"/>
                  <a:gd name="T56" fmla="*/ 2 w 178"/>
                  <a:gd name="T57" fmla="*/ 1 h 256"/>
                  <a:gd name="T58" fmla="*/ 4 w 178"/>
                  <a:gd name="T59" fmla="*/ 2 h 256"/>
                  <a:gd name="T60" fmla="*/ 6 w 178"/>
                  <a:gd name="T61" fmla="*/ 3 h 256"/>
                  <a:gd name="T62" fmla="*/ 6 w 178"/>
                  <a:gd name="T63" fmla="*/ 4 h 256"/>
                  <a:gd name="T64" fmla="*/ 6 w 178"/>
                  <a:gd name="T65" fmla="*/ 5 h 256"/>
                  <a:gd name="T66" fmla="*/ 5 w 178"/>
                  <a:gd name="T67" fmla="*/ 5 h 256"/>
                  <a:gd name="T68" fmla="*/ 5 w 178"/>
                  <a:gd name="T69" fmla="*/ 5 h 256"/>
                  <a:gd name="T70" fmla="*/ 6 w 178"/>
                  <a:gd name="T71" fmla="*/ 5 h 256"/>
                  <a:gd name="T72" fmla="*/ 6 w 178"/>
                  <a:gd name="T73" fmla="*/ 5 h 256"/>
                  <a:gd name="T74" fmla="*/ 6 w 178"/>
                  <a:gd name="T75" fmla="*/ 6 h 256"/>
                  <a:gd name="T76" fmla="*/ 6 w 178"/>
                  <a:gd name="T77" fmla="*/ 6 h 256"/>
                  <a:gd name="T78" fmla="*/ 5 w 178"/>
                  <a:gd name="T79" fmla="*/ 5 h 256"/>
                  <a:gd name="T80" fmla="*/ 4 w 178"/>
                  <a:gd name="T81" fmla="*/ 5 h 256"/>
                  <a:gd name="T82" fmla="*/ 3 w 178"/>
                  <a:gd name="T83" fmla="*/ 4 h 256"/>
                  <a:gd name="T84" fmla="*/ 3 w 178"/>
                  <a:gd name="T85" fmla="*/ 5 h 256"/>
                  <a:gd name="T86" fmla="*/ 4 w 178"/>
                  <a:gd name="T87" fmla="*/ 5 h 256"/>
                  <a:gd name="T88" fmla="*/ 5 w 178"/>
                  <a:gd name="T89" fmla="*/ 6 h 256"/>
                  <a:gd name="T90" fmla="*/ 6 w 178"/>
                  <a:gd name="T91" fmla="*/ 7 h 256"/>
                  <a:gd name="T92" fmla="*/ 6 w 178"/>
                  <a:gd name="T93" fmla="*/ 7 h 256"/>
                  <a:gd name="T94" fmla="*/ 5 w 178"/>
                  <a:gd name="T95" fmla="*/ 7 h 256"/>
                  <a:gd name="T96" fmla="*/ 4 w 178"/>
                  <a:gd name="T97" fmla="*/ 7 h 256"/>
                  <a:gd name="T98" fmla="*/ 4 w 178"/>
                  <a:gd name="T99" fmla="*/ 7 h 256"/>
                  <a:gd name="T100" fmla="*/ 5 w 178"/>
                  <a:gd name="T101" fmla="*/ 7 h 256"/>
                  <a:gd name="T102" fmla="*/ 6 w 178"/>
                  <a:gd name="T103" fmla="*/ 8 h 256"/>
                  <a:gd name="T104" fmla="*/ 6 w 178"/>
                  <a:gd name="T105" fmla="*/ 8 h 256"/>
                  <a:gd name="T106" fmla="*/ 6 w 178"/>
                  <a:gd name="T107" fmla="*/ 8 h 256"/>
                  <a:gd name="T108" fmla="*/ 6 w 178"/>
                  <a:gd name="T109" fmla="*/ 8 h 25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78"/>
                  <a:gd name="T166" fmla="*/ 0 h 256"/>
                  <a:gd name="T167" fmla="*/ 178 w 178"/>
                  <a:gd name="T168" fmla="*/ 256 h 25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78" h="256">
                    <a:moveTo>
                      <a:pt x="161" y="254"/>
                    </a:moveTo>
                    <a:lnTo>
                      <a:pt x="143" y="240"/>
                    </a:lnTo>
                    <a:lnTo>
                      <a:pt x="123" y="226"/>
                    </a:lnTo>
                    <a:lnTo>
                      <a:pt x="104" y="212"/>
                    </a:lnTo>
                    <a:lnTo>
                      <a:pt x="83" y="199"/>
                    </a:lnTo>
                    <a:lnTo>
                      <a:pt x="63" y="187"/>
                    </a:lnTo>
                    <a:lnTo>
                      <a:pt x="44" y="175"/>
                    </a:lnTo>
                    <a:lnTo>
                      <a:pt x="24" y="162"/>
                    </a:lnTo>
                    <a:lnTo>
                      <a:pt x="5" y="151"/>
                    </a:lnTo>
                    <a:lnTo>
                      <a:pt x="0" y="140"/>
                    </a:lnTo>
                    <a:lnTo>
                      <a:pt x="2" y="135"/>
                    </a:lnTo>
                    <a:lnTo>
                      <a:pt x="9" y="133"/>
                    </a:lnTo>
                    <a:lnTo>
                      <a:pt x="18" y="135"/>
                    </a:lnTo>
                    <a:lnTo>
                      <a:pt x="30" y="137"/>
                    </a:lnTo>
                    <a:lnTo>
                      <a:pt x="41" y="142"/>
                    </a:lnTo>
                    <a:lnTo>
                      <a:pt x="51" y="145"/>
                    </a:lnTo>
                    <a:lnTo>
                      <a:pt x="56" y="147"/>
                    </a:lnTo>
                    <a:lnTo>
                      <a:pt x="60" y="151"/>
                    </a:lnTo>
                    <a:lnTo>
                      <a:pt x="66" y="155"/>
                    </a:lnTo>
                    <a:lnTo>
                      <a:pt x="73" y="159"/>
                    </a:lnTo>
                    <a:lnTo>
                      <a:pt x="79" y="161"/>
                    </a:lnTo>
                    <a:lnTo>
                      <a:pt x="81" y="160"/>
                    </a:lnTo>
                    <a:lnTo>
                      <a:pt x="81" y="159"/>
                    </a:lnTo>
                    <a:lnTo>
                      <a:pt x="82" y="158"/>
                    </a:lnTo>
                    <a:lnTo>
                      <a:pt x="74" y="151"/>
                    </a:lnTo>
                    <a:lnTo>
                      <a:pt x="64" y="144"/>
                    </a:lnTo>
                    <a:lnTo>
                      <a:pt x="55" y="139"/>
                    </a:lnTo>
                    <a:lnTo>
                      <a:pt x="46" y="133"/>
                    </a:lnTo>
                    <a:lnTo>
                      <a:pt x="38" y="129"/>
                    </a:lnTo>
                    <a:lnTo>
                      <a:pt x="30" y="124"/>
                    </a:lnTo>
                    <a:lnTo>
                      <a:pt x="22" y="117"/>
                    </a:lnTo>
                    <a:lnTo>
                      <a:pt x="16" y="110"/>
                    </a:lnTo>
                    <a:lnTo>
                      <a:pt x="7" y="102"/>
                    </a:lnTo>
                    <a:lnTo>
                      <a:pt x="3" y="94"/>
                    </a:lnTo>
                    <a:lnTo>
                      <a:pt x="3" y="86"/>
                    </a:lnTo>
                    <a:lnTo>
                      <a:pt x="5" y="74"/>
                    </a:lnTo>
                    <a:lnTo>
                      <a:pt x="8" y="76"/>
                    </a:lnTo>
                    <a:lnTo>
                      <a:pt x="13" y="79"/>
                    </a:lnTo>
                    <a:lnTo>
                      <a:pt x="18" y="83"/>
                    </a:lnTo>
                    <a:lnTo>
                      <a:pt x="25" y="87"/>
                    </a:lnTo>
                    <a:lnTo>
                      <a:pt x="31" y="91"/>
                    </a:lnTo>
                    <a:lnTo>
                      <a:pt x="37" y="94"/>
                    </a:lnTo>
                    <a:lnTo>
                      <a:pt x="43" y="95"/>
                    </a:lnTo>
                    <a:lnTo>
                      <a:pt x="47" y="95"/>
                    </a:lnTo>
                    <a:lnTo>
                      <a:pt x="47" y="94"/>
                    </a:lnTo>
                    <a:lnTo>
                      <a:pt x="47" y="93"/>
                    </a:lnTo>
                    <a:lnTo>
                      <a:pt x="47" y="92"/>
                    </a:lnTo>
                    <a:lnTo>
                      <a:pt x="38" y="86"/>
                    </a:lnTo>
                    <a:lnTo>
                      <a:pt x="30" y="80"/>
                    </a:lnTo>
                    <a:lnTo>
                      <a:pt x="23" y="76"/>
                    </a:lnTo>
                    <a:lnTo>
                      <a:pt x="18" y="72"/>
                    </a:lnTo>
                    <a:lnTo>
                      <a:pt x="14" y="70"/>
                    </a:lnTo>
                    <a:lnTo>
                      <a:pt x="10" y="68"/>
                    </a:lnTo>
                    <a:lnTo>
                      <a:pt x="8" y="67"/>
                    </a:lnTo>
                    <a:lnTo>
                      <a:pt x="6" y="66"/>
                    </a:lnTo>
                    <a:lnTo>
                      <a:pt x="7" y="60"/>
                    </a:lnTo>
                    <a:lnTo>
                      <a:pt x="7" y="55"/>
                    </a:lnTo>
                    <a:lnTo>
                      <a:pt x="7" y="49"/>
                    </a:lnTo>
                    <a:lnTo>
                      <a:pt x="7" y="45"/>
                    </a:lnTo>
                    <a:lnTo>
                      <a:pt x="10" y="46"/>
                    </a:lnTo>
                    <a:lnTo>
                      <a:pt x="16" y="49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9" y="60"/>
                    </a:lnTo>
                    <a:lnTo>
                      <a:pt x="45" y="63"/>
                    </a:lnTo>
                    <a:lnTo>
                      <a:pt x="51" y="64"/>
                    </a:lnTo>
                    <a:lnTo>
                      <a:pt x="53" y="63"/>
                    </a:lnTo>
                    <a:lnTo>
                      <a:pt x="49" y="59"/>
                    </a:lnTo>
                    <a:lnTo>
                      <a:pt x="44" y="54"/>
                    </a:lnTo>
                    <a:lnTo>
                      <a:pt x="38" y="49"/>
                    </a:lnTo>
                    <a:lnTo>
                      <a:pt x="32" y="46"/>
                    </a:lnTo>
                    <a:lnTo>
                      <a:pt x="26" y="44"/>
                    </a:lnTo>
                    <a:lnTo>
                      <a:pt x="21" y="40"/>
                    </a:lnTo>
                    <a:lnTo>
                      <a:pt x="15" y="38"/>
                    </a:lnTo>
                    <a:lnTo>
                      <a:pt x="10" y="36"/>
                    </a:lnTo>
                    <a:lnTo>
                      <a:pt x="11" y="26"/>
                    </a:lnTo>
                    <a:lnTo>
                      <a:pt x="11" y="17"/>
                    </a:lnTo>
                    <a:lnTo>
                      <a:pt x="11" y="9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38" y="11"/>
                    </a:lnTo>
                    <a:lnTo>
                      <a:pt x="59" y="23"/>
                    </a:lnTo>
                    <a:lnTo>
                      <a:pt x="78" y="36"/>
                    </a:lnTo>
                    <a:lnTo>
                      <a:pt x="99" y="47"/>
                    </a:lnTo>
                    <a:lnTo>
                      <a:pt x="119" y="61"/>
                    </a:lnTo>
                    <a:lnTo>
                      <a:pt x="138" y="74"/>
                    </a:lnTo>
                    <a:lnTo>
                      <a:pt x="159" y="87"/>
                    </a:lnTo>
                    <a:lnTo>
                      <a:pt x="178" y="102"/>
                    </a:lnTo>
                    <a:lnTo>
                      <a:pt x="177" y="112"/>
                    </a:lnTo>
                    <a:lnTo>
                      <a:pt x="177" y="121"/>
                    </a:lnTo>
                    <a:lnTo>
                      <a:pt x="175" y="131"/>
                    </a:lnTo>
                    <a:lnTo>
                      <a:pt x="173" y="140"/>
                    </a:lnTo>
                    <a:lnTo>
                      <a:pt x="167" y="139"/>
                    </a:lnTo>
                    <a:lnTo>
                      <a:pt x="162" y="139"/>
                    </a:lnTo>
                    <a:lnTo>
                      <a:pt x="158" y="138"/>
                    </a:lnTo>
                    <a:lnTo>
                      <a:pt x="153" y="138"/>
                    </a:lnTo>
                    <a:lnTo>
                      <a:pt x="152" y="139"/>
                    </a:lnTo>
                    <a:lnTo>
                      <a:pt x="152" y="140"/>
                    </a:lnTo>
                    <a:lnTo>
                      <a:pt x="152" y="142"/>
                    </a:lnTo>
                    <a:lnTo>
                      <a:pt x="152" y="143"/>
                    </a:lnTo>
                    <a:lnTo>
                      <a:pt x="155" y="145"/>
                    </a:lnTo>
                    <a:lnTo>
                      <a:pt x="160" y="147"/>
                    </a:lnTo>
                    <a:lnTo>
                      <a:pt x="166" y="148"/>
                    </a:lnTo>
                    <a:lnTo>
                      <a:pt x="173" y="151"/>
                    </a:lnTo>
                    <a:lnTo>
                      <a:pt x="174" y="155"/>
                    </a:lnTo>
                    <a:lnTo>
                      <a:pt x="174" y="160"/>
                    </a:lnTo>
                    <a:lnTo>
                      <a:pt x="174" y="166"/>
                    </a:lnTo>
                    <a:lnTo>
                      <a:pt x="173" y="172"/>
                    </a:lnTo>
                    <a:lnTo>
                      <a:pt x="172" y="172"/>
                    </a:lnTo>
                    <a:lnTo>
                      <a:pt x="170" y="173"/>
                    </a:lnTo>
                    <a:lnTo>
                      <a:pt x="160" y="167"/>
                    </a:lnTo>
                    <a:lnTo>
                      <a:pt x="149" y="160"/>
                    </a:lnTo>
                    <a:lnTo>
                      <a:pt x="138" y="154"/>
                    </a:lnTo>
                    <a:lnTo>
                      <a:pt x="127" y="148"/>
                    </a:lnTo>
                    <a:lnTo>
                      <a:pt x="115" y="143"/>
                    </a:lnTo>
                    <a:lnTo>
                      <a:pt x="105" y="137"/>
                    </a:lnTo>
                    <a:lnTo>
                      <a:pt x="93" y="133"/>
                    </a:lnTo>
                    <a:lnTo>
                      <a:pt x="83" y="131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6"/>
                    </a:lnTo>
                    <a:lnTo>
                      <a:pt x="83" y="137"/>
                    </a:lnTo>
                    <a:lnTo>
                      <a:pt x="94" y="142"/>
                    </a:lnTo>
                    <a:lnTo>
                      <a:pt x="105" y="147"/>
                    </a:lnTo>
                    <a:lnTo>
                      <a:pt x="115" y="152"/>
                    </a:lnTo>
                    <a:lnTo>
                      <a:pt x="127" y="157"/>
                    </a:lnTo>
                    <a:lnTo>
                      <a:pt x="137" y="162"/>
                    </a:lnTo>
                    <a:lnTo>
                      <a:pt x="147" y="168"/>
                    </a:lnTo>
                    <a:lnTo>
                      <a:pt x="158" y="175"/>
                    </a:lnTo>
                    <a:lnTo>
                      <a:pt x="169" y="182"/>
                    </a:lnTo>
                    <a:lnTo>
                      <a:pt x="169" y="204"/>
                    </a:lnTo>
                    <a:lnTo>
                      <a:pt x="169" y="215"/>
                    </a:lnTo>
                    <a:lnTo>
                      <a:pt x="168" y="221"/>
                    </a:lnTo>
                    <a:lnTo>
                      <a:pt x="167" y="227"/>
                    </a:lnTo>
                    <a:lnTo>
                      <a:pt x="158" y="225"/>
                    </a:lnTo>
                    <a:lnTo>
                      <a:pt x="150" y="221"/>
                    </a:lnTo>
                    <a:lnTo>
                      <a:pt x="142" y="216"/>
                    </a:lnTo>
                    <a:lnTo>
                      <a:pt x="135" y="212"/>
                    </a:lnTo>
                    <a:lnTo>
                      <a:pt x="127" y="207"/>
                    </a:lnTo>
                    <a:lnTo>
                      <a:pt x="120" y="203"/>
                    </a:lnTo>
                    <a:lnTo>
                      <a:pt x="112" y="198"/>
                    </a:lnTo>
                    <a:lnTo>
                      <a:pt x="105" y="196"/>
                    </a:lnTo>
                    <a:lnTo>
                      <a:pt x="107" y="200"/>
                    </a:lnTo>
                    <a:lnTo>
                      <a:pt x="114" y="205"/>
                    </a:lnTo>
                    <a:lnTo>
                      <a:pt x="122" y="211"/>
                    </a:lnTo>
                    <a:lnTo>
                      <a:pt x="131" y="216"/>
                    </a:lnTo>
                    <a:lnTo>
                      <a:pt x="142" y="223"/>
                    </a:lnTo>
                    <a:lnTo>
                      <a:pt x="151" y="229"/>
                    </a:lnTo>
                    <a:lnTo>
                      <a:pt x="160" y="234"/>
                    </a:lnTo>
                    <a:lnTo>
                      <a:pt x="166" y="238"/>
                    </a:lnTo>
                    <a:lnTo>
                      <a:pt x="166" y="242"/>
                    </a:lnTo>
                    <a:lnTo>
                      <a:pt x="166" y="246"/>
                    </a:lnTo>
                    <a:lnTo>
                      <a:pt x="165" y="250"/>
                    </a:lnTo>
                    <a:lnTo>
                      <a:pt x="165" y="254"/>
                    </a:lnTo>
                    <a:lnTo>
                      <a:pt x="163" y="256"/>
                    </a:lnTo>
                    <a:lnTo>
                      <a:pt x="162" y="256"/>
                    </a:lnTo>
                    <a:lnTo>
                      <a:pt x="161" y="254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2" name="Freeform 320"/>
              <p:cNvSpPr>
                <a:spLocks/>
              </p:cNvSpPr>
              <p:nvPr/>
            </p:nvSpPr>
            <p:spPr bwMode="auto">
              <a:xfrm>
                <a:off x="1348" y="2966"/>
                <a:ext cx="34" cy="80"/>
              </a:xfrm>
              <a:custGeom>
                <a:avLst/>
                <a:gdLst>
                  <a:gd name="T0" fmla="*/ 0 w 69"/>
                  <a:gd name="T1" fmla="*/ 5 h 159"/>
                  <a:gd name="T2" fmla="*/ 0 w 69"/>
                  <a:gd name="T3" fmla="*/ 5 h 159"/>
                  <a:gd name="T4" fmla="*/ 0 w 69"/>
                  <a:gd name="T5" fmla="*/ 4 h 159"/>
                  <a:gd name="T6" fmla="*/ 0 w 69"/>
                  <a:gd name="T7" fmla="*/ 2 h 159"/>
                  <a:gd name="T8" fmla="*/ 0 w 69"/>
                  <a:gd name="T9" fmla="*/ 1 h 159"/>
                  <a:gd name="T10" fmla="*/ 0 w 69"/>
                  <a:gd name="T11" fmla="*/ 1 h 159"/>
                  <a:gd name="T12" fmla="*/ 0 w 69"/>
                  <a:gd name="T13" fmla="*/ 1 h 159"/>
                  <a:gd name="T14" fmla="*/ 0 w 69"/>
                  <a:gd name="T15" fmla="*/ 1 h 159"/>
                  <a:gd name="T16" fmla="*/ 1 w 69"/>
                  <a:gd name="T17" fmla="*/ 1 h 159"/>
                  <a:gd name="T18" fmla="*/ 1 w 69"/>
                  <a:gd name="T19" fmla="*/ 1 h 159"/>
                  <a:gd name="T20" fmla="*/ 1 w 69"/>
                  <a:gd name="T21" fmla="*/ 1 h 159"/>
                  <a:gd name="T22" fmla="*/ 1 w 69"/>
                  <a:gd name="T23" fmla="*/ 1 h 159"/>
                  <a:gd name="T24" fmla="*/ 2 w 69"/>
                  <a:gd name="T25" fmla="*/ 0 h 159"/>
                  <a:gd name="T26" fmla="*/ 2 w 69"/>
                  <a:gd name="T27" fmla="*/ 1 h 159"/>
                  <a:gd name="T28" fmla="*/ 2 w 69"/>
                  <a:gd name="T29" fmla="*/ 3 h 159"/>
                  <a:gd name="T30" fmla="*/ 2 w 69"/>
                  <a:gd name="T31" fmla="*/ 4 h 159"/>
                  <a:gd name="T32" fmla="*/ 1 w 69"/>
                  <a:gd name="T33" fmla="*/ 5 h 159"/>
                  <a:gd name="T34" fmla="*/ 1 w 69"/>
                  <a:gd name="T35" fmla="*/ 5 h 159"/>
                  <a:gd name="T36" fmla="*/ 1 w 69"/>
                  <a:gd name="T37" fmla="*/ 5 h 159"/>
                  <a:gd name="T38" fmla="*/ 1 w 69"/>
                  <a:gd name="T39" fmla="*/ 5 h 159"/>
                  <a:gd name="T40" fmla="*/ 0 w 69"/>
                  <a:gd name="T41" fmla="*/ 5 h 159"/>
                  <a:gd name="T42" fmla="*/ 0 w 69"/>
                  <a:gd name="T43" fmla="*/ 5 h 159"/>
                  <a:gd name="T44" fmla="*/ 0 w 69"/>
                  <a:gd name="T45" fmla="*/ 5 h 159"/>
                  <a:gd name="T46" fmla="*/ 0 w 69"/>
                  <a:gd name="T47" fmla="*/ 5 h 159"/>
                  <a:gd name="T48" fmla="*/ 0 w 69"/>
                  <a:gd name="T49" fmla="*/ 5 h 1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159"/>
                  <a:gd name="T77" fmla="*/ 69 w 69"/>
                  <a:gd name="T78" fmla="*/ 159 h 1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159">
                    <a:moveTo>
                      <a:pt x="0" y="159"/>
                    </a:moveTo>
                    <a:lnTo>
                      <a:pt x="0" y="139"/>
                    </a:lnTo>
                    <a:lnTo>
                      <a:pt x="2" y="102"/>
                    </a:lnTo>
                    <a:lnTo>
                      <a:pt x="4" y="59"/>
                    </a:lnTo>
                    <a:lnTo>
                      <a:pt x="5" y="19"/>
                    </a:lnTo>
                    <a:lnTo>
                      <a:pt x="12" y="16"/>
                    </a:lnTo>
                    <a:lnTo>
                      <a:pt x="19" y="14"/>
                    </a:lnTo>
                    <a:lnTo>
                      <a:pt x="27" y="10"/>
                    </a:lnTo>
                    <a:lnTo>
                      <a:pt x="35" y="8"/>
                    </a:lnTo>
                    <a:lnTo>
                      <a:pt x="43" y="6"/>
                    </a:lnTo>
                    <a:lnTo>
                      <a:pt x="51" y="4"/>
                    </a:lnTo>
                    <a:lnTo>
                      <a:pt x="61" y="2"/>
                    </a:lnTo>
                    <a:lnTo>
                      <a:pt x="69" y="0"/>
                    </a:lnTo>
                    <a:lnTo>
                      <a:pt x="69" y="24"/>
                    </a:lnTo>
                    <a:lnTo>
                      <a:pt x="66" y="67"/>
                    </a:lnTo>
                    <a:lnTo>
                      <a:pt x="64" y="108"/>
                    </a:lnTo>
                    <a:lnTo>
                      <a:pt x="62" y="134"/>
                    </a:lnTo>
                    <a:lnTo>
                      <a:pt x="54" y="137"/>
                    </a:lnTo>
                    <a:lnTo>
                      <a:pt x="47" y="140"/>
                    </a:lnTo>
                    <a:lnTo>
                      <a:pt x="38" y="145"/>
                    </a:lnTo>
                    <a:lnTo>
                      <a:pt x="29" y="149"/>
                    </a:lnTo>
                    <a:lnTo>
                      <a:pt x="21" y="152"/>
                    </a:lnTo>
                    <a:lnTo>
                      <a:pt x="13" y="155"/>
                    </a:lnTo>
                    <a:lnTo>
                      <a:pt x="6" y="158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3" name="Freeform 321"/>
              <p:cNvSpPr>
                <a:spLocks/>
              </p:cNvSpPr>
              <p:nvPr/>
            </p:nvSpPr>
            <p:spPr bwMode="auto">
              <a:xfrm>
                <a:off x="1384" y="2938"/>
                <a:ext cx="74" cy="92"/>
              </a:xfrm>
              <a:custGeom>
                <a:avLst/>
                <a:gdLst>
                  <a:gd name="T0" fmla="*/ 0 w 149"/>
                  <a:gd name="T1" fmla="*/ 5 h 185"/>
                  <a:gd name="T2" fmla="*/ 0 w 149"/>
                  <a:gd name="T3" fmla="*/ 5 h 185"/>
                  <a:gd name="T4" fmla="*/ 0 w 149"/>
                  <a:gd name="T5" fmla="*/ 4 h 185"/>
                  <a:gd name="T6" fmla="*/ 1 w 149"/>
                  <a:gd name="T7" fmla="*/ 4 h 185"/>
                  <a:gd name="T8" fmla="*/ 1 w 149"/>
                  <a:gd name="T9" fmla="*/ 4 h 185"/>
                  <a:gd name="T10" fmla="*/ 1 w 149"/>
                  <a:gd name="T11" fmla="*/ 4 h 185"/>
                  <a:gd name="T12" fmla="*/ 0 w 149"/>
                  <a:gd name="T13" fmla="*/ 4 h 185"/>
                  <a:gd name="T14" fmla="*/ 0 w 149"/>
                  <a:gd name="T15" fmla="*/ 4 h 185"/>
                  <a:gd name="T16" fmla="*/ 0 w 149"/>
                  <a:gd name="T17" fmla="*/ 4 h 185"/>
                  <a:gd name="T18" fmla="*/ 0 w 149"/>
                  <a:gd name="T19" fmla="*/ 3 h 185"/>
                  <a:gd name="T20" fmla="*/ 1 w 149"/>
                  <a:gd name="T21" fmla="*/ 3 h 185"/>
                  <a:gd name="T22" fmla="*/ 2 w 149"/>
                  <a:gd name="T23" fmla="*/ 2 h 185"/>
                  <a:gd name="T24" fmla="*/ 2 w 149"/>
                  <a:gd name="T25" fmla="*/ 2 h 185"/>
                  <a:gd name="T26" fmla="*/ 1 w 149"/>
                  <a:gd name="T27" fmla="*/ 2 h 185"/>
                  <a:gd name="T28" fmla="*/ 0 w 149"/>
                  <a:gd name="T29" fmla="*/ 3 h 185"/>
                  <a:gd name="T30" fmla="*/ 0 w 149"/>
                  <a:gd name="T31" fmla="*/ 2 h 185"/>
                  <a:gd name="T32" fmla="*/ 0 w 149"/>
                  <a:gd name="T33" fmla="*/ 1 h 185"/>
                  <a:gd name="T34" fmla="*/ 1 w 149"/>
                  <a:gd name="T35" fmla="*/ 1 h 185"/>
                  <a:gd name="T36" fmla="*/ 2 w 149"/>
                  <a:gd name="T37" fmla="*/ 0 h 185"/>
                  <a:gd name="T38" fmla="*/ 3 w 149"/>
                  <a:gd name="T39" fmla="*/ 0 h 185"/>
                  <a:gd name="T40" fmla="*/ 4 w 149"/>
                  <a:gd name="T41" fmla="*/ 0 h 185"/>
                  <a:gd name="T42" fmla="*/ 4 w 149"/>
                  <a:gd name="T43" fmla="*/ 0 h 185"/>
                  <a:gd name="T44" fmla="*/ 4 w 149"/>
                  <a:gd name="T45" fmla="*/ 0 h 185"/>
                  <a:gd name="T46" fmla="*/ 3 w 149"/>
                  <a:gd name="T47" fmla="*/ 0 h 185"/>
                  <a:gd name="T48" fmla="*/ 3 w 149"/>
                  <a:gd name="T49" fmla="*/ 1 h 185"/>
                  <a:gd name="T50" fmla="*/ 2 w 149"/>
                  <a:gd name="T51" fmla="*/ 1 h 185"/>
                  <a:gd name="T52" fmla="*/ 2 w 149"/>
                  <a:gd name="T53" fmla="*/ 1 h 185"/>
                  <a:gd name="T54" fmla="*/ 3 w 149"/>
                  <a:gd name="T55" fmla="*/ 1 h 185"/>
                  <a:gd name="T56" fmla="*/ 4 w 149"/>
                  <a:gd name="T57" fmla="*/ 1 h 185"/>
                  <a:gd name="T58" fmla="*/ 4 w 149"/>
                  <a:gd name="T59" fmla="*/ 1 h 185"/>
                  <a:gd name="T60" fmla="*/ 4 w 149"/>
                  <a:gd name="T61" fmla="*/ 2 h 185"/>
                  <a:gd name="T62" fmla="*/ 3 w 149"/>
                  <a:gd name="T63" fmla="*/ 3 h 185"/>
                  <a:gd name="T64" fmla="*/ 2 w 149"/>
                  <a:gd name="T65" fmla="*/ 3 h 185"/>
                  <a:gd name="T66" fmla="*/ 2 w 149"/>
                  <a:gd name="T67" fmla="*/ 3 h 185"/>
                  <a:gd name="T68" fmla="*/ 2 w 149"/>
                  <a:gd name="T69" fmla="*/ 3 h 185"/>
                  <a:gd name="T70" fmla="*/ 2 w 149"/>
                  <a:gd name="T71" fmla="*/ 3 h 185"/>
                  <a:gd name="T72" fmla="*/ 2 w 149"/>
                  <a:gd name="T73" fmla="*/ 3 h 185"/>
                  <a:gd name="T74" fmla="*/ 2 w 149"/>
                  <a:gd name="T75" fmla="*/ 3 h 185"/>
                  <a:gd name="T76" fmla="*/ 3 w 149"/>
                  <a:gd name="T77" fmla="*/ 3 h 185"/>
                  <a:gd name="T78" fmla="*/ 4 w 149"/>
                  <a:gd name="T79" fmla="*/ 3 h 185"/>
                  <a:gd name="T80" fmla="*/ 4 w 149"/>
                  <a:gd name="T81" fmla="*/ 3 h 185"/>
                  <a:gd name="T82" fmla="*/ 4 w 149"/>
                  <a:gd name="T83" fmla="*/ 4 h 185"/>
                  <a:gd name="T84" fmla="*/ 3 w 149"/>
                  <a:gd name="T85" fmla="*/ 4 h 185"/>
                  <a:gd name="T86" fmla="*/ 2 w 149"/>
                  <a:gd name="T87" fmla="*/ 4 h 185"/>
                  <a:gd name="T88" fmla="*/ 1 w 149"/>
                  <a:gd name="T89" fmla="*/ 5 h 185"/>
                  <a:gd name="T90" fmla="*/ 0 w 149"/>
                  <a:gd name="T91" fmla="*/ 5 h 185"/>
                  <a:gd name="T92" fmla="*/ 0 w 149"/>
                  <a:gd name="T93" fmla="*/ 5 h 18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49"/>
                  <a:gd name="T142" fmla="*/ 0 h 185"/>
                  <a:gd name="T143" fmla="*/ 149 w 149"/>
                  <a:gd name="T144" fmla="*/ 185 h 18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49" h="185">
                    <a:moveTo>
                      <a:pt x="1" y="185"/>
                    </a:moveTo>
                    <a:lnTo>
                      <a:pt x="0" y="181"/>
                    </a:lnTo>
                    <a:lnTo>
                      <a:pt x="1" y="179"/>
                    </a:lnTo>
                    <a:lnTo>
                      <a:pt x="1" y="174"/>
                    </a:lnTo>
                    <a:lnTo>
                      <a:pt x="4" y="165"/>
                    </a:lnTo>
                    <a:lnTo>
                      <a:pt x="9" y="162"/>
                    </a:lnTo>
                    <a:lnTo>
                      <a:pt x="15" y="158"/>
                    </a:lnTo>
                    <a:lnTo>
                      <a:pt x="22" y="156"/>
                    </a:lnTo>
                    <a:lnTo>
                      <a:pt x="28" y="153"/>
                    </a:lnTo>
                    <a:lnTo>
                      <a:pt x="35" y="150"/>
                    </a:lnTo>
                    <a:lnTo>
                      <a:pt x="40" y="148"/>
                    </a:lnTo>
                    <a:lnTo>
                      <a:pt x="47" y="145"/>
                    </a:lnTo>
                    <a:lnTo>
                      <a:pt x="55" y="142"/>
                    </a:lnTo>
                    <a:lnTo>
                      <a:pt x="55" y="141"/>
                    </a:lnTo>
                    <a:lnTo>
                      <a:pt x="55" y="139"/>
                    </a:lnTo>
                    <a:lnTo>
                      <a:pt x="55" y="137"/>
                    </a:lnTo>
                    <a:lnTo>
                      <a:pt x="55" y="136"/>
                    </a:lnTo>
                    <a:lnTo>
                      <a:pt x="48" y="137"/>
                    </a:lnTo>
                    <a:lnTo>
                      <a:pt x="42" y="139"/>
                    </a:lnTo>
                    <a:lnTo>
                      <a:pt x="35" y="142"/>
                    </a:lnTo>
                    <a:lnTo>
                      <a:pt x="28" y="144"/>
                    </a:lnTo>
                    <a:lnTo>
                      <a:pt x="21" y="148"/>
                    </a:lnTo>
                    <a:lnTo>
                      <a:pt x="14" y="151"/>
                    </a:lnTo>
                    <a:lnTo>
                      <a:pt x="8" y="153"/>
                    </a:lnTo>
                    <a:lnTo>
                      <a:pt x="2" y="155"/>
                    </a:lnTo>
                    <a:lnTo>
                      <a:pt x="4" y="144"/>
                    </a:lnTo>
                    <a:lnTo>
                      <a:pt x="4" y="134"/>
                    </a:lnTo>
                    <a:lnTo>
                      <a:pt x="4" y="124"/>
                    </a:lnTo>
                    <a:lnTo>
                      <a:pt x="5" y="113"/>
                    </a:lnTo>
                    <a:lnTo>
                      <a:pt x="15" y="109"/>
                    </a:lnTo>
                    <a:lnTo>
                      <a:pt x="24" y="104"/>
                    </a:lnTo>
                    <a:lnTo>
                      <a:pt x="36" y="100"/>
                    </a:lnTo>
                    <a:lnTo>
                      <a:pt x="46" y="97"/>
                    </a:lnTo>
                    <a:lnTo>
                      <a:pt x="58" y="95"/>
                    </a:lnTo>
                    <a:lnTo>
                      <a:pt x="68" y="90"/>
                    </a:lnTo>
                    <a:lnTo>
                      <a:pt x="80" y="87"/>
                    </a:lnTo>
                    <a:lnTo>
                      <a:pt x="90" y="81"/>
                    </a:lnTo>
                    <a:lnTo>
                      <a:pt x="80" y="82"/>
                    </a:lnTo>
                    <a:lnTo>
                      <a:pt x="68" y="83"/>
                    </a:lnTo>
                    <a:lnTo>
                      <a:pt x="58" y="86"/>
                    </a:lnTo>
                    <a:lnTo>
                      <a:pt x="47" y="89"/>
                    </a:lnTo>
                    <a:lnTo>
                      <a:pt x="36" y="91"/>
                    </a:lnTo>
                    <a:lnTo>
                      <a:pt x="25" y="95"/>
                    </a:lnTo>
                    <a:lnTo>
                      <a:pt x="15" y="98"/>
                    </a:lnTo>
                    <a:lnTo>
                      <a:pt x="5" y="100"/>
                    </a:lnTo>
                    <a:lnTo>
                      <a:pt x="6" y="89"/>
                    </a:lnTo>
                    <a:lnTo>
                      <a:pt x="6" y="77"/>
                    </a:lnTo>
                    <a:lnTo>
                      <a:pt x="7" y="67"/>
                    </a:lnTo>
                    <a:lnTo>
                      <a:pt x="7" y="56"/>
                    </a:lnTo>
                    <a:lnTo>
                      <a:pt x="14" y="51"/>
                    </a:lnTo>
                    <a:lnTo>
                      <a:pt x="22" y="47"/>
                    </a:lnTo>
                    <a:lnTo>
                      <a:pt x="30" y="44"/>
                    </a:lnTo>
                    <a:lnTo>
                      <a:pt x="39" y="41"/>
                    </a:lnTo>
                    <a:lnTo>
                      <a:pt x="47" y="37"/>
                    </a:lnTo>
                    <a:lnTo>
                      <a:pt x="57" y="35"/>
                    </a:lnTo>
                    <a:lnTo>
                      <a:pt x="66" y="33"/>
                    </a:lnTo>
                    <a:lnTo>
                      <a:pt x="75" y="29"/>
                    </a:lnTo>
                    <a:lnTo>
                      <a:pt x="81" y="26"/>
                    </a:lnTo>
                    <a:lnTo>
                      <a:pt x="89" y="21"/>
                    </a:lnTo>
                    <a:lnTo>
                      <a:pt x="99" y="16"/>
                    </a:lnTo>
                    <a:lnTo>
                      <a:pt x="109" y="11"/>
                    </a:lnTo>
                    <a:lnTo>
                      <a:pt x="120" y="6"/>
                    </a:lnTo>
                    <a:lnTo>
                      <a:pt x="130" y="3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4"/>
                    </a:lnTo>
                    <a:lnTo>
                      <a:pt x="145" y="8"/>
                    </a:lnTo>
                    <a:lnTo>
                      <a:pt x="145" y="13"/>
                    </a:lnTo>
                    <a:lnTo>
                      <a:pt x="145" y="18"/>
                    </a:lnTo>
                    <a:lnTo>
                      <a:pt x="139" y="22"/>
                    </a:lnTo>
                    <a:lnTo>
                      <a:pt x="133" y="26"/>
                    </a:lnTo>
                    <a:lnTo>
                      <a:pt x="124" y="29"/>
                    </a:lnTo>
                    <a:lnTo>
                      <a:pt x="116" y="33"/>
                    </a:lnTo>
                    <a:lnTo>
                      <a:pt x="107" y="35"/>
                    </a:lnTo>
                    <a:lnTo>
                      <a:pt x="98" y="37"/>
                    </a:lnTo>
                    <a:lnTo>
                      <a:pt x="91" y="39"/>
                    </a:lnTo>
                    <a:lnTo>
                      <a:pt x="84" y="42"/>
                    </a:lnTo>
                    <a:lnTo>
                      <a:pt x="85" y="44"/>
                    </a:lnTo>
                    <a:lnTo>
                      <a:pt x="85" y="46"/>
                    </a:lnTo>
                    <a:lnTo>
                      <a:pt x="86" y="47"/>
                    </a:lnTo>
                    <a:lnTo>
                      <a:pt x="89" y="49"/>
                    </a:lnTo>
                    <a:lnTo>
                      <a:pt x="96" y="46"/>
                    </a:lnTo>
                    <a:lnTo>
                      <a:pt x="103" y="43"/>
                    </a:lnTo>
                    <a:lnTo>
                      <a:pt x="109" y="41"/>
                    </a:lnTo>
                    <a:lnTo>
                      <a:pt x="118" y="37"/>
                    </a:lnTo>
                    <a:lnTo>
                      <a:pt x="124" y="35"/>
                    </a:lnTo>
                    <a:lnTo>
                      <a:pt x="131" y="33"/>
                    </a:lnTo>
                    <a:lnTo>
                      <a:pt x="139" y="31"/>
                    </a:lnTo>
                    <a:lnTo>
                      <a:pt x="146" y="30"/>
                    </a:lnTo>
                    <a:lnTo>
                      <a:pt x="145" y="44"/>
                    </a:lnTo>
                    <a:lnTo>
                      <a:pt x="145" y="58"/>
                    </a:lnTo>
                    <a:lnTo>
                      <a:pt x="145" y="73"/>
                    </a:lnTo>
                    <a:lnTo>
                      <a:pt x="144" y="87"/>
                    </a:lnTo>
                    <a:lnTo>
                      <a:pt x="136" y="89"/>
                    </a:lnTo>
                    <a:lnTo>
                      <a:pt x="130" y="92"/>
                    </a:lnTo>
                    <a:lnTo>
                      <a:pt x="123" y="96"/>
                    </a:lnTo>
                    <a:lnTo>
                      <a:pt x="111" y="103"/>
                    </a:lnTo>
                    <a:lnTo>
                      <a:pt x="97" y="106"/>
                    </a:lnTo>
                    <a:lnTo>
                      <a:pt x="86" y="109"/>
                    </a:lnTo>
                    <a:lnTo>
                      <a:pt x="80" y="111"/>
                    </a:lnTo>
                    <a:lnTo>
                      <a:pt x="74" y="112"/>
                    </a:lnTo>
                    <a:lnTo>
                      <a:pt x="70" y="113"/>
                    </a:lnTo>
                    <a:lnTo>
                      <a:pt x="68" y="113"/>
                    </a:lnTo>
                    <a:lnTo>
                      <a:pt x="66" y="114"/>
                    </a:lnTo>
                    <a:lnTo>
                      <a:pt x="65" y="114"/>
                    </a:lnTo>
                    <a:lnTo>
                      <a:pt x="65" y="115"/>
                    </a:lnTo>
                    <a:lnTo>
                      <a:pt x="65" y="117"/>
                    </a:lnTo>
                    <a:lnTo>
                      <a:pt x="65" y="119"/>
                    </a:lnTo>
                    <a:lnTo>
                      <a:pt x="65" y="120"/>
                    </a:lnTo>
                    <a:lnTo>
                      <a:pt x="70" y="120"/>
                    </a:lnTo>
                    <a:lnTo>
                      <a:pt x="76" y="119"/>
                    </a:lnTo>
                    <a:lnTo>
                      <a:pt x="83" y="118"/>
                    </a:lnTo>
                    <a:lnTo>
                      <a:pt x="89" y="117"/>
                    </a:lnTo>
                    <a:lnTo>
                      <a:pt x="95" y="115"/>
                    </a:lnTo>
                    <a:lnTo>
                      <a:pt x="101" y="114"/>
                    </a:lnTo>
                    <a:lnTo>
                      <a:pt x="107" y="113"/>
                    </a:lnTo>
                    <a:lnTo>
                      <a:pt x="114" y="113"/>
                    </a:lnTo>
                    <a:lnTo>
                      <a:pt x="119" y="115"/>
                    </a:lnTo>
                    <a:lnTo>
                      <a:pt x="124" y="117"/>
                    </a:lnTo>
                    <a:lnTo>
                      <a:pt x="133" y="119"/>
                    </a:lnTo>
                    <a:lnTo>
                      <a:pt x="147" y="122"/>
                    </a:lnTo>
                    <a:lnTo>
                      <a:pt x="147" y="125"/>
                    </a:lnTo>
                    <a:lnTo>
                      <a:pt x="149" y="127"/>
                    </a:lnTo>
                    <a:lnTo>
                      <a:pt x="149" y="130"/>
                    </a:lnTo>
                    <a:lnTo>
                      <a:pt x="149" y="133"/>
                    </a:lnTo>
                    <a:lnTo>
                      <a:pt x="137" y="136"/>
                    </a:lnTo>
                    <a:lnTo>
                      <a:pt x="128" y="139"/>
                    </a:lnTo>
                    <a:lnTo>
                      <a:pt x="120" y="142"/>
                    </a:lnTo>
                    <a:lnTo>
                      <a:pt x="113" y="144"/>
                    </a:lnTo>
                    <a:lnTo>
                      <a:pt x="104" y="148"/>
                    </a:lnTo>
                    <a:lnTo>
                      <a:pt x="92" y="151"/>
                    </a:lnTo>
                    <a:lnTo>
                      <a:pt x="77" y="157"/>
                    </a:lnTo>
                    <a:lnTo>
                      <a:pt x="59" y="164"/>
                    </a:lnTo>
                    <a:lnTo>
                      <a:pt x="53" y="167"/>
                    </a:lnTo>
                    <a:lnTo>
                      <a:pt x="46" y="171"/>
                    </a:lnTo>
                    <a:lnTo>
                      <a:pt x="38" y="174"/>
                    </a:lnTo>
                    <a:lnTo>
                      <a:pt x="30" y="178"/>
                    </a:lnTo>
                    <a:lnTo>
                      <a:pt x="22" y="181"/>
                    </a:lnTo>
                    <a:lnTo>
                      <a:pt x="14" y="183"/>
                    </a:lnTo>
                    <a:lnTo>
                      <a:pt x="7" y="185"/>
                    </a:lnTo>
                    <a:lnTo>
                      <a:pt x="1" y="185"/>
                    </a:lnTo>
                    <a:close/>
                  </a:path>
                </a:pathLst>
              </a:custGeom>
              <a:solidFill>
                <a:srgbClr val="99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4" name="Freeform 322"/>
              <p:cNvSpPr>
                <a:spLocks/>
              </p:cNvSpPr>
              <p:nvPr/>
            </p:nvSpPr>
            <p:spPr bwMode="auto">
              <a:xfrm>
                <a:off x="1191" y="2926"/>
                <a:ext cx="153" cy="69"/>
              </a:xfrm>
              <a:custGeom>
                <a:avLst/>
                <a:gdLst>
                  <a:gd name="T0" fmla="*/ 5 w 305"/>
                  <a:gd name="T1" fmla="*/ 4 h 137"/>
                  <a:gd name="T2" fmla="*/ 4 w 305"/>
                  <a:gd name="T3" fmla="*/ 4 h 137"/>
                  <a:gd name="T4" fmla="*/ 3 w 305"/>
                  <a:gd name="T5" fmla="*/ 3 h 137"/>
                  <a:gd name="T6" fmla="*/ 1 w 305"/>
                  <a:gd name="T7" fmla="*/ 2 h 137"/>
                  <a:gd name="T8" fmla="*/ 1 w 305"/>
                  <a:gd name="T9" fmla="*/ 2 h 137"/>
                  <a:gd name="T10" fmla="*/ 1 w 305"/>
                  <a:gd name="T11" fmla="*/ 2 h 137"/>
                  <a:gd name="T12" fmla="*/ 1 w 305"/>
                  <a:gd name="T13" fmla="*/ 1 h 137"/>
                  <a:gd name="T14" fmla="*/ 2 w 305"/>
                  <a:gd name="T15" fmla="*/ 1 h 137"/>
                  <a:gd name="T16" fmla="*/ 3 w 305"/>
                  <a:gd name="T17" fmla="*/ 1 h 137"/>
                  <a:gd name="T18" fmla="*/ 4 w 305"/>
                  <a:gd name="T19" fmla="*/ 1 h 137"/>
                  <a:gd name="T20" fmla="*/ 5 w 305"/>
                  <a:gd name="T21" fmla="*/ 1 h 137"/>
                  <a:gd name="T22" fmla="*/ 5 w 305"/>
                  <a:gd name="T23" fmla="*/ 1 h 137"/>
                  <a:gd name="T24" fmla="*/ 5 w 305"/>
                  <a:gd name="T25" fmla="*/ 1 h 137"/>
                  <a:gd name="T26" fmla="*/ 4 w 305"/>
                  <a:gd name="T27" fmla="*/ 1 h 137"/>
                  <a:gd name="T28" fmla="*/ 4 w 305"/>
                  <a:gd name="T29" fmla="*/ 1 h 137"/>
                  <a:gd name="T30" fmla="*/ 3 w 305"/>
                  <a:gd name="T31" fmla="*/ 1 h 137"/>
                  <a:gd name="T32" fmla="*/ 3 w 305"/>
                  <a:gd name="T33" fmla="*/ 2 h 137"/>
                  <a:gd name="T34" fmla="*/ 3 w 305"/>
                  <a:gd name="T35" fmla="*/ 2 h 137"/>
                  <a:gd name="T36" fmla="*/ 3 w 305"/>
                  <a:gd name="T37" fmla="*/ 3 h 137"/>
                  <a:gd name="T38" fmla="*/ 4 w 305"/>
                  <a:gd name="T39" fmla="*/ 4 h 137"/>
                  <a:gd name="T40" fmla="*/ 5 w 305"/>
                  <a:gd name="T41" fmla="*/ 4 h 137"/>
                  <a:gd name="T42" fmla="*/ 5 w 305"/>
                  <a:gd name="T43" fmla="*/ 4 h 137"/>
                  <a:gd name="T44" fmla="*/ 5 w 305"/>
                  <a:gd name="T45" fmla="*/ 4 h 137"/>
                  <a:gd name="T46" fmla="*/ 6 w 305"/>
                  <a:gd name="T47" fmla="*/ 4 h 137"/>
                  <a:gd name="T48" fmla="*/ 6 w 305"/>
                  <a:gd name="T49" fmla="*/ 4 h 137"/>
                  <a:gd name="T50" fmla="*/ 6 w 305"/>
                  <a:gd name="T51" fmla="*/ 4 h 137"/>
                  <a:gd name="T52" fmla="*/ 7 w 305"/>
                  <a:gd name="T53" fmla="*/ 4 h 137"/>
                  <a:gd name="T54" fmla="*/ 8 w 305"/>
                  <a:gd name="T55" fmla="*/ 4 h 137"/>
                  <a:gd name="T56" fmla="*/ 9 w 305"/>
                  <a:gd name="T57" fmla="*/ 3 h 137"/>
                  <a:gd name="T58" fmla="*/ 9 w 305"/>
                  <a:gd name="T59" fmla="*/ 3 h 137"/>
                  <a:gd name="T60" fmla="*/ 10 w 305"/>
                  <a:gd name="T61" fmla="*/ 3 h 137"/>
                  <a:gd name="T62" fmla="*/ 10 w 305"/>
                  <a:gd name="T63" fmla="*/ 3 h 137"/>
                  <a:gd name="T64" fmla="*/ 10 w 305"/>
                  <a:gd name="T65" fmla="*/ 4 h 137"/>
                  <a:gd name="T66" fmla="*/ 9 w 305"/>
                  <a:gd name="T67" fmla="*/ 4 h 137"/>
                  <a:gd name="T68" fmla="*/ 7 w 305"/>
                  <a:gd name="T69" fmla="*/ 4 h 137"/>
                  <a:gd name="T70" fmla="*/ 6 w 305"/>
                  <a:gd name="T71" fmla="*/ 5 h 137"/>
                  <a:gd name="T72" fmla="*/ 6 w 305"/>
                  <a:gd name="T73" fmla="*/ 5 h 137"/>
                  <a:gd name="T74" fmla="*/ 5 w 305"/>
                  <a:gd name="T75" fmla="*/ 5 h 13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5"/>
                  <a:gd name="T115" fmla="*/ 0 h 137"/>
                  <a:gd name="T116" fmla="*/ 305 w 305"/>
                  <a:gd name="T117" fmla="*/ 137 h 13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5" h="137">
                    <a:moveTo>
                      <a:pt x="156" y="137"/>
                    </a:moveTo>
                    <a:lnTo>
                      <a:pt x="137" y="125"/>
                    </a:lnTo>
                    <a:lnTo>
                      <a:pt x="120" y="113"/>
                    </a:lnTo>
                    <a:lnTo>
                      <a:pt x="102" y="102"/>
                    </a:lnTo>
                    <a:lnTo>
                      <a:pt x="83" y="91"/>
                    </a:lnTo>
                    <a:lnTo>
                      <a:pt x="65" y="80"/>
                    </a:lnTo>
                    <a:lnTo>
                      <a:pt x="48" y="69"/>
                    </a:lnTo>
                    <a:lnTo>
                      <a:pt x="30" y="58"/>
                    </a:lnTo>
                    <a:lnTo>
                      <a:pt x="14" y="45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1" y="35"/>
                    </a:lnTo>
                    <a:lnTo>
                      <a:pt x="0" y="31"/>
                    </a:lnTo>
                    <a:lnTo>
                      <a:pt x="16" y="27"/>
                    </a:lnTo>
                    <a:lnTo>
                      <a:pt x="31" y="23"/>
                    </a:lnTo>
                    <a:lnTo>
                      <a:pt x="48" y="19"/>
                    </a:lnTo>
                    <a:lnTo>
                      <a:pt x="64" y="15"/>
                    </a:lnTo>
                    <a:lnTo>
                      <a:pt x="80" y="12"/>
                    </a:lnTo>
                    <a:lnTo>
                      <a:pt x="96" y="8"/>
                    </a:lnTo>
                    <a:lnTo>
                      <a:pt x="112" y="4"/>
                    </a:lnTo>
                    <a:lnTo>
                      <a:pt x="129" y="0"/>
                    </a:lnTo>
                    <a:lnTo>
                      <a:pt x="136" y="2"/>
                    </a:lnTo>
                    <a:lnTo>
                      <a:pt x="141" y="4"/>
                    </a:lnTo>
                    <a:lnTo>
                      <a:pt x="144" y="6"/>
                    </a:lnTo>
                    <a:lnTo>
                      <a:pt x="149" y="9"/>
                    </a:lnTo>
                    <a:lnTo>
                      <a:pt x="142" y="14"/>
                    </a:lnTo>
                    <a:lnTo>
                      <a:pt x="134" y="17"/>
                    </a:lnTo>
                    <a:lnTo>
                      <a:pt x="125" y="20"/>
                    </a:lnTo>
                    <a:lnTo>
                      <a:pt x="115" y="22"/>
                    </a:lnTo>
                    <a:lnTo>
                      <a:pt x="106" y="24"/>
                    </a:lnTo>
                    <a:lnTo>
                      <a:pt x="97" y="26"/>
                    </a:lnTo>
                    <a:lnTo>
                      <a:pt x="89" y="27"/>
                    </a:lnTo>
                    <a:lnTo>
                      <a:pt x="81" y="28"/>
                    </a:lnTo>
                    <a:lnTo>
                      <a:pt x="79" y="36"/>
                    </a:lnTo>
                    <a:lnTo>
                      <a:pt x="76" y="44"/>
                    </a:lnTo>
                    <a:lnTo>
                      <a:pt x="74" y="53"/>
                    </a:lnTo>
                    <a:lnTo>
                      <a:pt x="73" y="61"/>
                    </a:lnTo>
                    <a:lnTo>
                      <a:pt x="94" y="77"/>
                    </a:lnTo>
                    <a:lnTo>
                      <a:pt x="110" y="89"/>
                    </a:lnTo>
                    <a:lnTo>
                      <a:pt x="122" y="98"/>
                    </a:lnTo>
                    <a:lnTo>
                      <a:pt x="130" y="104"/>
                    </a:lnTo>
                    <a:lnTo>
                      <a:pt x="135" y="107"/>
                    </a:lnTo>
                    <a:lnTo>
                      <a:pt x="138" y="110"/>
                    </a:lnTo>
                    <a:lnTo>
                      <a:pt x="141" y="111"/>
                    </a:lnTo>
                    <a:lnTo>
                      <a:pt x="142" y="112"/>
                    </a:lnTo>
                    <a:lnTo>
                      <a:pt x="151" y="107"/>
                    </a:lnTo>
                    <a:lnTo>
                      <a:pt x="158" y="104"/>
                    </a:lnTo>
                    <a:lnTo>
                      <a:pt x="164" y="103"/>
                    </a:lnTo>
                    <a:lnTo>
                      <a:pt x="170" y="103"/>
                    </a:lnTo>
                    <a:lnTo>
                      <a:pt x="175" y="104"/>
                    </a:lnTo>
                    <a:lnTo>
                      <a:pt x="181" y="105"/>
                    </a:lnTo>
                    <a:lnTo>
                      <a:pt x="189" y="106"/>
                    </a:lnTo>
                    <a:lnTo>
                      <a:pt x="200" y="109"/>
                    </a:lnTo>
                    <a:lnTo>
                      <a:pt x="211" y="105"/>
                    </a:lnTo>
                    <a:lnTo>
                      <a:pt x="223" y="102"/>
                    </a:lnTo>
                    <a:lnTo>
                      <a:pt x="234" y="99"/>
                    </a:lnTo>
                    <a:lnTo>
                      <a:pt x="246" y="96"/>
                    </a:lnTo>
                    <a:lnTo>
                      <a:pt x="258" y="92"/>
                    </a:lnTo>
                    <a:lnTo>
                      <a:pt x="270" y="90"/>
                    </a:lnTo>
                    <a:lnTo>
                      <a:pt x="282" y="88"/>
                    </a:lnTo>
                    <a:lnTo>
                      <a:pt x="294" y="85"/>
                    </a:lnTo>
                    <a:lnTo>
                      <a:pt x="296" y="88"/>
                    </a:lnTo>
                    <a:lnTo>
                      <a:pt x="300" y="89"/>
                    </a:lnTo>
                    <a:lnTo>
                      <a:pt x="302" y="91"/>
                    </a:lnTo>
                    <a:lnTo>
                      <a:pt x="305" y="94"/>
                    </a:lnTo>
                    <a:lnTo>
                      <a:pt x="296" y="98"/>
                    </a:lnTo>
                    <a:lnTo>
                      <a:pt x="281" y="104"/>
                    </a:lnTo>
                    <a:lnTo>
                      <a:pt x="261" y="110"/>
                    </a:lnTo>
                    <a:lnTo>
                      <a:pt x="239" y="115"/>
                    </a:lnTo>
                    <a:lnTo>
                      <a:pt x="217" y="121"/>
                    </a:lnTo>
                    <a:lnTo>
                      <a:pt x="197" y="126"/>
                    </a:lnTo>
                    <a:lnTo>
                      <a:pt x="183" y="129"/>
                    </a:lnTo>
                    <a:lnTo>
                      <a:pt x="176" y="130"/>
                    </a:lnTo>
                    <a:lnTo>
                      <a:pt x="167" y="134"/>
                    </a:lnTo>
                    <a:lnTo>
                      <a:pt x="162" y="136"/>
                    </a:lnTo>
                    <a:lnTo>
                      <a:pt x="159" y="137"/>
                    </a:lnTo>
                    <a:lnTo>
                      <a:pt x="156" y="137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5" name="Freeform 323"/>
              <p:cNvSpPr>
                <a:spLocks/>
              </p:cNvSpPr>
              <p:nvPr/>
            </p:nvSpPr>
            <p:spPr bwMode="auto">
              <a:xfrm>
                <a:off x="1269" y="2980"/>
                <a:ext cx="10" cy="7"/>
              </a:xfrm>
              <a:custGeom>
                <a:avLst/>
                <a:gdLst>
                  <a:gd name="T0" fmla="*/ 1 w 20"/>
                  <a:gd name="T1" fmla="*/ 1 h 13"/>
                  <a:gd name="T2" fmla="*/ 1 w 20"/>
                  <a:gd name="T3" fmla="*/ 1 h 13"/>
                  <a:gd name="T4" fmla="*/ 1 w 20"/>
                  <a:gd name="T5" fmla="*/ 1 h 13"/>
                  <a:gd name="T6" fmla="*/ 1 w 20"/>
                  <a:gd name="T7" fmla="*/ 1 h 13"/>
                  <a:gd name="T8" fmla="*/ 0 w 20"/>
                  <a:gd name="T9" fmla="*/ 1 h 13"/>
                  <a:gd name="T10" fmla="*/ 1 w 20"/>
                  <a:gd name="T11" fmla="*/ 1 h 13"/>
                  <a:gd name="T12" fmla="*/ 1 w 20"/>
                  <a:gd name="T13" fmla="*/ 1 h 13"/>
                  <a:gd name="T14" fmla="*/ 1 w 20"/>
                  <a:gd name="T15" fmla="*/ 1 h 13"/>
                  <a:gd name="T16" fmla="*/ 1 w 20"/>
                  <a:gd name="T17" fmla="*/ 0 h 13"/>
                  <a:gd name="T18" fmla="*/ 1 w 20"/>
                  <a:gd name="T19" fmla="*/ 1 h 13"/>
                  <a:gd name="T20" fmla="*/ 1 w 20"/>
                  <a:gd name="T21" fmla="*/ 1 h 13"/>
                  <a:gd name="T22" fmla="*/ 1 w 20"/>
                  <a:gd name="T23" fmla="*/ 1 h 13"/>
                  <a:gd name="T24" fmla="*/ 1 w 20"/>
                  <a:gd name="T25" fmla="*/ 1 h 13"/>
                  <a:gd name="T26" fmla="*/ 1 w 20"/>
                  <a:gd name="T27" fmla="*/ 1 h 13"/>
                  <a:gd name="T28" fmla="*/ 1 w 20"/>
                  <a:gd name="T29" fmla="*/ 1 h 13"/>
                  <a:gd name="T30" fmla="*/ 1 w 20"/>
                  <a:gd name="T31" fmla="*/ 1 h 13"/>
                  <a:gd name="T32" fmla="*/ 1 w 20"/>
                  <a:gd name="T33" fmla="*/ 1 h 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"/>
                  <a:gd name="T52" fmla="*/ 0 h 13"/>
                  <a:gd name="T53" fmla="*/ 20 w 20"/>
                  <a:gd name="T54" fmla="*/ 13 h 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" h="13">
                    <a:moveTo>
                      <a:pt x="1" y="13"/>
                    </a:moveTo>
                    <a:lnTo>
                      <a:pt x="1" y="12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9"/>
                    </a:lnTo>
                    <a:lnTo>
                      <a:pt x="4" y="6"/>
                    </a:lnTo>
                    <a:lnTo>
                      <a:pt x="10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19" y="1"/>
                    </a:lnTo>
                    <a:lnTo>
                      <a:pt x="19" y="2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16" y="8"/>
                    </a:lnTo>
                    <a:lnTo>
                      <a:pt x="11" y="10"/>
                    </a:lnTo>
                    <a:lnTo>
                      <a:pt x="7" y="12"/>
                    </a:lnTo>
                    <a:lnTo>
                      <a:pt x="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6" name="Freeform 324"/>
              <p:cNvSpPr>
                <a:spLocks/>
              </p:cNvSpPr>
              <p:nvPr/>
            </p:nvSpPr>
            <p:spPr bwMode="auto">
              <a:xfrm>
                <a:off x="1233" y="2934"/>
                <a:ext cx="97" cy="43"/>
              </a:xfrm>
              <a:custGeom>
                <a:avLst/>
                <a:gdLst>
                  <a:gd name="T0" fmla="*/ 1 w 196"/>
                  <a:gd name="T1" fmla="*/ 3 h 86"/>
                  <a:gd name="T2" fmla="*/ 1 w 196"/>
                  <a:gd name="T3" fmla="*/ 3 h 86"/>
                  <a:gd name="T4" fmla="*/ 0 w 196"/>
                  <a:gd name="T5" fmla="*/ 2 h 86"/>
                  <a:gd name="T6" fmla="*/ 0 w 196"/>
                  <a:gd name="T7" fmla="*/ 2 h 86"/>
                  <a:gd name="T8" fmla="*/ 0 w 196"/>
                  <a:gd name="T9" fmla="*/ 2 h 86"/>
                  <a:gd name="T10" fmla="*/ 0 w 196"/>
                  <a:gd name="T11" fmla="*/ 1 h 86"/>
                  <a:gd name="T12" fmla="*/ 0 w 196"/>
                  <a:gd name="T13" fmla="*/ 1 h 86"/>
                  <a:gd name="T14" fmla="*/ 0 w 196"/>
                  <a:gd name="T15" fmla="*/ 1 h 86"/>
                  <a:gd name="T16" fmla="*/ 1 w 196"/>
                  <a:gd name="T17" fmla="*/ 1 h 86"/>
                  <a:gd name="T18" fmla="*/ 2 w 196"/>
                  <a:gd name="T19" fmla="*/ 1 h 86"/>
                  <a:gd name="T20" fmla="*/ 2 w 196"/>
                  <a:gd name="T21" fmla="*/ 1 h 86"/>
                  <a:gd name="T22" fmla="*/ 2 w 196"/>
                  <a:gd name="T23" fmla="*/ 1 h 86"/>
                  <a:gd name="T24" fmla="*/ 2 w 196"/>
                  <a:gd name="T25" fmla="*/ 1 h 86"/>
                  <a:gd name="T26" fmla="*/ 1 w 196"/>
                  <a:gd name="T27" fmla="*/ 1 h 86"/>
                  <a:gd name="T28" fmla="*/ 1 w 196"/>
                  <a:gd name="T29" fmla="*/ 1 h 86"/>
                  <a:gd name="T30" fmla="*/ 1 w 196"/>
                  <a:gd name="T31" fmla="*/ 1 h 86"/>
                  <a:gd name="T32" fmla="*/ 0 w 196"/>
                  <a:gd name="T33" fmla="*/ 1 h 86"/>
                  <a:gd name="T34" fmla="*/ 0 w 196"/>
                  <a:gd name="T35" fmla="*/ 1 h 86"/>
                  <a:gd name="T36" fmla="*/ 1 w 196"/>
                  <a:gd name="T37" fmla="*/ 1 h 86"/>
                  <a:gd name="T38" fmla="*/ 1 w 196"/>
                  <a:gd name="T39" fmla="*/ 1 h 86"/>
                  <a:gd name="T40" fmla="*/ 2 w 196"/>
                  <a:gd name="T41" fmla="*/ 1 h 86"/>
                  <a:gd name="T42" fmla="*/ 3 w 196"/>
                  <a:gd name="T43" fmla="*/ 1 h 86"/>
                  <a:gd name="T44" fmla="*/ 3 w 196"/>
                  <a:gd name="T45" fmla="*/ 2 h 86"/>
                  <a:gd name="T46" fmla="*/ 4 w 196"/>
                  <a:gd name="T47" fmla="*/ 2 h 86"/>
                  <a:gd name="T48" fmla="*/ 4 w 196"/>
                  <a:gd name="T49" fmla="*/ 2 h 86"/>
                  <a:gd name="T50" fmla="*/ 5 w 196"/>
                  <a:gd name="T51" fmla="*/ 2 h 86"/>
                  <a:gd name="T52" fmla="*/ 5 w 196"/>
                  <a:gd name="T53" fmla="*/ 2 h 86"/>
                  <a:gd name="T54" fmla="*/ 5 w 196"/>
                  <a:gd name="T55" fmla="*/ 2 h 86"/>
                  <a:gd name="T56" fmla="*/ 5 w 196"/>
                  <a:gd name="T57" fmla="*/ 3 h 86"/>
                  <a:gd name="T58" fmla="*/ 5 w 196"/>
                  <a:gd name="T59" fmla="*/ 3 h 86"/>
                  <a:gd name="T60" fmla="*/ 4 w 196"/>
                  <a:gd name="T61" fmla="*/ 3 h 86"/>
                  <a:gd name="T62" fmla="*/ 3 w 196"/>
                  <a:gd name="T63" fmla="*/ 3 h 86"/>
                  <a:gd name="T64" fmla="*/ 3 w 196"/>
                  <a:gd name="T65" fmla="*/ 3 h 86"/>
                  <a:gd name="T66" fmla="*/ 2 w 196"/>
                  <a:gd name="T67" fmla="*/ 3 h 86"/>
                  <a:gd name="T68" fmla="*/ 2 w 196"/>
                  <a:gd name="T69" fmla="*/ 3 h 86"/>
                  <a:gd name="T70" fmla="*/ 2 w 196"/>
                  <a:gd name="T71" fmla="*/ 3 h 86"/>
                  <a:gd name="T72" fmla="*/ 1 w 196"/>
                  <a:gd name="T73" fmla="*/ 3 h 86"/>
                  <a:gd name="T74" fmla="*/ 1 w 196"/>
                  <a:gd name="T75" fmla="*/ 3 h 8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6"/>
                  <a:gd name="T115" fmla="*/ 0 h 86"/>
                  <a:gd name="T116" fmla="*/ 196 w 196"/>
                  <a:gd name="T117" fmla="*/ 86 h 8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6" h="86">
                    <a:moveTo>
                      <a:pt x="54" y="86"/>
                    </a:moveTo>
                    <a:lnTo>
                      <a:pt x="47" y="80"/>
                    </a:lnTo>
                    <a:lnTo>
                      <a:pt x="41" y="75"/>
                    </a:lnTo>
                    <a:lnTo>
                      <a:pt x="34" y="69"/>
                    </a:lnTo>
                    <a:lnTo>
                      <a:pt x="28" y="65"/>
                    </a:lnTo>
                    <a:lnTo>
                      <a:pt x="21" y="59"/>
                    </a:lnTo>
                    <a:lnTo>
                      <a:pt x="14" y="54"/>
                    </a:lnTo>
                    <a:lnTo>
                      <a:pt x="7" y="49"/>
                    </a:lnTo>
                    <a:lnTo>
                      <a:pt x="0" y="44"/>
                    </a:lnTo>
                    <a:lnTo>
                      <a:pt x="1" y="38"/>
                    </a:lnTo>
                    <a:lnTo>
                      <a:pt x="3" y="33"/>
                    </a:lnTo>
                    <a:lnTo>
                      <a:pt x="5" y="27"/>
                    </a:lnTo>
                    <a:lnTo>
                      <a:pt x="6" y="21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8" y="11"/>
                    </a:lnTo>
                    <a:lnTo>
                      <a:pt x="39" y="8"/>
                    </a:lnTo>
                    <a:lnTo>
                      <a:pt x="50" y="6"/>
                    </a:lnTo>
                    <a:lnTo>
                      <a:pt x="61" y="4"/>
                    </a:lnTo>
                    <a:lnTo>
                      <a:pt x="70" y="3"/>
                    </a:lnTo>
                    <a:lnTo>
                      <a:pt x="80" y="0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3"/>
                    </a:lnTo>
                    <a:lnTo>
                      <a:pt x="75" y="6"/>
                    </a:lnTo>
                    <a:lnTo>
                      <a:pt x="68" y="8"/>
                    </a:lnTo>
                    <a:lnTo>
                      <a:pt x="61" y="12"/>
                    </a:lnTo>
                    <a:lnTo>
                      <a:pt x="54" y="14"/>
                    </a:lnTo>
                    <a:lnTo>
                      <a:pt x="47" y="16"/>
                    </a:lnTo>
                    <a:lnTo>
                      <a:pt x="42" y="19"/>
                    </a:lnTo>
                    <a:lnTo>
                      <a:pt x="35" y="21"/>
                    </a:lnTo>
                    <a:lnTo>
                      <a:pt x="28" y="23"/>
                    </a:lnTo>
                    <a:lnTo>
                      <a:pt x="28" y="25"/>
                    </a:lnTo>
                    <a:lnTo>
                      <a:pt x="28" y="27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38" y="27"/>
                    </a:lnTo>
                    <a:lnTo>
                      <a:pt x="50" y="22"/>
                    </a:lnTo>
                    <a:lnTo>
                      <a:pt x="62" y="15"/>
                    </a:lnTo>
                    <a:lnTo>
                      <a:pt x="76" y="10"/>
                    </a:lnTo>
                    <a:lnTo>
                      <a:pt x="88" y="7"/>
                    </a:lnTo>
                    <a:lnTo>
                      <a:pt x="99" y="7"/>
                    </a:lnTo>
                    <a:lnTo>
                      <a:pt x="108" y="14"/>
                    </a:lnTo>
                    <a:lnTo>
                      <a:pt x="115" y="29"/>
                    </a:lnTo>
                    <a:lnTo>
                      <a:pt x="121" y="36"/>
                    </a:lnTo>
                    <a:lnTo>
                      <a:pt x="127" y="42"/>
                    </a:lnTo>
                    <a:lnTo>
                      <a:pt x="134" y="46"/>
                    </a:lnTo>
                    <a:lnTo>
                      <a:pt x="143" y="52"/>
                    </a:lnTo>
                    <a:lnTo>
                      <a:pt x="148" y="52"/>
                    </a:lnTo>
                    <a:lnTo>
                      <a:pt x="153" y="52"/>
                    </a:lnTo>
                    <a:lnTo>
                      <a:pt x="161" y="52"/>
                    </a:lnTo>
                    <a:lnTo>
                      <a:pt x="168" y="52"/>
                    </a:lnTo>
                    <a:lnTo>
                      <a:pt x="176" y="53"/>
                    </a:lnTo>
                    <a:lnTo>
                      <a:pt x="183" y="56"/>
                    </a:lnTo>
                    <a:lnTo>
                      <a:pt x="190" y="58"/>
                    </a:lnTo>
                    <a:lnTo>
                      <a:pt x="196" y="61"/>
                    </a:lnTo>
                    <a:lnTo>
                      <a:pt x="190" y="65"/>
                    </a:lnTo>
                    <a:lnTo>
                      <a:pt x="179" y="68"/>
                    </a:lnTo>
                    <a:lnTo>
                      <a:pt x="165" y="72"/>
                    </a:lnTo>
                    <a:lnTo>
                      <a:pt x="149" y="76"/>
                    </a:lnTo>
                    <a:lnTo>
                      <a:pt x="134" y="80"/>
                    </a:lnTo>
                    <a:lnTo>
                      <a:pt x="120" y="82"/>
                    </a:lnTo>
                    <a:lnTo>
                      <a:pt x="110" y="83"/>
                    </a:lnTo>
                    <a:lnTo>
                      <a:pt x="105" y="82"/>
                    </a:lnTo>
                    <a:lnTo>
                      <a:pt x="98" y="80"/>
                    </a:lnTo>
                    <a:lnTo>
                      <a:pt x="91" y="79"/>
                    </a:lnTo>
                    <a:lnTo>
                      <a:pt x="87" y="79"/>
                    </a:lnTo>
                    <a:lnTo>
                      <a:pt x="82" y="79"/>
                    </a:lnTo>
                    <a:lnTo>
                      <a:pt x="77" y="80"/>
                    </a:lnTo>
                    <a:lnTo>
                      <a:pt x="73" y="81"/>
                    </a:lnTo>
                    <a:lnTo>
                      <a:pt x="67" y="83"/>
                    </a:lnTo>
                    <a:lnTo>
                      <a:pt x="60" y="86"/>
                    </a:lnTo>
                    <a:lnTo>
                      <a:pt x="59" y="86"/>
                    </a:lnTo>
                    <a:lnTo>
                      <a:pt x="58" y="86"/>
                    </a:lnTo>
                    <a:lnTo>
                      <a:pt x="55" y="86"/>
                    </a:lnTo>
                    <a:lnTo>
                      <a:pt x="54" y="86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7" name="Freeform 325"/>
              <p:cNvSpPr>
                <a:spLocks/>
              </p:cNvSpPr>
              <p:nvPr/>
            </p:nvSpPr>
            <p:spPr bwMode="auto">
              <a:xfrm>
                <a:off x="1264" y="2916"/>
                <a:ext cx="121" cy="55"/>
              </a:xfrm>
              <a:custGeom>
                <a:avLst/>
                <a:gdLst>
                  <a:gd name="T0" fmla="*/ 6 w 240"/>
                  <a:gd name="T1" fmla="*/ 3 h 111"/>
                  <a:gd name="T2" fmla="*/ 5 w 240"/>
                  <a:gd name="T3" fmla="*/ 2 h 111"/>
                  <a:gd name="T4" fmla="*/ 4 w 240"/>
                  <a:gd name="T5" fmla="*/ 2 h 111"/>
                  <a:gd name="T6" fmla="*/ 3 w 240"/>
                  <a:gd name="T7" fmla="*/ 1 h 111"/>
                  <a:gd name="T8" fmla="*/ 2 w 240"/>
                  <a:gd name="T9" fmla="*/ 1 h 111"/>
                  <a:gd name="T10" fmla="*/ 2 w 240"/>
                  <a:gd name="T11" fmla="*/ 1 h 111"/>
                  <a:gd name="T12" fmla="*/ 1 w 240"/>
                  <a:gd name="T13" fmla="*/ 1 h 111"/>
                  <a:gd name="T14" fmla="*/ 1 w 240"/>
                  <a:gd name="T15" fmla="*/ 0 h 111"/>
                  <a:gd name="T16" fmla="*/ 0 w 240"/>
                  <a:gd name="T17" fmla="*/ 0 h 111"/>
                  <a:gd name="T18" fmla="*/ 0 w 240"/>
                  <a:gd name="T19" fmla="*/ 0 h 111"/>
                  <a:gd name="T20" fmla="*/ 0 w 240"/>
                  <a:gd name="T21" fmla="*/ 0 h 111"/>
                  <a:gd name="T22" fmla="*/ 0 w 240"/>
                  <a:gd name="T23" fmla="*/ 0 h 111"/>
                  <a:gd name="T24" fmla="*/ 1 w 240"/>
                  <a:gd name="T25" fmla="*/ 0 h 111"/>
                  <a:gd name="T26" fmla="*/ 1 w 240"/>
                  <a:gd name="T27" fmla="*/ 0 h 111"/>
                  <a:gd name="T28" fmla="*/ 1 w 240"/>
                  <a:gd name="T29" fmla="*/ 0 h 111"/>
                  <a:gd name="T30" fmla="*/ 2 w 240"/>
                  <a:gd name="T31" fmla="*/ 0 h 111"/>
                  <a:gd name="T32" fmla="*/ 2 w 240"/>
                  <a:gd name="T33" fmla="*/ 0 h 111"/>
                  <a:gd name="T34" fmla="*/ 2 w 240"/>
                  <a:gd name="T35" fmla="*/ 0 h 111"/>
                  <a:gd name="T36" fmla="*/ 3 w 240"/>
                  <a:gd name="T37" fmla="*/ 0 h 111"/>
                  <a:gd name="T38" fmla="*/ 3 w 240"/>
                  <a:gd name="T39" fmla="*/ 0 h 111"/>
                  <a:gd name="T40" fmla="*/ 4 w 240"/>
                  <a:gd name="T41" fmla="*/ 0 h 111"/>
                  <a:gd name="T42" fmla="*/ 4 w 240"/>
                  <a:gd name="T43" fmla="*/ 0 h 111"/>
                  <a:gd name="T44" fmla="*/ 4 w 240"/>
                  <a:gd name="T45" fmla="*/ 0 h 111"/>
                  <a:gd name="T46" fmla="*/ 5 w 240"/>
                  <a:gd name="T47" fmla="*/ 1 h 111"/>
                  <a:gd name="T48" fmla="*/ 5 w 240"/>
                  <a:gd name="T49" fmla="*/ 1 h 111"/>
                  <a:gd name="T50" fmla="*/ 5 w 240"/>
                  <a:gd name="T51" fmla="*/ 1 h 111"/>
                  <a:gd name="T52" fmla="*/ 6 w 240"/>
                  <a:gd name="T53" fmla="*/ 1 h 111"/>
                  <a:gd name="T54" fmla="*/ 6 w 240"/>
                  <a:gd name="T55" fmla="*/ 1 h 111"/>
                  <a:gd name="T56" fmla="*/ 6 w 240"/>
                  <a:gd name="T57" fmla="*/ 1 h 111"/>
                  <a:gd name="T58" fmla="*/ 7 w 240"/>
                  <a:gd name="T59" fmla="*/ 2 h 111"/>
                  <a:gd name="T60" fmla="*/ 7 w 240"/>
                  <a:gd name="T61" fmla="*/ 2 h 111"/>
                  <a:gd name="T62" fmla="*/ 7 w 240"/>
                  <a:gd name="T63" fmla="*/ 2 h 111"/>
                  <a:gd name="T64" fmla="*/ 8 w 240"/>
                  <a:gd name="T65" fmla="*/ 2 h 111"/>
                  <a:gd name="T66" fmla="*/ 8 w 240"/>
                  <a:gd name="T67" fmla="*/ 2 h 111"/>
                  <a:gd name="T68" fmla="*/ 8 w 240"/>
                  <a:gd name="T69" fmla="*/ 2 h 111"/>
                  <a:gd name="T70" fmla="*/ 8 w 240"/>
                  <a:gd name="T71" fmla="*/ 2 h 111"/>
                  <a:gd name="T72" fmla="*/ 8 w 240"/>
                  <a:gd name="T73" fmla="*/ 2 h 111"/>
                  <a:gd name="T74" fmla="*/ 8 w 240"/>
                  <a:gd name="T75" fmla="*/ 2 h 111"/>
                  <a:gd name="T76" fmla="*/ 8 w 240"/>
                  <a:gd name="T77" fmla="*/ 2 h 111"/>
                  <a:gd name="T78" fmla="*/ 7 w 240"/>
                  <a:gd name="T79" fmla="*/ 3 h 111"/>
                  <a:gd name="T80" fmla="*/ 7 w 240"/>
                  <a:gd name="T81" fmla="*/ 3 h 111"/>
                  <a:gd name="T82" fmla="*/ 7 w 240"/>
                  <a:gd name="T83" fmla="*/ 3 h 111"/>
                  <a:gd name="T84" fmla="*/ 6 w 240"/>
                  <a:gd name="T85" fmla="*/ 3 h 111"/>
                  <a:gd name="T86" fmla="*/ 6 w 240"/>
                  <a:gd name="T87" fmla="*/ 3 h 111"/>
                  <a:gd name="T88" fmla="*/ 6 w 240"/>
                  <a:gd name="T89" fmla="*/ 3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40"/>
                  <a:gd name="T136" fmla="*/ 0 h 111"/>
                  <a:gd name="T137" fmla="*/ 240 w 240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40" h="111">
                    <a:moveTo>
                      <a:pt x="172" y="111"/>
                    </a:moveTo>
                    <a:lnTo>
                      <a:pt x="131" y="89"/>
                    </a:lnTo>
                    <a:lnTo>
                      <a:pt x="100" y="72"/>
                    </a:lnTo>
                    <a:lnTo>
                      <a:pt x="76" y="59"/>
                    </a:lnTo>
                    <a:lnTo>
                      <a:pt x="57" y="50"/>
                    </a:lnTo>
                    <a:lnTo>
                      <a:pt x="42" y="42"/>
                    </a:lnTo>
                    <a:lnTo>
                      <a:pt x="29" y="35"/>
                    </a:lnTo>
                    <a:lnTo>
                      <a:pt x="16" y="28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1" y="15"/>
                    </a:lnTo>
                    <a:lnTo>
                      <a:pt x="18" y="10"/>
                    </a:lnTo>
                    <a:lnTo>
                      <a:pt x="32" y="4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3" y="2"/>
                    </a:lnTo>
                    <a:lnTo>
                      <a:pt x="73" y="5"/>
                    </a:lnTo>
                    <a:lnTo>
                      <a:pt x="86" y="12"/>
                    </a:lnTo>
                    <a:lnTo>
                      <a:pt x="103" y="22"/>
                    </a:lnTo>
                    <a:lnTo>
                      <a:pt x="114" y="26"/>
                    </a:lnTo>
                    <a:lnTo>
                      <a:pt x="123" y="30"/>
                    </a:lnTo>
                    <a:lnTo>
                      <a:pt x="132" y="36"/>
                    </a:lnTo>
                    <a:lnTo>
                      <a:pt x="141" y="42"/>
                    </a:lnTo>
                    <a:lnTo>
                      <a:pt x="152" y="48"/>
                    </a:lnTo>
                    <a:lnTo>
                      <a:pt x="161" y="52"/>
                    </a:lnTo>
                    <a:lnTo>
                      <a:pt x="172" y="58"/>
                    </a:lnTo>
                    <a:lnTo>
                      <a:pt x="183" y="62"/>
                    </a:lnTo>
                    <a:lnTo>
                      <a:pt x="198" y="68"/>
                    </a:lnTo>
                    <a:lnTo>
                      <a:pt x="209" y="74"/>
                    </a:lnTo>
                    <a:lnTo>
                      <a:pt x="217" y="79"/>
                    </a:lnTo>
                    <a:lnTo>
                      <a:pt x="224" y="81"/>
                    </a:lnTo>
                    <a:lnTo>
                      <a:pt x="229" y="83"/>
                    </a:lnTo>
                    <a:lnTo>
                      <a:pt x="232" y="85"/>
                    </a:lnTo>
                    <a:lnTo>
                      <a:pt x="236" y="87"/>
                    </a:lnTo>
                    <a:lnTo>
                      <a:pt x="240" y="88"/>
                    </a:lnTo>
                    <a:lnTo>
                      <a:pt x="236" y="91"/>
                    </a:lnTo>
                    <a:lnTo>
                      <a:pt x="229" y="95"/>
                    </a:lnTo>
                    <a:lnTo>
                      <a:pt x="218" y="98"/>
                    </a:lnTo>
                    <a:lnTo>
                      <a:pt x="208" y="103"/>
                    </a:lnTo>
                    <a:lnTo>
                      <a:pt x="196" y="106"/>
                    </a:lnTo>
                    <a:lnTo>
                      <a:pt x="186" y="109"/>
                    </a:lnTo>
                    <a:lnTo>
                      <a:pt x="178" y="110"/>
                    </a:lnTo>
                    <a:lnTo>
                      <a:pt x="172" y="111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8" name="Freeform 326"/>
              <p:cNvSpPr>
                <a:spLocks/>
              </p:cNvSpPr>
              <p:nvPr/>
            </p:nvSpPr>
            <p:spPr bwMode="auto">
              <a:xfrm>
                <a:off x="1263" y="2948"/>
                <a:ext cx="22" cy="17"/>
              </a:xfrm>
              <a:custGeom>
                <a:avLst/>
                <a:gdLst>
                  <a:gd name="T0" fmla="*/ 1 w 44"/>
                  <a:gd name="T1" fmla="*/ 2 h 33"/>
                  <a:gd name="T2" fmla="*/ 1 w 44"/>
                  <a:gd name="T3" fmla="*/ 1 h 33"/>
                  <a:gd name="T4" fmla="*/ 1 w 44"/>
                  <a:gd name="T5" fmla="*/ 1 h 33"/>
                  <a:gd name="T6" fmla="*/ 1 w 44"/>
                  <a:gd name="T7" fmla="*/ 1 h 33"/>
                  <a:gd name="T8" fmla="*/ 0 w 44"/>
                  <a:gd name="T9" fmla="*/ 1 h 33"/>
                  <a:gd name="T10" fmla="*/ 1 w 44"/>
                  <a:gd name="T11" fmla="*/ 1 h 33"/>
                  <a:gd name="T12" fmla="*/ 1 w 44"/>
                  <a:gd name="T13" fmla="*/ 1 h 33"/>
                  <a:gd name="T14" fmla="*/ 1 w 44"/>
                  <a:gd name="T15" fmla="*/ 1 h 33"/>
                  <a:gd name="T16" fmla="*/ 1 w 44"/>
                  <a:gd name="T17" fmla="*/ 0 h 33"/>
                  <a:gd name="T18" fmla="*/ 1 w 44"/>
                  <a:gd name="T19" fmla="*/ 1 h 33"/>
                  <a:gd name="T20" fmla="*/ 2 w 44"/>
                  <a:gd name="T21" fmla="*/ 1 h 33"/>
                  <a:gd name="T22" fmla="*/ 2 w 44"/>
                  <a:gd name="T23" fmla="*/ 1 h 33"/>
                  <a:gd name="T24" fmla="*/ 2 w 44"/>
                  <a:gd name="T25" fmla="*/ 1 h 33"/>
                  <a:gd name="T26" fmla="*/ 2 w 44"/>
                  <a:gd name="T27" fmla="*/ 1 h 33"/>
                  <a:gd name="T28" fmla="*/ 2 w 44"/>
                  <a:gd name="T29" fmla="*/ 1 h 33"/>
                  <a:gd name="T30" fmla="*/ 1 w 44"/>
                  <a:gd name="T31" fmla="*/ 1 h 33"/>
                  <a:gd name="T32" fmla="*/ 1 w 44"/>
                  <a:gd name="T33" fmla="*/ 1 h 33"/>
                  <a:gd name="T34" fmla="*/ 1 w 44"/>
                  <a:gd name="T35" fmla="*/ 1 h 33"/>
                  <a:gd name="T36" fmla="*/ 1 w 44"/>
                  <a:gd name="T37" fmla="*/ 2 h 33"/>
                  <a:gd name="T38" fmla="*/ 1 w 44"/>
                  <a:gd name="T39" fmla="*/ 2 h 33"/>
                  <a:gd name="T40" fmla="*/ 1 w 44"/>
                  <a:gd name="T41" fmla="*/ 2 h 3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4"/>
                  <a:gd name="T64" fmla="*/ 0 h 33"/>
                  <a:gd name="T65" fmla="*/ 44 w 44"/>
                  <a:gd name="T66" fmla="*/ 33 h 3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4" h="33">
                    <a:moveTo>
                      <a:pt x="9" y="33"/>
                    </a:moveTo>
                    <a:lnTo>
                      <a:pt x="7" y="32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0" y="28"/>
                    </a:lnTo>
                    <a:lnTo>
                      <a:pt x="1" y="15"/>
                    </a:lnTo>
                    <a:lnTo>
                      <a:pt x="6" y="7"/>
                    </a:lnTo>
                    <a:lnTo>
                      <a:pt x="13" y="1"/>
                    </a:lnTo>
                    <a:lnTo>
                      <a:pt x="22" y="0"/>
                    </a:lnTo>
                    <a:lnTo>
                      <a:pt x="31" y="1"/>
                    </a:lnTo>
                    <a:lnTo>
                      <a:pt x="38" y="5"/>
                    </a:lnTo>
                    <a:lnTo>
                      <a:pt x="43" y="12"/>
                    </a:lnTo>
                    <a:lnTo>
                      <a:pt x="44" y="21"/>
                    </a:lnTo>
                    <a:lnTo>
                      <a:pt x="39" y="24"/>
                    </a:lnTo>
                    <a:lnTo>
                      <a:pt x="36" y="28"/>
                    </a:lnTo>
                    <a:lnTo>
                      <a:pt x="31" y="29"/>
                    </a:lnTo>
                    <a:lnTo>
                      <a:pt x="27" y="31"/>
                    </a:lnTo>
                    <a:lnTo>
                      <a:pt x="23" y="32"/>
                    </a:lnTo>
                    <a:lnTo>
                      <a:pt x="19" y="33"/>
                    </a:lnTo>
                    <a:lnTo>
                      <a:pt x="14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Freeform 327"/>
              <p:cNvSpPr>
                <a:spLocks/>
              </p:cNvSpPr>
              <p:nvPr/>
            </p:nvSpPr>
            <p:spPr bwMode="auto">
              <a:xfrm>
                <a:off x="1265" y="2952"/>
                <a:ext cx="16" cy="10"/>
              </a:xfrm>
              <a:custGeom>
                <a:avLst/>
                <a:gdLst>
                  <a:gd name="T0" fmla="*/ 1 w 31"/>
                  <a:gd name="T1" fmla="*/ 1 h 20"/>
                  <a:gd name="T2" fmla="*/ 1 w 31"/>
                  <a:gd name="T3" fmla="*/ 1 h 20"/>
                  <a:gd name="T4" fmla="*/ 0 w 31"/>
                  <a:gd name="T5" fmla="*/ 1 h 20"/>
                  <a:gd name="T6" fmla="*/ 0 w 31"/>
                  <a:gd name="T7" fmla="*/ 1 h 20"/>
                  <a:gd name="T8" fmla="*/ 0 w 31"/>
                  <a:gd name="T9" fmla="*/ 1 h 20"/>
                  <a:gd name="T10" fmla="*/ 1 w 31"/>
                  <a:gd name="T11" fmla="*/ 1 h 20"/>
                  <a:gd name="T12" fmla="*/ 1 w 31"/>
                  <a:gd name="T13" fmla="*/ 1 h 20"/>
                  <a:gd name="T14" fmla="*/ 1 w 31"/>
                  <a:gd name="T15" fmla="*/ 0 h 20"/>
                  <a:gd name="T16" fmla="*/ 1 w 31"/>
                  <a:gd name="T17" fmla="*/ 0 h 20"/>
                  <a:gd name="T18" fmla="*/ 1 w 31"/>
                  <a:gd name="T19" fmla="*/ 1 h 20"/>
                  <a:gd name="T20" fmla="*/ 1 w 31"/>
                  <a:gd name="T21" fmla="*/ 1 h 20"/>
                  <a:gd name="T22" fmla="*/ 1 w 31"/>
                  <a:gd name="T23" fmla="*/ 1 h 20"/>
                  <a:gd name="T24" fmla="*/ 1 w 31"/>
                  <a:gd name="T25" fmla="*/ 1 h 20"/>
                  <a:gd name="T26" fmla="*/ 1 w 31"/>
                  <a:gd name="T27" fmla="*/ 1 h 20"/>
                  <a:gd name="T28" fmla="*/ 1 w 31"/>
                  <a:gd name="T29" fmla="*/ 1 h 20"/>
                  <a:gd name="T30" fmla="*/ 1 w 31"/>
                  <a:gd name="T31" fmla="*/ 1 h 20"/>
                  <a:gd name="T32" fmla="*/ 1 w 31"/>
                  <a:gd name="T33" fmla="*/ 1 h 2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20"/>
                  <a:gd name="T53" fmla="*/ 31 w 31"/>
                  <a:gd name="T54" fmla="*/ 20 h 2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20">
                    <a:moveTo>
                      <a:pt x="6" y="20"/>
                    </a:moveTo>
                    <a:lnTo>
                      <a:pt x="1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6" y="5"/>
                    </a:lnTo>
                    <a:lnTo>
                      <a:pt x="11" y="1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6" y="1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1" y="6"/>
                    </a:lnTo>
                    <a:lnTo>
                      <a:pt x="27" y="14"/>
                    </a:lnTo>
                    <a:lnTo>
                      <a:pt x="21" y="17"/>
                    </a:lnTo>
                    <a:lnTo>
                      <a:pt x="1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Freeform 328"/>
              <p:cNvSpPr>
                <a:spLocks/>
              </p:cNvSpPr>
              <p:nvPr/>
            </p:nvSpPr>
            <p:spPr bwMode="auto">
              <a:xfrm>
                <a:off x="1297" y="2888"/>
                <a:ext cx="157" cy="70"/>
              </a:xfrm>
              <a:custGeom>
                <a:avLst/>
                <a:gdLst>
                  <a:gd name="T0" fmla="*/ 5 w 315"/>
                  <a:gd name="T1" fmla="*/ 5 h 140"/>
                  <a:gd name="T2" fmla="*/ 5 w 315"/>
                  <a:gd name="T3" fmla="*/ 5 h 140"/>
                  <a:gd name="T4" fmla="*/ 5 w 315"/>
                  <a:gd name="T5" fmla="*/ 5 h 140"/>
                  <a:gd name="T6" fmla="*/ 5 w 315"/>
                  <a:gd name="T7" fmla="*/ 4 h 140"/>
                  <a:gd name="T8" fmla="*/ 5 w 315"/>
                  <a:gd name="T9" fmla="*/ 4 h 140"/>
                  <a:gd name="T10" fmla="*/ 6 w 315"/>
                  <a:gd name="T11" fmla="*/ 4 h 140"/>
                  <a:gd name="T12" fmla="*/ 6 w 315"/>
                  <a:gd name="T13" fmla="*/ 4 h 140"/>
                  <a:gd name="T14" fmla="*/ 7 w 315"/>
                  <a:gd name="T15" fmla="*/ 4 h 140"/>
                  <a:gd name="T16" fmla="*/ 7 w 315"/>
                  <a:gd name="T17" fmla="*/ 3 h 140"/>
                  <a:gd name="T18" fmla="*/ 7 w 315"/>
                  <a:gd name="T19" fmla="*/ 3 h 140"/>
                  <a:gd name="T20" fmla="*/ 7 w 315"/>
                  <a:gd name="T21" fmla="*/ 2 h 140"/>
                  <a:gd name="T22" fmla="*/ 6 w 315"/>
                  <a:gd name="T23" fmla="*/ 2 h 140"/>
                  <a:gd name="T24" fmla="*/ 5 w 315"/>
                  <a:gd name="T25" fmla="*/ 1 h 140"/>
                  <a:gd name="T26" fmla="*/ 4 w 315"/>
                  <a:gd name="T27" fmla="*/ 1 h 140"/>
                  <a:gd name="T28" fmla="*/ 4 w 315"/>
                  <a:gd name="T29" fmla="*/ 1 h 140"/>
                  <a:gd name="T30" fmla="*/ 3 w 315"/>
                  <a:gd name="T31" fmla="*/ 1 h 140"/>
                  <a:gd name="T32" fmla="*/ 3 w 315"/>
                  <a:gd name="T33" fmla="*/ 1 h 140"/>
                  <a:gd name="T34" fmla="*/ 3 w 315"/>
                  <a:gd name="T35" fmla="*/ 1 h 140"/>
                  <a:gd name="T36" fmla="*/ 2 w 315"/>
                  <a:gd name="T37" fmla="*/ 1 h 140"/>
                  <a:gd name="T38" fmla="*/ 2 w 315"/>
                  <a:gd name="T39" fmla="*/ 1 h 140"/>
                  <a:gd name="T40" fmla="*/ 1 w 315"/>
                  <a:gd name="T41" fmla="*/ 2 h 140"/>
                  <a:gd name="T42" fmla="*/ 0 w 315"/>
                  <a:gd name="T43" fmla="*/ 2 h 140"/>
                  <a:gd name="T44" fmla="*/ 0 w 315"/>
                  <a:gd name="T45" fmla="*/ 2 h 140"/>
                  <a:gd name="T46" fmla="*/ 0 w 315"/>
                  <a:gd name="T47" fmla="*/ 2 h 140"/>
                  <a:gd name="T48" fmla="*/ 0 w 315"/>
                  <a:gd name="T49" fmla="*/ 2 h 140"/>
                  <a:gd name="T50" fmla="*/ 1 w 315"/>
                  <a:gd name="T51" fmla="*/ 1 h 140"/>
                  <a:gd name="T52" fmla="*/ 2 w 315"/>
                  <a:gd name="T53" fmla="*/ 1 h 140"/>
                  <a:gd name="T54" fmla="*/ 3 w 315"/>
                  <a:gd name="T55" fmla="*/ 0 h 140"/>
                  <a:gd name="T56" fmla="*/ 4 w 315"/>
                  <a:gd name="T57" fmla="*/ 1 h 140"/>
                  <a:gd name="T58" fmla="*/ 3 w 315"/>
                  <a:gd name="T59" fmla="*/ 1 h 140"/>
                  <a:gd name="T60" fmla="*/ 3 w 315"/>
                  <a:gd name="T61" fmla="*/ 1 h 140"/>
                  <a:gd name="T62" fmla="*/ 4 w 315"/>
                  <a:gd name="T63" fmla="*/ 1 h 140"/>
                  <a:gd name="T64" fmla="*/ 4 w 315"/>
                  <a:gd name="T65" fmla="*/ 1 h 140"/>
                  <a:gd name="T66" fmla="*/ 6 w 315"/>
                  <a:gd name="T67" fmla="*/ 1 h 140"/>
                  <a:gd name="T68" fmla="*/ 7 w 315"/>
                  <a:gd name="T69" fmla="*/ 2 h 140"/>
                  <a:gd name="T70" fmla="*/ 9 w 315"/>
                  <a:gd name="T71" fmla="*/ 3 h 140"/>
                  <a:gd name="T72" fmla="*/ 9 w 315"/>
                  <a:gd name="T73" fmla="*/ 3 h 140"/>
                  <a:gd name="T74" fmla="*/ 8 w 315"/>
                  <a:gd name="T75" fmla="*/ 4 h 140"/>
                  <a:gd name="T76" fmla="*/ 7 w 315"/>
                  <a:gd name="T77" fmla="*/ 4 h 140"/>
                  <a:gd name="T78" fmla="*/ 6 w 315"/>
                  <a:gd name="T79" fmla="*/ 5 h 14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15"/>
                  <a:gd name="T121" fmla="*/ 0 h 140"/>
                  <a:gd name="T122" fmla="*/ 315 w 315"/>
                  <a:gd name="T123" fmla="*/ 140 h 14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15" h="140">
                    <a:moveTo>
                      <a:pt x="187" y="140"/>
                    </a:moveTo>
                    <a:lnTo>
                      <a:pt x="182" y="136"/>
                    </a:lnTo>
                    <a:lnTo>
                      <a:pt x="176" y="134"/>
                    </a:lnTo>
                    <a:lnTo>
                      <a:pt x="171" y="133"/>
                    </a:lnTo>
                    <a:lnTo>
                      <a:pt x="165" y="132"/>
                    </a:lnTo>
                    <a:lnTo>
                      <a:pt x="166" y="130"/>
                    </a:lnTo>
                    <a:lnTo>
                      <a:pt x="166" y="129"/>
                    </a:lnTo>
                    <a:lnTo>
                      <a:pt x="166" y="128"/>
                    </a:lnTo>
                    <a:lnTo>
                      <a:pt x="166" y="127"/>
                    </a:lnTo>
                    <a:lnTo>
                      <a:pt x="175" y="123"/>
                    </a:lnTo>
                    <a:lnTo>
                      <a:pt x="186" y="120"/>
                    </a:lnTo>
                    <a:lnTo>
                      <a:pt x="195" y="118"/>
                    </a:lnTo>
                    <a:lnTo>
                      <a:pt x="205" y="114"/>
                    </a:lnTo>
                    <a:lnTo>
                      <a:pt x="214" y="112"/>
                    </a:lnTo>
                    <a:lnTo>
                      <a:pt x="225" y="108"/>
                    </a:lnTo>
                    <a:lnTo>
                      <a:pt x="234" y="105"/>
                    </a:lnTo>
                    <a:lnTo>
                      <a:pt x="243" y="100"/>
                    </a:lnTo>
                    <a:lnTo>
                      <a:pt x="243" y="90"/>
                    </a:lnTo>
                    <a:lnTo>
                      <a:pt x="245" y="80"/>
                    </a:lnTo>
                    <a:lnTo>
                      <a:pt x="247" y="70"/>
                    </a:lnTo>
                    <a:lnTo>
                      <a:pt x="247" y="64"/>
                    </a:lnTo>
                    <a:lnTo>
                      <a:pt x="235" y="58"/>
                    </a:lnTo>
                    <a:lnTo>
                      <a:pt x="221" y="50"/>
                    </a:lnTo>
                    <a:lnTo>
                      <a:pt x="207" y="43"/>
                    </a:lnTo>
                    <a:lnTo>
                      <a:pt x="193" y="36"/>
                    </a:lnTo>
                    <a:lnTo>
                      <a:pt x="178" y="29"/>
                    </a:lnTo>
                    <a:lnTo>
                      <a:pt x="165" y="23"/>
                    </a:lnTo>
                    <a:lnTo>
                      <a:pt x="153" y="20"/>
                    </a:lnTo>
                    <a:lnTo>
                      <a:pt x="144" y="19"/>
                    </a:lnTo>
                    <a:lnTo>
                      <a:pt x="140" y="22"/>
                    </a:lnTo>
                    <a:lnTo>
                      <a:pt x="134" y="24"/>
                    </a:lnTo>
                    <a:lnTo>
                      <a:pt x="127" y="24"/>
                    </a:lnTo>
                    <a:lnTo>
                      <a:pt x="121" y="24"/>
                    </a:lnTo>
                    <a:lnTo>
                      <a:pt x="114" y="24"/>
                    </a:lnTo>
                    <a:lnTo>
                      <a:pt x="107" y="23"/>
                    </a:lnTo>
                    <a:lnTo>
                      <a:pt x="102" y="22"/>
                    </a:lnTo>
                    <a:lnTo>
                      <a:pt x="97" y="21"/>
                    </a:lnTo>
                    <a:lnTo>
                      <a:pt x="91" y="24"/>
                    </a:lnTo>
                    <a:lnTo>
                      <a:pt x="82" y="29"/>
                    </a:lnTo>
                    <a:lnTo>
                      <a:pt x="70" y="35"/>
                    </a:lnTo>
                    <a:lnTo>
                      <a:pt x="58" y="40"/>
                    </a:lnTo>
                    <a:lnTo>
                      <a:pt x="44" y="47"/>
                    </a:lnTo>
                    <a:lnTo>
                      <a:pt x="31" y="53"/>
                    </a:lnTo>
                    <a:lnTo>
                      <a:pt x="21" y="57"/>
                    </a:lnTo>
                    <a:lnTo>
                      <a:pt x="13" y="58"/>
                    </a:lnTo>
                    <a:lnTo>
                      <a:pt x="7" y="54"/>
                    </a:lnTo>
                    <a:lnTo>
                      <a:pt x="4" y="52"/>
                    </a:lnTo>
                    <a:lnTo>
                      <a:pt x="1" y="51"/>
                    </a:lnTo>
                    <a:lnTo>
                      <a:pt x="0" y="49"/>
                    </a:lnTo>
                    <a:lnTo>
                      <a:pt x="12" y="42"/>
                    </a:lnTo>
                    <a:lnTo>
                      <a:pt x="28" y="34"/>
                    </a:lnTo>
                    <a:lnTo>
                      <a:pt x="46" y="24"/>
                    </a:lnTo>
                    <a:lnTo>
                      <a:pt x="67" y="16"/>
                    </a:lnTo>
                    <a:lnTo>
                      <a:pt x="87" y="9"/>
                    </a:lnTo>
                    <a:lnTo>
                      <a:pt x="106" y="4"/>
                    </a:lnTo>
                    <a:lnTo>
                      <a:pt x="123" y="0"/>
                    </a:lnTo>
                    <a:lnTo>
                      <a:pt x="136" y="0"/>
                    </a:lnTo>
                    <a:lnTo>
                      <a:pt x="129" y="5"/>
                    </a:lnTo>
                    <a:lnTo>
                      <a:pt x="122" y="8"/>
                    </a:lnTo>
                    <a:lnTo>
                      <a:pt x="118" y="14"/>
                    </a:lnTo>
                    <a:lnTo>
                      <a:pt x="114" y="20"/>
                    </a:lnTo>
                    <a:lnTo>
                      <a:pt x="121" y="16"/>
                    </a:lnTo>
                    <a:lnTo>
                      <a:pt x="128" y="13"/>
                    </a:lnTo>
                    <a:lnTo>
                      <a:pt x="133" y="9"/>
                    </a:lnTo>
                    <a:lnTo>
                      <a:pt x="138" y="4"/>
                    </a:lnTo>
                    <a:lnTo>
                      <a:pt x="159" y="11"/>
                    </a:lnTo>
                    <a:lnTo>
                      <a:pt x="182" y="20"/>
                    </a:lnTo>
                    <a:lnTo>
                      <a:pt x="204" y="30"/>
                    </a:lnTo>
                    <a:lnTo>
                      <a:pt x="227" y="40"/>
                    </a:lnTo>
                    <a:lnTo>
                      <a:pt x="250" y="52"/>
                    </a:lnTo>
                    <a:lnTo>
                      <a:pt x="272" y="65"/>
                    </a:lnTo>
                    <a:lnTo>
                      <a:pt x="294" y="76"/>
                    </a:lnTo>
                    <a:lnTo>
                      <a:pt x="315" y="88"/>
                    </a:lnTo>
                    <a:lnTo>
                      <a:pt x="303" y="95"/>
                    </a:lnTo>
                    <a:lnTo>
                      <a:pt x="288" y="103"/>
                    </a:lnTo>
                    <a:lnTo>
                      <a:pt x="270" y="111"/>
                    </a:lnTo>
                    <a:lnTo>
                      <a:pt x="251" y="120"/>
                    </a:lnTo>
                    <a:lnTo>
                      <a:pt x="232" y="127"/>
                    </a:lnTo>
                    <a:lnTo>
                      <a:pt x="214" y="134"/>
                    </a:lnTo>
                    <a:lnTo>
                      <a:pt x="198" y="138"/>
                    </a:lnTo>
                    <a:lnTo>
                      <a:pt x="187" y="140"/>
                    </a:lnTo>
                    <a:close/>
                  </a:path>
                </a:pathLst>
              </a:custGeom>
              <a:solidFill>
                <a:srgbClr val="66996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1" name="Freeform 329"/>
              <p:cNvSpPr>
                <a:spLocks/>
              </p:cNvSpPr>
              <p:nvPr/>
            </p:nvSpPr>
            <p:spPr bwMode="auto">
              <a:xfrm>
                <a:off x="1294" y="2946"/>
                <a:ext cx="22" cy="11"/>
              </a:xfrm>
              <a:custGeom>
                <a:avLst/>
                <a:gdLst>
                  <a:gd name="T0" fmla="*/ 1 w 45"/>
                  <a:gd name="T1" fmla="*/ 0 h 23"/>
                  <a:gd name="T2" fmla="*/ 0 w 45"/>
                  <a:gd name="T3" fmla="*/ 0 h 23"/>
                  <a:gd name="T4" fmla="*/ 0 w 45"/>
                  <a:gd name="T5" fmla="*/ 0 h 23"/>
                  <a:gd name="T6" fmla="*/ 0 w 45"/>
                  <a:gd name="T7" fmla="*/ 0 h 23"/>
                  <a:gd name="T8" fmla="*/ 0 w 45"/>
                  <a:gd name="T9" fmla="*/ 0 h 23"/>
                  <a:gd name="T10" fmla="*/ 0 w 45"/>
                  <a:gd name="T11" fmla="*/ 0 h 23"/>
                  <a:gd name="T12" fmla="*/ 0 w 45"/>
                  <a:gd name="T13" fmla="*/ 0 h 23"/>
                  <a:gd name="T14" fmla="*/ 0 w 45"/>
                  <a:gd name="T15" fmla="*/ 0 h 23"/>
                  <a:gd name="T16" fmla="*/ 0 w 45"/>
                  <a:gd name="T17" fmla="*/ 0 h 23"/>
                  <a:gd name="T18" fmla="*/ 0 w 45"/>
                  <a:gd name="T19" fmla="*/ 0 h 23"/>
                  <a:gd name="T20" fmla="*/ 0 w 45"/>
                  <a:gd name="T21" fmla="*/ 0 h 23"/>
                  <a:gd name="T22" fmla="*/ 0 w 45"/>
                  <a:gd name="T23" fmla="*/ 0 h 23"/>
                  <a:gd name="T24" fmla="*/ 0 w 45"/>
                  <a:gd name="T25" fmla="*/ 0 h 23"/>
                  <a:gd name="T26" fmla="*/ 0 w 45"/>
                  <a:gd name="T27" fmla="*/ 0 h 23"/>
                  <a:gd name="T28" fmla="*/ 1 w 45"/>
                  <a:gd name="T29" fmla="*/ 0 h 23"/>
                  <a:gd name="T30" fmla="*/ 1 w 45"/>
                  <a:gd name="T31" fmla="*/ 0 h 23"/>
                  <a:gd name="T32" fmla="*/ 1 w 45"/>
                  <a:gd name="T33" fmla="*/ 0 h 23"/>
                  <a:gd name="T34" fmla="*/ 1 w 45"/>
                  <a:gd name="T35" fmla="*/ 0 h 23"/>
                  <a:gd name="T36" fmla="*/ 1 w 45"/>
                  <a:gd name="T37" fmla="*/ 0 h 23"/>
                  <a:gd name="T38" fmla="*/ 1 w 45"/>
                  <a:gd name="T39" fmla="*/ 0 h 23"/>
                  <a:gd name="T40" fmla="*/ 1 w 45"/>
                  <a:gd name="T41" fmla="*/ 0 h 2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"/>
                  <a:gd name="T64" fmla="*/ 0 h 23"/>
                  <a:gd name="T65" fmla="*/ 45 w 45"/>
                  <a:gd name="T66" fmla="*/ 23 h 2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" h="23">
                    <a:moveTo>
                      <a:pt x="38" y="23"/>
                    </a:moveTo>
                    <a:lnTo>
                      <a:pt x="31" y="22"/>
                    </a:lnTo>
                    <a:lnTo>
                      <a:pt x="24" y="21"/>
                    </a:lnTo>
                    <a:lnTo>
                      <a:pt x="19" y="20"/>
                    </a:lnTo>
                    <a:lnTo>
                      <a:pt x="13" y="18"/>
                    </a:lnTo>
                    <a:lnTo>
                      <a:pt x="8" y="14"/>
                    </a:lnTo>
                    <a:lnTo>
                      <a:pt x="5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5" y="2"/>
                    </a:lnTo>
                    <a:lnTo>
                      <a:pt x="10" y="3"/>
                    </a:lnTo>
                    <a:lnTo>
                      <a:pt x="15" y="5"/>
                    </a:lnTo>
                    <a:lnTo>
                      <a:pt x="21" y="8"/>
                    </a:lnTo>
                    <a:lnTo>
                      <a:pt x="27" y="12"/>
                    </a:lnTo>
                    <a:lnTo>
                      <a:pt x="33" y="15"/>
                    </a:lnTo>
                    <a:lnTo>
                      <a:pt x="39" y="19"/>
                    </a:lnTo>
                    <a:lnTo>
                      <a:pt x="45" y="22"/>
                    </a:lnTo>
                    <a:lnTo>
                      <a:pt x="44" y="23"/>
                    </a:lnTo>
                    <a:lnTo>
                      <a:pt x="42" y="23"/>
                    </a:lnTo>
                    <a:lnTo>
                      <a:pt x="38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2" name="Freeform 330"/>
              <p:cNvSpPr>
                <a:spLocks/>
              </p:cNvSpPr>
              <p:nvPr/>
            </p:nvSpPr>
            <p:spPr bwMode="auto">
              <a:xfrm>
                <a:off x="1213" y="2943"/>
                <a:ext cx="10" cy="11"/>
              </a:xfrm>
              <a:custGeom>
                <a:avLst/>
                <a:gdLst>
                  <a:gd name="T0" fmla="*/ 0 w 21"/>
                  <a:gd name="T1" fmla="*/ 1 h 21"/>
                  <a:gd name="T2" fmla="*/ 0 w 21"/>
                  <a:gd name="T3" fmla="*/ 1 h 21"/>
                  <a:gd name="T4" fmla="*/ 0 w 21"/>
                  <a:gd name="T5" fmla="*/ 1 h 21"/>
                  <a:gd name="T6" fmla="*/ 0 w 21"/>
                  <a:gd name="T7" fmla="*/ 1 h 21"/>
                  <a:gd name="T8" fmla="*/ 0 w 21"/>
                  <a:gd name="T9" fmla="*/ 1 h 21"/>
                  <a:gd name="T10" fmla="*/ 0 w 21"/>
                  <a:gd name="T11" fmla="*/ 1 h 21"/>
                  <a:gd name="T12" fmla="*/ 0 w 21"/>
                  <a:gd name="T13" fmla="*/ 1 h 21"/>
                  <a:gd name="T14" fmla="*/ 0 w 21"/>
                  <a:gd name="T15" fmla="*/ 1 h 21"/>
                  <a:gd name="T16" fmla="*/ 0 w 21"/>
                  <a:gd name="T17" fmla="*/ 1 h 21"/>
                  <a:gd name="T18" fmla="*/ 0 w 21"/>
                  <a:gd name="T19" fmla="*/ 1 h 21"/>
                  <a:gd name="T20" fmla="*/ 0 w 21"/>
                  <a:gd name="T21" fmla="*/ 1 h 21"/>
                  <a:gd name="T22" fmla="*/ 0 w 21"/>
                  <a:gd name="T23" fmla="*/ 1 h 21"/>
                  <a:gd name="T24" fmla="*/ 0 w 21"/>
                  <a:gd name="T25" fmla="*/ 1 h 21"/>
                  <a:gd name="T26" fmla="*/ 0 w 21"/>
                  <a:gd name="T27" fmla="*/ 1 h 21"/>
                  <a:gd name="T28" fmla="*/ 0 w 21"/>
                  <a:gd name="T29" fmla="*/ 1 h 21"/>
                  <a:gd name="T30" fmla="*/ 0 w 21"/>
                  <a:gd name="T31" fmla="*/ 1 h 21"/>
                  <a:gd name="T32" fmla="*/ 0 w 21"/>
                  <a:gd name="T33" fmla="*/ 0 h 21"/>
                  <a:gd name="T34" fmla="*/ 0 w 21"/>
                  <a:gd name="T35" fmla="*/ 1 h 21"/>
                  <a:gd name="T36" fmla="*/ 0 w 21"/>
                  <a:gd name="T37" fmla="*/ 1 h 21"/>
                  <a:gd name="T38" fmla="*/ 0 w 21"/>
                  <a:gd name="T39" fmla="*/ 1 h 21"/>
                  <a:gd name="T40" fmla="*/ 0 w 21"/>
                  <a:gd name="T41" fmla="*/ 1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1"/>
                  <a:gd name="T64" fmla="*/ 0 h 21"/>
                  <a:gd name="T65" fmla="*/ 21 w 2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1" h="21">
                    <a:moveTo>
                      <a:pt x="12" y="21"/>
                    </a:moveTo>
                    <a:lnTo>
                      <a:pt x="12" y="19"/>
                    </a:lnTo>
                    <a:lnTo>
                      <a:pt x="10" y="18"/>
                    </a:lnTo>
                    <a:lnTo>
                      <a:pt x="8" y="18"/>
                    </a:lnTo>
                    <a:lnTo>
                      <a:pt x="6" y="18"/>
                    </a:lnTo>
                    <a:lnTo>
                      <a:pt x="2" y="18"/>
                    </a:lnTo>
                    <a:lnTo>
                      <a:pt x="0" y="18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2"/>
                    </a:lnTo>
                    <a:lnTo>
                      <a:pt x="6" y="9"/>
                    </a:lnTo>
                    <a:lnTo>
                      <a:pt x="10" y="6"/>
                    </a:lnTo>
                    <a:lnTo>
                      <a:pt x="15" y="3"/>
                    </a:lnTo>
                    <a:lnTo>
                      <a:pt x="20" y="0"/>
                    </a:lnTo>
                    <a:lnTo>
                      <a:pt x="21" y="4"/>
                    </a:lnTo>
                    <a:lnTo>
                      <a:pt x="21" y="11"/>
                    </a:lnTo>
                    <a:lnTo>
                      <a:pt x="17" y="18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3" name="Freeform 331"/>
              <p:cNvSpPr>
                <a:spLocks/>
              </p:cNvSpPr>
              <p:nvPr/>
            </p:nvSpPr>
            <p:spPr bwMode="auto">
              <a:xfrm>
                <a:off x="1313" y="2901"/>
                <a:ext cx="102" cy="48"/>
              </a:xfrm>
              <a:custGeom>
                <a:avLst/>
                <a:gdLst>
                  <a:gd name="T0" fmla="*/ 3 w 205"/>
                  <a:gd name="T1" fmla="*/ 3 h 95"/>
                  <a:gd name="T2" fmla="*/ 3 w 205"/>
                  <a:gd name="T3" fmla="*/ 3 h 95"/>
                  <a:gd name="T4" fmla="*/ 2 w 205"/>
                  <a:gd name="T5" fmla="*/ 3 h 95"/>
                  <a:gd name="T6" fmla="*/ 2 w 205"/>
                  <a:gd name="T7" fmla="*/ 3 h 95"/>
                  <a:gd name="T8" fmla="*/ 2 w 205"/>
                  <a:gd name="T9" fmla="*/ 3 h 95"/>
                  <a:gd name="T10" fmla="*/ 1 w 205"/>
                  <a:gd name="T11" fmla="*/ 2 h 95"/>
                  <a:gd name="T12" fmla="*/ 1 w 205"/>
                  <a:gd name="T13" fmla="*/ 2 h 95"/>
                  <a:gd name="T14" fmla="*/ 0 w 205"/>
                  <a:gd name="T15" fmla="*/ 2 h 95"/>
                  <a:gd name="T16" fmla="*/ 0 w 205"/>
                  <a:gd name="T17" fmla="*/ 2 h 95"/>
                  <a:gd name="T18" fmla="*/ 0 w 205"/>
                  <a:gd name="T19" fmla="*/ 2 h 95"/>
                  <a:gd name="T20" fmla="*/ 0 w 205"/>
                  <a:gd name="T21" fmla="*/ 2 h 95"/>
                  <a:gd name="T22" fmla="*/ 0 w 205"/>
                  <a:gd name="T23" fmla="*/ 2 h 95"/>
                  <a:gd name="T24" fmla="*/ 0 w 205"/>
                  <a:gd name="T25" fmla="*/ 1 h 95"/>
                  <a:gd name="T26" fmla="*/ 0 w 205"/>
                  <a:gd name="T27" fmla="*/ 1 h 95"/>
                  <a:gd name="T28" fmla="*/ 1 w 205"/>
                  <a:gd name="T29" fmla="*/ 1 h 95"/>
                  <a:gd name="T30" fmla="*/ 2 w 205"/>
                  <a:gd name="T31" fmla="*/ 1 h 95"/>
                  <a:gd name="T32" fmla="*/ 2 w 205"/>
                  <a:gd name="T33" fmla="*/ 1 h 95"/>
                  <a:gd name="T34" fmla="*/ 2 w 205"/>
                  <a:gd name="T35" fmla="*/ 1 h 95"/>
                  <a:gd name="T36" fmla="*/ 3 w 205"/>
                  <a:gd name="T37" fmla="*/ 1 h 95"/>
                  <a:gd name="T38" fmla="*/ 3 w 205"/>
                  <a:gd name="T39" fmla="*/ 0 h 95"/>
                  <a:gd name="T40" fmla="*/ 4 w 205"/>
                  <a:gd name="T41" fmla="*/ 1 h 95"/>
                  <a:gd name="T42" fmla="*/ 4 w 205"/>
                  <a:gd name="T43" fmla="*/ 1 h 95"/>
                  <a:gd name="T44" fmla="*/ 5 w 205"/>
                  <a:gd name="T45" fmla="*/ 1 h 95"/>
                  <a:gd name="T46" fmla="*/ 5 w 205"/>
                  <a:gd name="T47" fmla="*/ 1 h 95"/>
                  <a:gd name="T48" fmla="*/ 6 w 205"/>
                  <a:gd name="T49" fmla="*/ 2 h 95"/>
                  <a:gd name="T50" fmla="*/ 6 w 205"/>
                  <a:gd name="T51" fmla="*/ 2 h 95"/>
                  <a:gd name="T52" fmla="*/ 6 w 205"/>
                  <a:gd name="T53" fmla="*/ 2 h 95"/>
                  <a:gd name="T54" fmla="*/ 6 w 205"/>
                  <a:gd name="T55" fmla="*/ 2 h 95"/>
                  <a:gd name="T56" fmla="*/ 6 w 205"/>
                  <a:gd name="T57" fmla="*/ 3 h 95"/>
                  <a:gd name="T58" fmla="*/ 5 w 205"/>
                  <a:gd name="T59" fmla="*/ 3 h 95"/>
                  <a:gd name="T60" fmla="*/ 4 w 205"/>
                  <a:gd name="T61" fmla="*/ 3 h 95"/>
                  <a:gd name="T62" fmla="*/ 3 w 205"/>
                  <a:gd name="T63" fmla="*/ 3 h 9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5"/>
                  <a:gd name="T97" fmla="*/ 0 h 95"/>
                  <a:gd name="T98" fmla="*/ 205 w 205"/>
                  <a:gd name="T99" fmla="*/ 95 h 9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5" h="95">
                    <a:moveTo>
                      <a:pt x="117" y="95"/>
                    </a:moveTo>
                    <a:lnTo>
                      <a:pt x="112" y="93"/>
                    </a:lnTo>
                    <a:lnTo>
                      <a:pt x="107" y="91"/>
                    </a:lnTo>
                    <a:lnTo>
                      <a:pt x="104" y="88"/>
                    </a:lnTo>
                    <a:lnTo>
                      <a:pt x="99" y="87"/>
                    </a:lnTo>
                    <a:lnTo>
                      <a:pt x="95" y="85"/>
                    </a:lnTo>
                    <a:lnTo>
                      <a:pt x="90" y="83"/>
                    </a:lnTo>
                    <a:lnTo>
                      <a:pt x="86" y="81"/>
                    </a:lnTo>
                    <a:lnTo>
                      <a:pt x="81" y="79"/>
                    </a:lnTo>
                    <a:lnTo>
                      <a:pt x="73" y="68"/>
                    </a:lnTo>
                    <a:lnTo>
                      <a:pt x="66" y="58"/>
                    </a:lnTo>
                    <a:lnTo>
                      <a:pt x="58" y="51"/>
                    </a:lnTo>
                    <a:lnTo>
                      <a:pt x="50" y="46"/>
                    </a:lnTo>
                    <a:lnTo>
                      <a:pt x="41" y="42"/>
                    </a:lnTo>
                    <a:lnTo>
                      <a:pt x="31" y="40"/>
                    </a:lnTo>
                    <a:lnTo>
                      <a:pt x="20" y="40"/>
                    </a:lnTo>
                    <a:lnTo>
                      <a:pt x="6" y="40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1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3"/>
                    </a:lnTo>
                    <a:lnTo>
                      <a:pt x="7" y="28"/>
                    </a:lnTo>
                    <a:lnTo>
                      <a:pt x="16" y="24"/>
                    </a:lnTo>
                    <a:lnTo>
                      <a:pt x="26" y="19"/>
                    </a:lnTo>
                    <a:lnTo>
                      <a:pt x="35" y="13"/>
                    </a:lnTo>
                    <a:lnTo>
                      <a:pt x="45" y="10"/>
                    </a:lnTo>
                    <a:lnTo>
                      <a:pt x="56" y="5"/>
                    </a:lnTo>
                    <a:lnTo>
                      <a:pt x="65" y="3"/>
                    </a:lnTo>
                    <a:lnTo>
                      <a:pt x="74" y="1"/>
                    </a:lnTo>
                    <a:lnTo>
                      <a:pt x="80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104" y="2"/>
                    </a:lnTo>
                    <a:lnTo>
                      <a:pt x="110" y="1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9" y="3"/>
                    </a:lnTo>
                    <a:lnTo>
                      <a:pt x="138" y="8"/>
                    </a:lnTo>
                    <a:lnTo>
                      <a:pt x="147" y="11"/>
                    </a:lnTo>
                    <a:lnTo>
                      <a:pt x="155" y="16"/>
                    </a:lnTo>
                    <a:lnTo>
                      <a:pt x="163" y="20"/>
                    </a:lnTo>
                    <a:lnTo>
                      <a:pt x="171" y="25"/>
                    </a:lnTo>
                    <a:lnTo>
                      <a:pt x="180" y="28"/>
                    </a:lnTo>
                    <a:lnTo>
                      <a:pt x="188" y="33"/>
                    </a:lnTo>
                    <a:lnTo>
                      <a:pt x="197" y="35"/>
                    </a:lnTo>
                    <a:lnTo>
                      <a:pt x="202" y="38"/>
                    </a:lnTo>
                    <a:lnTo>
                      <a:pt x="204" y="39"/>
                    </a:lnTo>
                    <a:lnTo>
                      <a:pt x="205" y="40"/>
                    </a:lnTo>
                    <a:lnTo>
                      <a:pt x="204" y="46"/>
                    </a:lnTo>
                    <a:lnTo>
                      <a:pt x="204" y="50"/>
                    </a:lnTo>
                    <a:lnTo>
                      <a:pt x="204" y="57"/>
                    </a:lnTo>
                    <a:lnTo>
                      <a:pt x="204" y="69"/>
                    </a:lnTo>
                    <a:lnTo>
                      <a:pt x="195" y="73"/>
                    </a:lnTo>
                    <a:lnTo>
                      <a:pt x="185" y="78"/>
                    </a:lnTo>
                    <a:lnTo>
                      <a:pt x="172" y="83"/>
                    </a:lnTo>
                    <a:lnTo>
                      <a:pt x="160" y="86"/>
                    </a:lnTo>
                    <a:lnTo>
                      <a:pt x="149" y="90"/>
                    </a:lnTo>
                    <a:lnTo>
                      <a:pt x="137" y="93"/>
                    </a:lnTo>
                    <a:lnTo>
                      <a:pt x="126" y="94"/>
                    </a:lnTo>
                    <a:lnTo>
                      <a:pt x="117" y="95"/>
                    </a:lnTo>
                    <a:close/>
                  </a:path>
                </a:pathLst>
              </a:cu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4" name="Freeform 332"/>
              <p:cNvSpPr>
                <a:spLocks/>
              </p:cNvSpPr>
              <p:nvPr/>
            </p:nvSpPr>
            <p:spPr bwMode="auto">
              <a:xfrm>
                <a:off x="1208" y="2939"/>
                <a:ext cx="13" cy="8"/>
              </a:xfrm>
              <a:custGeom>
                <a:avLst/>
                <a:gdLst>
                  <a:gd name="T0" fmla="*/ 1 w 25"/>
                  <a:gd name="T1" fmla="*/ 1 h 16"/>
                  <a:gd name="T2" fmla="*/ 1 w 25"/>
                  <a:gd name="T3" fmla="*/ 1 h 16"/>
                  <a:gd name="T4" fmla="*/ 1 w 25"/>
                  <a:gd name="T5" fmla="*/ 1 h 16"/>
                  <a:gd name="T6" fmla="*/ 1 w 25"/>
                  <a:gd name="T7" fmla="*/ 1 h 16"/>
                  <a:gd name="T8" fmla="*/ 0 w 25"/>
                  <a:gd name="T9" fmla="*/ 1 h 16"/>
                  <a:gd name="T10" fmla="*/ 1 w 25"/>
                  <a:gd name="T11" fmla="*/ 1 h 16"/>
                  <a:gd name="T12" fmla="*/ 1 w 25"/>
                  <a:gd name="T13" fmla="*/ 1 h 16"/>
                  <a:gd name="T14" fmla="*/ 1 w 25"/>
                  <a:gd name="T15" fmla="*/ 0 h 16"/>
                  <a:gd name="T16" fmla="*/ 1 w 25"/>
                  <a:gd name="T17" fmla="*/ 0 h 16"/>
                  <a:gd name="T18" fmla="*/ 1 w 25"/>
                  <a:gd name="T19" fmla="*/ 1 h 16"/>
                  <a:gd name="T20" fmla="*/ 1 w 25"/>
                  <a:gd name="T21" fmla="*/ 1 h 16"/>
                  <a:gd name="T22" fmla="*/ 1 w 25"/>
                  <a:gd name="T23" fmla="*/ 1 h 16"/>
                  <a:gd name="T24" fmla="*/ 1 w 25"/>
                  <a:gd name="T25" fmla="*/ 1 h 16"/>
                  <a:gd name="T26" fmla="*/ 1 w 25"/>
                  <a:gd name="T27" fmla="*/ 1 h 16"/>
                  <a:gd name="T28" fmla="*/ 1 w 25"/>
                  <a:gd name="T29" fmla="*/ 1 h 16"/>
                  <a:gd name="T30" fmla="*/ 1 w 25"/>
                  <a:gd name="T31" fmla="*/ 1 h 16"/>
                  <a:gd name="T32" fmla="*/ 1 w 25"/>
                  <a:gd name="T33" fmla="*/ 1 h 1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"/>
                  <a:gd name="T52" fmla="*/ 0 h 16"/>
                  <a:gd name="T53" fmla="*/ 25 w 25"/>
                  <a:gd name="T54" fmla="*/ 16 h 1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" h="16">
                    <a:moveTo>
                      <a:pt x="2" y="16"/>
                    </a:moveTo>
                    <a:lnTo>
                      <a:pt x="1" y="15"/>
                    </a:lnTo>
                    <a:lnTo>
                      <a:pt x="1" y="14"/>
                    </a:lnTo>
                    <a:lnTo>
                      <a:pt x="1" y="12"/>
                    </a:lnTo>
                    <a:lnTo>
                      <a:pt x="0" y="9"/>
                    </a:lnTo>
                    <a:lnTo>
                      <a:pt x="6" y="5"/>
                    </a:lnTo>
                    <a:lnTo>
                      <a:pt x="13" y="2"/>
                    </a:lnTo>
                    <a:lnTo>
                      <a:pt x="18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15" y="10"/>
                    </a:lnTo>
                    <a:lnTo>
                      <a:pt x="8" y="14"/>
                    </a:lnTo>
                    <a:lnTo>
                      <a:pt x="4" y="15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5" name="Freeform 333"/>
              <p:cNvSpPr>
                <a:spLocks/>
              </p:cNvSpPr>
              <p:nvPr/>
            </p:nvSpPr>
            <p:spPr bwMode="auto">
              <a:xfrm>
                <a:off x="1373" y="2927"/>
                <a:ext cx="27" cy="12"/>
              </a:xfrm>
              <a:custGeom>
                <a:avLst/>
                <a:gdLst>
                  <a:gd name="T0" fmla="*/ 0 w 54"/>
                  <a:gd name="T1" fmla="*/ 0 h 25"/>
                  <a:gd name="T2" fmla="*/ 0 w 54"/>
                  <a:gd name="T3" fmla="*/ 0 h 25"/>
                  <a:gd name="T4" fmla="*/ 0 w 54"/>
                  <a:gd name="T5" fmla="*/ 0 h 25"/>
                  <a:gd name="T6" fmla="*/ 0 w 54"/>
                  <a:gd name="T7" fmla="*/ 0 h 25"/>
                  <a:gd name="T8" fmla="*/ 0 w 54"/>
                  <a:gd name="T9" fmla="*/ 0 h 25"/>
                  <a:gd name="T10" fmla="*/ 1 w 54"/>
                  <a:gd name="T11" fmla="*/ 0 h 25"/>
                  <a:gd name="T12" fmla="*/ 1 w 54"/>
                  <a:gd name="T13" fmla="*/ 0 h 25"/>
                  <a:gd name="T14" fmla="*/ 1 w 54"/>
                  <a:gd name="T15" fmla="*/ 0 h 25"/>
                  <a:gd name="T16" fmla="*/ 1 w 54"/>
                  <a:gd name="T17" fmla="*/ 0 h 25"/>
                  <a:gd name="T18" fmla="*/ 1 w 54"/>
                  <a:gd name="T19" fmla="*/ 0 h 25"/>
                  <a:gd name="T20" fmla="*/ 2 w 54"/>
                  <a:gd name="T21" fmla="*/ 0 h 25"/>
                  <a:gd name="T22" fmla="*/ 2 w 54"/>
                  <a:gd name="T23" fmla="*/ 0 h 25"/>
                  <a:gd name="T24" fmla="*/ 2 w 54"/>
                  <a:gd name="T25" fmla="*/ 0 h 25"/>
                  <a:gd name="T26" fmla="*/ 2 w 54"/>
                  <a:gd name="T27" fmla="*/ 0 h 25"/>
                  <a:gd name="T28" fmla="*/ 2 w 54"/>
                  <a:gd name="T29" fmla="*/ 0 h 25"/>
                  <a:gd name="T30" fmla="*/ 2 w 54"/>
                  <a:gd name="T31" fmla="*/ 0 h 25"/>
                  <a:gd name="T32" fmla="*/ 1 w 54"/>
                  <a:gd name="T33" fmla="*/ 0 h 25"/>
                  <a:gd name="T34" fmla="*/ 1 w 54"/>
                  <a:gd name="T35" fmla="*/ 0 h 25"/>
                  <a:gd name="T36" fmla="*/ 1 w 54"/>
                  <a:gd name="T37" fmla="*/ 0 h 25"/>
                  <a:gd name="T38" fmla="*/ 1 w 54"/>
                  <a:gd name="T39" fmla="*/ 0 h 25"/>
                  <a:gd name="T40" fmla="*/ 0 w 54"/>
                  <a:gd name="T41" fmla="*/ 0 h 2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4"/>
                  <a:gd name="T64" fmla="*/ 0 h 25"/>
                  <a:gd name="T65" fmla="*/ 54 w 54"/>
                  <a:gd name="T66" fmla="*/ 25 h 2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4" h="25">
                    <a:moveTo>
                      <a:pt x="0" y="25"/>
                    </a:moveTo>
                    <a:lnTo>
                      <a:pt x="0" y="24"/>
                    </a:lnTo>
                    <a:lnTo>
                      <a:pt x="0" y="22"/>
                    </a:lnTo>
                    <a:lnTo>
                      <a:pt x="0" y="21"/>
                    </a:lnTo>
                    <a:lnTo>
                      <a:pt x="6" y="17"/>
                    </a:lnTo>
                    <a:lnTo>
                      <a:pt x="12" y="13"/>
                    </a:lnTo>
                    <a:lnTo>
                      <a:pt x="17" y="10"/>
                    </a:lnTo>
                    <a:lnTo>
                      <a:pt x="25" y="7"/>
                    </a:lnTo>
                    <a:lnTo>
                      <a:pt x="32" y="5"/>
                    </a:lnTo>
                    <a:lnTo>
                      <a:pt x="39" y="3"/>
                    </a:lnTo>
                    <a:lnTo>
                      <a:pt x="47" y="2"/>
                    </a:lnTo>
                    <a:lnTo>
                      <a:pt x="54" y="0"/>
                    </a:lnTo>
                    <a:lnTo>
                      <a:pt x="53" y="4"/>
                    </a:lnTo>
                    <a:lnTo>
                      <a:pt x="47" y="9"/>
                    </a:lnTo>
                    <a:lnTo>
                      <a:pt x="39" y="12"/>
                    </a:lnTo>
                    <a:lnTo>
                      <a:pt x="31" y="15"/>
                    </a:lnTo>
                    <a:lnTo>
                      <a:pt x="21" y="19"/>
                    </a:lnTo>
                    <a:lnTo>
                      <a:pt x="12" y="22"/>
                    </a:lnTo>
                    <a:lnTo>
                      <a:pt x="5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6" name="Freeform 334"/>
              <p:cNvSpPr>
                <a:spLocks/>
              </p:cNvSpPr>
              <p:nvPr/>
            </p:nvSpPr>
            <p:spPr bwMode="auto">
              <a:xfrm>
                <a:off x="1421" y="2923"/>
                <a:ext cx="16" cy="16"/>
              </a:xfrm>
              <a:custGeom>
                <a:avLst/>
                <a:gdLst>
                  <a:gd name="T0" fmla="*/ 1 w 31"/>
                  <a:gd name="T1" fmla="*/ 1 h 32"/>
                  <a:gd name="T2" fmla="*/ 1 w 31"/>
                  <a:gd name="T3" fmla="*/ 1 h 32"/>
                  <a:gd name="T4" fmla="*/ 1 w 31"/>
                  <a:gd name="T5" fmla="*/ 1 h 32"/>
                  <a:gd name="T6" fmla="*/ 1 w 31"/>
                  <a:gd name="T7" fmla="*/ 1 h 32"/>
                  <a:gd name="T8" fmla="*/ 1 w 31"/>
                  <a:gd name="T9" fmla="*/ 1 h 32"/>
                  <a:gd name="T10" fmla="*/ 1 w 31"/>
                  <a:gd name="T11" fmla="*/ 1 h 32"/>
                  <a:gd name="T12" fmla="*/ 1 w 31"/>
                  <a:gd name="T13" fmla="*/ 1 h 32"/>
                  <a:gd name="T14" fmla="*/ 1 w 31"/>
                  <a:gd name="T15" fmla="*/ 1 h 32"/>
                  <a:gd name="T16" fmla="*/ 1 w 31"/>
                  <a:gd name="T17" fmla="*/ 1 h 32"/>
                  <a:gd name="T18" fmla="*/ 1 w 31"/>
                  <a:gd name="T19" fmla="*/ 1 h 32"/>
                  <a:gd name="T20" fmla="*/ 1 w 31"/>
                  <a:gd name="T21" fmla="*/ 1 h 32"/>
                  <a:gd name="T22" fmla="*/ 1 w 31"/>
                  <a:gd name="T23" fmla="*/ 1 h 32"/>
                  <a:gd name="T24" fmla="*/ 1 w 31"/>
                  <a:gd name="T25" fmla="*/ 1 h 32"/>
                  <a:gd name="T26" fmla="*/ 1 w 31"/>
                  <a:gd name="T27" fmla="*/ 1 h 32"/>
                  <a:gd name="T28" fmla="*/ 1 w 31"/>
                  <a:gd name="T29" fmla="*/ 1 h 32"/>
                  <a:gd name="T30" fmla="*/ 1 w 31"/>
                  <a:gd name="T31" fmla="*/ 1 h 32"/>
                  <a:gd name="T32" fmla="*/ 0 w 31"/>
                  <a:gd name="T33" fmla="*/ 1 h 32"/>
                  <a:gd name="T34" fmla="*/ 1 w 31"/>
                  <a:gd name="T35" fmla="*/ 1 h 32"/>
                  <a:gd name="T36" fmla="*/ 1 w 31"/>
                  <a:gd name="T37" fmla="*/ 1 h 32"/>
                  <a:gd name="T38" fmla="*/ 1 w 31"/>
                  <a:gd name="T39" fmla="*/ 1 h 32"/>
                  <a:gd name="T40" fmla="*/ 1 w 31"/>
                  <a:gd name="T41" fmla="*/ 0 h 32"/>
                  <a:gd name="T42" fmla="*/ 1 w 31"/>
                  <a:gd name="T43" fmla="*/ 1 h 32"/>
                  <a:gd name="T44" fmla="*/ 1 w 31"/>
                  <a:gd name="T45" fmla="*/ 1 h 32"/>
                  <a:gd name="T46" fmla="*/ 1 w 31"/>
                  <a:gd name="T47" fmla="*/ 1 h 32"/>
                  <a:gd name="T48" fmla="*/ 1 w 31"/>
                  <a:gd name="T49" fmla="*/ 1 h 32"/>
                  <a:gd name="T50" fmla="*/ 1 w 31"/>
                  <a:gd name="T51" fmla="*/ 1 h 32"/>
                  <a:gd name="T52" fmla="*/ 1 w 31"/>
                  <a:gd name="T53" fmla="*/ 1 h 32"/>
                  <a:gd name="T54" fmla="*/ 1 w 31"/>
                  <a:gd name="T55" fmla="*/ 1 h 32"/>
                  <a:gd name="T56" fmla="*/ 1 w 31"/>
                  <a:gd name="T57" fmla="*/ 1 h 32"/>
                  <a:gd name="T58" fmla="*/ 1 w 31"/>
                  <a:gd name="T59" fmla="*/ 1 h 32"/>
                  <a:gd name="T60" fmla="*/ 1 w 31"/>
                  <a:gd name="T61" fmla="*/ 1 h 32"/>
                  <a:gd name="T62" fmla="*/ 1 w 31"/>
                  <a:gd name="T63" fmla="*/ 1 h 32"/>
                  <a:gd name="T64" fmla="*/ 1 w 31"/>
                  <a:gd name="T65" fmla="*/ 1 h 32"/>
                  <a:gd name="T66" fmla="*/ 1 w 31"/>
                  <a:gd name="T67" fmla="*/ 1 h 32"/>
                  <a:gd name="T68" fmla="*/ 1 w 31"/>
                  <a:gd name="T69" fmla="*/ 1 h 32"/>
                  <a:gd name="T70" fmla="*/ 1 w 31"/>
                  <a:gd name="T71" fmla="*/ 1 h 32"/>
                  <a:gd name="T72" fmla="*/ 1 w 31"/>
                  <a:gd name="T73" fmla="*/ 1 h 32"/>
                  <a:gd name="T74" fmla="*/ 1 w 31"/>
                  <a:gd name="T75" fmla="*/ 1 h 32"/>
                  <a:gd name="T76" fmla="*/ 1 w 31"/>
                  <a:gd name="T77" fmla="*/ 1 h 32"/>
                  <a:gd name="T78" fmla="*/ 1 w 31"/>
                  <a:gd name="T79" fmla="*/ 1 h 32"/>
                  <a:gd name="T80" fmla="*/ 1 w 31"/>
                  <a:gd name="T81" fmla="*/ 1 h 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1"/>
                  <a:gd name="T124" fmla="*/ 0 h 32"/>
                  <a:gd name="T125" fmla="*/ 31 w 31"/>
                  <a:gd name="T126" fmla="*/ 32 h 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1" h="32">
                    <a:moveTo>
                      <a:pt x="22" y="32"/>
                    </a:moveTo>
                    <a:lnTo>
                      <a:pt x="22" y="30"/>
                    </a:lnTo>
                    <a:lnTo>
                      <a:pt x="22" y="29"/>
                    </a:lnTo>
                    <a:lnTo>
                      <a:pt x="22" y="28"/>
                    </a:lnTo>
                    <a:lnTo>
                      <a:pt x="21" y="27"/>
                    </a:lnTo>
                    <a:lnTo>
                      <a:pt x="18" y="27"/>
                    </a:lnTo>
                    <a:lnTo>
                      <a:pt x="15" y="27"/>
                    </a:lnTo>
                    <a:lnTo>
                      <a:pt x="11" y="27"/>
                    </a:lnTo>
                    <a:lnTo>
                      <a:pt x="8" y="28"/>
                    </a:lnTo>
                    <a:lnTo>
                      <a:pt x="8" y="22"/>
                    </a:lnTo>
                    <a:lnTo>
                      <a:pt x="8" y="20"/>
                    </a:lnTo>
                    <a:lnTo>
                      <a:pt x="8" y="19"/>
                    </a:lnTo>
                    <a:lnTo>
                      <a:pt x="7" y="18"/>
                    </a:lnTo>
                    <a:lnTo>
                      <a:pt x="5" y="19"/>
                    </a:lnTo>
                    <a:lnTo>
                      <a:pt x="3" y="19"/>
                    </a:lnTo>
                    <a:lnTo>
                      <a:pt x="1" y="20"/>
                    </a:lnTo>
                    <a:lnTo>
                      <a:pt x="0" y="21"/>
                    </a:lnTo>
                    <a:lnTo>
                      <a:pt x="2" y="14"/>
                    </a:lnTo>
                    <a:lnTo>
                      <a:pt x="8" y="7"/>
                    </a:lnTo>
                    <a:lnTo>
                      <a:pt x="16" y="3"/>
                    </a:lnTo>
                    <a:lnTo>
                      <a:pt x="23" y="0"/>
                    </a:lnTo>
                    <a:lnTo>
                      <a:pt x="24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31" y="8"/>
                    </a:lnTo>
                    <a:lnTo>
                      <a:pt x="31" y="10"/>
                    </a:lnTo>
                    <a:lnTo>
                      <a:pt x="31" y="11"/>
                    </a:lnTo>
                    <a:lnTo>
                      <a:pt x="31" y="12"/>
                    </a:lnTo>
                    <a:lnTo>
                      <a:pt x="31" y="13"/>
                    </a:lnTo>
                    <a:lnTo>
                      <a:pt x="30" y="14"/>
                    </a:lnTo>
                    <a:lnTo>
                      <a:pt x="29" y="14"/>
                    </a:lnTo>
                    <a:lnTo>
                      <a:pt x="28" y="15"/>
                    </a:lnTo>
                    <a:lnTo>
                      <a:pt x="26" y="17"/>
                    </a:lnTo>
                    <a:lnTo>
                      <a:pt x="28" y="19"/>
                    </a:lnTo>
                    <a:lnTo>
                      <a:pt x="29" y="21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28" y="30"/>
                    </a:lnTo>
                    <a:lnTo>
                      <a:pt x="26" y="30"/>
                    </a:lnTo>
                    <a:lnTo>
                      <a:pt x="24" y="30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7" name="Freeform 335"/>
              <p:cNvSpPr>
                <a:spLocks/>
              </p:cNvSpPr>
              <p:nvPr/>
            </p:nvSpPr>
            <p:spPr bwMode="auto">
              <a:xfrm>
                <a:off x="1328" y="2926"/>
                <a:ext cx="17" cy="10"/>
              </a:xfrm>
              <a:custGeom>
                <a:avLst/>
                <a:gdLst>
                  <a:gd name="T0" fmla="*/ 0 w 35"/>
                  <a:gd name="T1" fmla="*/ 0 h 21"/>
                  <a:gd name="T2" fmla="*/ 0 w 35"/>
                  <a:gd name="T3" fmla="*/ 0 h 21"/>
                  <a:gd name="T4" fmla="*/ 0 w 35"/>
                  <a:gd name="T5" fmla="*/ 0 h 21"/>
                  <a:gd name="T6" fmla="*/ 0 w 35"/>
                  <a:gd name="T7" fmla="*/ 0 h 21"/>
                  <a:gd name="T8" fmla="*/ 0 w 35"/>
                  <a:gd name="T9" fmla="*/ 0 h 21"/>
                  <a:gd name="T10" fmla="*/ 0 w 35"/>
                  <a:gd name="T11" fmla="*/ 0 h 21"/>
                  <a:gd name="T12" fmla="*/ 0 w 35"/>
                  <a:gd name="T13" fmla="*/ 0 h 21"/>
                  <a:gd name="T14" fmla="*/ 0 w 35"/>
                  <a:gd name="T15" fmla="*/ 0 h 21"/>
                  <a:gd name="T16" fmla="*/ 0 w 35"/>
                  <a:gd name="T17" fmla="*/ 0 h 21"/>
                  <a:gd name="T18" fmla="*/ 0 w 35"/>
                  <a:gd name="T19" fmla="*/ 0 h 21"/>
                  <a:gd name="T20" fmla="*/ 0 w 35"/>
                  <a:gd name="T21" fmla="*/ 0 h 21"/>
                  <a:gd name="T22" fmla="*/ 0 w 35"/>
                  <a:gd name="T23" fmla="*/ 0 h 21"/>
                  <a:gd name="T24" fmla="*/ 0 w 35"/>
                  <a:gd name="T25" fmla="*/ 0 h 21"/>
                  <a:gd name="T26" fmla="*/ 0 w 35"/>
                  <a:gd name="T27" fmla="*/ 0 h 21"/>
                  <a:gd name="T28" fmla="*/ 0 w 35"/>
                  <a:gd name="T29" fmla="*/ 0 h 21"/>
                  <a:gd name="T30" fmla="*/ 0 w 35"/>
                  <a:gd name="T31" fmla="*/ 0 h 21"/>
                  <a:gd name="T32" fmla="*/ 1 w 35"/>
                  <a:gd name="T33" fmla="*/ 0 h 21"/>
                  <a:gd name="T34" fmla="*/ 1 w 35"/>
                  <a:gd name="T35" fmla="*/ 0 h 21"/>
                  <a:gd name="T36" fmla="*/ 1 w 35"/>
                  <a:gd name="T37" fmla="*/ 0 h 21"/>
                  <a:gd name="T38" fmla="*/ 1 w 35"/>
                  <a:gd name="T39" fmla="*/ 0 h 21"/>
                  <a:gd name="T40" fmla="*/ 0 w 35"/>
                  <a:gd name="T41" fmla="*/ 0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5"/>
                  <a:gd name="T64" fmla="*/ 0 h 21"/>
                  <a:gd name="T65" fmla="*/ 35 w 35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5" h="21">
                    <a:moveTo>
                      <a:pt x="31" y="21"/>
                    </a:moveTo>
                    <a:lnTo>
                      <a:pt x="23" y="16"/>
                    </a:lnTo>
                    <a:lnTo>
                      <a:pt x="15" y="13"/>
                    </a:lnTo>
                    <a:lnTo>
                      <a:pt x="7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9" y="1"/>
                    </a:lnTo>
                    <a:lnTo>
                      <a:pt x="14" y="2"/>
                    </a:lnTo>
                    <a:lnTo>
                      <a:pt x="18" y="5"/>
                    </a:lnTo>
                    <a:lnTo>
                      <a:pt x="21" y="8"/>
                    </a:lnTo>
                    <a:lnTo>
                      <a:pt x="26" y="12"/>
                    </a:lnTo>
                    <a:lnTo>
                      <a:pt x="30" y="15"/>
                    </a:lnTo>
                    <a:lnTo>
                      <a:pt x="35" y="20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21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Freeform 336"/>
              <p:cNvSpPr>
                <a:spLocks/>
              </p:cNvSpPr>
              <p:nvPr/>
            </p:nvSpPr>
            <p:spPr bwMode="auto">
              <a:xfrm>
                <a:off x="1351" y="2912"/>
                <a:ext cx="23" cy="19"/>
              </a:xfrm>
              <a:custGeom>
                <a:avLst/>
                <a:gdLst>
                  <a:gd name="T0" fmla="*/ 0 w 47"/>
                  <a:gd name="T1" fmla="*/ 1 h 40"/>
                  <a:gd name="T2" fmla="*/ 0 w 47"/>
                  <a:gd name="T3" fmla="*/ 0 h 40"/>
                  <a:gd name="T4" fmla="*/ 0 w 47"/>
                  <a:gd name="T5" fmla="*/ 0 h 40"/>
                  <a:gd name="T6" fmla="*/ 0 w 47"/>
                  <a:gd name="T7" fmla="*/ 0 h 40"/>
                  <a:gd name="T8" fmla="*/ 0 w 47"/>
                  <a:gd name="T9" fmla="*/ 0 h 40"/>
                  <a:gd name="T10" fmla="*/ 0 w 47"/>
                  <a:gd name="T11" fmla="*/ 0 h 40"/>
                  <a:gd name="T12" fmla="*/ 0 w 47"/>
                  <a:gd name="T13" fmla="*/ 0 h 40"/>
                  <a:gd name="T14" fmla="*/ 0 w 47"/>
                  <a:gd name="T15" fmla="*/ 0 h 40"/>
                  <a:gd name="T16" fmla="*/ 1 w 47"/>
                  <a:gd name="T17" fmla="*/ 0 h 40"/>
                  <a:gd name="T18" fmla="*/ 1 w 47"/>
                  <a:gd name="T19" fmla="*/ 0 h 40"/>
                  <a:gd name="T20" fmla="*/ 1 w 47"/>
                  <a:gd name="T21" fmla="*/ 0 h 40"/>
                  <a:gd name="T22" fmla="*/ 1 w 47"/>
                  <a:gd name="T23" fmla="*/ 0 h 40"/>
                  <a:gd name="T24" fmla="*/ 1 w 47"/>
                  <a:gd name="T25" fmla="*/ 0 h 40"/>
                  <a:gd name="T26" fmla="*/ 1 w 47"/>
                  <a:gd name="T27" fmla="*/ 1 h 40"/>
                  <a:gd name="T28" fmla="*/ 0 w 47"/>
                  <a:gd name="T29" fmla="*/ 1 h 40"/>
                  <a:gd name="T30" fmla="*/ 0 w 47"/>
                  <a:gd name="T31" fmla="*/ 1 h 40"/>
                  <a:gd name="T32" fmla="*/ 0 w 47"/>
                  <a:gd name="T33" fmla="*/ 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7"/>
                  <a:gd name="T52" fmla="*/ 0 h 40"/>
                  <a:gd name="T53" fmla="*/ 47 w 47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7" h="40">
                    <a:moveTo>
                      <a:pt x="13" y="40"/>
                    </a:moveTo>
                    <a:lnTo>
                      <a:pt x="4" y="31"/>
                    </a:lnTo>
                    <a:lnTo>
                      <a:pt x="0" y="25"/>
                    </a:lnTo>
                    <a:lnTo>
                      <a:pt x="2" y="18"/>
                    </a:lnTo>
                    <a:lnTo>
                      <a:pt x="5" y="12"/>
                    </a:lnTo>
                    <a:lnTo>
                      <a:pt x="12" y="7"/>
                    </a:lnTo>
                    <a:lnTo>
                      <a:pt x="20" y="4"/>
                    </a:lnTo>
                    <a:lnTo>
                      <a:pt x="30" y="2"/>
                    </a:lnTo>
                    <a:lnTo>
                      <a:pt x="40" y="0"/>
                    </a:lnTo>
                    <a:lnTo>
                      <a:pt x="45" y="8"/>
                    </a:lnTo>
                    <a:lnTo>
                      <a:pt x="47" y="17"/>
                    </a:lnTo>
                    <a:lnTo>
                      <a:pt x="45" y="23"/>
                    </a:lnTo>
                    <a:lnTo>
                      <a:pt x="42" y="29"/>
                    </a:lnTo>
                    <a:lnTo>
                      <a:pt x="37" y="34"/>
                    </a:lnTo>
                    <a:lnTo>
                      <a:pt x="29" y="37"/>
                    </a:lnTo>
                    <a:lnTo>
                      <a:pt x="21" y="38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9" name="Freeform 337"/>
              <p:cNvSpPr>
                <a:spLocks/>
              </p:cNvSpPr>
              <p:nvPr/>
            </p:nvSpPr>
            <p:spPr bwMode="auto">
              <a:xfrm>
                <a:off x="1428" y="2927"/>
                <a:ext cx="4" cy="4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1" y="9"/>
                    </a:move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7" y="6"/>
                    </a:lnTo>
                    <a:lnTo>
                      <a:pt x="4" y="6"/>
                    </a:lnTo>
                    <a:lnTo>
                      <a:pt x="3" y="7"/>
                    </a:ln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0" name="Freeform 338"/>
              <p:cNvSpPr>
                <a:spLocks/>
              </p:cNvSpPr>
              <p:nvPr/>
            </p:nvSpPr>
            <p:spPr bwMode="auto">
              <a:xfrm>
                <a:off x="1355" y="2916"/>
                <a:ext cx="15" cy="11"/>
              </a:xfrm>
              <a:custGeom>
                <a:avLst/>
                <a:gdLst>
                  <a:gd name="T0" fmla="*/ 1 w 28"/>
                  <a:gd name="T1" fmla="*/ 0 h 23"/>
                  <a:gd name="T2" fmla="*/ 1 w 28"/>
                  <a:gd name="T3" fmla="*/ 0 h 23"/>
                  <a:gd name="T4" fmla="*/ 0 w 28"/>
                  <a:gd name="T5" fmla="*/ 0 h 23"/>
                  <a:gd name="T6" fmla="*/ 1 w 28"/>
                  <a:gd name="T7" fmla="*/ 0 h 23"/>
                  <a:gd name="T8" fmla="*/ 1 w 28"/>
                  <a:gd name="T9" fmla="*/ 0 h 23"/>
                  <a:gd name="T10" fmla="*/ 1 w 28"/>
                  <a:gd name="T11" fmla="*/ 0 h 23"/>
                  <a:gd name="T12" fmla="*/ 1 w 28"/>
                  <a:gd name="T13" fmla="*/ 0 h 23"/>
                  <a:gd name="T14" fmla="*/ 1 w 28"/>
                  <a:gd name="T15" fmla="*/ 0 h 23"/>
                  <a:gd name="T16" fmla="*/ 1 w 28"/>
                  <a:gd name="T17" fmla="*/ 0 h 23"/>
                  <a:gd name="T18" fmla="*/ 1 w 28"/>
                  <a:gd name="T19" fmla="*/ 0 h 23"/>
                  <a:gd name="T20" fmla="*/ 1 w 28"/>
                  <a:gd name="T21" fmla="*/ 0 h 23"/>
                  <a:gd name="T22" fmla="*/ 1 w 28"/>
                  <a:gd name="T23" fmla="*/ 0 h 23"/>
                  <a:gd name="T24" fmla="*/ 1 w 28"/>
                  <a:gd name="T25" fmla="*/ 0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8"/>
                  <a:gd name="T40" fmla="*/ 0 h 23"/>
                  <a:gd name="T41" fmla="*/ 28 w 28"/>
                  <a:gd name="T42" fmla="*/ 23 h 2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8" h="23">
                    <a:moveTo>
                      <a:pt x="4" y="23"/>
                    </a:moveTo>
                    <a:lnTo>
                      <a:pt x="1" y="18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8" y="2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27" y="13"/>
                    </a:lnTo>
                    <a:lnTo>
                      <a:pt x="23" y="20"/>
                    </a:lnTo>
                    <a:lnTo>
                      <a:pt x="14" y="22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685800" y="476672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2. Finansieringsrisiko (forts.)</a:t>
            </a:r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533400" y="1886372"/>
          <a:ext cx="8458200" cy="4305300"/>
        </p:xfrm>
        <a:graphic>
          <a:graphicData uri="http://schemas.openxmlformats.org/presentationml/2006/ole">
            <p:oleObj spid="_x0000_s9225" name="Chart" r:id="rId4" imgW="5372100" imgH="2657475" progId="Excel.Sheet.8">
              <p:embed/>
            </p:oleObj>
          </a:graphicData>
        </a:graphic>
      </p:graphicFrame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685800" y="1238672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 (forts.):</a:t>
            </a:r>
            <a:r>
              <a:rPr lang="en-US" sz="2000">
                <a:solidFill>
                  <a:srgbClr val="333366"/>
                </a:solidFill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493</Words>
  <Application>Microsoft Office PowerPoint</Application>
  <PresentationFormat>Skjermfremvisning (4:3)</PresentationFormat>
  <Paragraphs>118</Paragraphs>
  <Slides>16</Slides>
  <Notes>15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5</vt:i4>
      </vt:variant>
      <vt:variant>
        <vt:lpstr>Lysbildetitler</vt:lpstr>
      </vt:variant>
      <vt:variant>
        <vt:i4>16</vt:i4>
      </vt:variant>
    </vt:vector>
  </HeadingPairs>
  <TitlesOfParts>
    <vt:vector size="22" baseType="lpstr">
      <vt:lpstr>Office Theme</vt:lpstr>
      <vt:lpstr>Worksheet</vt:lpstr>
      <vt:lpstr>Regneark</vt:lpstr>
      <vt:lpstr>Chart</vt:lpstr>
      <vt:lpstr>Formel</vt:lpstr>
      <vt:lpstr>Diagram</vt:lpstr>
      <vt:lpstr>Lysbilde 1</vt:lpstr>
      <vt:lpstr>Lysbilde 2</vt:lpstr>
      <vt:lpstr>Lysbilde 3</vt:lpstr>
      <vt:lpstr>1. Investeringsrisiko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Eigil Bygdnes</dc:creator>
  <cp:lastModifiedBy>Administrator</cp:lastModifiedBy>
  <cp:revision>82</cp:revision>
  <dcterms:created xsi:type="dcterms:W3CDTF">2002-08-21T20:42:25Z</dcterms:created>
  <dcterms:modified xsi:type="dcterms:W3CDTF">2012-08-01T09:15:48Z</dcterms:modified>
</cp:coreProperties>
</file>