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xls" ContentType="application/vnd.ms-exce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265" r:id="rId2"/>
    <p:sldId id="316" r:id="rId3"/>
    <p:sldId id="317" r:id="rId4"/>
    <p:sldId id="270" r:id="rId5"/>
    <p:sldId id="271" r:id="rId6"/>
    <p:sldId id="272" r:id="rId7"/>
    <p:sldId id="287" r:id="rId8"/>
    <p:sldId id="274" r:id="rId9"/>
    <p:sldId id="290" r:id="rId10"/>
    <p:sldId id="291" r:id="rId11"/>
    <p:sldId id="276" r:id="rId12"/>
    <p:sldId id="294" r:id="rId13"/>
    <p:sldId id="292" r:id="rId14"/>
    <p:sldId id="278" r:id="rId15"/>
    <p:sldId id="279" r:id="rId16"/>
    <p:sldId id="293" r:id="rId17"/>
    <p:sldId id="280" r:id="rId18"/>
    <p:sldId id="281" r:id="rId19"/>
    <p:sldId id="282" r:id="rId20"/>
    <p:sldId id="304" r:id="rId21"/>
    <p:sldId id="307" r:id="rId22"/>
    <p:sldId id="310" r:id="rId23"/>
    <p:sldId id="311" r:id="rId24"/>
    <p:sldId id="313" r:id="rId25"/>
    <p:sldId id="299" r:id="rId26"/>
    <p:sldId id="315" r:id="rId27"/>
    <p:sldId id="284" r:id="rId28"/>
    <p:sldId id="314" r:id="rId29"/>
    <p:sldId id="298" r:id="rId30"/>
    <p:sldId id="295" r:id="rId31"/>
    <p:sldId id="296" r:id="rId32"/>
  </p:sldIdLst>
  <p:sldSz cx="9144000" cy="6858000" type="screen4x3"/>
  <p:notesSz cx="6858000" cy="9144000"/>
  <p:defaultTextStyle>
    <a:defPPr>
      <a:defRPr lang="nb-NO"/>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71C9F6"/>
    <a:srgbClr val="00864A"/>
    <a:srgbClr val="FFDFBF"/>
    <a:srgbClr val="CCECFF"/>
    <a:srgbClr val="CCCCFF"/>
    <a:srgbClr val="FF0000"/>
    <a:srgbClr val="B7FFB7"/>
    <a:srgbClr val="9FFF9F"/>
    <a:srgbClr val="FFFFB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5310" autoAdjust="0"/>
    <p:restoredTop sz="75243" autoAdjust="0"/>
  </p:normalViewPr>
  <p:slideViewPr>
    <p:cSldViewPr>
      <p:cViewPr>
        <p:scale>
          <a:sx n="86" d="100"/>
          <a:sy n="86" d="100"/>
        </p:scale>
        <p:origin x="-2712" y="-66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Lst>
  </p:outlineViewPr>
  <p:notesTextViewPr>
    <p:cViewPr>
      <p:scale>
        <a:sx n="100" d="100"/>
        <a:sy n="100" d="100"/>
      </p:scale>
      <p:origin x="0" y="0"/>
    </p:cViewPr>
  </p:notesTextViewPr>
  <p:sorterViewPr>
    <p:cViewPr>
      <p:scale>
        <a:sx n="100" d="100"/>
        <a:sy n="100" d="100"/>
      </p:scale>
      <p:origin x="0" y="78"/>
    </p:cViewPr>
  </p:sorterViewPr>
  <p:notesViewPr>
    <p:cSldViewPr>
      <p:cViewPr>
        <p:scale>
          <a:sx n="100" d="100"/>
          <a:sy n="100" d="100"/>
        </p:scale>
        <p:origin x="-58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5.xml"/><Relationship Id="rId13" Type="http://schemas.openxmlformats.org/officeDocument/2006/relationships/slide" Target="slides/slide27.xml"/><Relationship Id="rId3" Type="http://schemas.openxmlformats.org/officeDocument/2006/relationships/slide" Target="slides/slide6.xml"/><Relationship Id="rId7" Type="http://schemas.openxmlformats.org/officeDocument/2006/relationships/slide" Target="slides/slide14.xml"/><Relationship Id="rId12" Type="http://schemas.openxmlformats.org/officeDocument/2006/relationships/slide" Target="slides/slide20.xml"/><Relationship Id="rId2" Type="http://schemas.openxmlformats.org/officeDocument/2006/relationships/slide" Target="slides/slide5.xml"/><Relationship Id="rId1" Type="http://schemas.openxmlformats.org/officeDocument/2006/relationships/slide" Target="slides/slide4.xml"/><Relationship Id="rId6" Type="http://schemas.openxmlformats.org/officeDocument/2006/relationships/slide" Target="slides/slide12.xml"/><Relationship Id="rId11" Type="http://schemas.openxmlformats.org/officeDocument/2006/relationships/slide" Target="slides/slide19.xml"/><Relationship Id="rId5" Type="http://schemas.openxmlformats.org/officeDocument/2006/relationships/slide" Target="slides/slide11.xml"/><Relationship Id="rId10" Type="http://schemas.openxmlformats.org/officeDocument/2006/relationships/slide" Target="slides/slide18.xml"/><Relationship Id="rId4" Type="http://schemas.openxmlformats.org/officeDocument/2006/relationships/slide" Target="slides/slide8.xml"/><Relationship Id="rId9" Type="http://schemas.openxmlformats.org/officeDocument/2006/relationships/slide" Target="slides/slide1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5" Type="http://schemas.openxmlformats.org/officeDocument/2006/relationships/image" Target="../media/image45.wmf"/><Relationship Id="rId4" Type="http://schemas.openxmlformats.org/officeDocument/2006/relationships/image" Target="../media/image44.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3.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54.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59.wmf"/><Relationship Id="rId3" Type="http://schemas.openxmlformats.org/officeDocument/2006/relationships/image" Target="../media/image19.wmf"/><Relationship Id="rId7" Type="http://schemas.openxmlformats.org/officeDocument/2006/relationships/image" Target="../media/image58.wmf"/><Relationship Id="rId2" Type="http://schemas.openxmlformats.org/officeDocument/2006/relationships/image" Target="../media/image18.wmf"/><Relationship Id="rId1" Type="http://schemas.openxmlformats.org/officeDocument/2006/relationships/image" Target="../media/image55.wmf"/><Relationship Id="rId6" Type="http://schemas.openxmlformats.org/officeDocument/2006/relationships/image" Target="../media/image57.wmf"/><Relationship Id="rId5" Type="http://schemas.openxmlformats.org/officeDocument/2006/relationships/image" Target="../media/image29.wmf"/><Relationship Id="rId4" Type="http://schemas.openxmlformats.org/officeDocument/2006/relationships/image" Target="../media/image5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png"/><Relationship Id="rId4" Type="http://schemas.openxmlformats.org/officeDocument/2006/relationships/image" Target="../media/image20.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4" Type="http://schemas.openxmlformats.org/officeDocument/2006/relationships/image" Target="../media/image2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5" Type="http://schemas.openxmlformats.org/officeDocument/2006/relationships/image" Target="../media/image33.wmf"/><Relationship Id="rId4"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image" Target="../media/image36.emf"/><Relationship Id="rId1" Type="http://schemas.openxmlformats.org/officeDocument/2006/relationships/image" Target="../media/image35.emf"/><Relationship Id="rId4" Type="http://schemas.openxmlformats.org/officeDocument/2006/relationships/image" Target="../media/image38.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nb-NO"/>
          </a:p>
        </p:txBody>
      </p:sp>
      <p:sp>
        <p:nvSpPr>
          <p:cNvPr id="2560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nb-NO"/>
          </a:p>
        </p:txBody>
      </p:sp>
      <p:sp>
        <p:nvSpPr>
          <p:cNvPr id="2560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nb-NO"/>
          </a:p>
        </p:txBody>
      </p:sp>
      <p:sp>
        <p:nvSpPr>
          <p:cNvPr id="2560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C9F609-ECBB-445A-B201-CEE2541CD833}" type="slidenum">
              <a:rPr lang="nb-NO"/>
              <a:pPr>
                <a:defRPr/>
              </a:pPr>
              <a:t>‹#›</a:t>
            </a:fld>
            <a:endParaRPr lang="nb-NO"/>
          </a:p>
        </p:txBody>
      </p:sp>
    </p:spTree>
    <p:extLst>
      <p:ext uri="{BB962C8B-B14F-4D97-AF65-F5344CB8AC3E}">
        <p14:creationId xmlns:p14="http://schemas.microsoft.com/office/powerpoint/2010/main" xmlns="" val="3279590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nb-NO"/>
          </a:p>
        </p:txBody>
      </p:sp>
      <p:sp>
        <p:nvSpPr>
          <p:cNvPr id="6147"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nb-NO"/>
          </a:p>
        </p:txBody>
      </p:sp>
      <p:sp>
        <p:nvSpPr>
          <p:cNvPr id="3277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b-NO" noProof="0" smtClean="0"/>
              <a:t>Klikk for å redigere tekststiler i malen</a:t>
            </a:r>
          </a:p>
          <a:p>
            <a:pPr lvl="1"/>
            <a:r>
              <a:rPr lang="nb-NO" noProof="0" smtClean="0"/>
              <a:t>Andre nivå</a:t>
            </a:r>
          </a:p>
          <a:p>
            <a:pPr lvl="2"/>
            <a:r>
              <a:rPr lang="nb-NO" noProof="0" smtClean="0"/>
              <a:t>Tredje nivå</a:t>
            </a:r>
          </a:p>
          <a:p>
            <a:pPr lvl="3"/>
            <a:r>
              <a:rPr lang="nb-NO" noProof="0" smtClean="0"/>
              <a:t>Fjerde nivå</a:t>
            </a:r>
          </a:p>
          <a:p>
            <a:pPr lvl="4"/>
            <a:r>
              <a:rPr lang="nb-NO" noProof="0" smtClean="0"/>
              <a:t>Femte nivå</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nb-NO"/>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D8CCE68-B4A6-4390-8AED-C0D1AF1E9A4D}" type="slidenum">
              <a:rPr lang="nb-NO"/>
              <a:pPr>
                <a:defRPr/>
              </a:pPr>
              <a:t>‹#›</a:t>
            </a:fld>
            <a:endParaRPr lang="nb-NO"/>
          </a:p>
        </p:txBody>
      </p:sp>
    </p:spTree>
    <p:extLst>
      <p:ext uri="{BB962C8B-B14F-4D97-AF65-F5344CB8AC3E}">
        <p14:creationId xmlns:p14="http://schemas.microsoft.com/office/powerpoint/2010/main" xmlns="" val="7916317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1268014-F2EC-43C4-956D-74C4D80268D3}" type="slidenum">
              <a:rPr lang="nb-NO" sz="1200" smtClean="0"/>
              <a:pPr eaLnBrk="1" hangingPunct="1"/>
              <a:t>1</a:t>
            </a:fld>
            <a:endParaRPr lang="nb-NO" sz="1200" smtClean="0"/>
          </a:p>
        </p:txBody>
      </p:sp>
      <p:sp>
        <p:nvSpPr>
          <p:cNvPr id="33795" name="Rectangle 2"/>
          <p:cNvSpPr>
            <a:spLocks noGrp="1" noRot="1" noChangeAspect="1" noChangeArrowheads="1" noTextEdit="1"/>
          </p:cNvSpPr>
          <p:nvPr>
            <p:ph type="sldImg"/>
          </p:nvPr>
        </p:nvSpPr>
        <p:spPr>
          <a:solidFill>
            <a:srgbClr val="FFFFFF"/>
          </a:solidFill>
          <a:ln/>
        </p:spPr>
      </p:sp>
      <p:sp>
        <p:nvSpPr>
          <p:cNvPr id="3379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33CB862-CA14-41CA-954B-74E4F2784059}" type="slidenum">
              <a:rPr lang="nb-NO" sz="1200" smtClean="0"/>
              <a:pPr eaLnBrk="1" hangingPunct="1"/>
              <a:t>12</a:t>
            </a:fld>
            <a:endParaRPr lang="nb-NO" sz="1200" smtClean="0"/>
          </a:p>
        </p:txBody>
      </p:sp>
      <p:sp>
        <p:nvSpPr>
          <p:cNvPr id="44035" name="Rectangle 2"/>
          <p:cNvSpPr>
            <a:spLocks noGrp="1" noRot="1" noChangeAspect="1" noChangeArrowheads="1" noTextEdit="1"/>
          </p:cNvSpPr>
          <p:nvPr>
            <p:ph type="sldImg"/>
          </p:nvPr>
        </p:nvSpPr>
        <p:spPr>
          <a:solidFill>
            <a:srgbClr val="FFFFFF"/>
          </a:solidFill>
          <a:ln/>
        </p:spPr>
      </p:sp>
      <p:sp>
        <p:nvSpPr>
          <p:cNvPr id="440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9886B52-4843-4380-903F-2FD5E6A41256}" type="slidenum">
              <a:rPr lang="nb-NO" sz="1200" smtClean="0"/>
              <a:pPr eaLnBrk="1" hangingPunct="1"/>
              <a:t>13</a:t>
            </a:fld>
            <a:endParaRPr lang="nb-NO" sz="1200"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2F90767-5D6F-42B9-8A56-7A825E8D82AC}" type="slidenum">
              <a:rPr lang="nb-NO" sz="1200" smtClean="0"/>
              <a:pPr eaLnBrk="1" hangingPunct="1"/>
              <a:t>14</a:t>
            </a:fld>
            <a:endParaRPr lang="nb-NO" sz="1200" smtClean="0"/>
          </a:p>
        </p:txBody>
      </p:sp>
      <p:sp>
        <p:nvSpPr>
          <p:cNvPr id="46083" name="Rectangle 2"/>
          <p:cNvSpPr>
            <a:spLocks noGrp="1" noRot="1" noChangeAspect="1" noChangeArrowheads="1" noTextEdit="1"/>
          </p:cNvSpPr>
          <p:nvPr>
            <p:ph type="sldImg"/>
          </p:nvPr>
        </p:nvSpPr>
        <p:spPr>
          <a:solidFill>
            <a:srgbClr val="FFFFFF"/>
          </a:solidFill>
          <a:ln/>
        </p:spPr>
      </p:sp>
      <p:sp>
        <p:nvSpPr>
          <p:cNvPr id="4608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A829C9E-A770-414D-BEB0-3FB93331CDDE}" type="slidenum">
              <a:rPr lang="nb-NO" sz="1200" smtClean="0"/>
              <a:pPr eaLnBrk="1" hangingPunct="1"/>
              <a:t>15</a:t>
            </a:fld>
            <a:endParaRPr lang="nb-NO" sz="1200" smtClean="0"/>
          </a:p>
        </p:txBody>
      </p:sp>
      <p:sp>
        <p:nvSpPr>
          <p:cNvPr id="47107" name="Rectangle 2"/>
          <p:cNvSpPr>
            <a:spLocks noGrp="1" noRot="1" noChangeAspect="1" noChangeArrowheads="1" noTextEdit="1"/>
          </p:cNvSpPr>
          <p:nvPr>
            <p:ph type="sldImg"/>
          </p:nvPr>
        </p:nvSpPr>
        <p:spPr>
          <a:solidFill>
            <a:srgbClr val="FFFFFF"/>
          </a:solidFill>
          <a:ln/>
        </p:spPr>
      </p:sp>
      <p:sp>
        <p:nvSpPr>
          <p:cNvPr id="47108" name="Rectangle 3"/>
          <p:cNvSpPr>
            <a:spLocks noGrp="1" noChangeArrowheads="1"/>
          </p:cNvSpPr>
          <p:nvPr>
            <p:ph type="body" idx="1"/>
          </p:nvPr>
        </p:nvSpPr>
        <p:spPr>
          <a:solidFill>
            <a:srgbClr val="FFFFFF"/>
          </a:solidFill>
          <a:ln>
            <a:solidFill>
              <a:srgbClr val="000000"/>
            </a:solidFill>
          </a:ln>
        </p:spPr>
        <p:txBody>
          <a:bodyPr/>
          <a:lstStyle/>
          <a:p>
            <a:pPr eaLnBrk="1" hangingPunct="1"/>
            <a:r>
              <a:rPr lang="nb-NO" smtClean="0"/>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D73AE86-D359-4721-8ABE-C62EBF17EAFF}" type="slidenum">
              <a:rPr lang="nb-NO" sz="1200" smtClean="0"/>
              <a:pPr eaLnBrk="1" hangingPunct="1"/>
              <a:t>16</a:t>
            </a:fld>
            <a:endParaRPr lang="nb-NO" sz="1200"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AF4ABC-650E-4F70-82A7-646E662184C1}" type="slidenum">
              <a:rPr lang="nb-NO" sz="1200" smtClean="0"/>
              <a:pPr eaLnBrk="1" hangingPunct="1"/>
              <a:t>17</a:t>
            </a:fld>
            <a:endParaRPr lang="nb-NO" sz="1200" smtClean="0"/>
          </a:p>
        </p:txBody>
      </p:sp>
      <p:sp>
        <p:nvSpPr>
          <p:cNvPr id="49155" name="Rectangle 2"/>
          <p:cNvSpPr>
            <a:spLocks noGrp="1" noRot="1" noChangeAspect="1" noChangeArrowheads="1" noTextEdit="1"/>
          </p:cNvSpPr>
          <p:nvPr>
            <p:ph type="sldImg"/>
          </p:nvPr>
        </p:nvSpPr>
        <p:spPr>
          <a:solidFill>
            <a:srgbClr val="FFFFFF"/>
          </a:solidFill>
          <a:ln/>
        </p:spPr>
      </p:sp>
      <p:sp>
        <p:nvSpPr>
          <p:cNvPr id="4915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C0294AA-3782-4717-B161-212954D004B4}" type="slidenum">
              <a:rPr lang="nb-NO" sz="1200" smtClean="0"/>
              <a:pPr eaLnBrk="1" hangingPunct="1"/>
              <a:t>18</a:t>
            </a:fld>
            <a:endParaRPr lang="nb-NO" sz="1200" smtClean="0"/>
          </a:p>
        </p:txBody>
      </p:sp>
      <p:sp>
        <p:nvSpPr>
          <p:cNvPr id="50179" name="Rectangle 2"/>
          <p:cNvSpPr>
            <a:spLocks noGrp="1" noRot="1" noChangeAspect="1" noChangeArrowheads="1" noTextEdit="1"/>
          </p:cNvSpPr>
          <p:nvPr>
            <p:ph type="sldImg"/>
          </p:nvPr>
        </p:nvSpPr>
        <p:spPr>
          <a:solidFill>
            <a:srgbClr val="FFFFFF"/>
          </a:solidFill>
          <a:ln/>
        </p:spPr>
      </p:sp>
      <p:sp>
        <p:nvSpPr>
          <p:cNvPr id="2" name="Notes Placeholder 1"/>
          <p:cNvSpPr>
            <a:spLocks noGrp="1"/>
          </p:cNvSpPr>
          <p:nvPr>
            <p:ph type="body" sz="quarter" idx="10"/>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E34342-9DA2-4617-AE3E-4ABC40612099}" type="slidenum">
              <a:rPr lang="nb-NO" sz="1200" smtClean="0"/>
              <a:pPr eaLnBrk="1" hangingPunct="1"/>
              <a:t>19</a:t>
            </a:fld>
            <a:endParaRPr lang="nb-NO" sz="1200" smtClean="0"/>
          </a:p>
        </p:txBody>
      </p:sp>
      <p:sp>
        <p:nvSpPr>
          <p:cNvPr id="51203" name="Rectangle 2"/>
          <p:cNvSpPr>
            <a:spLocks noGrp="1" noRot="1" noChangeAspect="1" noChangeArrowheads="1" noTextEdit="1"/>
          </p:cNvSpPr>
          <p:nvPr>
            <p:ph type="sldImg"/>
          </p:nvPr>
        </p:nvSpPr>
        <p:spPr>
          <a:solidFill>
            <a:srgbClr val="FFFFFF"/>
          </a:solidFill>
          <a:ln/>
        </p:spPr>
      </p:sp>
      <p:sp>
        <p:nvSpPr>
          <p:cNvPr id="2" name="Notes Placeholder 1"/>
          <p:cNvSpPr>
            <a:spLocks noGrp="1"/>
          </p:cNvSpPr>
          <p:nvPr>
            <p:ph type="body" sz="quarter" idx="10"/>
          </p:nvPr>
        </p:nvSpPr>
        <p:spPr>
          <a:xfrm>
            <a:off x="908720" y="4343400"/>
            <a:ext cx="5034880" cy="4114800"/>
          </a:xfrm>
        </p:spPr>
        <p:txBody>
          <a:bodyPr/>
          <a:lstStyle/>
          <a:p>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3F45964E-5269-4C1F-9B04-3084A3DF1054}" type="slidenum">
              <a:rPr lang="en-US" sz="1200" smtClean="0"/>
              <a:pPr eaLnBrk="1" hangingPunct="1"/>
              <a:t>20</a:t>
            </a:fld>
            <a:endParaRPr lang="en-US" sz="1200" smtClean="0"/>
          </a:p>
        </p:txBody>
      </p:sp>
      <p:sp>
        <p:nvSpPr>
          <p:cNvPr id="52227" name="Rectangle 1026"/>
          <p:cNvSpPr>
            <a:spLocks noGrp="1" noRot="1" noChangeAspect="1" noChangeArrowheads="1" noTextEdit="1"/>
          </p:cNvSpPr>
          <p:nvPr>
            <p:ph type="sldImg"/>
          </p:nvPr>
        </p:nvSpPr>
        <p:spPr>
          <a:xfrm>
            <a:off x="1143000" y="685800"/>
            <a:ext cx="4573588" cy="3429000"/>
          </a:xfrm>
          <a:solidFill>
            <a:srgbClr val="FFFFFF"/>
          </a:solidFill>
          <a:ln/>
        </p:spPr>
      </p:sp>
      <p:sp>
        <p:nvSpPr>
          <p:cNvPr id="52228" name="Rectangle 1027"/>
          <p:cNvSpPr>
            <a:spLocks noGrp="1" noChangeArrowheads="1"/>
          </p:cNvSpPr>
          <p:nvPr>
            <p:ph type="body" idx="1"/>
          </p:nvPr>
        </p:nvSpPr>
        <p:spPr>
          <a:solidFill>
            <a:srgbClr val="FFFFFF"/>
          </a:solidFill>
          <a:ln>
            <a:solidFill>
              <a:srgbClr val="000000"/>
            </a:solidFill>
          </a:ln>
        </p:spPr>
        <p:txBody>
          <a:bodyPr/>
          <a:lstStyle/>
          <a:p>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1A91565-1D23-4F1C-9A55-014BCC5ED6CB}" type="slidenum">
              <a:rPr lang="en-US" sz="1200" smtClean="0"/>
              <a:pPr eaLnBrk="1" hangingPunct="1"/>
              <a:t>21</a:t>
            </a:fld>
            <a:endParaRPr lang="en-US" sz="1200" smtClean="0"/>
          </a:p>
        </p:txBody>
      </p:sp>
      <p:sp>
        <p:nvSpPr>
          <p:cNvPr id="53251" name="Rectangle 2"/>
          <p:cNvSpPr>
            <a:spLocks noGrp="1" noRot="1" noChangeAspect="1" noChangeArrowheads="1" noTextEdit="1"/>
          </p:cNvSpPr>
          <p:nvPr>
            <p:ph type="sldImg"/>
          </p:nvPr>
        </p:nvSpPr>
        <p:spPr>
          <a:xfrm>
            <a:off x="1143000" y="685800"/>
            <a:ext cx="4573588" cy="3429000"/>
          </a:xfrm>
          <a:solidFill>
            <a:srgbClr val="FFFFFF"/>
          </a:solidFill>
          <a:ln/>
        </p:spPr>
      </p:sp>
      <p:sp>
        <p:nvSpPr>
          <p:cNvPr id="53252" name="Rectangle 3"/>
          <p:cNvSpPr>
            <a:spLocks noGrp="1" noChangeArrowheads="1"/>
          </p:cNvSpPr>
          <p:nvPr>
            <p:ph type="body" idx="1"/>
          </p:nvPr>
        </p:nvSpPr>
        <p:spPr>
          <a:solidFill>
            <a:srgbClr val="FFFFFF"/>
          </a:solidFill>
          <a:ln>
            <a:solidFill>
              <a:srgbClr val="000000"/>
            </a:solidFill>
          </a:ln>
        </p:spPr>
        <p:txBody>
          <a:bodyPr/>
          <a:lstStyle/>
          <a:p>
            <a:endParaRPr lang="nb-NO"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02BD956-5DFA-474E-9A04-06F01C66E281}" type="slidenum">
              <a:rPr lang="nb-NO" sz="1200" smtClean="0"/>
              <a:pPr eaLnBrk="1" hangingPunct="1"/>
              <a:t>4</a:t>
            </a:fld>
            <a:endParaRPr lang="nb-NO" sz="1200" smtClean="0"/>
          </a:p>
        </p:txBody>
      </p:sp>
      <p:sp>
        <p:nvSpPr>
          <p:cNvPr id="35843" name="Rectangle 2"/>
          <p:cNvSpPr>
            <a:spLocks noGrp="1" noRot="1" noChangeAspect="1" noChangeArrowheads="1" noTextEdit="1"/>
          </p:cNvSpPr>
          <p:nvPr>
            <p:ph type="sldImg"/>
          </p:nvPr>
        </p:nvSpPr>
        <p:spPr>
          <a:solidFill>
            <a:srgbClr val="FFFFFF"/>
          </a:solidFill>
          <a:ln/>
        </p:spPr>
      </p:sp>
      <p:sp>
        <p:nvSpPr>
          <p:cNvPr id="3584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4C88BD5-03A7-462B-B6C8-C155B1AEC7B7}" type="slidenum">
              <a:rPr lang="en-US" sz="1200" smtClean="0"/>
              <a:pPr eaLnBrk="1" hangingPunct="1"/>
              <a:t>22</a:t>
            </a:fld>
            <a:endParaRPr lang="en-US" sz="1200" smtClean="0"/>
          </a:p>
        </p:txBody>
      </p:sp>
      <p:sp>
        <p:nvSpPr>
          <p:cNvPr id="54275" name="Rectangle 2"/>
          <p:cNvSpPr>
            <a:spLocks noGrp="1" noRot="1" noChangeAspect="1" noChangeArrowheads="1" noTextEdit="1"/>
          </p:cNvSpPr>
          <p:nvPr>
            <p:ph type="sldImg"/>
          </p:nvPr>
        </p:nvSpPr>
        <p:spPr>
          <a:xfrm>
            <a:off x="1143000" y="685800"/>
            <a:ext cx="4573588" cy="3429000"/>
          </a:xfrm>
          <a:solidFill>
            <a:srgbClr val="FFFFFF"/>
          </a:solidFill>
          <a:ln/>
        </p:spPr>
      </p:sp>
      <p:sp>
        <p:nvSpPr>
          <p:cNvPr id="54276" name="Rectangle 3"/>
          <p:cNvSpPr>
            <a:spLocks noGrp="1" noChangeArrowheads="1"/>
          </p:cNvSpPr>
          <p:nvPr>
            <p:ph type="body" idx="1"/>
          </p:nvPr>
        </p:nvSpPr>
        <p:spPr>
          <a:solidFill>
            <a:srgbClr val="FFFFFF"/>
          </a:solidFill>
          <a:ln>
            <a:solidFill>
              <a:srgbClr val="000000"/>
            </a:solidFill>
          </a:ln>
        </p:spPr>
        <p:txBody>
          <a:bodyPr/>
          <a:lstStyle/>
          <a:p>
            <a:endParaRPr lang="nb-NO"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8BFD85A-2CBD-49C5-99B1-EA20BEA363FC}" type="slidenum">
              <a:rPr lang="en-US" sz="1200" smtClean="0"/>
              <a:pPr eaLnBrk="1" hangingPunct="1"/>
              <a:t>23</a:t>
            </a:fld>
            <a:endParaRPr lang="en-US" sz="1200" smtClean="0"/>
          </a:p>
        </p:txBody>
      </p:sp>
      <p:sp>
        <p:nvSpPr>
          <p:cNvPr id="55299" name="Rectangle 1026"/>
          <p:cNvSpPr>
            <a:spLocks noGrp="1" noRot="1" noChangeAspect="1" noChangeArrowheads="1" noTextEdit="1"/>
          </p:cNvSpPr>
          <p:nvPr>
            <p:ph type="sldImg"/>
          </p:nvPr>
        </p:nvSpPr>
        <p:spPr>
          <a:xfrm>
            <a:off x="1143000" y="685800"/>
            <a:ext cx="4573588" cy="3429000"/>
          </a:xfrm>
          <a:solidFill>
            <a:srgbClr val="FFFFFF"/>
          </a:solidFill>
          <a:ln/>
        </p:spPr>
      </p:sp>
      <p:sp>
        <p:nvSpPr>
          <p:cNvPr id="55300" name="Rectangle 1027"/>
          <p:cNvSpPr>
            <a:spLocks noGrp="1" noChangeArrowheads="1"/>
          </p:cNvSpPr>
          <p:nvPr>
            <p:ph type="body" idx="1"/>
          </p:nvPr>
        </p:nvSpPr>
        <p:spPr>
          <a:solidFill>
            <a:srgbClr val="FFFFFF"/>
          </a:solidFill>
          <a:ln>
            <a:solidFill>
              <a:srgbClr val="000000"/>
            </a:solidFill>
          </a:ln>
        </p:spPr>
        <p:txBody>
          <a:bodyPr/>
          <a:lstStyle/>
          <a:p>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183D7AF-35B8-4CDB-8DC8-7730257F8DBE}" type="slidenum">
              <a:rPr lang="en-US" sz="1200" smtClean="0"/>
              <a:pPr eaLnBrk="1" hangingPunct="1"/>
              <a:t>24</a:t>
            </a:fld>
            <a:endParaRPr lang="en-US" sz="1200" smtClean="0"/>
          </a:p>
        </p:txBody>
      </p:sp>
      <p:sp>
        <p:nvSpPr>
          <p:cNvPr id="56323" name="Rectangle 2"/>
          <p:cNvSpPr>
            <a:spLocks noGrp="1" noRot="1" noChangeAspect="1" noChangeArrowheads="1" noTextEdit="1"/>
          </p:cNvSpPr>
          <p:nvPr>
            <p:ph type="sldImg"/>
          </p:nvPr>
        </p:nvSpPr>
        <p:spPr>
          <a:xfrm>
            <a:off x="1143000" y="685800"/>
            <a:ext cx="4573588" cy="3429000"/>
          </a:xfrm>
          <a:solidFill>
            <a:srgbClr val="FFFFFF"/>
          </a:solidFill>
          <a:ln/>
        </p:spPr>
      </p:sp>
      <p:sp>
        <p:nvSpPr>
          <p:cNvPr id="56324" name="Rectangle 3"/>
          <p:cNvSpPr>
            <a:spLocks noGrp="1" noChangeArrowheads="1"/>
          </p:cNvSpPr>
          <p:nvPr>
            <p:ph type="body" idx="1"/>
          </p:nvPr>
        </p:nvSpPr>
        <p:spPr>
          <a:solidFill>
            <a:srgbClr val="FFFFFF"/>
          </a:solidFill>
          <a:ln>
            <a:solidFill>
              <a:srgbClr val="000000"/>
            </a:solidFill>
          </a:ln>
        </p:spPr>
        <p:txBody>
          <a:bodyPr/>
          <a:lstStyle/>
          <a:p>
            <a:endParaRPr lang="nb-NO"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58AD532-E62E-47B4-A776-A2BEBEA9DFCF}" type="slidenum">
              <a:rPr lang="nb-NO" sz="1200" smtClean="0"/>
              <a:pPr eaLnBrk="1" hangingPunct="1"/>
              <a:t>25</a:t>
            </a:fld>
            <a:endParaRPr lang="nb-NO" sz="1200" smtClean="0"/>
          </a:p>
        </p:txBody>
      </p:sp>
      <p:sp>
        <p:nvSpPr>
          <p:cNvPr id="57347" name="Rectangle 2"/>
          <p:cNvSpPr>
            <a:spLocks noGrp="1" noRot="1" noChangeAspect="1" noChangeArrowheads="1" noTextEdit="1"/>
          </p:cNvSpPr>
          <p:nvPr>
            <p:ph type="sldImg"/>
          </p:nvPr>
        </p:nvSpPr>
        <p:spPr>
          <a:solidFill>
            <a:srgbClr val="FFFFFF"/>
          </a:solidFill>
          <a:ln/>
        </p:spPr>
      </p:sp>
      <p:sp>
        <p:nvSpPr>
          <p:cNvPr id="5734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A1CE3A5-4329-4D3C-A775-5133296905DA}" type="slidenum">
              <a:rPr lang="nb-NO" sz="1200" smtClean="0"/>
              <a:pPr eaLnBrk="1" hangingPunct="1"/>
              <a:t>26</a:t>
            </a:fld>
            <a:endParaRPr lang="nb-NO" sz="1200" smtClean="0"/>
          </a:p>
        </p:txBody>
      </p:sp>
      <p:sp>
        <p:nvSpPr>
          <p:cNvPr id="58371" name="Rectangle 2"/>
          <p:cNvSpPr>
            <a:spLocks noGrp="1" noRot="1" noChangeAspect="1" noChangeArrowheads="1" noTextEdit="1"/>
          </p:cNvSpPr>
          <p:nvPr>
            <p:ph type="sldImg"/>
          </p:nvPr>
        </p:nvSpPr>
        <p:spPr>
          <a:solidFill>
            <a:srgbClr val="FFFFFF"/>
          </a:solidFill>
          <a:ln/>
        </p:spPr>
      </p:sp>
      <p:sp>
        <p:nvSpPr>
          <p:cNvPr id="5837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70F8054-7315-41AA-9E7B-E4F323EBF234}" type="slidenum">
              <a:rPr lang="nb-NO" sz="1200" smtClean="0"/>
              <a:pPr eaLnBrk="1" hangingPunct="1"/>
              <a:t>27</a:t>
            </a:fld>
            <a:endParaRPr lang="nb-NO" sz="1200" smtClean="0"/>
          </a:p>
        </p:txBody>
      </p:sp>
      <p:sp>
        <p:nvSpPr>
          <p:cNvPr id="59395" name="Rectangle 2"/>
          <p:cNvSpPr>
            <a:spLocks noGrp="1" noRot="1" noChangeAspect="1" noChangeArrowheads="1" noTextEdit="1"/>
          </p:cNvSpPr>
          <p:nvPr>
            <p:ph type="sldImg"/>
          </p:nvPr>
        </p:nvSpPr>
        <p:spPr>
          <a:solidFill>
            <a:srgbClr val="FFFFFF"/>
          </a:solidFill>
          <a:ln/>
        </p:spPr>
      </p:sp>
      <p:sp>
        <p:nvSpPr>
          <p:cNvPr id="2" name="Notes Placeholder 1"/>
          <p:cNvSpPr>
            <a:spLocks noGrp="1"/>
          </p:cNvSpPr>
          <p:nvPr>
            <p:ph type="body" sz="quarter" idx="10"/>
          </p:nvPr>
        </p:nvSpPr>
        <p:spPr>
          <a:xfrm>
            <a:off x="980728" y="4343400"/>
            <a:ext cx="4962872" cy="4114800"/>
          </a:xfrm>
        </p:spPr>
        <p:txBody>
          <a:bodyPr/>
          <a:lstStyle/>
          <a:p>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15A86B8-A878-465F-95E1-EFAF7EC79C72}" type="slidenum">
              <a:rPr lang="nb-NO" sz="1200" smtClean="0"/>
              <a:pPr eaLnBrk="1" hangingPunct="1"/>
              <a:t>28</a:t>
            </a:fld>
            <a:endParaRPr lang="nb-NO" sz="1200" smtClean="0"/>
          </a:p>
        </p:txBody>
      </p:sp>
      <p:sp>
        <p:nvSpPr>
          <p:cNvPr id="60419" name="Rectangle 2"/>
          <p:cNvSpPr>
            <a:spLocks noGrp="1" noRot="1" noChangeAspect="1" noChangeArrowheads="1" noTextEdit="1"/>
          </p:cNvSpPr>
          <p:nvPr>
            <p:ph type="sldImg"/>
          </p:nvPr>
        </p:nvSpPr>
        <p:spPr>
          <a:solidFill>
            <a:srgbClr val="FFFFFF"/>
          </a:solidFill>
          <a:ln/>
        </p:spPr>
      </p:sp>
      <p:sp>
        <p:nvSpPr>
          <p:cNvPr id="6042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068D338-527B-4E00-9CC7-D23061FA6FBE}" type="slidenum">
              <a:rPr lang="nb-NO" sz="1200" smtClean="0"/>
              <a:pPr eaLnBrk="1" hangingPunct="1"/>
              <a:t>29</a:t>
            </a:fld>
            <a:endParaRPr lang="nb-NO" sz="1200"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GB"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178746B-5758-4E9F-93A7-4D6F3073099C}" type="slidenum">
              <a:rPr lang="nb-NO" sz="1200" smtClean="0"/>
              <a:pPr eaLnBrk="1" hangingPunct="1"/>
              <a:t>30</a:t>
            </a:fld>
            <a:endParaRPr lang="nb-NO" sz="120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28600" indent="-228600" eaLnBrk="1" hangingPunct="1"/>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DB5803C5-FF95-41C7-AAB0-7E4E38473DAE}" type="slidenum">
              <a:rPr lang="nb-NO" sz="1200" smtClean="0"/>
              <a:pPr eaLnBrk="1" hangingPunct="1"/>
              <a:t>31</a:t>
            </a:fld>
            <a:endParaRPr lang="nb-NO" sz="1200"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1827F84-8EC4-4CF0-9295-9ED3425C5CE3}" type="slidenum">
              <a:rPr lang="nb-NO" sz="1200" smtClean="0"/>
              <a:pPr eaLnBrk="1" hangingPunct="1"/>
              <a:t>5</a:t>
            </a:fld>
            <a:endParaRPr lang="nb-NO" sz="1200" smtClean="0"/>
          </a:p>
        </p:txBody>
      </p:sp>
      <p:sp>
        <p:nvSpPr>
          <p:cNvPr id="36867" name="Rectangle 2"/>
          <p:cNvSpPr>
            <a:spLocks noGrp="1" noRot="1" noChangeAspect="1" noChangeArrowheads="1" noTextEdit="1"/>
          </p:cNvSpPr>
          <p:nvPr>
            <p:ph type="sldImg"/>
          </p:nvPr>
        </p:nvSpPr>
        <p:spPr>
          <a:solidFill>
            <a:srgbClr val="FFFFFF"/>
          </a:solidFill>
          <a:ln/>
        </p:spPr>
      </p:sp>
      <p:sp>
        <p:nvSpPr>
          <p:cNvPr id="3686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AD7CE97-55F4-4DA3-838C-8BEC675ECF89}" type="slidenum">
              <a:rPr lang="nb-NO" sz="1200" smtClean="0"/>
              <a:pPr eaLnBrk="1" hangingPunct="1"/>
              <a:t>6</a:t>
            </a:fld>
            <a:endParaRPr lang="nb-NO" sz="1200" smtClean="0"/>
          </a:p>
        </p:txBody>
      </p:sp>
      <p:sp>
        <p:nvSpPr>
          <p:cNvPr id="37891" name="Rectangle 2"/>
          <p:cNvSpPr>
            <a:spLocks noGrp="1" noRot="1" noChangeAspect="1" noChangeArrowheads="1" noTextEdit="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D81718C-7248-4C95-A8B1-6A11032DD833}" type="slidenum">
              <a:rPr lang="nb-NO" sz="1200" smtClean="0"/>
              <a:pPr eaLnBrk="1" hangingPunct="1"/>
              <a:t>7</a:t>
            </a:fld>
            <a:endParaRPr lang="nb-NO" sz="1200" smtClean="0"/>
          </a:p>
        </p:txBody>
      </p:sp>
      <p:sp>
        <p:nvSpPr>
          <p:cNvPr id="38915" name="Rectangle 2"/>
          <p:cNvSpPr>
            <a:spLocks noGrp="1" noRot="1" noChangeAspect="1" noChangeArrowheads="1" noTextEdit="1"/>
          </p:cNvSpPr>
          <p:nvPr>
            <p:ph type="sldImg"/>
          </p:nvPr>
        </p:nvSpPr>
        <p:spPr>
          <a:ln/>
        </p:spPr>
      </p:sp>
      <p:sp>
        <p:nvSpPr>
          <p:cNvPr id="38916" name="Rectangle 4"/>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spcBef>
                <a:spcPct val="0"/>
              </a:spcBef>
            </a:pPr>
            <a:endParaRPr lang="nb-NO" dirty="0" smtClean="0">
              <a:solidFill>
                <a:srgbClr val="333366"/>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0F9219C-8290-4D58-A78D-33895680810A}" type="slidenum">
              <a:rPr lang="nb-NO" sz="1200" smtClean="0"/>
              <a:pPr eaLnBrk="1" hangingPunct="1"/>
              <a:t>8</a:t>
            </a:fld>
            <a:endParaRPr lang="nb-NO" sz="1200" smtClean="0"/>
          </a:p>
        </p:txBody>
      </p:sp>
      <p:sp>
        <p:nvSpPr>
          <p:cNvPr id="39939" name="Rectangle 2"/>
          <p:cNvSpPr>
            <a:spLocks noGrp="1" noRot="1" noChangeAspect="1" noChangeArrowheads="1" noTextEdit="1"/>
          </p:cNvSpPr>
          <p:nvPr>
            <p:ph type="sldImg"/>
          </p:nvPr>
        </p:nvSpPr>
        <p:spPr>
          <a:solidFill>
            <a:srgbClr val="FFFFFF"/>
          </a:solidFill>
          <a:ln/>
        </p:spPr>
      </p:sp>
      <p:sp>
        <p:nvSpPr>
          <p:cNvPr id="39940"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524A0CC-DDDF-4A8D-B63D-6B2BBA4349A2}" type="slidenum">
              <a:rPr lang="nb-NO" sz="1200" smtClean="0"/>
              <a:pPr eaLnBrk="1" hangingPunct="1"/>
              <a:t>9</a:t>
            </a:fld>
            <a:endParaRPr lang="nb-NO" sz="1200"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nb-NO"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AACAA2A-A29D-488B-8A59-D3350080AF8C}" type="slidenum">
              <a:rPr lang="nb-NO" sz="1200" smtClean="0"/>
              <a:pPr eaLnBrk="1" hangingPunct="1"/>
              <a:t>10</a:t>
            </a:fld>
            <a:endParaRPr lang="nb-NO" sz="1200" smtClean="0"/>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228600" indent="-228600" eaLnBrk="1" hangingPunct="1"/>
            <a:endParaRPr lang="nb-NO"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646C2F1-06CC-4624-8F11-5363238544A6}" type="slidenum">
              <a:rPr lang="nb-NO" sz="1200" smtClean="0"/>
              <a:pPr eaLnBrk="1" hangingPunct="1"/>
              <a:t>11</a:t>
            </a:fld>
            <a:endParaRPr lang="nb-NO" sz="1200" smtClean="0"/>
          </a:p>
        </p:txBody>
      </p:sp>
      <p:sp>
        <p:nvSpPr>
          <p:cNvPr id="43011" name="Rectangle 2"/>
          <p:cNvSpPr>
            <a:spLocks noGrp="1" noRot="1" noChangeAspect="1" noChangeArrowheads="1" noTextEdit="1"/>
          </p:cNvSpPr>
          <p:nvPr>
            <p:ph type="sldImg"/>
          </p:nvPr>
        </p:nvSpPr>
        <p:spPr>
          <a:solidFill>
            <a:srgbClr val="FFFFFF"/>
          </a:solidFill>
          <a:ln/>
        </p:spPr>
      </p:sp>
      <p:sp>
        <p:nvSpPr>
          <p:cNvPr id="4301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nb-NO"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pic>
        <p:nvPicPr>
          <p:cNvPr id="7" name="Picture 6" descr="baner.jpg"/>
          <p:cNvPicPr>
            <a:picLocks noChangeAspect="1"/>
          </p:cNvPicPr>
          <p:nvPr userDrawn="1"/>
        </p:nvPicPr>
        <p:blipFill>
          <a:blip r:embed="rId2" cstate="print"/>
          <a:stretch>
            <a:fillRect/>
          </a:stretch>
        </p:blipFill>
        <p:spPr>
          <a:xfrm>
            <a:off x="0" y="6414737"/>
            <a:ext cx="9144000" cy="443263"/>
          </a:xfrm>
          <a:prstGeom prst="rect">
            <a:avLst/>
          </a:prstGeom>
        </p:spPr>
      </p:pic>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8E0628F-C72F-4FCB-A8C1-C331C5F715F3}" type="datetimeFigureOut">
              <a:rPr lang="en-US" smtClean="0"/>
              <a:pPr/>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8E0628F-C72F-4FCB-A8C1-C331C5F715F3}" type="datetimeFigureOut">
              <a:rPr lang="en-US" smtClean="0"/>
              <a:pPr/>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8E0628F-C72F-4FCB-A8C1-C331C5F715F3}" type="datetimeFigureOut">
              <a:rPr lang="en-US" smtClean="0"/>
              <a:pPr/>
              <a:t>8/1/2012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8E0628F-C72F-4FCB-A8C1-C331C5F715F3}" type="datetimeFigureOut">
              <a:rPr lang="en-US" smtClean="0"/>
              <a:pPr/>
              <a:t>8/1/2012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0628F-C72F-4FCB-A8C1-C331C5F715F3}" type="datetimeFigureOut">
              <a:rPr lang="en-US" smtClean="0"/>
              <a:pPr/>
              <a:t>8/1/2012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E0628F-C72F-4FCB-A8C1-C331C5F715F3}" type="datetimeFigureOut">
              <a:rPr lang="en-US" smtClean="0"/>
              <a:pPr/>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8E0628F-C72F-4FCB-A8C1-C331C5F715F3}" type="datetimeFigureOut">
              <a:rPr lang="en-US" smtClean="0"/>
              <a:pPr/>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9731370-0390-47C8-B0B5-7274F273A59F}"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E0628F-C72F-4FCB-A8C1-C331C5F715F3}" type="datetimeFigureOut">
              <a:rPr lang="en-US" smtClean="0"/>
              <a:pPr/>
              <a:t>8/1/2012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731370-0390-47C8-B0B5-7274F273A59F}" type="slidenum">
              <a:rPr lang="en-US" smtClean="0"/>
              <a:pPr/>
              <a:t>‹#›</a:t>
            </a:fld>
            <a:endParaRPr lang="en-US"/>
          </a:p>
        </p:txBody>
      </p:sp>
      <p:pic>
        <p:nvPicPr>
          <p:cNvPr id="7" name="Picture 6" descr="baner.jpg"/>
          <p:cNvPicPr>
            <a:picLocks noChangeAspect="1"/>
          </p:cNvPicPr>
          <p:nvPr userDrawn="1"/>
        </p:nvPicPr>
        <p:blipFill>
          <a:blip r:embed="rId13" cstate="print"/>
          <a:stretch>
            <a:fillRect/>
          </a:stretch>
        </p:blipFill>
        <p:spPr>
          <a:xfrm>
            <a:off x="0" y="6414737"/>
            <a:ext cx="9144000" cy="443263"/>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9.xml"/><Relationship Id="rId7" Type="http://schemas.openxmlformats.org/officeDocument/2006/relationships/image" Target="../media/image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oleObject" Target="../embeddings/Microsoft_Office_Excel_97-2003-regneark1.xls"/><Relationship Id="rId3" Type="http://schemas.openxmlformats.org/officeDocument/2006/relationships/notesSlide" Target="../notesSlides/notesSlide14.xml"/><Relationship Id="rId7"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oleObject" Target="../embeddings/oleObject10.bin"/><Relationship Id="rId4"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14.bin"/><Relationship Id="rId5" Type="http://schemas.openxmlformats.org/officeDocument/2006/relationships/oleObject" Target="../embeddings/oleObject13.bin"/><Relationship Id="rId4" Type="http://schemas.openxmlformats.org/officeDocument/2006/relationships/image" Target="../media/image24.png"/></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notesSlide" Target="../notesSlides/notesSlide16.xml"/><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6.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image" Target="../media/image24.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23.bin"/><Relationship Id="rId3" Type="http://schemas.openxmlformats.org/officeDocument/2006/relationships/notesSlide" Target="../notesSlides/notesSlide18.xml"/><Relationship Id="rId7" Type="http://schemas.openxmlformats.org/officeDocument/2006/relationships/oleObject" Target="../embeddings/oleObject22.bin"/><Relationship Id="rId2" Type="http://schemas.openxmlformats.org/officeDocument/2006/relationships/slideLayout" Target="../slideLayouts/slideLayout7.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oleObject" Target="../embeddings/oleObject20.bin"/><Relationship Id="rId4" Type="http://schemas.openxmlformats.org/officeDocument/2006/relationships/oleObject" Target="../embeddings/oleObject19.bin"/><Relationship Id="rId9" Type="http://schemas.openxmlformats.org/officeDocument/2006/relationships/image" Target="../media/image34.wmf"/></Relationships>
</file>

<file path=ppt/slides/_rels/slide21.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notesSlide" Target="../notesSlides/notesSlide19.xml"/><Relationship Id="rId7" Type="http://schemas.openxmlformats.org/officeDocument/2006/relationships/oleObject" Target="../embeddings/oleObject27.bin"/><Relationship Id="rId2" Type="http://schemas.openxmlformats.org/officeDocument/2006/relationships/slideLayout" Target="../slideLayouts/slideLayout7.xml"/><Relationship Id="rId1" Type="http://schemas.openxmlformats.org/officeDocument/2006/relationships/vmlDrawing" Target="../drawings/vmlDrawing8.vml"/><Relationship Id="rId6" Type="http://schemas.openxmlformats.org/officeDocument/2006/relationships/oleObject" Target="../embeddings/oleObject26.bin"/><Relationship Id="rId5" Type="http://schemas.openxmlformats.org/officeDocument/2006/relationships/oleObject" Target="../embeddings/oleObject25.bin"/><Relationship Id="rId4" Type="http://schemas.openxmlformats.org/officeDocument/2006/relationships/oleObject" Target="../embeddings/oleObject24.bin"/></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7.xml"/><Relationship Id="rId1" Type="http://schemas.openxmlformats.org/officeDocument/2006/relationships/vmlDrawing" Target="../drawings/vmlDrawing9.vml"/><Relationship Id="rId6" Type="http://schemas.openxmlformats.org/officeDocument/2006/relationships/image" Target="../media/image34.wmf"/><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33.bin"/><Relationship Id="rId3" Type="http://schemas.openxmlformats.org/officeDocument/2006/relationships/notesSlide" Target="../notesSlides/notesSlide21.xml"/><Relationship Id="rId7" Type="http://schemas.openxmlformats.org/officeDocument/2006/relationships/oleObject" Target="../embeddings/oleObject32.bin"/><Relationship Id="rId2" Type="http://schemas.openxmlformats.org/officeDocument/2006/relationships/slideLayout" Target="../slideLayouts/slideLayout7.xml"/><Relationship Id="rId1" Type="http://schemas.openxmlformats.org/officeDocument/2006/relationships/vmlDrawing" Target="../drawings/vmlDrawing10.vml"/><Relationship Id="rId6" Type="http://schemas.openxmlformats.org/officeDocument/2006/relationships/oleObject" Target="../embeddings/oleObject31.bin"/><Relationship Id="rId5" Type="http://schemas.openxmlformats.org/officeDocument/2006/relationships/oleObject" Target="../embeddings/oleObject30.bin"/><Relationship Id="rId4" Type="http://schemas.openxmlformats.org/officeDocument/2006/relationships/image" Target="../media/image34.wmf"/><Relationship Id="rId9" Type="http://schemas.openxmlformats.org/officeDocument/2006/relationships/oleObject" Target="../embeddings/oleObject34.bin"/></Relationships>
</file>

<file path=ppt/slides/_rels/slide24.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notesSlide" Target="../notesSlides/notesSlide22.xml"/><Relationship Id="rId7" Type="http://schemas.openxmlformats.org/officeDocument/2006/relationships/oleObject" Target="../embeddings/oleObject38.bin"/><Relationship Id="rId2" Type="http://schemas.openxmlformats.org/officeDocument/2006/relationships/slideLayout" Target="../slideLayouts/slideLayout7.xml"/><Relationship Id="rId1" Type="http://schemas.openxmlformats.org/officeDocument/2006/relationships/vmlDrawing" Target="../drawings/vmlDrawing11.vml"/><Relationship Id="rId6" Type="http://schemas.openxmlformats.org/officeDocument/2006/relationships/oleObject" Target="../embeddings/oleObject37.bin"/><Relationship Id="rId5" Type="http://schemas.openxmlformats.org/officeDocument/2006/relationships/oleObject" Target="../embeddings/oleObject36.bin"/><Relationship Id="rId4" Type="http://schemas.openxmlformats.org/officeDocument/2006/relationships/oleObject" Target="../embeddings/oleObject35.bin"/><Relationship Id="rId9" Type="http://schemas.openxmlformats.org/officeDocument/2006/relationships/oleObject" Target="../embeddings/oleObject39.bin"/></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7.xml"/><Relationship Id="rId1" Type="http://schemas.openxmlformats.org/officeDocument/2006/relationships/vmlDrawing" Target="../drawings/vmlDrawing12.vml"/><Relationship Id="rId4" Type="http://schemas.openxmlformats.org/officeDocument/2006/relationships/oleObject" Target="../embeddings/oleObject40.bin"/></Relationships>
</file>

<file path=ppt/slides/_rels/slide26.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Microsoft_Office_Excel_97-2003-regneark2.xls"/></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vmlDrawing" Target="../drawings/vmlDrawing14.vml"/><Relationship Id="rId4" Type="http://schemas.openxmlformats.org/officeDocument/2006/relationships/oleObject" Target="../embeddings/oleObject41.bin"/></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notesSlide" Target="../notesSlides/notesSlide29.xml"/><Relationship Id="rId7" Type="http://schemas.openxmlformats.org/officeDocument/2006/relationships/oleObject" Target="../embeddings/oleObject45.bin"/><Relationship Id="rId2" Type="http://schemas.openxmlformats.org/officeDocument/2006/relationships/slideLayout" Target="../slideLayouts/slideLayout7.xml"/><Relationship Id="rId1" Type="http://schemas.openxmlformats.org/officeDocument/2006/relationships/vmlDrawing" Target="../drawings/vmlDrawing15.vml"/><Relationship Id="rId6" Type="http://schemas.openxmlformats.org/officeDocument/2006/relationships/oleObject" Target="../embeddings/oleObject44.bin"/><Relationship Id="rId11" Type="http://schemas.openxmlformats.org/officeDocument/2006/relationships/oleObject" Target="../embeddings/oleObject49.bin"/><Relationship Id="rId5" Type="http://schemas.openxmlformats.org/officeDocument/2006/relationships/oleObject" Target="../embeddings/oleObject43.bin"/><Relationship Id="rId10" Type="http://schemas.openxmlformats.org/officeDocument/2006/relationships/oleObject" Target="../embeddings/oleObject48.bin"/><Relationship Id="rId4" Type="http://schemas.openxmlformats.org/officeDocument/2006/relationships/oleObject" Target="../embeddings/oleObject42.bin"/><Relationship Id="rId9" Type="http://schemas.openxmlformats.org/officeDocument/2006/relationships/oleObject" Target="../embeddings/oleObject47.bin"/></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8" name="Picture 7" descr="baner.jpg"/>
          <p:cNvPicPr>
            <a:picLocks noChangeAspect="1"/>
          </p:cNvPicPr>
          <p:nvPr/>
        </p:nvPicPr>
        <p:blipFill>
          <a:blip r:embed="rId3" cstate="print"/>
          <a:stretch>
            <a:fillRect/>
          </a:stretch>
        </p:blipFill>
        <p:spPr>
          <a:xfrm>
            <a:off x="0" y="6414737"/>
            <a:ext cx="9144000" cy="443263"/>
          </a:xfrm>
          <a:prstGeom prst="rect">
            <a:avLst/>
          </a:prstGeom>
        </p:spPr>
      </p:pic>
      <p:pic>
        <p:nvPicPr>
          <p:cNvPr id="10" name="Picture 9" descr="fagbok HVITpc [Converted].jpg"/>
          <p:cNvPicPr>
            <a:picLocks noChangeAspect="1"/>
          </p:cNvPicPr>
          <p:nvPr/>
        </p:nvPicPr>
        <p:blipFill>
          <a:blip r:embed="rId4" cstate="print"/>
          <a:stretch>
            <a:fillRect/>
          </a:stretch>
        </p:blipFill>
        <p:spPr>
          <a:xfrm>
            <a:off x="1979712" y="1916832"/>
            <a:ext cx="4953000" cy="2307992"/>
          </a:xfrm>
          <a:prstGeom prst="rect">
            <a:avLst/>
          </a:prstGeo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526604" y="1300584"/>
            <a:ext cx="3886200" cy="457200"/>
          </a:xfrm>
          <a:prstGeom prst="rect">
            <a:avLst/>
          </a:prstGeom>
          <a:noFill/>
          <a:ln w="38100">
            <a:solidFill>
              <a:srgbClr val="FF3300"/>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n* = [(1 – s</a:t>
            </a:r>
            <a:r>
              <a:rPr lang="en-US" sz="2000" baseline="-25000">
                <a:solidFill>
                  <a:srgbClr val="333366"/>
                </a:solidFill>
              </a:rPr>
              <a:t>K</a:t>
            </a:r>
            <a:r>
              <a:rPr lang="en-US" sz="2000">
                <a:solidFill>
                  <a:srgbClr val="333366"/>
                </a:solidFill>
              </a:rPr>
              <a:t>) –  (1 – s</a:t>
            </a:r>
            <a:r>
              <a:rPr lang="en-US" sz="2000" baseline="-25000">
                <a:solidFill>
                  <a:srgbClr val="333366"/>
                </a:solidFill>
              </a:rPr>
              <a:t>B</a:t>
            </a:r>
            <a:r>
              <a:rPr lang="en-US" sz="2000">
                <a:solidFill>
                  <a:srgbClr val="333366"/>
                </a:solidFill>
              </a:rPr>
              <a:t>) </a:t>
            </a:r>
            <a:r>
              <a:rPr lang="en-US" sz="2000" b="1" baseline="30000">
                <a:solidFill>
                  <a:srgbClr val="333366"/>
                </a:solidFill>
              </a:rPr>
              <a:t>. </a:t>
            </a:r>
            <a:r>
              <a:rPr lang="en-US" sz="2000">
                <a:solidFill>
                  <a:srgbClr val="333366"/>
                </a:solidFill>
              </a:rPr>
              <a:t>(1 – s</a:t>
            </a:r>
            <a:r>
              <a:rPr lang="en-US" sz="2000" baseline="-25000">
                <a:solidFill>
                  <a:srgbClr val="333366"/>
                </a:solidFill>
              </a:rPr>
              <a:t>E</a:t>
            </a:r>
            <a:r>
              <a:rPr lang="en-US" sz="2000">
                <a:solidFill>
                  <a:srgbClr val="333366"/>
                </a:solidFill>
              </a:rPr>
              <a:t>)]</a:t>
            </a:r>
          </a:p>
        </p:txBody>
      </p:sp>
      <p:sp>
        <p:nvSpPr>
          <p:cNvPr id="10243" name="Rectangle 5"/>
          <p:cNvSpPr>
            <a:spLocks noChangeArrowheads="1"/>
          </p:cNvSpPr>
          <p:nvPr/>
        </p:nvSpPr>
        <p:spPr bwMode="auto">
          <a:xfrm>
            <a:off x="488504" y="1833984"/>
            <a:ext cx="80772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b="1">
                <a:solidFill>
                  <a:srgbClr val="333366"/>
                </a:solidFill>
              </a:rPr>
              <a:t>Skatt og optimal gjeldsgrad - Norge i dag</a:t>
            </a:r>
            <a:endParaRPr lang="nb-NO" sz="2000" b="1">
              <a:solidFill>
                <a:srgbClr val="333366"/>
              </a:solidFill>
            </a:endParaRPr>
          </a:p>
        </p:txBody>
      </p:sp>
      <p:sp>
        <p:nvSpPr>
          <p:cNvPr id="69641" name="Rectangle 9"/>
          <p:cNvSpPr>
            <a:spLocks noChangeArrowheads="1"/>
          </p:cNvSpPr>
          <p:nvPr/>
        </p:nvSpPr>
        <p:spPr bwMode="auto">
          <a:xfrm>
            <a:off x="488504" y="3257972"/>
            <a:ext cx="44196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57200" indent="-457200">
              <a:buFontTx/>
              <a:buAutoNum type="alphaLcParenR"/>
            </a:pPr>
            <a:r>
              <a:rPr lang="en-US" sz="2000">
                <a:solidFill>
                  <a:srgbClr val="333366"/>
                </a:solidFill>
              </a:rPr>
              <a:t>Bedriften er ikke i skatteposisjon</a:t>
            </a:r>
          </a:p>
          <a:p>
            <a:pPr marL="457200" indent="-457200"/>
            <a:r>
              <a:rPr lang="en-US" sz="2000">
                <a:solidFill>
                  <a:srgbClr val="333366"/>
                </a:solidFill>
              </a:rPr>
              <a:t>       s</a:t>
            </a:r>
            <a:r>
              <a:rPr lang="en-US" sz="2000" baseline="-25000">
                <a:solidFill>
                  <a:srgbClr val="333366"/>
                </a:solidFill>
              </a:rPr>
              <a:t>B</a:t>
            </a:r>
            <a:r>
              <a:rPr lang="en-US" sz="2000">
                <a:solidFill>
                  <a:srgbClr val="333366"/>
                </a:solidFill>
              </a:rPr>
              <a:t> = 0</a:t>
            </a:r>
            <a:endParaRPr lang="nb-NO" sz="2000">
              <a:solidFill>
                <a:srgbClr val="333366"/>
              </a:solidFill>
            </a:endParaRPr>
          </a:p>
        </p:txBody>
      </p:sp>
      <p:sp>
        <p:nvSpPr>
          <p:cNvPr id="69646" name="Rectangle 14"/>
          <p:cNvSpPr>
            <a:spLocks noChangeArrowheads="1"/>
          </p:cNvSpPr>
          <p:nvPr/>
        </p:nvSpPr>
        <p:spPr bwMode="auto">
          <a:xfrm>
            <a:off x="488504" y="4119984"/>
            <a:ext cx="441960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57200" indent="-457200"/>
            <a:r>
              <a:rPr lang="en-US" sz="2000">
                <a:solidFill>
                  <a:srgbClr val="333366"/>
                </a:solidFill>
              </a:rPr>
              <a:t>b)	Bedriften og kreditorene er i full skatteposisjon</a:t>
            </a:r>
          </a:p>
          <a:p>
            <a:pPr marL="457200" indent="-457200"/>
            <a:r>
              <a:rPr lang="en-US" sz="2000">
                <a:solidFill>
                  <a:srgbClr val="333366"/>
                </a:solidFill>
              </a:rPr>
              <a:t>       s</a:t>
            </a:r>
            <a:r>
              <a:rPr lang="en-US" sz="2000" baseline="-25000">
                <a:solidFill>
                  <a:srgbClr val="333366"/>
                </a:solidFill>
              </a:rPr>
              <a:t>B</a:t>
            </a:r>
            <a:r>
              <a:rPr lang="en-US" sz="2000">
                <a:solidFill>
                  <a:srgbClr val="333366"/>
                </a:solidFill>
              </a:rPr>
              <a:t> = 28 %  og s</a:t>
            </a:r>
            <a:r>
              <a:rPr lang="en-US" sz="2000" baseline="-25000">
                <a:solidFill>
                  <a:srgbClr val="333366"/>
                </a:solidFill>
              </a:rPr>
              <a:t>K</a:t>
            </a:r>
            <a:r>
              <a:rPr lang="en-US" sz="2000">
                <a:solidFill>
                  <a:srgbClr val="333366"/>
                </a:solidFill>
              </a:rPr>
              <a:t> = 28 %</a:t>
            </a:r>
            <a:endParaRPr lang="nb-NO" sz="2000">
              <a:solidFill>
                <a:srgbClr val="333366"/>
              </a:solidFill>
            </a:endParaRPr>
          </a:p>
        </p:txBody>
      </p:sp>
      <p:sp>
        <p:nvSpPr>
          <p:cNvPr id="69650" name="Rectangle 18"/>
          <p:cNvSpPr>
            <a:spLocks noChangeArrowheads="1"/>
          </p:cNvSpPr>
          <p:nvPr/>
        </p:nvSpPr>
        <p:spPr bwMode="auto">
          <a:xfrm>
            <a:off x="488504" y="5339184"/>
            <a:ext cx="4876800" cy="10064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457200" indent="-457200"/>
            <a:r>
              <a:rPr lang="en-US" sz="2000">
                <a:solidFill>
                  <a:srgbClr val="333366"/>
                </a:solidFill>
              </a:rPr>
              <a:t>c)	Bedriften er i full skatteposisjon, gjennomsnittlig kreditorskattesats</a:t>
            </a:r>
          </a:p>
          <a:p>
            <a:pPr marL="457200" indent="-457200"/>
            <a:r>
              <a:rPr lang="en-US" sz="2000">
                <a:solidFill>
                  <a:srgbClr val="333366"/>
                </a:solidFill>
              </a:rPr>
              <a:t>       s</a:t>
            </a:r>
            <a:r>
              <a:rPr lang="en-US" sz="2000" baseline="-25000">
                <a:solidFill>
                  <a:srgbClr val="333366"/>
                </a:solidFill>
              </a:rPr>
              <a:t>K</a:t>
            </a:r>
            <a:r>
              <a:rPr lang="en-US" sz="2000">
                <a:solidFill>
                  <a:srgbClr val="333366"/>
                </a:solidFill>
              </a:rPr>
              <a:t> &lt; 28 %</a:t>
            </a:r>
            <a:endParaRPr lang="nb-NO" sz="2000">
              <a:solidFill>
                <a:srgbClr val="333366"/>
              </a:solidFill>
            </a:endParaRPr>
          </a:p>
        </p:txBody>
      </p:sp>
      <p:sp>
        <p:nvSpPr>
          <p:cNvPr id="10250" name="Rectangle 22"/>
          <p:cNvSpPr>
            <a:spLocks noChangeArrowheads="1"/>
          </p:cNvSpPr>
          <p:nvPr/>
        </p:nvSpPr>
        <p:spPr bwMode="auto">
          <a:xfrm>
            <a:off x="107504" y="478259"/>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 (forts.)</a:t>
            </a:r>
          </a:p>
        </p:txBody>
      </p:sp>
      <p:pic>
        <p:nvPicPr>
          <p:cNvPr id="10251" name="Picture 19"/>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311973" y="566456"/>
            <a:ext cx="3148459" cy="19628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52" name="Rectangle 6"/>
          <p:cNvSpPr>
            <a:spLocks noChangeArrowheads="1"/>
          </p:cNvSpPr>
          <p:nvPr/>
        </p:nvSpPr>
        <p:spPr bwMode="auto">
          <a:xfrm>
            <a:off x="488504" y="2535659"/>
            <a:ext cx="7826375" cy="708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Anta: 	Toleddsskatt med s</a:t>
            </a:r>
            <a:r>
              <a:rPr lang="en-US" sz="2000" baseline="-25000">
                <a:solidFill>
                  <a:srgbClr val="333366"/>
                </a:solidFill>
              </a:rPr>
              <a:t>E</a:t>
            </a:r>
            <a:r>
              <a:rPr lang="en-US" sz="2000">
                <a:solidFill>
                  <a:srgbClr val="333366"/>
                </a:solidFill>
              </a:rPr>
              <a:t>= 0 (eier er bedrift) og s</a:t>
            </a:r>
            <a:r>
              <a:rPr lang="en-US" sz="2000" baseline="-25000">
                <a:solidFill>
                  <a:srgbClr val="333366"/>
                </a:solidFill>
              </a:rPr>
              <a:t>K</a:t>
            </a:r>
            <a:r>
              <a:rPr lang="en-US" sz="2000">
                <a:solidFill>
                  <a:srgbClr val="333366"/>
                </a:solidFill>
              </a:rPr>
              <a:t>= s</a:t>
            </a:r>
            <a:r>
              <a:rPr lang="en-US" sz="2000" baseline="-25000">
                <a:solidFill>
                  <a:srgbClr val="333366"/>
                </a:solidFill>
              </a:rPr>
              <a:t>B</a:t>
            </a:r>
            <a:r>
              <a:rPr lang="en-US" sz="2000">
                <a:solidFill>
                  <a:srgbClr val="333366"/>
                </a:solidFill>
              </a:rPr>
              <a:t> = 28 %,</a:t>
            </a:r>
          </a:p>
          <a:p>
            <a:r>
              <a:rPr lang="en-US" sz="2000">
                <a:solidFill>
                  <a:srgbClr val="333366"/>
                </a:solidFill>
              </a:rPr>
              <a:t>	dvs. n*= s</a:t>
            </a:r>
            <a:r>
              <a:rPr lang="en-US" sz="2000" baseline="-25000">
                <a:solidFill>
                  <a:srgbClr val="333366"/>
                </a:solidFill>
              </a:rPr>
              <a:t>B</a:t>
            </a:r>
            <a:r>
              <a:rPr lang="en-US" sz="2000">
                <a:solidFill>
                  <a:srgbClr val="333366"/>
                </a:solidFill>
              </a:rPr>
              <a:t> – s</a:t>
            </a:r>
            <a:r>
              <a:rPr lang="en-US" sz="2000" baseline="-25000">
                <a:solidFill>
                  <a:srgbClr val="333366"/>
                </a:solidFill>
              </a:rPr>
              <a:t>K</a:t>
            </a:r>
            <a:r>
              <a:rPr lang="en-US" sz="2000">
                <a:solidFill>
                  <a:srgbClr val="333366"/>
                </a:solidFill>
              </a:rPr>
              <a:t>:</a:t>
            </a:r>
            <a:endParaRPr lang="nb-NO" sz="2000">
              <a:solidFill>
                <a:srgbClr val="333366"/>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9641"/>
                                        </p:tgtEl>
                                        <p:attrNameLst>
                                          <p:attrName>style.visibility</p:attrName>
                                        </p:attrNameLst>
                                      </p:cBhvr>
                                      <p:to>
                                        <p:strVal val="visible"/>
                                      </p:to>
                                    </p:set>
                                    <p:animEffect transition="in" filter="dissolve">
                                      <p:cBhvr>
                                        <p:cTn id="7" dur="500"/>
                                        <p:tgtEl>
                                          <p:spTgt spid="6964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9646"/>
                                        </p:tgtEl>
                                        <p:attrNameLst>
                                          <p:attrName>style.visibility</p:attrName>
                                        </p:attrNameLst>
                                      </p:cBhvr>
                                      <p:to>
                                        <p:strVal val="visible"/>
                                      </p:to>
                                    </p:set>
                                    <p:animEffect transition="in" filter="dissolve">
                                      <p:cBhvr>
                                        <p:cTn id="12" dur="500"/>
                                        <p:tgtEl>
                                          <p:spTgt spid="6964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9650"/>
                                        </p:tgtEl>
                                        <p:attrNameLst>
                                          <p:attrName>style.visibility</p:attrName>
                                        </p:attrNameLst>
                                      </p:cBhvr>
                                      <p:to>
                                        <p:strVal val="visible"/>
                                      </p:to>
                                    </p:set>
                                    <p:animEffect transition="in" filter="dissolve">
                                      <p:cBhvr>
                                        <p:cTn id="17" dur="500"/>
                                        <p:tgtEl>
                                          <p:spTgt spid="696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41" grpId="0" autoUpdateAnimBg="0"/>
      <p:bldP spid="69646" grpId="0" autoUpdateAnimBg="0"/>
      <p:bldP spid="6965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40" name="Rectangle 4"/>
          <p:cNvSpPr>
            <a:spLocks noChangeArrowheads="1"/>
          </p:cNvSpPr>
          <p:nvPr/>
        </p:nvSpPr>
        <p:spPr bwMode="auto">
          <a:xfrm>
            <a:off x="1085528" y="5738540"/>
            <a:ext cx="7493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nb-NO" sz="2000">
                <a:solidFill>
                  <a:srgbClr val="333366"/>
                </a:solidFill>
              </a:rPr>
              <a:t>N* = skatteverdifaktoren (NV av netto skattebesparelse pr. gjeldskrone)</a:t>
            </a:r>
            <a:endParaRPr lang="en-US" sz="2000">
              <a:solidFill>
                <a:srgbClr val="333366"/>
              </a:solidFill>
            </a:endParaRPr>
          </a:p>
        </p:txBody>
      </p:sp>
      <p:sp>
        <p:nvSpPr>
          <p:cNvPr id="39942" name="Rectangle 6"/>
          <p:cNvSpPr>
            <a:spLocks noChangeArrowheads="1"/>
          </p:cNvSpPr>
          <p:nvPr/>
        </p:nvSpPr>
        <p:spPr bwMode="auto">
          <a:xfrm>
            <a:off x="323528" y="1136378"/>
            <a:ext cx="38100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Kontantstrømsfordelen ved </a:t>
            </a:r>
          </a:p>
          <a:p>
            <a:pPr marL="342900" indent="-342900" eaLnBrk="0" hangingPunct="0">
              <a:spcBef>
                <a:spcPct val="20000"/>
              </a:spcBef>
              <a:buFont typeface="Wingdings" pitchFamily="2" charset="2"/>
              <a:buNone/>
            </a:pPr>
            <a:r>
              <a:rPr lang="en-US" sz="2000">
                <a:solidFill>
                  <a:srgbClr val="333366"/>
                </a:solidFill>
              </a:rPr>
              <a:t>           gjeldsfinansiering:</a:t>
            </a:r>
          </a:p>
        </p:txBody>
      </p:sp>
      <p:sp>
        <p:nvSpPr>
          <p:cNvPr id="39943" name="Rectangle 7"/>
          <p:cNvSpPr>
            <a:spLocks noChangeArrowheads="1"/>
          </p:cNvSpPr>
          <p:nvPr/>
        </p:nvSpPr>
        <p:spPr bwMode="auto">
          <a:xfrm>
            <a:off x="4133528" y="1288778"/>
            <a:ext cx="4495800" cy="457200"/>
          </a:xfrm>
          <a:prstGeom prst="rect">
            <a:avLst/>
          </a:prstGeom>
          <a:noFill/>
          <a:ln w="38100">
            <a:solidFill>
              <a:srgbClr val="FF3300"/>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t>KF = r </a:t>
            </a:r>
            <a:r>
              <a:rPr lang="en-US" sz="2000" b="1" baseline="30000"/>
              <a:t>.</a:t>
            </a:r>
            <a:r>
              <a:rPr lang="en-US" sz="2000"/>
              <a:t> PG </a:t>
            </a:r>
            <a:r>
              <a:rPr lang="en-US" sz="2000" b="1" baseline="30000"/>
              <a:t>.</a:t>
            </a:r>
            <a:r>
              <a:rPr lang="en-US" sz="2000"/>
              <a:t> [(1 – s</a:t>
            </a:r>
            <a:r>
              <a:rPr lang="en-US" sz="2000" baseline="-25000"/>
              <a:t>K</a:t>
            </a:r>
            <a:r>
              <a:rPr lang="en-US" sz="2000"/>
              <a:t>) - (1 – s</a:t>
            </a:r>
            <a:r>
              <a:rPr lang="en-US" sz="2000" baseline="-25000"/>
              <a:t>B</a:t>
            </a:r>
            <a:r>
              <a:rPr lang="en-US" sz="2000"/>
              <a:t>) </a:t>
            </a:r>
            <a:r>
              <a:rPr lang="en-US" sz="2000" b="1" baseline="30000"/>
              <a:t>.</a:t>
            </a:r>
            <a:r>
              <a:rPr lang="en-US" sz="2000"/>
              <a:t> (1 - s</a:t>
            </a:r>
            <a:r>
              <a:rPr lang="en-US" sz="2000" baseline="-25000"/>
              <a:t>E</a:t>
            </a:r>
            <a:r>
              <a:rPr lang="en-US" sz="2000"/>
              <a:t>)]</a:t>
            </a:r>
          </a:p>
        </p:txBody>
      </p:sp>
      <p:graphicFrame>
        <p:nvGraphicFramePr>
          <p:cNvPr id="39944" name="Object 8"/>
          <p:cNvGraphicFramePr>
            <a:graphicFrameLocks noChangeAspect="1"/>
          </p:cNvGraphicFramePr>
          <p:nvPr/>
        </p:nvGraphicFramePr>
        <p:xfrm>
          <a:off x="3577903" y="2225403"/>
          <a:ext cx="4184650" cy="649287"/>
        </p:xfrm>
        <a:graphic>
          <a:graphicData uri="http://schemas.openxmlformats.org/presentationml/2006/ole">
            <p:oleObj spid="_x0000_s11300" name="Equation" r:id="rId4" imgW="2260600" imgH="381000" progId="">
              <p:embed/>
            </p:oleObj>
          </a:graphicData>
        </a:graphic>
      </p:graphicFrame>
      <p:sp>
        <p:nvSpPr>
          <p:cNvPr id="39945" name="Rectangle 9"/>
          <p:cNvSpPr>
            <a:spLocks noChangeArrowheads="1"/>
          </p:cNvSpPr>
          <p:nvPr/>
        </p:nvSpPr>
        <p:spPr bwMode="auto">
          <a:xfrm>
            <a:off x="755328" y="2411140"/>
            <a:ext cx="25908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Nåverdi av KF:</a:t>
            </a:r>
          </a:p>
        </p:txBody>
      </p:sp>
      <p:graphicFrame>
        <p:nvGraphicFramePr>
          <p:cNvPr id="39946" name="Object 10"/>
          <p:cNvGraphicFramePr>
            <a:graphicFrameLocks noChangeAspect="1"/>
          </p:cNvGraphicFramePr>
          <p:nvPr/>
        </p:nvGraphicFramePr>
        <p:xfrm>
          <a:off x="3142928" y="2944540"/>
          <a:ext cx="2209800" cy="736600"/>
        </p:xfrm>
        <a:graphic>
          <a:graphicData uri="http://schemas.openxmlformats.org/presentationml/2006/ole">
            <p:oleObj spid="_x0000_s11301" name="Formel" r:id="rId5" imgW="1143000" imgH="431800" progId="Equation.3">
              <p:embed/>
            </p:oleObj>
          </a:graphicData>
        </a:graphic>
      </p:graphicFrame>
      <p:graphicFrame>
        <p:nvGraphicFramePr>
          <p:cNvPr id="39947" name="Object 11"/>
          <p:cNvGraphicFramePr>
            <a:graphicFrameLocks noChangeAspect="1"/>
          </p:cNvGraphicFramePr>
          <p:nvPr/>
        </p:nvGraphicFramePr>
        <p:xfrm>
          <a:off x="2341241" y="3831953"/>
          <a:ext cx="3938587" cy="661987"/>
        </p:xfrm>
        <a:graphic>
          <a:graphicData uri="http://schemas.openxmlformats.org/presentationml/2006/ole">
            <p:oleObj spid="_x0000_s11302" name="Equation" r:id="rId6" imgW="2184400" imgH="419100" progId="">
              <p:embed/>
            </p:oleObj>
          </a:graphicData>
        </a:graphic>
      </p:graphicFrame>
      <p:pic>
        <p:nvPicPr>
          <p:cNvPr id="39948" name="Picture 12" descr="c:\Programfiler\Fellesfiler\Microsoft Shared\Clipart\cagcat50\SY01265_.wmf"/>
          <p:cNvPicPr>
            <a:picLocks noChangeAspect="1" noChangeArrowheads="1"/>
          </p:cNvPicPr>
          <p:nvPr/>
        </p:nvPicPr>
        <p:blipFill>
          <a:blip r:embed="rId7" cstate="print">
            <a:extLst>
              <a:ext uri="{28A0092B-C50C-407E-A947-70E740481C1C}">
                <a14:useLocalDpi xmlns:a14="http://schemas.microsoft.com/office/drawing/2010/main" xmlns="" val="0"/>
              </a:ext>
            </a:extLst>
          </a:blip>
          <a:srcRect/>
          <a:stretch>
            <a:fillRect/>
          </a:stretch>
        </p:blipFill>
        <p:spPr bwMode="auto">
          <a:xfrm>
            <a:off x="1161728" y="3630340"/>
            <a:ext cx="423863" cy="8969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1274" name="Rectangle 15"/>
          <p:cNvSpPr>
            <a:spLocks noChangeArrowheads="1"/>
          </p:cNvSpPr>
          <p:nvPr/>
        </p:nvSpPr>
        <p:spPr bwMode="auto">
          <a:xfrm>
            <a:off x="323528" y="188640"/>
            <a:ext cx="55626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2.  Skatt, gjeldsgrad og verdi</a:t>
            </a:r>
          </a:p>
        </p:txBody>
      </p:sp>
      <p:grpSp>
        <p:nvGrpSpPr>
          <p:cNvPr id="2" name="Group 22"/>
          <p:cNvGrpSpPr>
            <a:grpSpLocks/>
          </p:cNvGrpSpPr>
          <p:nvPr/>
        </p:nvGrpSpPr>
        <p:grpSpPr bwMode="auto">
          <a:xfrm>
            <a:off x="4895528" y="2258740"/>
            <a:ext cx="3662363" cy="1311275"/>
            <a:chOff x="3120" y="1824"/>
            <a:chExt cx="2307" cy="826"/>
          </a:xfrm>
        </p:grpSpPr>
        <p:sp>
          <p:nvSpPr>
            <p:cNvPr id="11277" name="Rectangle 18"/>
            <p:cNvSpPr>
              <a:spLocks noChangeArrowheads="1"/>
            </p:cNvSpPr>
            <p:nvPr/>
          </p:nvSpPr>
          <p:spPr bwMode="auto">
            <a:xfrm>
              <a:off x="5136" y="2400"/>
              <a:ext cx="291"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n*</a:t>
              </a:r>
              <a:endParaRPr lang="nb-NO" sz="2000">
                <a:solidFill>
                  <a:srgbClr val="333366"/>
                </a:solidFill>
              </a:endParaRPr>
            </a:p>
          </p:txBody>
        </p:sp>
        <p:sp>
          <p:nvSpPr>
            <p:cNvPr id="11278" name="Line 20"/>
            <p:cNvSpPr>
              <a:spLocks noChangeShapeType="1"/>
            </p:cNvSpPr>
            <p:nvPr/>
          </p:nvSpPr>
          <p:spPr bwMode="auto">
            <a:xfrm>
              <a:off x="4752" y="2190"/>
              <a:ext cx="384" cy="288"/>
            </a:xfrm>
            <a:prstGeom prst="line">
              <a:avLst/>
            </a:prstGeom>
            <a:noFill/>
            <a:ln w="76200">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sp>
          <p:nvSpPr>
            <p:cNvPr id="11279" name="Oval 21"/>
            <p:cNvSpPr>
              <a:spLocks noChangeArrowheads="1"/>
            </p:cNvSpPr>
            <p:nvPr/>
          </p:nvSpPr>
          <p:spPr bwMode="auto">
            <a:xfrm>
              <a:off x="3120" y="1824"/>
              <a:ext cx="2208" cy="393"/>
            </a:xfrm>
            <a:prstGeom prst="ellipse">
              <a:avLst/>
            </a:prstGeom>
            <a:noFill/>
            <a:ln w="38100">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graphicFrame>
        <p:nvGraphicFramePr>
          <p:cNvPr id="39959" name="Object 23"/>
          <p:cNvGraphicFramePr>
            <a:graphicFrameLocks noChangeAspect="1"/>
          </p:cNvGraphicFramePr>
          <p:nvPr/>
        </p:nvGraphicFramePr>
        <p:xfrm>
          <a:off x="3028628" y="4824140"/>
          <a:ext cx="2563813" cy="660400"/>
        </p:xfrm>
        <a:graphic>
          <a:graphicData uri="http://schemas.openxmlformats.org/presentationml/2006/ole">
            <p:oleObj spid="_x0000_s11303" name="Equation" r:id="rId8" imgW="1422400" imgH="419100" progId="">
              <p:embed/>
            </p:oleObj>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942"/>
                                        </p:tgtEl>
                                        <p:attrNameLst>
                                          <p:attrName>style.visibility</p:attrName>
                                        </p:attrNameLst>
                                      </p:cBhvr>
                                      <p:to>
                                        <p:strVal val="visible"/>
                                      </p:to>
                                    </p:set>
                                    <p:animEffect transition="in" filter="dissolve">
                                      <p:cBhvr>
                                        <p:cTn id="7" dur="500"/>
                                        <p:tgtEl>
                                          <p:spTgt spid="39942"/>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39943"/>
                                        </p:tgtEl>
                                        <p:attrNameLst>
                                          <p:attrName>style.visibility</p:attrName>
                                        </p:attrNameLst>
                                      </p:cBhvr>
                                      <p:to>
                                        <p:strVal val="visible"/>
                                      </p:to>
                                    </p:set>
                                    <p:animEffect transition="in" filter="dissolve">
                                      <p:cBhvr>
                                        <p:cTn id="11" dur="500"/>
                                        <p:tgtEl>
                                          <p:spTgt spid="3994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39945"/>
                                        </p:tgtEl>
                                        <p:attrNameLst>
                                          <p:attrName>style.visibility</p:attrName>
                                        </p:attrNameLst>
                                      </p:cBhvr>
                                      <p:to>
                                        <p:strVal val="visible"/>
                                      </p:to>
                                    </p:set>
                                    <p:animEffect transition="in" filter="dissolve">
                                      <p:cBhvr>
                                        <p:cTn id="16" dur="500"/>
                                        <p:tgtEl>
                                          <p:spTgt spid="3994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9" presetClass="entr" presetSubtype="0" fill="hold" nodeType="clickEffect">
                                  <p:stCondLst>
                                    <p:cond delay="0"/>
                                  </p:stCondLst>
                                  <p:childTnLst>
                                    <p:set>
                                      <p:cBhvr>
                                        <p:cTn id="20" dur="1" fill="hold">
                                          <p:stCondLst>
                                            <p:cond delay="0"/>
                                          </p:stCondLst>
                                        </p:cTn>
                                        <p:tgtEl>
                                          <p:spTgt spid="39944"/>
                                        </p:tgtEl>
                                        <p:attrNameLst>
                                          <p:attrName>style.visibility</p:attrName>
                                        </p:attrNameLst>
                                      </p:cBhvr>
                                      <p:to>
                                        <p:strVal val="visible"/>
                                      </p:to>
                                    </p:set>
                                    <p:animEffect transition="in" filter="dissolve">
                                      <p:cBhvr>
                                        <p:cTn id="21" dur="500"/>
                                        <p:tgtEl>
                                          <p:spTgt spid="39944"/>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dissolve">
                                      <p:cBhvr>
                                        <p:cTn id="26" dur="500"/>
                                        <p:tgtEl>
                                          <p:spTgt spid="2"/>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39946"/>
                                        </p:tgtEl>
                                        <p:attrNameLst>
                                          <p:attrName>style.visibility</p:attrName>
                                        </p:attrNameLst>
                                      </p:cBhvr>
                                      <p:to>
                                        <p:strVal val="visible"/>
                                      </p:to>
                                    </p:set>
                                    <p:animEffect transition="in" filter="dissolve">
                                      <p:cBhvr>
                                        <p:cTn id="31" dur="500"/>
                                        <p:tgtEl>
                                          <p:spTgt spid="39946"/>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nodeType="clickEffect">
                                  <p:stCondLst>
                                    <p:cond delay="0"/>
                                  </p:stCondLst>
                                  <p:childTnLst>
                                    <p:set>
                                      <p:cBhvr>
                                        <p:cTn id="35" dur="1" fill="hold">
                                          <p:stCondLst>
                                            <p:cond delay="0"/>
                                          </p:stCondLst>
                                        </p:cTn>
                                        <p:tgtEl>
                                          <p:spTgt spid="39948"/>
                                        </p:tgtEl>
                                        <p:attrNameLst>
                                          <p:attrName>style.visibility</p:attrName>
                                        </p:attrNameLst>
                                      </p:cBhvr>
                                      <p:to>
                                        <p:strVal val="visible"/>
                                      </p:to>
                                    </p:set>
                                    <p:animEffect transition="in" filter="dissolve">
                                      <p:cBhvr>
                                        <p:cTn id="36" dur="500"/>
                                        <p:tgtEl>
                                          <p:spTgt spid="39948"/>
                                        </p:tgtEl>
                                      </p:cBhvr>
                                    </p:animEffect>
                                  </p:childTnLst>
                                </p:cTn>
                              </p:par>
                            </p:childTnLst>
                          </p:cTn>
                        </p:par>
                        <p:par>
                          <p:cTn id="37" fill="hold" nodeType="afterGroup">
                            <p:stCondLst>
                              <p:cond delay="500"/>
                            </p:stCondLst>
                            <p:childTnLst>
                              <p:par>
                                <p:cTn id="38" presetID="9" presetClass="entr" presetSubtype="0" fill="hold" nodeType="afterEffect">
                                  <p:stCondLst>
                                    <p:cond delay="0"/>
                                  </p:stCondLst>
                                  <p:childTnLst>
                                    <p:set>
                                      <p:cBhvr>
                                        <p:cTn id="39" dur="1" fill="hold">
                                          <p:stCondLst>
                                            <p:cond delay="0"/>
                                          </p:stCondLst>
                                        </p:cTn>
                                        <p:tgtEl>
                                          <p:spTgt spid="39947"/>
                                        </p:tgtEl>
                                        <p:attrNameLst>
                                          <p:attrName>style.visibility</p:attrName>
                                        </p:attrNameLst>
                                      </p:cBhvr>
                                      <p:to>
                                        <p:strVal val="visible"/>
                                      </p:to>
                                    </p:set>
                                    <p:animEffect transition="in" filter="dissolve">
                                      <p:cBhvr>
                                        <p:cTn id="40" dur="500"/>
                                        <p:tgtEl>
                                          <p:spTgt spid="39947"/>
                                        </p:tgtEl>
                                      </p:cBhvr>
                                    </p:animEffect>
                                  </p:childTnLst>
                                </p:cTn>
                              </p:par>
                            </p:childTnLst>
                          </p:cTn>
                        </p:par>
                        <p:par>
                          <p:cTn id="41" fill="hold" nodeType="afterGroup">
                            <p:stCondLst>
                              <p:cond delay="1000"/>
                            </p:stCondLst>
                            <p:childTnLst>
                              <p:par>
                                <p:cTn id="42" presetID="9" presetClass="entr" presetSubtype="0" fill="hold" nodeType="afterEffect">
                                  <p:stCondLst>
                                    <p:cond delay="0"/>
                                  </p:stCondLst>
                                  <p:childTnLst>
                                    <p:set>
                                      <p:cBhvr>
                                        <p:cTn id="43" dur="1" fill="hold">
                                          <p:stCondLst>
                                            <p:cond delay="0"/>
                                          </p:stCondLst>
                                        </p:cTn>
                                        <p:tgtEl>
                                          <p:spTgt spid="39959"/>
                                        </p:tgtEl>
                                        <p:attrNameLst>
                                          <p:attrName>style.visibility</p:attrName>
                                        </p:attrNameLst>
                                      </p:cBhvr>
                                      <p:to>
                                        <p:strVal val="visible"/>
                                      </p:to>
                                    </p:set>
                                    <p:animEffect transition="in" filter="dissolve">
                                      <p:cBhvr>
                                        <p:cTn id="44" dur="500"/>
                                        <p:tgtEl>
                                          <p:spTgt spid="39959"/>
                                        </p:tgtEl>
                                      </p:cBhvr>
                                    </p:animEffect>
                                  </p:childTnLst>
                                </p:cTn>
                              </p:par>
                            </p:childTnLst>
                          </p:cTn>
                        </p:par>
                        <p:par>
                          <p:cTn id="45" fill="hold" nodeType="afterGroup">
                            <p:stCondLst>
                              <p:cond delay="1500"/>
                            </p:stCondLst>
                            <p:childTnLst>
                              <p:par>
                                <p:cTn id="46" presetID="9" presetClass="entr" presetSubtype="0" fill="hold" grpId="0" nodeType="afterEffect">
                                  <p:stCondLst>
                                    <p:cond delay="0"/>
                                  </p:stCondLst>
                                  <p:childTnLst>
                                    <p:set>
                                      <p:cBhvr>
                                        <p:cTn id="47" dur="1" fill="hold">
                                          <p:stCondLst>
                                            <p:cond delay="0"/>
                                          </p:stCondLst>
                                        </p:cTn>
                                        <p:tgtEl>
                                          <p:spTgt spid="39940"/>
                                        </p:tgtEl>
                                        <p:attrNameLst>
                                          <p:attrName>style.visibility</p:attrName>
                                        </p:attrNameLst>
                                      </p:cBhvr>
                                      <p:to>
                                        <p:strVal val="visible"/>
                                      </p:to>
                                    </p:set>
                                    <p:animEffect transition="in" filter="dissolve">
                                      <p:cBhvr>
                                        <p:cTn id="48" dur="500"/>
                                        <p:tgtEl>
                                          <p:spTgt spid="399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40" grpId="0" autoUpdateAnimBg="0"/>
      <p:bldP spid="39942" grpId="0" autoUpdateAnimBg="0"/>
      <p:bldP spid="39943" grpId="0" animBg="1" autoUpdateAnimBg="0"/>
      <p:bldP spid="39945"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p:cNvSpPr>
            <a:spLocks noChangeArrowheads="1"/>
          </p:cNvSpPr>
          <p:nvPr/>
        </p:nvSpPr>
        <p:spPr bwMode="auto">
          <a:xfrm>
            <a:off x="762000" y="3304580"/>
            <a:ext cx="39624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Verdi av et selskap med gjeld:</a:t>
            </a:r>
          </a:p>
        </p:txBody>
      </p:sp>
      <p:graphicFrame>
        <p:nvGraphicFramePr>
          <p:cNvPr id="12291" name="Object 1027"/>
          <p:cNvGraphicFramePr>
            <a:graphicFrameLocks noChangeAspect="1"/>
          </p:cNvGraphicFramePr>
          <p:nvPr/>
        </p:nvGraphicFramePr>
        <p:xfrm>
          <a:off x="2971800" y="4084043"/>
          <a:ext cx="2414588" cy="460375"/>
        </p:xfrm>
        <a:graphic>
          <a:graphicData uri="http://schemas.openxmlformats.org/presentationml/2006/ole">
            <p:oleObj spid="_x0000_s12311" name="Formel" r:id="rId4" imgW="1206500" imgH="228600" progId="Equation.3">
              <p:embed/>
            </p:oleObj>
          </a:graphicData>
        </a:graphic>
      </p:graphicFrame>
      <p:graphicFrame>
        <p:nvGraphicFramePr>
          <p:cNvPr id="75780" name="Object 1028"/>
          <p:cNvGraphicFramePr>
            <a:graphicFrameLocks noChangeAspect="1"/>
          </p:cNvGraphicFramePr>
          <p:nvPr/>
        </p:nvGraphicFramePr>
        <p:xfrm>
          <a:off x="2743200" y="5196880"/>
          <a:ext cx="3810000" cy="841375"/>
        </p:xfrm>
        <a:graphic>
          <a:graphicData uri="http://schemas.openxmlformats.org/presentationml/2006/ole">
            <p:oleObj spid="_x0000_s12312" name="Equation" r:id="rId5" imgW="1905000" imgH="419100" progId="">
              <p:embed/>
            </p:oleObj>
          </a:graphicData>
        </a:graphic>
      </p:graphicFrame>
      <p:sp>
        <p:nvSpPr>
          <p:cNvPr id="12293" name="Rectangle 1030"/>
          <p:cNvSpPr>
            <a:spLocks noChangeArrowheads="1"/>
          </p:cNvSpPr>
          <p:nvPr/>
        </p:nvSpPr>
        <p:spPr bwMode="auto">
          <a:xfrm>
            <a:off x="685800" y="1399580"/>
            <a:ext cx="413385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Verdi av et selskap uten gjeld:</a:t>
            </a:r>
          </a:p>
        </p:txBody>
      </p:sp>
      <p:graphicFrame>
        <p:nvGraphicFramePr>
          <p:cNvPr id="12294" name="Object 1031"/>
          <p:cNvGraphicFramePr>
            <a:graphicFrameLocks noChangeAspect="1"/>
          </p:cNvGraphicFramePr>
          <p:nvPr/>
        </p:nvGraphicFramePr>
        <p:xfrm>
          <a:off x="2971800" y="2050455"/>
          <a:ext cx="3048000" cy="817563"/>
        </p:xfrm>
        <a:graphic>
          <a:graphicData uri="http://schemas.openxmlformats.org/presentationml/2006/ole">
            <p:oleObj spid="_x0000_s12313" name="Formel" r:id="rId6" imgW="1497950" imgH="431613" progId="Equation.3">
              <p:embed/>
            </p:oleObj>
          </a:graphicData>
        </a:graphic>
      </p:graphicFrame>
      <p:sp>
        <p:nvSpPr>
          <p:cNvPr id="12295" name="Rectangle 1032"/>
          <p:cNvSpPr>
            <a:spLocks noChangeArrowheads="1"/>
          </p:cNvSpPr>
          <p:nvPr/>
        </p:nvSpPr>
        <p:spPr bwMode="auto">
          <a:xfrm>
            <a:off x="685800" y="548680"/>
            <a:ext cx="61722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2.  Skatt, gjeldsgrad og verdi (forts.) </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dissolve">
                                      <p:cBhvr>
                                        <p:cTn id="7" dur="500"/>
                                        <p:tgtEl>
                                          <p:spTgt spid="75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920552" y="1596008"/>
            <a:ext cx="7848600" cy="1905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10000"/>
              </a:spcBef>
              <a:buClr>
                <a:srgbClr val="CC0066"/>
              </a:buClr>
              <a:buFont typeface="Wingdings" pitchFamily="2" charset="2"/>
              <a:buChar char="Ø"/>
            </a:pPr>
            <a:r>
              <a:rPr lang="nb-NO" sz="2000" b="1">
                <a:solidFill>
                  <a:srgbClr val="333366"/>
                </a:solidFill>
              </a:rPr>
              <a:t>Eksempel:</a:t>
            </a:r>
            <a:r>
              <a:rPr lang="nb-NO" sz="2000">
                <a:solidFill>
                  <a:srgbClr val="333366"/>
                </a:solidFill>
              </a:rPr>
              <a:t> Et selskap uten gjeld har et evig, årlig overskudd før renter og skatt på 1 000.  Kapitalkostnaden for selskapet er 5 % og selskapets skattesats er 28 %.  Eierskattesatsen er 0 %.  Selskapet vurderer å oppta evig gjeld på 5 000. Kontantstrømmen etter skatt og gjeldsbetjening utbetales til eierne.  Hva er selskapet verd med og uten gjeld ved alternative kreditorskattesatser?</a:t>
            </a:r>
          </a:p>
        </p:txBody>
      </p:sp>
      <p:sp>
        <p:nvSpPr>
          <p:cNvPr id="13320" name="Rectangle 9"/>
          <p:cNvSpPr>
            <a:spLocks noChangeArrowheads="1"/>
          </p:cNvSpPr>
          <p:nvPr/>
        </p:nvSpPr>
        <p:spPr bwMode="auto">
          <a:xfrm>
            <a:off x="539552" y="897508"/>
            <a:ext cx="61722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2.  Skatt, gjeldsgrad og verdi (forts.) </a:t>
            </a:r>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ChangeArrowheads="1"/>
          </p:cNvSpPr>
          <p:nvPr/>
        </p:nvSpPr>
        <p:spPr bwMode="auto">
          <a:xfrm>
            <a:off x="685800" y="2286000"/>
            <a:ext cx="8534400" cy="3886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333366"/>
                </a:solidFill>
              </a:rPr>
              <a:t>	Oppgave 1 - Ettleddsbeskatning</a:t>
            </a:r>
          </a:p>
          <a:p>
            <a:pPr marL="342900" indent="-342900" eaLnBrk="0" hangingPunct="0">
              <a:spcBef>
                <a:spcPct val="20000"/>
              </a:spcBef>
              <a:buFont typeface="Wingdings" pitchFamily="2" charset="2"/>
              <a:buNone/>
            </a:pPr>
            <a:endParaRPr lang="en-US" sz="2000" b="1">
              <a:solidFill>
                <a:srgbClr val="333366"/>
              </a:solidFill>
            </a:endParaRPr>
          </a:p>
          <a:p>
            <a:pPr marL="342900" indent="-342900" eaLnBrk="0" hangingPunct="0">
              <a:spcBef>
                <a:spcPct val="20000"/>
              </a:spcBef>
              <a:buFont typeface="Wingdings" pitchFamily="2" charset="2"/>
              <a:buNone/>
            </a:pPr>
            <a:r>
              <a:rPr lang="en-US" sz="2000">
                <a:solidFill>
                  <a:srgbClr val="333366"/>
                </a:solidFill>
              </a:rPr>
              <a:t>	A/S Rens har et framtidig forventet overskudd før renter og skatt (evig og i faste priser) på NOK 15 mill.  Eierne betaler ikke skatt.  Selskapets gjeld på NOK 50 mill. har en rente på 4%.</a:t>
            </a:r>
          </a:p>
          <a:p>
            <a:pPr marL="342900" indent="-342900" eaLnBrk="0" hangingPunct="0">
              <a:spcBef>
                <a:spcPct val="20000"/>
              </a:spcBef>
              <a:buFont typeface="Wingdings" pitchFamily="2" charset="2"/>
              <a:buNone/>
            </a:pPr>
            <a:r>
              <a:rPr lang="en-US" sz="2000">
                <a:solidFill>
                  <a:srgbClr val="333366"/>
                </a:solidFill>
              </a:rPr>
              <a:t>	A/S Vask er identisk, men har ikke gjeld.  Egenkapitalkostnad er 5%.</a:t>
            </a:r>
          </a:p>
          <a:p>
            <a:pPr marL="342900" indent="-342900" eaLnBrk="0" hangingPunct="0">
              <a:spcBef>
                <a:spcPct val="20000"/>
              </a:spcBef>
              <a:buFont typeface="Wingdings" pitchFamily="2" charset="2"/>
              <a:buNone/>
            </a:pPr>
            <a:r>
              <a:rPr lang="en-US" sz="2000">
                <a:solidFill>
                  <a:srgbClr val="333366"/>
                </a:solidFill>
              </a:rPr>
              <a:t>	Fotutsett at M&amp;M med ettleddsbeskatning holder (bedriftsskattesats = 28%). </a:t>
            </a:r>
          </a:p>
          <a:p>
            <a:pPr marL="342900" indent="-342900" eaLnBrk="0" hangingPunct="0">
              <a:spcBef>
                <a:spcPct val="20000"/>
              </a:spcBef>
              <a:buFont typeface="Wingdings" pitchFamily="2" charset="2"/>
              <a:buNone/>
            </a:pPr>
            <a:endParaRPr lang="en-US" sz="2000">
              <a:solidFill>
                <a:srgbClr val="333366"/>
              </a:solidFill>
            </a:endParaRPr>
          </a:p>
          <a:p>
            <a:pPr marL="342900" indent="-342900" eaLnBrk="0" hangingPunct="0">
              <a:spcBef>
                <a:spcPct val="20000"/>
              </a:spcBef>
              <a:buFont typeface="Wingdings" pitchFamily="2" charset="2"/>
              <a:buNone/>
            </a:pPr>
            <a:r>
              <a:rPr lang="en-US" sz="2000">
                <a:solidFill>
                  <a:srgbClr val="333366"/>
                </a:solidFill>
              </a:rPr>
              <a:t>	Hva er verdien på A/S Rens og A/S Vask?</a:t>
            </a:r>
          </a:p>
        </p:txBody>
      </p:sp>
      <p:pic>
        <p:nvPicPr>
          <p:cNvPr id="14339" name="Picture 22" descr="C:\Programfiler\Microsoft Office\Clipart\smbusbas\PE07391_.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67600" y="1219200"/>
            <a:ext cx="1389063"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4340" name="Rectangle 23"/>
          <p:cNvSpPr>
            <a:spLocks noChangeArrowheads="1"/>
          </p:cNvSpPr>
          <p:nvPr/>
        </p:nvSpPr>
        <p:spPr bwMode="auto">
          <a:xfrm>
            <a:off x="685800" y="825500"/>
            <a:ext cx="61722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2.  Skatt, gjeldsgrad og verdi (forts.) </a:t>
            </a:r>
          </a:p>
        </p:txBody>
      </p:sp>
    </p:spTree>
  </p:cSld>
  <p:clrMapOvr>
    <a:masterClrMapping/>
  </p:clrMapOvr>
  <p:transition>
    <p:dissolv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698500" y="2286000"/>
            <a:ext cx="8534400" cy="3886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a:t>
            </a:r>
            <a:r>
              <a:rPr lang="en-US" sz="2000" b="1">
                <a:solidFill>
                  <a:srgbClr val="333366"/>
                </a:solidFill>
              </a:rPr>
              <a:t>Oppgave 2 - Toleddsbeskatning</a:t>
            </a:r>
          </a:p>
          <a:p>
            <a:pPr marL="342900" indent="-342900" eaLnBrk="0" hangingPunct="0">
              <a:spcBef>
                <a:spcPct val="20000"/>
              </a:spcBef>
              <a:buFont typeface="Wingdings" pitchFamily="2" charset="2"/>
              <a:buNone/>
            </a:pPr>
            <a:endParaRPr lang="en-US" sz="2000" b="1">
              <a:solidFill>
                <a:srgbClr val="333366"/>
              </a:solidFill>
            </a:endParaRPr>
          </a:p>
          <a:p>
            <a:pPr marL="342900" indent="-342900" eaLnBrk="0" hangingPunct="0">
              <a:spcBef>
                <a:spcPct val="20000"/>
              </a:spcBef>
              <a:buFont typeface="Wingdings" pitchFamily="2" charset="2"/>
              <a:buNone/>
            </a:pPr>
            <a:r>
              <a:rPr lang="en-US" sz="2000">
                <a:solidFill>
                  <a:srgbClr val="333366"/>
                </a:solidFill>
              </a:rPr>
              <a:t>	A/S Vask har et forventet evigvarende årlig overskudd før renter og skatt på NOK 5 mill. Selskapet har risikofri gjeld på NOK 10 mill., rente 6%.  Avkastningskravet i kapitalmarkedet for et tilsvarende selskap uten gjeld er 12%.</a:t>
            </a:r>
          </a:p>
          <a:p>
            <a:pPr marL="342900" indent="-342900" eaLnBrk="0" hangingPunct="0">
              <a:spcBef>
                <a:spcPct val="20000"/>
              </a:spcBef>
              <a:buFont typeface="Wingdings" pitchFamily="2" charset="2"/>
              <a:buNone/>
            </a:pPr>
            <a:r>
              <a:rPr lang="en-US" sz="2000">
                <a:solidFill>
                  <a:srgbClr val="333366"/>
                </a:solidFill>
              </a:rPr>
              <a:t>	Selskaps-, kreditor- og </a:t>
            </a:r>
            <a:r>
              <a:rPr lang="en-US" sz="2000" smtClean="0">
                <a:solidFill>
                  <a:srgbClr val="333366"/>
                </a:solidFill>
              </a:rPr>
              <a:t>eierskattesats </a:t>
            </a:r>
            <a:r>
              <a:rPr lang="en-US" sz="2000">
                <a:solidFill>
                  <a:srgbClr val="333366"/>
                </a:solidFill>
              </a:rPr>
              <a:t>er alle 28%.</a:t>
            </a:r>
          </a:p>
          <a:p>
            <a:pPr marL="342900" indent="-342900" eaLnBrk="0" hangingPunct="0">
              <a:spcBef>
                <a:spcPct val="20000"/>
              </a:spcBef>
              <a:buFont typeface="Wingdings" pitchFamily="2" charset="2"/>
              <a:buNone/>
            </a:pPr>
            <a:endParaRPr lang="en-US" sz="2000">
              <a:solidFill>
                <a:srgbClr val="333366"/>
              </a:solidFill>
            </a:endParaRPr>
          </a:p>
          <a:p>
            <a:pPr marL="342900" indent="-342900" eaLnBrk="0" hangingPunct="0">
              <a:spcBef>
                <a:spcPct val="20000"/>
              </a:spcBef>
              <a:buFont typeface="Wingdings" pitchFamily="2" charset="2"/>
              <a:buNone/>
            </a:pPr>
            <a:r>
              <a:rPr lang="en-US" sz="2000">
                <a:solidFill>
                  <a:srgbClr val="333366"/>
                </a:solidFill>
              </a:rPr>
              <a:t>	Beregn verdien av selskapet.</a:t>
            </a:r>
          </a:p>
        </p:txBody>
      </p:sp>
      <p:pic>
        <p:nvPicPr>
          <p:cNvPr id="15363" name="Picture 21" descr="C:\Programfiler\Microsoft Office\Clipart\smbusbas\PE07391_.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450138" y="1219200"/>
            <a:ext cx="1389062"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5364" name="Rectangle 22"/>
          <p:cNvSpPr>
            <a:spLocks noChangeArrowheads="1"/>
          </p:cNvSpPr>
          <p:nvPr/>
        </p:nvSpPr>
        <p:spPr bwMode="auto">
          <a:xfrm>
            <a:off x="685800" y="825500"/>
            <a:ext cx="61722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2.  Skatt, gjeldsgrad og verdi (forts.) </a:t>
            </a:r>
          </a:p>
        </p:txBody>
      </p:sp>
    </p:spTree>
  </p:cSld>
  <p:clrMapOvr>
    <a:masterClrMapping/>
  </p:clrMapOvr>
  <p:transition>
    <p:dissolv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9088" name="Object 1024"/>
          <p:cNvGraphicFramePr>
            <a:graphicFrameLocks noChangeAspect="1"/>
          </p:cNvGraphicFramePr>
          <p:nvPr/>
        </p:nvGraphicFramePr>
        <p:xfrm>
          <a:off x="1257102" y="1600052"/>
          <a:ext cx="5416770" cy="738956"/>
        </p:xfrm>
        <a:graphic>
          <a:graphicData uri="http://schemas.openxmlformats.org/presentationml/2006/ole">
            <p:oleObj spid="_x0000_s16420" name="Equation" r:id="rId4" imgW="3086100" imgH="419100" progId="">
              <p:embed/>
            </p:oleObj>
          </a:graphicData>
        </a:graphic>
      </p:graphicFrame>
      <p:graphicFrame>
        <p:nvGraphicFramePr>
          <p:cNvPr id="89089" name="Object 1025"/>
          <p:cNvGraphicFramePr>
            <a:graphicFrameLocks noChangeAspect="1"/>
          </p:cNvGraphicFramePr>
          <p:nvPr/>
        </p:nvGraphicFramePr>
        <p:xfrm>
          <a:off x="4676577" y="1090464"/>
          <a:ext cx="4275138" cy="381000"/>
        </p:xfrm>
        <a:graphic>
          <a:graphicData uri="http://schemas.openxmlformats.org/presentationml/2006/ole">
            <p:oleObj spid="_x0000_s16421" name="Formel" r:id="rId5" imgW="2565400" imgH="228600" progId="Equation.3">
              <p:embed/>
            </p:oleObj>
          </a:graphicData>
        </a:graphic>
      </p:graphicFrame>
      <p:graphicFrame>
        <p:nvGraphicFramePr>
          <p:cNvPr id="16388" name="Object 1026"/>
          <p:cNvGraphicFramePr>
            <a:graphicFrameLocks noChangeAspect="1"/>
          </p:cNvGraphicFramePr>
          <p:nvPr/>
        </p:nvGraphicFramePr>
        <p:xfrm>
          <a:off x="1225352" y="1090464"/>
          <a:ext cx="3100388" cy="381000"/>
        </p:xfrm>
        <a:graphic>
          <a:graphicData uri="http://schemas.openxmlformats.org/presentationml/2006/ole">
            <p:oleObj spid="_x0000_s16422" name="Formel" r:id="rId6" imgW="1879600" imgH="228600" progId="Equation.3">
              <p:embed/>
            </p:oleObj>
          </a:graphicData>
        </a:graphic>
      </p:graphicFrame>
      <p:sp>
        <p:nvSpPr>
          <p:cNvPr id="16389" name="Rectangle 5"/>
          <p:cNvSpPr>
            <a:spLocks noChangeArrowheads="1"/>
          </p:cNvSpPr>
          <p:nvPr/>
        </p:nvSpPr>
        <p:spPr bwMode="auto">
          <a:xfrm>
            <a:off x="539552" y="404664"/>
            <a:ext cx="7773988"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2. Skatt, gjeldsgrad og verdi (forts.)  - oppsummering</a:t>
            </a:r>
          </a:p>
        </p:txBody>
      </p:sp>
      <p:graphicFrame>
        <p:nvGraphicFramePr>
          <p:cNvPr id="89091" name="Object 1027"/>
          <p:cNvGraphicFramePr>
            <a:graphicFrameLocks noChangeAspect="1"/>
          </p:cNvGraphicFramePr>
          <p:nvPr/>
        </p:nvGraphicFramePr>
        <p:xfrm>
          <a:off x="1225352" y="2309664"/>
          <a:ext cx="3098800" cy="760413"/>
        </p:xfrm>
        <a:graphic>
          <a:graphicData uri="http://schemas.openxmlformats.org/presentationml/2006/ole">
            <p:oleObj spid="_x0000_s16423" name="Formel" r:id="rId7" imgW="1663700" imgH="457200" progId="Equation.3">
              <p:embed/>
            </p:oleObj>
          </a:graphicData>
        </a:graphic>
      </p:graphicFrame>
      <p:sp>
        <p:nvSpPr>
          <p:cNvPr id="16391" name="Rectangle 8"/>
          <p:cNvSpPr>
            <a:spLocks noChangeArrowheads="1"/>
          </p:cNvSpPr>
          <p:nvPr/>
        </p:nvSpPr>
        <p:spPr bwMode="auto">
          <a:xfrm>
            <a:off x="945952" y="1096814"/>
            <a:ext cx="677863"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285750" indent="-285750">
              <a:buFont typeface="Wingdings" pitchFamily="2" charset="2"/>
              <a:buChar char="Ø"/>
            </a:pPr>
            <a:r>
              <a:rPr lang="nb-NO" sz="1600">
                <a:solidFill>
                  <a:srgbClr val="E00070"/>
                </a:solidFill>
                <a:latin typeface="Monotype Sorts" pitchFamily="2" charset="2"/>
              </a:rPr>
              <a:t> </a:t>
            </a:r>
          </a:p>
        </p:txBody>
      </p:sp>
      <p:sp>
        <p:nvSpPr>
          <p:cNvPr id="73737" name="Rectangle 9"/>
          <p:cNvSpPr>
            <a:spLocks noChangeArrowheads="1"/>
          </p:cNvSpPr>
          <p:nvPr/>
        </p:nvSpPr>
        <p:spPr bwMode="auto">
          <a:xfrm>
            <a:off x="4413052" y="1074589"/>
            <a:ext cx="677863"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285750" indent="-285750">
              <a:buFont typeface="Wingdings" pitchFamily="2" charset="2"/>
              <a:buChar char="Ø"/>
            </a:pPr>
            <a:r>
              <a:rPr lang="en-US" sz="1600">
                <a:solidFill>
                  <a:srgbClr val="E00070"/>
                </a:solidFill>
                <a:latin typeface="Monotype Sorts" pitchFamily="2" charset="2"/>
              </a:rPr>
              <a:t> </a:t>
            </a:r>
            <a:endParaRPr lang="nb-NO" sz="1600">
              <a:solidFill>
                <a:srgbClr val="E00070"/>
              </a:solidFill>
              <a:latin typeface="Monotype Sorts" pitchFamily="2" charset="2"/>
            </a:endParaRPr>
          </a:p>
        </p:txBody>
      </p:sp>
      <p:sp>
        <p:nvSpPr>
          <p:cNvPr id="73738" name="Rectangle 10"/>
          <p:cNvSpPr>
            <a:spLocks noChangeArrowheads="1"/>
          </p:cNvSpPr>
          <p:nvPr/>
        </p:nvSpPr>
        <p:spPr bwMode="auto">
          <a:xfrm>
            <a:off x="945952" y="1782614"/>
            <a:ext cx="677863" cy="3381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pPr marL="285750" indent="-285750">
              <a:buFont typeface="Wingdings" pitchFamily="2" charset="2"/>
              <a:buChar char="Ø"/>
            </a:pPr>
            <a:r>
              <a:rPr lang="nb-NO" sz="1600">
                <a:solidFill>
                  <a:srgbClr val="E00070"/>
                </a:solidFill>
                <a:latin typeface="Monotype Sorts" pitchFamily="2" charset="2"/>
              </a:rPr>
              <a:t> </a:t>
            </a:r>
          </a:p>
        </p:txBody>
      </p:sp>
      <p:graphicFrame>
        <p:nvGraphicFramePr>
          <p:cNvPr id="16394" name="Object 1028"/>
          <p:cNvGraphicFramePr>
            <a:graphicFrameLocks noChangeAspect="1"/>
          </p:cNvGraphicFramePr>
          <p:nvPr/>
        </p:nvGraphicFramePr>
        <p:xfrm>
          <a:off x="1682552" y="3100239"/>
          <a:ext cx="6096000" cy="3095625"/>
        </p:xfrm>
        <a:graphic>
          <a:graphicData uri="http://schemas.openxmlformats.org/presentationml/2006/ole">
            <p:oleObj spid="_x0000_s16424" r:id="rId8" imgW="6096528" imgH="3097036" progId="Excel.Sheet.8">
              <p:embed/>
            </p:oleObj>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3737"/>
                                        </p:tgtEl>
                                        <p:attrNameLst>
                                          <p:attrName>style.visibility</p:attrName>
                                        </p:attrNameLst>
                                      </p:cBhvr>
                                      <p:to>
                                        <p:strVal val="visible"/>
                                      </p:to>
                                    </p:set>
                                    <p:animEffect transition="in" filter="dissolve">
                                      <p:cBhvr>
                                        <p:cTn id="7" dur="500"/>
                                        <p:tgtEl>
                                          <p:spTgt spid="73737"/>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89089"/>
                                        </p:tgtEl>
                                        <p:attrNameLst>
                                          <p:attrName>style.visibility</p:attrName>
                                        </p:attrNameLst>
                                      </p:cBhvr>
                                      <p:to>
                                        <p:strVal val="visible"/>
                                      </p:to>
                                    </p:set>
                                    <p:animEffect transition="in" filter="dissolve">
                                      <p:cBhvr>
                                        <p:cTn id="11" dur="500"/>
                                        <p:tgtEl>
                                          <p:spTgt spid="8908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73738"/>
                                        </p:tgtEl>
                                        <p:attrNameLst>
                                          <p:attrName>style.visibility</p:attrName>
                                        </p:attrNameLst>
                                      </p:cBhvr>
                                      <p:to>
                                        <p:strVal val="visible"/>
                                      </p:to>
                                    </p:set>
                                    <p:animEffect transition="in" filter="dissolve">
                                      <p:cBhvr>
                                        <p:cTn id="16" dur="500"/>
                                        <p:tgtEl>
                                          <p:spTgt spid="73738"/>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89088"/>
                                        </p:tgtEl>
                                        <p:attrNameLst>
                                          <p:attrName>style.visibility</p:attrName>
                                        </p:attrNameLst>
                                      </p:cBhvr>
                                      <p:to>
                                        <p:strVal val="visible"/>
                                      </p:to>
                                    </p:set>
                                    <p:animEffect transition="in" filter="dissolve">
                                      <p:cBhvr>
                                        <p:cTn id="20" dur="500"/>
                                        <p:tgtEl>
                                          <p:spTgt spid="89088"/>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89091"/>
                                        </p:tgtEl>
                                        <p:attrNameLst>
                                          <p:attrName>style.visibility</p:attrName>
                                        </p:attrNameLst>
                                      </p:cBhvr>
                                      <p:to>
                                        <p:strVal val="visible"/>
                                      </p:to>
                                    </p:set>
                                    <p:animEffect transition="in" filter="dissolve">
                                      <p:cBhvr>
                                        <p:cTn id="25" dur="500"/>
                                        <p:tgtEl>
                                          <p:spTgt spid="890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7" grpId="0" autoUpdateAnimBg="0"/>
      <p:bldP spid="73738" grpId="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776536" y="1234480"/>
            <a:ext cx="83058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Hittil:    Avhengig av selskapets gjeldsgrad vil selskapet ha ulikt </a:t>
            </a:r>
            <a:r>
              <a:rPr lang="en-US" sz="2000" u="sng">
                <a:solidFill>
                  <a:srgbClr val="333366"/>
                </a:solidFill>
              </a:rPr>
              <a:t>klientell </a:t>
            </a:r>
          </a:p>
          <a:p>
            <a:pPr marL="342900" indent="-342900" eaLnBrk="0" hangingPunct="0">
              <a:spcBef>
                <a:spcPct val="20000"/>
              </a:spcBef>
              <a:buFont typeface="Wingdings" pitchFamily="2" charset="2"/>
              <a:buNone/>
            </a:pPr>
            <a:r>
              <a:rPr lang="en-US" sz="2000" i="1">
                <a:solidFill>
                  <a:srgbClr val="333366"/>
                </a:solidFill>
              </a:rPr>
              <a:t>                  </a:t>
            </a:r>
            <a:r>
              <a:rPr lang="en-US" sz="2000">
                <a:solidFill>
                  <a:srgbClr val="333366"/>
                </a:solidFill>
              </a:rPr>
              <a:t>(bestemte eiere eller kreditorer med bestemte skattesatser).</a:t>
            </a:r>
          </a:p>
        </p:txBody>
      </p:sp>
      <p:pic>
        <p:nvPicPr>
          <p:cNvPr id="48132" name="Picture 4" descr="C:\WINNT\Profiles\d701419\Programdata\Microsoft\Media Catalog\Downloaded Clips\cl0\BS00053A.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558336" y="5120680"/>
            <a:ext cx="1143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133" name="Rectangle 5"/>
          <p:cNvSpPr>
            <a:spLocks noChangeArrowheads="1"/>
          </p:cNvSpPr>
          <p:nvPr/>
        </p:nvSpPr>
        <p:spPr bwMode="auto">
          <a:xfrm>
            <a:off x="484436" y="3444280"/>
            <a:ext cx="43434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Max lånerente bedriften vil tilby:</a:t>
            </a:r>
          </a:p>
        </p:txBody>
      </p:sp>
      <p:graphicFrame>
        <p:nvGraphicFramePr>
          <p:cNvPr id="48134" name="Object 6"/>
          <p:cNvGraphicFramePr>
            <a:graphicFrameLocks noChangeAspect="1"/>
          </p:cNvGraphicFramePr>
          <p:nvPr/>
        </p:nvGraphicFramePr>
        <p:xfrm>
          <a:off x="4370636" y="3288705"/>
          <a:ext cx="3381375" cy="765175"/>
        </p:xfrm>
        <a:graphic>
          <a:graphicData uri="http://schemas.openxmlformats.org/presentationml/2006/ole">
            <p:oleObj spid="_x0000_s17431" name="Formel" r:id="rId5" imgW="2044700" imgH="431800" progId="Equation.3">
              <p:embed/>
            </p:oleObj>
          </a:graphicData>
        </a:graphic>
      </p:graphicFrame>
      <p:sp>
        <p:nvSpPr>
          <p:cNvPr id="17414" name="Rectangle 7"/>
          <p:cNvSpPr>
            <a:spLocks noChangeArrowheads="1"/>
          </p:cNvSpPr>
          <p:nvPr/>
        </p:nvSpPr>
        <p:spPr bwMode="auto">
          <a:xfrm>
            <a:off x="776536" y="2072680"/>
            <a:ext cx="79248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Miller:  Hvis skattesystemet favoriserer gjeld, vil låneetterspørselen 		   stimuleres.  Renten vil da øke inntil lånekostnad etter skatt 		   tilsvarer EK – kostnaden  etter skatt (ved samme risiko).</a:t>
            </a:r>
          </a:p>
        </p:txBody>
      </p:sp>
      <p:sp>
        <p:nvSpPr>
          <p:cNvPr id="48136" name="Rectangle 8"/>
          <p:cNvSpPr>
            <a:spLocks noChangeArrowheads="1"/>
          </p:cNvSpPr>
          <p:nvPr/>
        </p:nvSpPr>
        <p:spPr bwMode="auto">
          <a:xfrm>
            <a:off x="7786936" y="3444280"/>
            <a:ext cx="9144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t>(8.17)</a:t>
            </a:r>
          </a:p>
        </p:txBody>
      </p:sp>
      <p:sp>
        <p:nvSpPr>
          <p:cNvPr id="48137" name="Rectangle 9"/>
          <p:cNvSpPr>
            <a:spLocks noChangeArrowheads="1"/>
          </p:cNvSpPr>
          <p:nvPr/>
        </p:nvSpPr>
        <p:spPr bwMode="auto">
          <a:xfrm>
            <a:off x="497136" y="3977680"/>
            <a:ext cx="3810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Investor er indifferent når:</a:t>
            </a:r>
          </a:p>
        </p:txBody>
      </p:sp>
      <p:graphicFrame>
        <p:nvGraphicFramePr>
          <p:cNvPr id="48138" name="Object 10"/>
          <p:cNvGraphicFramePr>
            <a:graphicFrameLocks noChangeAspect="1"/>
          </p:cNvGraphicFramePr>
          <p:nvPr/>
        </p:nvGraphicFramePr>
        <p:xfrm>
          <a:off x="2354511" y="4384080"/>
          <a:ext cx="5397500" cy="736600"/>
        </p:xfrm>
        <a:graphic>
          <a:graphicData uri="http://schemas.openxmlformats.org/presentationml/2006/ole">
            <p:oleObj spid="_x0000_s17432" name="Formel" r:id="rId6" imgW="2933700" imgH="431800" progId="Equation.3">
              <p:embed/>
            </p:oleObj>
          </a:graphicData>
        </a:graphic>
      </p:graphicFrame>
      <p:sp>
        <p:nvSpPr>
          <p:cNvPr id="48139" name="Rectangle 11"/>
          <p:cNvSpPr>
            <a:spLocks noChangeArrowheads="1"/>
          </p:cNvSpPr>
          <p:nvPr/>
        </p:nvSpPr>
        <p:spPr bwMode="auto">
          <a:xfrm>
            <a:off x="7786936" y="4498380"/>
            <a:ext cx="9144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t>(8.18)</a:t>
            </a:r>
          </a:p>
        </p:txBody>
      </p:sp>
      <p:sp>
        <p:nvSpPr>
          <p:cNvPr id="48140" name="Rectangle 12"/>
          <p:cNvSpPr>
            <a:spLocks noChangeArrowheads="1"/>
          </p:cNvSpPr>
          <p:nvPr/>
        </p:nvSpPr>
        <p:spPr bwMode="auto">
          <a:xfrm>
            <a:off x="1983036" y="5501680"/>
            <a:ext cx="38100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Likevekt når (8.17) = (8.18)</a:t>
            </a:r>
          </a:p>
        </p:txBody>
      </p:sp>
      <p:sp>
        <p:nvSpPr>
          <p:cNvPr id="17420" name="Rectangle 13"/>
          <p:cNvSpPr>
            <a:spLocks noChangeArrowheads="1"/>
          </p:cNvSpPr>
          <p:nvPr/>
        </p:nvSpPr>
        <p:spPr bwMode="auto">
          <a:xfrm>
            <a:off x="395536" y="548680"/>
            <a:ext cx="5410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3.  Skattesystem og rentenivå</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8133"/>
                                        </p:tgtEl>
                                        <p:attrNameLst>
                                          <p:attrName>style.visibility</p:attrName>
                                        </p:attrNameLst>
                                      </p:cBhvr>
                                      <p:to>
                                        <p:strVal val="visible"/>
                                      </p:to>
                                    </p:set>
                                    <p:animEffect transition="in" filter="dissolve">
                                      <p:cBhvr>
                                        <p:cTn id="7" dur="500"/>
                                        <p:tgtEl>
                                          <p:spTgt spid="48133"/>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48134"/>
                                        </p:tgtEl>
                                        <p:attrNameLst>
                                          <p:attrName>style.visibility</p:attrName>
                                        </p:attrNameLst>
                                      </p:cBhvr>
                                      <p:to>
                                        <p:strVal val="visible"/>
                                      </p:to>
                                    </p:set>
                                    <p:animEffect transition="in" filter="dissolve">
                                      <p:cBhvr>
                                        <p:cTn id="11" dur="500"/>
                                        <p:tgtEl>
                                          <p:spTgt spid="48134"/>
                                        </p:tgtEl>
                                      </p:cBhvr>
                                    </p:animEffect>
                                  </p:childTnLst>
                                </p:cTn>
                              </p:par>
                            </p:childTnLst>
                          </p:cTn>
                        </p:par>
                        <p:par>
                          <p:cTn id="12" fill="hold" nodeType="afterGroup">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48136"/>
                                        </p:tgtEl>
                                        <p:attrNameLst>
                                          <p:attrName>style.visibility</p:attrName>
                                        </p:attrNameLst>
                                      </p:cBhvr>
                                      <p:to>
                                        <p:strVal val="visible"/>
                                      </p:to>
                                    </p:set>
                                    <p:animEffect transition="in" filter="dissolve">
                                      <p:cBhvr>
                                        <p:cTn id="15" dur="500"/>
                                        <p:tgtEl>
                                          <p:spTgt spid="48136"/>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48137"/>
                                        </p:tgtEl>
                                        <p:attrNameLst>
                                          <p:attrName>style.visibility</p:attrName>
                                        </p:attrNameLst>
                                      </p:cBhvr>
                                      <p:to>
                                        <p:strVal val="visible"/>
                                      </p:to>
                                    </p:set>
                                    <p:animEffect transition="in" filter="dissolve">
                                      <p:cBhvr>
                                        <p:cTn id="20" dur="500"/>
                                        <p:tgtEl>
                                          <p:spTgt spid="48137"/>
                                        </p:tgtEl>
                                      </p:cBhvr>
                                    </p:animEffect>
                                  </p:childTnLst>
                                </p:cTn>
                              </p:par>
                            </p:childTnLst>
                          </p:cTn>
                        </p:par>
                        <p:par>
                          <p:cTn id="21" fill="hold" nodeType="afterGroup">
                            <p:stCondLst>
                              <p:cond delay="500"/>
                            </p:stCondLst>
                            <p:childTnLst>
                              <p:par>
                                <p:cTn id="22" presetID="9" presetClass="entr" presetSubtype="0" fill="hold" nodeType="afterEffect">
                                  <p:stCondLst>
                                    <p:cond delay="0"/>
                                  </p:stCondLst>
                                  <p:childTnLst>
                                    <p:set>
                                      <p:cBhvr>
                                        <p:cTn id="23" dur="1" fill="hold">
                                          <p:stCondLst>
                                            <p:cond delay="0"/>
                                          </p:stCondLst>
                                        </p:cTn>
                                        <p:tgtEl>
                                          <p:spTgt spid="48138"/>
                                        </p:tgtEl>
                                        <p:attrNameLst>
                                          <p:attrName>style.visibility</p:attrName>
                                        </p:attrNameLst>
                                      </p:cBhvr>
                                      <p:to>
                                        <p:strVal val="visible"/>
                                      </p:to>
                                    </p:set>
                                    <p:animEffect transition="in" filter="dissolve">
                                      <p:cBhvr>
                                        <p:cTn id="24" dur="500"/>
                                        <p:tgtEl>
                                          <p:spTgt spid="48138"/>
                                        </p:tgtEl>
                                      </p:cBhvr>
                                    </p:animEffect>
                                  </p:childTnLst>
                                </p:cTn>
                              </p:par>
                            </p:childTnLst>
                          </p:cTn>
                        </p:par>
                        <p:par>
                          <p:cTn id="25" fill="hold" nodeType="afterGroup">
                            <p:stCondLst>
                              <p:cond delay="1000"/>
                            </p:stCondLst>
                            <p:childTnLst>
                              <p:par>
                                <p:cTn id="26" presetID="9" presetClass="entr" presetSubtype="0" fill="hold" grpId="0" nodeType="afterEffect">
                                  <p:stCondLst>
                                    <p:cond delay="0"/>
                                  </p:stCondLst>
                                  <p:childTnLst>
                                    <p:set>
                                      <p:cBhvr>
                                        <p:cTn id="27" dur="1" fill="hold">
                                          <p:stCondLst>
                                            <p:cond delay="0"/>
                                          </p:stCondLst>
                                        </p:cTn>
                                        <p:tgtEl>
                                          <p:spTgt spid="48139"/>
                                        </p:tgtEl>
                                        <p:attrNameLst>
                                          <p:attrName>style.visibility</p:attrName>
                                        </p:attrNameLst>
                                      </p:cBhvr>
                                      <p:to>
                                        <p:strVal val="visible"/>
                                      </p:to>
                                    </p:set>
                                    <p:animEffect transition="in" filter="dissolve">
                                      <p:cBhvr>
                                        <p:cTn id="28" dur="500"/>
                                        <p:tgtEl>
                                          <p:spTgt spid="48139"/>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48140"/>
                                        </p:tgtEl>
                                        <p:attrNameLst>
                                          <p:attrName>style.visibility</p:attrName>
                                        </p:attrNameLst>
                                      </p:cBhvr>
                                      <p:to>
                                        <p:strVal val="visible"/>
                                      </p:to>
                                    </p:set>
                                    <p:animEffect transition="in" filter="dissolve">
                                      <p:cBhvr>
                                        <p:cTn id="33" dur="500"/>
                                        <p:tgtEl>
                                          <p:spTgt spid="48140"/>
                                        </p:tgtEl>
                                      </p:cBhvr>
                                    </p:animEffect>
                                  </p:childTnLst>
                                </p:cTn>
                              </p:par>
                            </p:childTnLst>
                          </p:cTn>
                        </p:par>
                        <p:par>
                          <p:cTn id="34" fill="hold" nodeType="afterGroup">
                            <p:stCondLst>
                              <p:cond delay="500"/>
                            </p:stCondLst>
                            <p:childTnLst>
                              <p:par>
                                <p:cTn id="35" presetID="9" presetClass="entr" presetSubtype="0" fill="hold" nodeType="afterEffect">
                                  <p:stCondLst>
                                    <p:cond delay="0"/>
                                  </p:stCondLst>
                                  <p:childTnLst>
                                    <p:set>
                                      <p:cBhvr>
                                        <p:cTn id="36" dur="1" fill="hold">
                                          <p:stCondLst>
                                            <p:cond delay="0"/>
                                          </p:stCondLst>
                                        </p:cTn>
                                        <p:tgtEl>
                                          <p:spTgt spid="48132"/>
                                        </p:tgtEl>
                                        <p:attrNameLst>
                                          <p:attrName>style.visibility</p:attrName>
                                        </p:attrNameLst>
                                      </p:cBhvr>
                                      <p:to>
                                        <p:strVal val="visible"/>
                                      </p:to>
                                    </p:set>
                                    <p:animEffect transition="in" filter="dissolve">
                                      <p:cBhvr>
                                        <p:cTn id="37" dur="500"/>
                                        <p:tgtEl>
                                          <p:spTgt spid="48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3" grpId="0" autoUpdateAnimBg="0"/>
      <p:bldP spid="48136" grpId="0" autoUpdateAnimBg="0"/>
      <p:bldP spid="48137" grpId="0" autoUpdateAnimBg="0"/>
      <p:bldP spid="48139" grpId="0" autoUpdateAnimBg="0"/>
      <p:bldP spid="48140"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9" name="Picture 3" descr="C:\WINNT\Profiles\d701419\Programdata\Microsoft\Media Catalog\Downloaded Clips\cl0\BS00053A.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401744" y="2601888"/>
            <a:ext cx="1143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18435" name="Object 5"/>
          <p:cNvGraphicFramePr>
            <a:graphicFrameLocks noChangeAspect="1"/>
          </p:cNvGraphicFramePr>
          <p:nvPr/>
        </p:nvGraphicFramePr>
        <p:xfrm>
          <a:off x="3110732" y="1603351"/>
          <a:ext cx="2038350" cy="649287"/>
        </p:xfrm>
        <a:graphic>
          <a:graphicData uri="http://schemas.openxmlformats.org/presentationml/2006/ole">
            <p:oleObj spid="_x0000_s18464" name="Equation" r:id="rId5" imgW="1155700" imgH="381000" progId="">
              <p:embed/>
            </p:oleObj>
          </a:graphicData>
        </a:graphic>
      </p:graphicFrame>
      <p:sp>
        <p:nvSpPr>
          <p:cNvPr id="50182" name="Rectangle 6"/>
          <p:cNvSpPr>
            <a:spLocks noChangeArrowheads="1"/>
          </p:cNvSpPr>
          <p:nvPr/>
        </p:nvSpPr>
        <p:spPr bwMode="auto">
          <a:xfrm>
            <a:off x="6157144" y="2563788"/>
            <a:ext cx="914400" cy="381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t>(8.19)</a:t>
            </a:r>
          </a:p>
        </p:txBody>
      </p:sp>
      <p:graphicFrame>
        <p:nvGraphicFramePr>
          <p:cNvPr id="50183" name="Object 7"/>
          <p:cNvGraphicFramePr>
            <a:graphicFrameLocks noChangeAspect="1"/>
          </p:cNvGraphicFramePr>
          <p:nvPr/>
        </p:nvGraphicFramePr>
        <p:xfrm>
          <a:off x="2486844" y="2598713"/>
          <a:ext cx="2619375" cy="349250"/>
        </p:xfrm>
        <a:graphic>
          <a:graphicData uri="http://schemas.openxmlformats.org/presentationml/2006/ole">
            <p:oleObj spid="_x0000_s18465" name="Equation" r:id="rId6" imgW="1308100" imgH="190500" progId="">
              <p:embed/>
            </p:oleObj>
          </a:graphicData>
        </a:graphic>
      </p:graphicFrame>
      <p:sp>
        <p:nvSpPr>
          <p:cNvPr id="18438" name="Rectangle 8"/>
          <p:cNvSpPr>
            <a:spLocks noChangeArrowheads="1"/>
          </p:cNvSpPr>
          <p:nvPr/>
        </p:nvSpPr>
        <p:spPr bwMode="auto">
          <a:xfrm>
            <a:off x="518344" y="1077888"/>
            <a:ext cx="5257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Likevekt når (8.17) = (8.18), dvs.:</a:t>
            </a:r>
          </a:p>
        </p:txBody>
      </p:sp>
      <p:graphicFrame>
        <p:nvGraphicFramePr>
          <p:cNvPr id="50185" name="Object 9"/>
          <p:cNvGraphicFramePr>
            <a:graphicFrameLocks noChangeAspect="1"/>
          </p:cNvGraphicFramePr>
          <p:nvPr/>
        </p:nvGraphicFramePr>
        <p:xfrm>
          <a:off x="2824982" y="4525938"/>
          <a:ext cx="2562225" cy="760413"/>
        </p:xfrm>
        <a:graphic>
          <a:graphicData uri="http://schemas.openxmlformats.org/presentationml/2006/ole">
            <p:oleObj spid="_x0000_s18466" name="Equation" r:id="rId7" imgW="1409700" imgH="419100" progId="">
              <p:embed/>
            </p:oleObj>
          </a:graphicData>
        </a:graphic>
      </p:graphicFrame>
      <p:sp>
        <p:nvSpPr>
          <p:cNvPr id="50186" name="Rectangle 10"/>
          <p:cNvSpPr>
            <a:spLocks noChangeArrowheads="1"/>
          </p:cNvSpPr>
          <p:nvPr/>
        </p:nvSpPr>
        <p:spPr bwMode="auto">
          <a:xfrm>
            <a:off x="772344" y="3821088"/>
            <a:ext cx="87630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Dette bekreftes også ved innsetting av (8.19) i formel for N* </a:t>
            </a:r>
            <a:br>
              <a:rPr lang="en-US" sz="2000">
                <a:solidFill>
                  <a:srgbClr val="333366"/>
                </a:solidFill>
              </a:rPr>
            </a:br>
            <a:r>
              <a:rPr lang="en-US" sz="2000">
                <a:solidFill>
                  <a:srgbClr val="333366"/>
                </a:solidFill>
              </a:rPr>
              <a:t>(skatteverdifaktor):</a:t>
            </a:r>
          </a:p>
        </p:txBody>
      </p:sp>
      <p:graphicFrame>
        <p:nvGraphicFramePr>
          <p:cNvPr id="50187" name="Object 11"/>
          <p:cNvGraphicFramePr>
            <a:graphicFrameLocks noChangeAspect="1"/>
          </p:cNvGraphicFramePr>
          <p:nvPr>
            <p:extLst>
              <p:ext uri="{D42A27DB-BD31-4B8C-83A1-F6EECF244321}">
                <p14:modId xmlns:p14="http://schemas.microsoft.com/office/powerpoint/2010/main" xmlns="" val="336724962"/>
              </p:ext>
            </p:extLst>
          </p:nvPr>
        </p:nvGraphicFramePr>
        <p:xfrm>
          <a:off x="2769568" y="5478438"/>
          <a:ext cx="3860800" cy="760413"/>
        </p:xfrm>
        <a:graphic>
          <a:graphicData uri="http://schemas.openxmlformats.org/presentationml/2006/ole">
            <p:oleObj spid="_x0000_s18467" name="Equation" r:id="rId8" imgW="1930400" imgH="419100" progId="">
              <p:embed/>
            </p:oleObj>
          </a:graphicData>
        </a:graphic>
      </p:graphicFrame>
      <p:sp>
        <p:nvSpPr>
          <p:cNvPr id="18442" name="Rectangle 13"/>
          <p:cNvSpPr>
            <a:spLocks noChangeArrowheads="1"/>
          </p:cNvSpPr>
          <p:nvPr/>
        </p:nvSpPr>
        <p:spPr bwMode="auto">
          <a:xfrm>
            <a:off x="467544" y="620688"/>
            <a:ext cx="5410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3.  Skattesystem og rentenivå (forts.)</a:t>
            </a:r>
          </a:p>
          <a:p>
            <a:endParaRPr lang="en-US" b="1">
              <a:solidFill>
                <a:srgbClr val="333366"/>
              </a:solidFill>
            </a:endParaRPr>
          </a:p>
        </p:txBody>
      </p:sp>
      <p:sp>
        <p:nvSpPr>
          <p:cNvPr id="12" name="Rectangle 4"/>
          <p:cNvSpPr>
            <a:spLocks noChangeArrowheads="1"/>
          </p:cNvSpPr>
          <p:nvPr/>
        </p:nvSpPr>
        <p:spPr bwMode="auto">
          <a:xfrm>
            <a:off x="848544" y="3211488"/>
            <a:ext cx="5233988"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Kalles </a:t>
            </a:r>
            <a:r>
              <a:rPr lang="en-US" sz="2000" u="sng">
                <a:solidFill>
                  <a:srgbClr val="333366"/>
                </a:solidFill>
              </a:rPr>
              <a:t>Miller – likevekt</a:t>
            </a:r>
            <a:r>
              <a:rPr lang="en-US" sz="2000">
                <a:solidFill>
                  <a:srgbClr val="333366"/>
                </a:solidFill>
              </a:rPr>
              <a:t> (rente-likevekt)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0183"/>
                                        </p:tgtEl>
                                        <p:attrNameLst>
                                          <p:attrName>style.visibility</p:attrName>
                                        </p:attrNameLst>
                                      </p:cBhvr>
                                      <p:to>
                                        <p:strVal val="visible"/>
                                      </p:to>
                                    </p:set>
                                    <p:animEffect transition="in" filter="dissolve">
                                      <p:cBhvr>
                                        <p:cTn id="7" dur="500"/>
                                        <p:tgtEl>
                                          <p:spTgt spid="50183"/>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50182"/>
                                        </p:tgtEl>
                                        <p:attrNameLst>
                                          <p:attrName>style.visibility</p:attrName>
                                        </p:attrNameLst>
                                      </p:cBhvr>
                                      <p:to>
                                        <p:strVal val="visible"/>
                                      </p:to>
                                    </p:set>
                                    <p:animEffect transition="in" filter="dissolve">
                                      <p:cBhvr>
                                        <p:cTn id="11" dur="500"/>
                                        <p:tgtEl>
                                          <p:spTgt spid="50182"/>
                                        </p:tgtEl>
                                      </p:cBhvr>
                                    </p:animEffect>
                                  </p:childTnLst>
                                </p:cTn>
                              </p:par>
                            </p:childTnLst>
                          </p:cTn>
                        </p:par>
                        <p:par>
                          <p:cTn id="12" fill="hold" nodeType="afterGroup">
                            <p:stCondLst>
                              <p:cond delay="1000"/>
                            </p:stCondLst>
                            <p:childTnLst>
                              <p:par>
                                <p:cTn id="13" presetID="9" presetClass="entr" presetSubtype="0" fill="hold" nodeType="afterEffect">
                                  <p:stCondLst>
                                    <p:cond delay="0"/>
                                  </p:stCondLst>
                                  <p:childTnLst>
                                    <p:set>
                                      <p:cBhvr>
                                        <p:cTn id="14" dur="1" fill="hold">
                                          <p:stCondLst>
                                            <p:cond delay="0"/>
                                          </p:stCondLst>
                                        </p:cTn>
                                        <p:tgtEl>
                                          <p:spTgt spid="50179"/>
                                        </p:tgtEl>
                                        <p:attrNameLst>
                                          <p:attrName>style.visibility</p:attrName>
                                        </p:attrNameLst>
                                      </p:cBhvr>
                                      <p:to>
                                        <p:strVal val="visible"/>
                                      </p:to>
                                    </p:set>
                                    <p:animEffect transition="in" filter="dissolve">
                                      <p:cBhvr>
                                        <p:cTn id="15" dur="500"/>
                                        <p:tgtEl>
                                          <p:spTgt spid="5017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50186"/>
                                        </p:tgtEl>
                                        <p:attrNameLst>
                                          <p:attrName>style.visibility</p:attrName>
                                        </p:attrNameLst>
                                      </p:cBhvr>
                                      <p:to>
                                        <p:strVal val="visible"/>
                                      </p:to>
                                    </p:set>
                                    <p:animEffect transition="in" filter="dissolve">
                                      <p:cBhvr>
                                        <p:cTn id="20" dur="500"/>
                                        <p:tgtEl>
                                          <p:spTgt spid="5018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50185"/>
                                        </p:tgtEl>
                                        <p:attrNameLst>
                                          <p:attrName>style.visibility</p:attrName>
                                        </p:attrNameLst>
                                      </p:cBhvr>
                                      <p:to>
                                        <p:strVal val="visible"/>
                                      </p:to>
                                    </p:set>
                                    <p:animEffect transition="in" filter="dissolve">
                                      <p:cBhvr>
                                        <p:cTn id="25" dur="500"/>
                                        <p:tgtEl>
                                          <p:spTgt spid="5018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nodeType="clickEffect">
                                  <p:stCondLst>
                                    <p:cond delay="0"/>
                                  </p:stCondLst>
                                  <p:childTnLst>
                                    <p:set>
                                      <p:cBhvr>
                                        <p:cTn id="29" dur="1" fill="hold">
                                          <p:stCondLst>
                                            <p:cond delay="0"/>
                                          </p:stCondLst>
                                        </p:cTn>
                                        <p:tgtEl>
                                          <p:spTgt spid="50187"/>
                                        </p:tgtEl>
                                        <p:attrNameLst>
                                          <p:attrName>style.visibility</p:attrName>
                                        </p:attrNameLst>
                                      </p:cBhvr>
                                      <p:to>
                                        <p:strVal val="visible"/>
                                      </p:to>
                                    </p:set>
                                    <p:animEffect transition="in" filter="dissolve">
                                      <p:cBhvr>
                                        <p:cTn id="30" dur="500"/>
                                        <p:tgtEl>
                                          <p:spTgt spid="50187"/>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dissolve">
                                      <p:cBhvr>
                                        <p:cTn id="35"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2" grpId="0" autoUpdateAnimBg="0"/>
      <p:bldP spid="50186" grpId="0" autoUpdateAnimBg="0"/>
      <p:bldP spid="12" grpId="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ChangeArrowheads="1"/>
          </p:cNvSpPr>
          <p:nvPr/>
        </p:nvSpPr>
        <p:spPr bwMode="auto">
          <a:xfrm>
            <a:off x="467544" y="2041376"/>
            <a:ext cx="8534400" cy="297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333366"/>
                </a:solidFill>
              </a:rPr>
              <a:t>	Oppgave 3 - Gjeldsrenter</a:t>
            </a:r>
          </a:p>
          <a:p>
            <a:pPr marL="342900" indent="-342900" eaLnBrk="0" hangingPunct="0">
              <a:spcBef>
                <a:spcPct val="20000"/>
              </a:spcBef>
              <a:buFont typeface="Wingdings" pitchFamily="2" charset="2"/>
              <a:buNone/>
            </a:pPr>
            <a:endParaRPr lang="en-US" sz="2000" b="1">
              <a:solidFill>
                <a:srgbClr val="333366"/>
              </a:solidFill>
            </a:endParaRPr>
          </a:p>
          <a:p>
            <a:pPr marL="342900" indent="-342900" eaLnBrk="0" hangingPunct="0">
              <a:spcBef>
                <a:spcPct val="20000"/>
              </a:spcBef>
              <a:buFont typeface="Wingdings" pitchFamily="2" charset="2"/>
              <a:buNone/>
            </a:pPr>
            <a:r>
              <a:rPr lang="en-US" sz="2000">
                <a:solidFill>
                  <a:srgbClr val="333366"/>
                </a:solidFill>
              </a:rPr>
              <a:t>	Eierne av A/S Rens forventer en egenkapitalavkastning på 17% etter  selskapsskatt.  Selskapsskattesatsen er 28%, dividendeutbetalinger beskattes ikke, kreditorskattesatsen er 15% og kursgevinster beskattes med 28%. Alt overskudd utbetales som utbytte.</a:t>
            </a:r>
          </a:p>
          <a:p>
            <a:pPr marL="342900" indent="-342900" eaLnBrk="0" hangingPunct="0">
              <a:spcBef>
                <a:spcPct val="20000"/>
              </a:spcBef>
              <a:buFont typeface="Wingdings" pitchFamily="2" charset="2"/>
              <a:buNone/>
            </a:pPr>
            <a:endParaRPr lang="en-US" sz="2000">
              <a:solidFill>
                <a:srgbClr val="333366"/>
              </a:solidFill>
            </a:endParaRPr>
          </a:p>
          <a:p>
            <a:pPr marL="342900" indent="-342900" eaLnBrk="0" hangingPunct="0">
              <a:spcBef>
                <a:spcPct val="20000"/>
              </a:spcBef>
              <a:buFont typeface="Wingdings" pitchFamily="2" charset="2"/>
              <a:buNone/>
            </a:pPr>
            <a:r>
              <a:rPr lang="en-US" sz="2000">
                <a:solidFill>
                  <a:srgbClr val="333366"/>
                </a:solidFill>
              </a:rPr>
              <a:t>	Ved hvilken lånerente er investor indifferent mellom å låne penger til A/S Rens og å investere i selskapets aksjer?</a:t>
            </a:r>
          </a:p>
        </p:txBody>
      </p:sp>
      <p:grpSp>
        <p:nvGrpSpPr>
          <p:cNvPr id="19459" name="Group 4"/>
          <p:cNvGrpSpPr>
            <a:grpSpLocks/>
          </p:cNvGrpSpPr>
          <p:nvPr/>
        </p:nvGrpSpPr>
        <p:grpSpPr bwMode="auto">
          <a:xfrm flipH="1">
            <a:off x="7325544" y="1279376"/>
            <a:ext cx="1219200" cy="1295400"/>
            <a:chOff x="1304" y="1168"/>
            <a:chExt cx="1079" cy="1061"/>
          </a:xfrm>
        </p:grpSpPr>
        <p:sp>
          <p:nvSpPr>
            <p:cNvPr id="19461" name="Freeform 5"/>
            <p:cNvSpPr>
              <a:spLocks/>
            </p:cNvSpPr>
            <p:nvPr/>
          </p:nvSpPr>
          <p:spPr bwMode="auto">
            <a:xfrm>
              <a:off x="1304" y="1168"/>
              <a:ext cx="1079" cy="1061"/>
            </a:xfrm>
            <a:custGeom>
              <a:avLst/>
              <a:gdLst>
                <a:gd name="T0" fmla="*/ 13 w 3236"/>
                <a:gd name="T1" fmla="*/ 1 h 3183"/>
                <a:gd name="T2" fmla="*/ 13 w 3236"/>
                <a:gd name="T3" fmla="*/ 4 h 3183"/>
                <a:gd name="T4" fmla="*/ 13 w 3236"/>
                <a:gd name="T5" fmla="*/ 5 h 3183"/>
                <a:gd name="T6" fmla="*/ 13 w 3236"/>
                <a:gd name="T7" fmla="*/ 5 h 3183"/>
                <a:gd name="T8" fmla="*/ 13 w 3236"/>
                <a:gd name="T9" fmla="*/ 5 h 3183"/>
                <a:gd name="T10" fmla="*/ 12 w 3236"/>
                <a:gd name="T11" fmla="*/ 5 h 3183"/>
                <a:gd name="T12" fmla="*/ 13 w 3236"/>
                <a:gd name="T13" fmla="*/ 6 h 3183"/>
                <a:gd name="T14" fmla="*/ 13 w 3236"/>
                <a:gd name="T15" fmla="*/ 6 h 3183"/>
                <a:gd name="T16" fmla="*/ 12 w 3236"/>
                <a:gd name="T17" fmla="*/ 6 h 3183"/>
                <a:gd name="T18" fmla="*/ 12 w 3236"/>
                <a:gd name="T19" fmla="*/ 6 h 3183"/>
                <a:gd name="T20" fmla="*/ 12 w 3236"/>
                <a:gd name="T21" fmla="*/ 7 h 3183"/>
                <a:gd name="T22" fmla="*/ 12 w 3236"/>
                <a:gd name="T23" fmla="*/ 7 h 3183"/>
                <a:gd name="T24" fmla="*/ 12 w 3236"/>
                <a:gd name="T25" fmla="*/ 8 h 3183"/>
                <a:gd name="T26" fmla="*/ 11 w 3236"/>
                <a:gd name="T27" fmla="*/ 8 h 3183"/>
                <a:gd name="T28" fmla="*/ 11 w 3236"/>
                <a:gd name="T29" fmla="*/ 8 h 3183"/>
                <a:gd name="T30" fmla="*/ 11 w 3236"/>
                <a:gd name="T31" fmla="*/ 8 h 3183"/>
                <a:gd name="T32" fmla="*/ 11 w 3236"/>
                <a:gd name="T33" fmla="*/ 9 h 3183"/>
                <a:gd name="T34" fmla="*/ 11 w 3236"/>
                <a:gd name="T35" fmla="*/ 9 h 3183"/>
                <a:gd name="T36" fmla="*/ 11 w 3236"/>
                <a:gd name="T37" fmla="*/ 9 h 3183"/>
                <a:gd name="T38" fmla="*/ 10 w 3236"/>
                <a:gd name="T39" fmla="*/ 9 h 3183"/>
                <a:gd name="T40" fmla="*/ 10 w 3236"/>
                <a:gd name="T41" fmla="*/ 10 h 3183"/>
                <a:gd name="T42" fmla="*/ 10 w 3236"/>
                <a:gd name="T43" fmla="*/ 10 h 3183"/>
                <a:gd name="T44" fmla="*/ 10 w 3236"/>
                <a:gd name="T45" fmla="*/ 10 h 3183"/>
                <a:gd name="T46" fmla="*/ 10 w 3236"/>
                <a:gd name="T47" fmla="*/ 10 h 3183"/>
                <a:gd name="T48" fmla="*/ 10 w 3236"/>
                <a:gd name="T49" fmla="*/ 11 h 3183"/>
                <a:gd name="T50" fmla="*/ 9 w 3236"/>
                <a:gd name="T51" fmla="*/ 11 h 3183"/>
                <a:gd name="T52" fmla="*/ 9 w 3236"/>
                <a:gd name="T53" fmla="*/ 11 h 3183"/>
                <a:gd name="T54" fmla="*/ 9 w 3236"/>
                <a:gd name="T55" fmla="*/ 11 h 3183"/>
                <a:gd name="T56" fmla="*/ 9 w 3236"/>
                <a:gd name="T57" fmla="*/ 12 h 3183"/>
                <a:gd name="T58" fmla="*/ 9 w 3236"/>
                <a:gd name="T59" fmla="*/ 12 h 3183"/>
                <a:gd name="T60" fmla="*/ 8 w 3236"/>
                <a:gd name="T61" fmla="*/ 12 h 3183"/>
                <a:gd name="T62" fmla="*/ 8 w 3236"/>
                <a:gd name="T63" fmla="*/ 12 h 3183"/>
                <a:gd name="T64" fmla="*/ 7 w 3236"/>
                <a:gd name="T65" fmla="*/ 12 h 3183"/>
                <a:gd name="T66" fmla="*/ 7 w 3236"/>
                <a:gd name="T67" fmla="*/ 12 h 3183"/>
                <a:gd name="T68" fmla="*/ 7 w 3236"/>
                <a:gd name="T69" fmla="*/ 13 h 3183"/>
                <a:gd name="T70" fmla="*/ 7 w 3236"/>
                <a:gd name="T71" fmla="*/ 13 h 3183"/>
                <a:gd name="T72" fmla="*/ 6 w 3236"/>
                <a:gd name="T73" fmla="*/ 13 h 3183"/>
                <a:gd name="T74" fmla="*/ 6 w 3236"/>
                <a:gd name="T75" fmla="*/ 13 h 3183"/>
                <a:gd name="T76" fmla="*/ 6 w 3236"/>
                <a:gd name="T77" fmla="*/ 13 h 3183"/>
                <a:gd name="T78" fmla="*/ 5 w 3236"/>
                <a:gd name="T79" fmla="*/ 13 h 3183"/>
                <a:gd name="T80" fmla="*/ 5 w 3236"/>
                <a:gd name="T81" fmla="*/ 13 h 3183"/>
                <a:gd name="T82" fmla="*/ 5 w 3236"/>
                <a:gd name="T83" fmla="*/ 13 h 3183"/>
                <a:gd name="T84" fmla="*/ 4 w 3236"/>
                <a:gd name="T85" fmla="*/ 13 h 3183"/>
                <a:gd name="T86" fmla="*/ 4 w 3236"/>
                <a:gd name="T87" fmla="*/ 13 h 3183"/>
                <a:gd name="T88" fmla="*/ 4 w 3236"/>
                <a:gd name="T89" fmla="*/ 12 h 3183"/>
                <a:gd name="T90" fmla="*/ 3 w 3236"/>
                <a:gd name="T91" fmla="*/ 13 h 3183"/>
                <a:gd name="T92" fmla="*/ 3 w 3236"/>
                <a:gd name="T93" fmla="*/ 12 h 3183"/>
                <a:gd name="T94" fmla="*/ 3 w 3236"/>
                <a:gd name="T95" fmla="*/ 12 h 3183"/>
                <a:gd name="T96" fmla="*/ 3 w 3236"/>
                <a:gd name="T97" fmla="*/ 12 h 3183"/>
                <a:gd name="T98" fmla="*/ 2 w 3236"/>
                <a:gd name="T99" fmla="*/ 12 h 3183"/>
                <a:gd name="T100" fmla="*/ 2 w 3236"/>
                <a:gd name="T101" fmla="*/ 11 h 3183"/>
                <a:gd name="T102" fmla="*/ 1 w 3236"/>
                <a:gd name="T103" fmla="*/ 12 h 3183"/>
                <a:gd name="T104" fmla="*/ 2 w 3236"/>
                <a:gd name="T105" fmla="*/ 11 h 3183"/>
                <a:gd name="T106" fmla="*/ 0 w 3236"/>
                <a:gd name="T107" fmla="*/ 12 h 3183"/>
                <a:gd name="T108" fmla="*/ 1 w 3236"/>
                <a:gd name="T109" fmla="*/ 11 h 3183"/>
                <a:gd name="T110" fmla="*/ 0 w 3236"/>
                <a:gd name="T111" fmla="*/ 11 h 3183"/>
                <a:gd name="T112" fmla="*/ 1 w 3236"/>
                <a:gd name="T113" fmla="*/ 10 h 3183"/>
                <a:gd name="T114" fmla="*/ 1 w 3236"/>
                <a:gd name="T115" fmla="*/ 9 h 3183"/>
                <a:gd name="T116" fmla="*/ 1 w 3236"/>
                <a:gd name="T117" fmla="*/ 8 h 3183"/>
                <a:gd name="T118" fmla="*/ 4 w 3236"/>
                <a:gd name="T119" fmla="*/ 4 h 3183"/>
                <a:gd name="T120" fmla="*/ 8 w 3236"/>
                <a:gd name="T121" fmla="*/ 0 h 3183"/>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3236"/>
                <a:gd name="T184" fmla="*/ 0 h 3183"/>
                <a:gd name="T185" fmla="*/ 3236 w 3236"/>
                <a:gd name="T186" fmla="*/ 3183 h 3183"/>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3236" h="3183">
                  <a:moveTo>
                    <a:pt x="1996" y="20"/>
                  </a:moveTo>
                  <a:lnTo>
                    <a:pt x="2135" y="49"/>
                  </a:lnTo>
                  <a:lnTo>
                    <a:pt x="2275" y="79"/>
                  </a:lnTo>
                  <a:lnTo>
                    <a:pt x="2416" y="104"/>
                  </a:lnTo>
                  <a:lnTo>
                    <a:pt x="2558" y="126"/>
                  </a:lnTo>
                  <a:lnTo>
                    <a:pt x="2700" y="143"/>
                  </a:lnTo>
                  <a:lnTo>
                    <a:pt x="2844" y="156"/>
                  </a:lnTo>
                  <a:lnTo>
                    <a:pt x="2988" y="164"/>
                  </a:lnTo>
                  <a:lnTo>
                    <a:pt x="3135" y="166"/>
                  </a:lnTo>
                  <a:lnTo>
                    <a:pt x="3156" y="191"/>
                  </a:lnTo>
                  <a:lnTo>
                    <a:pt x="3134" y="250"/>
                  </a:lnTo>
                  <a:lnTo>
                    <a:pt x="3122" y="313"/>
                  </a:lnTo>
                  <a:lnTo>
                    <a:pt x="3116" y="377"/>
                  </a:lnTo>
                  <a:lnTo>
                    <a:pt x="3111" y="442"/>
                  </a:lnTo>
                  <a:lnTo>
                    <a:pt x="3105" y="505"/>
                  </a:lnTo>
                  <a:lnTo>
                    <a:pt x="3094" y="570"/>
                  </a:lnTo>
                  <a:lnTo>
                    <a:pt x="3074" y="630"/>
                  </a:lnTo>
                  <a:lnTo>
                    <a:pt x="3045" y="688"/>
                  </a:lnTo>
                  <a:lnTo>
                    <a:pt x="3037" y="743"/>
                  </a:lnTo>
                  <a:lnTo>
                    <a:pt x="3037" y="799"/>
                  </a:lnTo>
                  <a:lnTo>
                    <a:pt x="3043" y="852"/>
                  </a:lnTo>
                  <a:lnTo>
                    <a:pt x="3056" y="905"/>
                  </a:lnTo>
                  <a:lnTo>
                    <a:pt x="3075" y="953"/>
                  </a:lnTo>
                  <a:lnTo>
                    <a:pt x="3103" y="999"/>
                  </a:lnTo>
                  <a:lnTo>
                    <a:pt x="3137" y="1038"/>
                  </a:lnTo>
                  <a:lnTo>
                    <a:pt x="3181" y="1074"/>
                  </a:lnTo>
                  <a:lnTo>
                    <a:pt x="3188" y="1075"/>
                  </a:lnTo>
                  <a:lnTo>
                    <a:pt x="3196" y="1078"/>
                  </a:lnTo>
                  <a:lnTo>
                    <a:pt x="3205" y="1082"/>
                  </a:lnTo>
                  <a:lnTo>
                    <a:pt x="3214" y="1088"/>
                  </a:lnTo>
                  <a:lnTo>
                    <a:pt x="3220" y="1094"/>
                  </a:lnTo>
                  <a:lnTo>
                    <a:pt x="3228" y="1101"/>
                  </a:lnTo>
                  <a:lnTo>
                    <a:pt x="3232" y="1109"/>
                  </a:lnTo>
                  <a:lnTo>
                    <a:pt x="3236" y="1119"/>
                  </a:lnTo>
                  <a:lnTo>
                    <a:pt x="3225" y="1133"/>
                  </a:lnTo>
                  <a:lnTo>
                    <a:pt x="3212" y="1142"/>
                  </a:lnTo>
                  <a:lnTo>
                    <a:pt x="3194" y="1145"/>
                  </a:lnTo>
                  <a:lnTo>
                    <a:pt x="3176" y="1146"/>
                  </a:lnTo>
                  <a:lnTo>
                    <a:pt x="3155" y="1144"/>
                  </a:lnTo>
                  <a:lnTo>
                    <a:pt x="3135" y="1142"/>
                  </a:lnTo>
                  <a:lnTo>
                    <a:pt x="3116" y="1141"/>
                  </a:lnTo>
                  <a:lnTo>
                    <a:pt x="3100" y="1144"/>
                  </a:lnTo>
                  <a:lnTo>
                    <a:pt x="3112" y="1159"/>
                  </a:lnTo>
                  <a:lnTo>
                    <a:pt x="3127" y="1173"/>
                  </a:lnTo>
                  <a:lnTo>
                    <a:pt x="3142" y="1185"/>
                  </a:lnTo>
                  <a:lnTo>
                    <a:pt x="3159" y="1196"/>
                  </a:lnTo>
                  <a:lnTo>
                    <a:pt x="3177" y="1205"/>
                  </a:lnTo>
                  <a:lnTo>
                    <a:pt x="3195" y="1214"/>
                  </a:lnTo>
                  <a:lnTo>
                    <a:pt x="3213" y="1221"/>
                  </a:lnTo>
                  <a:lnTo>
                    <a:pt x="3231" y="1229"/>
                  </a:lnTo>
                  <a:lnTo>
                    <a:pt x="3230" y="1240"/>
                  </a:lnTo>
                  <a:lnTo>
                    <a:pt x="3228" y="1250"/>
                  </a:lnTo>
                  <a:lnTo>
                    <a:pt x="3222" y="1256"/>
                  </a:lnTo>
                  <a:lnTo>
                    <a:pt x="3215" y="1263"/>
                  </a:lnTo>
                  <a:lnTo>
                    <a:pt x="3206" y="1267"/>
                  </a:lnTo>
                  <a:lnTo>
                    <a:pt x="3198" y="1272"/>
                  </a:lnTo>
                  <a:lnTo>
                    <a:pt x="3188" y="1275"/>
                  </a:lnTo>
                  <a:lnTo>
                    <a:pt x="3181" y="1279"/>
                  </a:lnTo>
                  <a:lnTo>
                    <a:pt x="3159" y="1284"/>
                  </a:lnTo>
                  <a:lnTo>
                    <a:pt x="3141" y="1285"/>
                  </a:lnTo>
                  <a:lnTo>
                    <a:pt x="3121" y="1282"/>
                  </a:lnTo>
                  <a:lnTo>
                    <a:pt x="3104" y="1279"/>
                  </a:lnTo>
                  <a:lnTo>
                    <a:pt x="3085" y="1274"/>
                  </a:lnTo>
                  <a:lnTo>
                    <a:pt x="3069" y="1268"/>
                  </a:lnTo>
                  <a:lnTo>
                    <a:pt x="3051" y="1265"/>
                  </a:lnTo>
                  <a:lnTo>
                    <a:pt x="3035" y="1264"/>
                  </a:lnTo>
                  <a:lnTo>
                    <a:pt x="3044" y="1284"/>
                  </a:lnTo>
                  <a:lnTo>
                    <a:pt x="3059" y="1300"/>
                  </a:lnTo>
                  <a:lnTo>
                    <a:pt x="3075" y="1313"/>
                  </a:lnTo>
                  <a:lnTo>
                    <a:pt x="3094" y="1326"/>
                  </a:lnTo>
                  <a:lnTo>
                    <a:pt x="3110" y="1337"/>
                  </a:lnTo>
                  <a:lnTo>
                    <a:pt x="3125" y="1350"/>
                  </a:lnTo>
                  <a:lnTo>
                    <a:pt x="3137" y="1365"/>
                  </a:lnTo>
                  <a:lnTo>
                    <a:pt x="3145" y="1385"/>
                  </a:lnTo>
                  <a:lnTo>
                    <a:pt x="3129" y="1395"/>
                  </a:lnTo>
                  <a:lnTo>
                    <a:pt x="3113" y="1399"/>
                  </a:lnTo>
                  <a:lnTo>
                    <a:pt x="3096" y="1400"/>
                  </a:lnTo>
                  <a:lnTo>
                    <a:pt x="3080" y="1398"/>
                  </a:lnTo>
                  <a:lnTo>
                    <a:pt x="3062" y="1392"/>
                  </a:lnTo>
                  <a:lnTo>
                    <a:pt x="3046" y="1386"/>
                  </a:lnTo>
                  <a:lnTo>
                    <a:pt x="3029" y="1381"/>
                  </a:lnTo>
                  <a:lnTo>
                    <a:pt x="3015" y="1375"/>
                  </a:lnTo>
                  <a:lnTo>
                    <a:pt x="3021" y="1392"/>
                  </a:lnTo>
                  <a:lnTo>
                    <a:pt x="3031" y="1408"/>
                  </a:lnTo>
                  <a:lnTo>
                    <a:pt x="3043" y="1423"/>
                  </a:lnTo>
                  <a:lnTo>
                    <a:pt x="3059" y="1440"/>
                  </a:lnTo>
                  <a:lnTo>
                    <a:pt x="3074" y="1453"/>
                  </a:lnTo>
                  <a:lnTo>
                    <a:pt x="3092" y="1467"/>
                  </a:lnTo>
                  <a:lnTo>
                    <a:pt x="3108" y="1479"/>
                  </a:lnTo>
                  <a:lnTo>
                    <a:pt x="3125" y="1490"/>
                  </a:lnTo>
                  <a:lnTo>
                    <a:pt x="3125" y="1505"/>
                  </a:lnTo>
                  <a:lnTo>
                    <a:pt x="3109" y="1508"/>
                  </a:lnTo>
                  <a:lnTo>
                    <a:pt x="3095" y="1511"/>
                  </a:lnTo>
                  <a:lnTo>
                    <a:pt x="3079" y="1509"/>
                  </a:lnTo>
                  <a:lnTo>
                    <a:pt x="3064" y="1508"/>
                  </a:lnTo>
                  <a:lnTo>
                    <a:pt x="3049" y="1506"/>
                  </a:lnTo>
                  <a:lnTo>
                    <a:pt x="3035" y="1505"/>
                  </a:lnTo>
                  <a:lnTo>
                    <a:pt x="3020" y="1504"/>
                  </a:lnTo>
                  <a:lnTo>
                    <a:pt x="3005" y="1505"/>
                  </a:lnTo>
                  <a:lnTo>
                    <a:pt x="3008" y="1513"/>
                  </a:lnTo>
                  <a:lnTo>
                    <a:pt x="3013" y="1520"/>
                  </a:lnTo>
                  <a:lnTo>
                    <a:pt x="3019" y="1527"/>
                  </a:lnTo>
                  <a:lnTo>
                    <a:pt x="3024" y="1535"/>
                  </a:lnTo>
                  <a:lnTo>
                    <a:pt x="3028" y="1541"/>
                  </a:lnTo>
                  <a:lnTo>
                    <a:pt x="3032" y="1548"/>
                  </a:lnTo>
                  <a:lnTo>
                    <a:pt x="3033" y="1555"/>
                  </a:lnTo>
                  <a:lnTo>
                    <a:pt x="3031" y="1565"/>
                  </a:lnTo>
                  <a:lnTo>
                    <a:pt x="3024" y="1568"/>
                  </a:lnTo>
                  <a:lnTo>
                    <a:pt x="3019" y="1569"/>
                  </a:lnTo>
                  <a:lnTo>
                    <a:pt x="3012" y="1566"/>
                  </a:lnTo>
                  <a:lnTo>
                    <a:pt x="3007" y="1563"/>
                  </a:lnTo>
                  <a:lnTo>
                    <a:pt x="3000" y="1559"/>
                  </a:lnTo>
                  <a:lnTo>
                    <a:pt x="2993" y="1556"/>
                  </a:lnTo>
                  <a:lnTo>
                    <a:pt x="2987" y="1557"/>
                  </a:lnTo>
                  <a:lnTo>
                    <a:pt x="2980" y="1565"/>
                  </a:lnTo>
                  <a:lnTo>
                    <a:pt x="2988" y="1574"/>
                  </a:lnTo>
                  <a:lnTo>
                    <a:pt x="2998" y="1584"/>
                  </a:lnTo>
                  <a:lnTo>
                    <a:pt x="3005" y="1595"/>
                  </a:lnTo>
                  <a:lnTo>
                    <a:pt x="3015" y="1606"/>
                  </a:lnTo>
                  <a:lnTo>
                    <a:pt x="3023" y="1615"/>
                  </a:lnTo>
                  <a:lnTo>
                    <a:pt x="3032" y="1627"/>
                  </a:lnTo>
                  <a:lnTo>
                    <a:pt x="3040" y="1638"/>
                  </a:lnTo>
                  <a:lnTo>
                    <a:pt x="3050" y="1650"/>
                  </a:lnTo>
                  <a:lnTo>
                    <a:pt x="3034" y="1657"/>
                  </a:lnTo>
                  <a:lnTo>
                    <a:pt x="3020" y="1666"/>
                  </a:lnTo>
                  <a:lnTo>
                    <a:pt x="3004" y="1673"/>
                  </a:lnTo>
                  <a:lnTo>
                    <a:pt x="2990" y="1680"/>
                  </a:lnTo>
                  <a:lnTo>
                    <a:pt x="2974" y="1683"/>
                  </a:lnTo>
                  <a:lnTo>
                    <a:pt x="2959" y="1684"/>
                  </a:lnTo>
                  <a:lnTo>
                    <a:pt x="2942" y="1681"/>
                  </a:lnTo>
                  <a:lnTo>
                    <a:pt x="2925" y="1675"/>
                  </a:lnTo>
                  <a:lnTo>
                    <a:pt x="2919" y="1693"/>
                  </a:lnTo>
                  <a:lnTo>
                    <a:pt x="2925" y="1710"/>
                  </a:lnTo>
                  <a:lnTo>
                    <a:pt x="2937" y="1726"/>
                  </a:lnTo>
                  <a:lnTo>
                    <a:pt x="2952" y="1742"/>
                  </a:lnTo>
                  <a:lnTo>
                    <a:pt x="2965" y="1755"/>
                  </a:lnTo>
                  <a:lnTo>
                    <a:pt x="2973" y="1768"/>
                  </a:lnTo>
                  <a:lnTo>
                    <a:pt x="2971" y="1780"/>
                  </a:lnTo>
                  <a:lnTo>
                    <a:pt x="2955" y="1791"/>
                  </a:lnTo>
                  <a:lnTo>
                    <a:pt x="2849" y="1756"/>
                  </a:lnTo>
                  <a:lnTo>
                    <a:pt x="2840" y="1766"/>
                  </a:lnTo>
                  <a:lnTo>
                    <a:pt x="2900" y="1872"/>
                  </a:lnTo>
                  <a:lnTo>
                    <a:pt x="2884" y="1878"/>
                  </a:lnTo>
                  <a:lnTo>
                    <a:pt x="2869" y="1885"/>
                  </a:lnTo>
                  <a:lnTo>
                    <a:pt x="2850" y="1888"/>
                  </a:lnTo>
                  <a:lnTo>
                    <a:pt x="2832" y="1890"/>
                  </a:lnTo>
                  <a:lnTo>
                    <a:pt x="2812" y="1890"/>
                  </a:lnTo>
                  <a:lnTo>
                    <a:pt x="2793" y="1891"/>
                  </a:lnTo>
                  <a:lnTo>
                    <a:pt x="2773" y="1891"/>
                  </a:lnTo>
                  <a:lnTo>
                    <a:pt x="2754" y="1891"/>
                  </a:lnTo>
                  <a:lnTo>
                    <a:pt x="2754" y="1901"/>
                  </a:lnTo>
                  <a:lnTo>
                    <a:pt x="2758" y="1912"/>
                  </a:lnTo>
                  <a:lnTo>
                    <a:pt x="2762" y="1922"/>
                  </a:lnTo>
                  <a:lnTo>
                    <a:pt x="2768" y="1933"/>
                  </a:lnTo>
                  <a:lnTo>
                    <a:pt x="2771" y="1943"/>
                  </a:lnTo>
                  <a:lnTo>
                    <a:pt x="2774" y="1953"/>
                  </a:lnTo>
                  <a:lnTo>
                    <a:pt x="2775" y="1962"/>
                  </a:lnTo>
                  <a:lnTo>
                    <a:pt x="2774" y="1972"/>
                  </a:lnTo>
                  <a:lnTo>
                    <a:pt x="2764" y="1972"/>
                  </a:lnTo>
                  <a:lnTo>
                    <a:pt x="2756" y="1969"/>
                  </a:lnTo>
                  <a:lnTo>
                    <a:pt x="2745" y="1963"/>
                  </a:lnTo>
                  <a:lnTo>
                    <a:pt x="2734" y="1962"/>
                  </a:lnTo>
                  <a:lnTo>
                    <a:pt x="2732" y="1974"/>
                  </a:lnTo>
                  <a:lnTo>
                    <a:pt x="2734" y="1986"/>
                  </a:lnTo>
                  <a:lnTo>
                    <a:pt x="2739" y="1997"/>
                  </a:lnTo>
                  <a:lnTo>
                    <a:pt x="2748" y="2008"/>
                  </a:lnTo>
                  <a:lnTo>
                    <a:pt x="2757" y="2018"/>
                  </a:lnTo>
                  <a:lnTo>
                    <a:pt x="2768" y="2028"/>
                  </a:lnTo>
                  <a:lnTo>
                    <a:pt x="2778" y="2038"/>
                  </a:lnTo>
                  <a:lnTo>
                    <a:pt x="2789" y="2048"/>
                  </a:lnTo>
                  <a:lnTo>
                    <a:pt x="2789" y="2056"/>
                  </a:lnTo>
                  <a:lnTo>
                    <a:pt x="2785" y="2063"/>
                  </a:lnTo>
                  <a:lnTo>
                    <a:pt x="2778" y="2067"/>
                  </a:lnTo>
                  <a:lnTo>
                    <a:pt x="2774" y="2073"/>
                  </a:lnTo>
                  <a:lnTo>
                    <a:pt x="2757" y="2068"/>
                  </a:lnTo>
                  <a:lnTo>
                    <a:pt x="2740" y="2065"/>
                  </a:lnTo>
                  <a:lnTo>
                    <a:pt x="2725" y="2060"/>
                  </a:lnTo>
                  <a:lnTo>
                    <a:pt x="2710" y="2054"/>
                  </a:lnTo>
                  <a:lnTo>
                    <a:pt x="2694" y="2048"/>
                  </a:lnTo>
                  <a:lnTo>
                    <a:pt x="2680" y="2043"/>
                  </a:lnTo>
                  <a:lnTo>
                    <a:pt x="2667" y="2040"/>
                  </a:lnTo>
                  <a:lnTo>
                    <a:pt x="2654" y="2038"/>
                  </a:lnTo>
                  <a:lnTo>
                    <a:pt x="2660" y="2055"/>
                  </a:lnTo>
                  <a:lnTo>
                    <a:pt x="2673" y="2070"/>
                  </a:lnTo>
                  <a:lnTo>
                    <a:pt x="2689" y="2082"/>
                  </a:lnTo>
                  <a:lnTo>
                    <a:pt x="2706" y="2094"/>
                  </a:lnTo>
                  <a:lnTo>
                    <a:pt x="2720" y="2105"/>
                  </a:lnTo>
                  <a:lnTo>
                    <a:pt x="2728" y="2118"/>
                  </a:lnTo>
                  <a:lnTo>
                    <a:pt x="2726" y="2133"/>
                  </a:lnTo>
                  <a:lnTo>
                    <a:pt x="2714" y="2152"/>
                  </a:lnTo>
                  <a:lnTo>
                    <a:pt x="2698" y="2148"/>
                  </a:lnTo>
                  <a:lnTo>
                    <a:pt x="2684" y="2144"/>
                  </a:lnTo>
                  <a:lnTo>
                    <a:pt x="2668" y="2139"/>
                  </a:lnTo>
                  <a:lnTo>
                    <a:pt x="2654" y="2135"/>
                  </a:lnTo>
                  <a:lnTo>
                    <a:pt x="2640" y="2128"/>
                  </a:lnTo>
                  <a:lnTo>
                    <a:pt x="2627" y="2123"/>
                  </a:lnTo>
                  <a:lnTo>
                    <a:pt x="2614" y="2115"/>
                  </a:lnTo>
                  <a:lnTo>
                    <a:pt x="2604" y="2108"/>
                  </a:lnTo>
                  <a:lnTo>
                    <a:pt x="2602" y="2121"/>
                  </a:lnTo>
                  <a:lnTo>
                    <a:pt x="2604" y="2134"/>
                  </a:lnTo>
                  <a:lnTo>
                    <a:pt x="2609" y="2146"/>
                  </a:lnTo>
                  <a:lnTo>
                    <a:pt x="2618" y="2158"/>
                  </a:lnTo>
                  <a:lnTo>
                    <a:pt x="2627" y="2166"/>
                  </a:lnTo>
                  <a:lnTo>
                    <a:pt x="2637" y="2176"/>
                  </a:lnTo>
                  <a:lnTo>
                    <a:pt x="2648" y="2184"/>
                  </a:lnTo>
                  <a:lnTo>
                    <a:pt x="2658" y="2193"/>
                  </a:lnTo>
                  <a:lnTo>
                    <a:pt x="2667" y="2194"/>
                  </a:lnTo>
                  <a:lnTo>
                    <a:pt x="2673" y="2198"/>
                  </a:lnTo>
                  <a:lnTo>
                    <a:pt x="2677" y="2205"/>
                  </a:lnTo>
                  <a:lnTo>
                    <a:pt x="2684" y="2212"/>
                  </a:lnTo>
                  <a:lnTo>
                    <a:pt x="2684" y="2233"/>
                  </a:lnTo>
                  <a:lnTo>
                    <a:pt x="2664" y="2235"/>
                  </a:lnTo>
                  <a:lnTo>
                    <a:pt x="2646" y="2235"/>
                  </a:lnTo>
                  <a:lnTo>
                    <a:pt x="2628" y="2231"/>
                  </a:lnTo>
                  <a:lnTo>
                    <a:pt x="2612" y="2225"/>
                  </a:lnTo>
                  <a:lnTo>
                    <a:pt x="2594" y="2217"/>
                  </a:lnTo>
                  <a:lnTo>
                    <a:pt x="2577" y="2209"/>
                  </a:lnTo>
                  <a:lnTo>
                    <a:pt x="2560" y="2199"/>
                  </a:lnTo>
                  <a:lnTo>
                    <a:pt x="2544" y="2193"/>
                  </a:lnTo>
                  <a:lnTo>
                    <a:pt x="2547" y="2207"/>
                  </a:lnTo>
                  <a:lnTo>
                    <a:pt x="2556" y="2221"/>
                  </a:lnTo>
                  <a:lnTo>
                    <a:pt x="2568" y="2233"/>
                  </a:lnTo>
                  <a:lnTo>
                    <a:pt x="2581" y="2246"/>
                  </a:lnTo>
                  <a:lnTo>
                    <a:pt x="2594" y="2258"/>
                  </a:lnTo>
                  <a:lnTo>
                    <a:pt x="2607" y="2272"/>
                  </a:lnTo>
                  <a:lnTo>
                    <a:pt x="2617" y="2289"/>
                  </a:lnTo>
                  <a:lnTo>
                    <a:pt x="2624" y="2308"/>
                  </a:lnTo>
                  <a:lnTo>
                    <a:pt x="2603" y="2315"/>
                  </a:lnTo>
                  <a:lnTo>
                    <a:pt x="2583" y="2317"/>
                  </a:lnTo>
                  <a:lnTo>
                    <a:pt x="2563" y="2314"/>
                  </a:lnTo>
                  <a:lnTo>
                    <a:pt x="2545" y="2309"/>
                  </a:lnTo>
                  <a:lnTo>
                    <a:pt x="2525" y="2302"/>
                  </a:lnTo>
                  <a:lnTo>
                    <a:pt x="2508" y="2296"/>
                  </a:lnTo>
                  <a:lnTo>
                    <a:pt x="2489" y="2292"/>
                  </a:lnTo>
                  <a:lnTo>
                    <a:pt x="2473" y="2293"/>
                  </a:lnTo>
                  <a:lnTo>
                    <a:pt x="2475" y="2309"/>
                  </a:lnTo>
                  <a:lnTo>
                    <a:pt x="2481" y="2327"/>
                  </a:lnTo>
                  <a:lnTo>
                    <a:pt x="2489" y="2342"/>
                  </a:lnTo>
                  <a:lnTo>
                    <a:pt x="2501" y="2357"/>
                  </a:lnTo>
                  <a:lnTo>
                    <a:pt x="2512" y="2372"/>
                  </a:lnTo>
                  <a:lnTo>
                    <a:pt x="2523" y="2386"/>
                  </a:lnTo>
                  <a:lnTo>
                    <a:pt x="2532" y="2401"/>
                  </a:lnTo>
                  <a:lnTo>
                    <a:pt x="2538" y="2419"/>
                  </a:lnTo>
                  <a:lnTo>
                    <a:pt x="2515" y="2421"/>
                  </a:lnTo>
                  <a:lnTo>
                    <a:pt x="2495" y="2419"/>
                  </a:lnTo>
                  <a:lnTo>
                    <a:pt x="2474" y="2412"/>
                  </a:lnTo>
                  <a:lnTo>
                    <a:pt x="2454" y="2402"/>
                  </a:lnTo>
                  <a:lnTo>
                    <a:pt x="2435" y="2389"/>
                  </a:lnTo>
                  <a:lnTo>
                    <a:pt x="2417" y="2377"/>
                  </a:lnTo>
                  <a:lnTo>
                    <a:pt x="2400" y="2365"/>
                  </a:lnTo>
                  <a:lnTo>
                    <a:pt x="2383" y="2353"/>
                  </a:lnTo>
                  <a:lnTo>
                    <a:pt x="2381" y="2374"/>
                  </a:lnTo>
                  <a:lnTo>
                    <a:pt x="2386" y="2395"/>
                  </a:lnTo>
                  <a:lnTo>
                    <a:pt x="2394" y="2413"/>
                  </a:lnTo>
                  <a:lnTo>
                    <a:pt x="2407" y="2433"/>
                  </a:lnTo>
                  <a:lnTo>
                    <a:pt x="2419" y="2450"/>
                  </a:lnTo>
                  <a:lnTo>
                    <a:pt x="2433" y="2469"/>
                  </a:lnTo>
                  <a:lnTo>
                    <a:pt x="2442" y="2488"/>
                  </a:lnTo>
                  <a:lnTo>
                    <a:pt x="2448" y="2509"/>
                  </a:lnTo>
                  <a:lnTo>
                    <a:pt x="2431" y="2518"/>
                  </a:lnTo>
                  <a:lnTo>
                    <a:pt x="2418" y="2520"/>
                  </a:lnTo>
                  <a:lnTo>
                    <a:pt x="2405" y="2517"/>
                  </a:lnTo>
                  <a:lnTo>
                    <a:pt x="2393" y="2511"/>
                  </a:lnTo>
                  <a:lnTo>
                    <a:pt x="2380" y="2502"/>
                  </a:lnTo>
                  <a:lnTo>
                    <a:pt x="2368" y="2493"/>
                  </a:lnTo>
                  <a:lnTo>
                    <a:pt x="2355" y="2482"/>
                  </a:lnTo>
                  <a:lnTo>
                    <a:pt x="2343" y="2474"/>
                  </a:lnTo>
                  <a:lnTo>
                    <a:pt x="2328" y="2459"/>
                  </a:lnTo>
                  <a:lnTo>
                    <a:pt x="2328" y="2479"/>
                  </a:lnTo>
                  <a:lnTo>
                    <a:pt x="2335" y="2498"/>
                  </a:lnTo>
                  <a:lnTo>
                    <a:pt x="2349" y="2515"/>
                  </a:lnTo>
                  <a:lnTo>
                    <a:pt x="2364" y="2531"/>
                  </a:lnTo>
                  <a:lnTo>
                    <a:pt x="2378" y="2546"/>
                  </a:lnTo>
                  <a:lnTo>
                    <a:pt x="2389" y="2564"/>
                  </a:lnTo>
                  <a:lnTo>
                    <a:pt x="2394" y="2582"/>
                  </a:lnTo>
                  <a:lnTo>
                    <a:pt x="2393" y="2604"/>
                  </a:lnTo>
                  <a:lnTo>
                    <a:pt x="2376" y="2606"/>
                  </a:lnTo>
                  <a:lnTo>
                    <a:pt x="2359" y="2606"/>
                  </a:lnTo>
                  <a:lnTo>
                    <a:pt x="2343" y="2602"/>
                  </a:lnTo>
                  <a:lnTo>
                    <a:pt x="2329" y="2596"/>
                  </a:lnTo>
                  <a:lnTo>
                    <a:pt x="2312" y="2588"/>
                  </a:lnTo>
                  <a:lnTo>
                    <a:pt x="2298" y="2580"/>
                  </a:lnTo>
                  <a:lnTo>
                    <a:pt x="2285" y="2571"/>
                  </a:lnTo>
                  <a:lnTo>
                    <a:pt x="2272" y="2564"/>
                  </a:lnTo>
                  <a:lnTo>
                    <a:pt x="2271" y="2572"/>
                  </a:lnTo>
                  <a:lnTo>
                    <a:pt x="2273" y="2586"/>
                  </a:lnTo>
                  <a:lnTo>
                    <a:pt x="2275" y="2599"/>
                  </a:lnTo>
                  <a:lnTo>
                    <a:pt x="2279" y="2613"/>
                  </a:lnTo>
                  <a:lnTo>
                    <a:pt x="2280" y="2626"/>
                  </a:lnTo>
                  <a:lnTo>
                    <a:pt x="2280" y="2639"/>
                  </a:lnTo>
                  <a:lnTo>
                    <a:pt x="2275" y="2650"/>
                  </a:lnTo>
                  <a:lnTo>
                    <a:pt x="2268" y="2660"/>
                  </a:lnTo>
                  <a:lnTo>
                    <a:pt x="2212" y="2635"/>
                  </a:lnTo>
                  <a:lnTo>
                    <a:pt x="2211" y="2644"/>
                  </a:lnTo>
                  <a:lnTo>
                    <a:pt x="2212" y="2656"/>
                  </a:lnTo>
                  <a:lnTo>
                    <a:pt x="2215" y="2669"/>
                  </a:lnTo>
                  <a:lnTo>
                    <a:pt x="2219" y="2682"/>
                  </a:lnTo>
                  <a:lnTo>
                    <a:pt x="2221" y="2694"/>
                  </a:lnTo>
                  <a:lnTo>
                    <a:pt x="2223" y="2706"/>
                  </a:lnTo>
                  <a:lnTo>
                    <a:pt x="2223" y="2718"/>
                  </a:lnTo>
                  <a:lnTo>
                    <a:pt x="2222" y="2730"/>
                  </a:lnTo>
                  <a:lnTo>
                    <a:pt x="2209" y="2729"/>
                  </a:lnTo>
                  <a:lnTo>
                    <a:pt x="2197" y="2726"/>
                  </a:lnTo>
                  <a:lnTo>
                    <a:pt x="2185" y="2721"/>
                  </a:lnTo>
                  <a:lnTo>
                    <a:pt x="2175" y="2715"/>
                  </a:lnTo>
                  <a:lnTo>
                    <a:pt x="2165" y="2709"/>
                  </a:lnTo>
                  <a:lnTo>
                    <a:pt x="2155" y="2703"/>
                  </a:lnTo>
                  <a:lnTo>
                    <a:pt x="2146" y="2700"/>
                  </a:lnTo>
                  <a:lnTo>
                    <a:pt x="2137" y="2699"/>
                  </a:lnTo>
                  <a:lnTo>
                    <a:pt x="2135" y="2715"/>
                  </a:lnTo>
                  <a:lnTo>
                    <a:pt x="2143" y="2732"/>
                  </a:lnTo>
                  <a:lnTo>
                    <a:pt x="2154" y="2746"/>
                  </a:lnTo>
                  <a:lnTo>
                    <a:pt x="2170" y="2760"/>
                  </a:lnTo>
                  <a:lnTo>
                    <a:pt x="2182" y="2772"/>
                  </a:lnTo>
                  <a:lnTo>
                    <a:pt x="2189" y="2785"/>
                  </a:lnTo>
                  <a:lnTo>
                    <a:pt x="2188" y="2799"/>
                  </a:lnTo>
                  <a:lnTo>
                    <a:pt x="2177" y="2815"/>
                  </a:lnTo>
                  <a:lnTo>
                    <a:pt x="2165" y="2814"/>
                  </a:lnTo>
                  <a:lnTo>
                    <a:pt x="2154" y="2814"/>
                  </a:lnTo>
                  <a:lnTo>
                    <a:pt x="2144" y="2811"/>
                  </a:lnTo>
                  <a:lnTo>
                    <a:pt x="2135" y="2810"/>
                  </a:lnTo>
                  <a:lnTo>
                    <a:pt x="2125" y="2807"/>
                  </a:lnTo>
                  <a:lnTo>
                    <a:pt x="2115" y="2804"/>
                  </a:lnTo>
                  <a:lnTo>
                    <a:pt x="2105" y="2799"/>
                  </a:lnTo>
                  <a:lnTo>
                    <a:pt x="2096" y="2795"/>
                  </a:lnTo>
                  <a:lnTo>
                    <a:pt x="2098" y="2807"/>
                  </a:lnTo>
                  <a:lnTo>
                    <a:pt x="2103" y="2816"/>
                  </a:lnTo>
                  <a:lnTo>
                    <a:pt x="2112" y="2822"/>
                  </a:lnTo>
                  <a:lnTo>
                    <a:pt x="2124" y="2828"/>
                  </a:lnTo>
                  <a:lnTo>
                    <a:pt x="2134" y="2832"/>
                  </a:lnTo>
                  <a:lnTo>
                    <a:pt x="2142" y="2840"/>
                  </a:lnTo>
                  <a:lnTo>
                    <a:pt x="2147" y="2850"/>
                  </a:lnTo>
                  <a:lnTo>
                    <a:pt x="2147" y="2865"/>
                  </a:lnTo>
                  <a:lnTo>
                    <a:pt x="2128" y="2869"/>
                  </a:lnTo>
                  <a:lnTo>
                    <a:pt x="2110" y="2874"/>
                  </a:lnTo>
                  <a:lnTo>
                    <a:pt x="2089" y="2876"/>
                  </a:lnTo>
                  <a:lnTo>
                    <a:pt x="2069" y="2879"/>
                  </a:lnTo>
                  <a:lnTo>
                    <a:pt x="2047" y="2878"/>
                  </a:lnTo>
                  <a:lnTo>
                    <a:pt x="2028" y="2878"/>
                  </a:lnTo>
                  <a:lnTo>
                    <a:pt x="2008" y="2874"/>
                  </a:lnTo>
                  <a:lnTo>
                    <a:pt x="1992" y="2870"/>
                  </a:lnTo>
                  <a:lnTo>
                    <a:pt x="2017" y="2925"/>
                  </a:lnTo>
                  <a:lnTo>
                    <a:pt x="1998" y="2930"/>
                  </a:lnTo>
                  <a:lnTo>
                    <a:pt x="1980" y="2935"/>
                  </a:lnTo>
                  <a:lnTo>
                    <a:pt x="1960" y="2937"/>
                  </a:lnTo>
                  <a:lnTo>
                    <a:pt x="1941" y="2937"/>
                  </a:lnTo>
                  <a:lnTo>
                    <a:pt x="1922" y="2934"/>
                  </a:lnTo>
                  <a:lnTo>
                    <a:pt x="1905" y="2929"/>
                  </a:lnTo>
                  <a:lnTo>
                    <a:pt x="1889" y="2923"/>
                  </a:lnTo>
                  <a:lnTo>
                    <a:pt x="1876" y="2915"/>
                  </a:lnTo>
                  <a:lnTo>
                    <a:pt x="1872" y="2923"/>
                  </a:lnTo>
                  <a:lnTo>
                    <a:pt x="1872" y="2932"/>
                  </a:lnTo>
                  <a:lnTo>
                    <a:pt x="1874" y="2941"/>
                  </a:lnTo>
                  <a:lnTo>
                    <a:pt x="1877" y="2952"/>
                  </a:lnTo>
                  <a:lnTo>
                    <a:pt x="1878" y="2961"/>
                  </a:lnTo>
                  <a:lnTo>
                    <a:pt x="1877" y="2970"/>
                  </a:lnTo>
                  <a:lnTo>
                    <a:pt x="1872" y="2976"/>
                  </a:lnTo>
                  <a:lnTo>
                    <a:pt x="1861" y="2981"/>
                  </a:lnTo>
                  <a:lnTo>
                    <a:pt x="1850" y="2978"/>
                  </a:lnTo>
                  <a:lnTo>
                    <a:pt x="1841" y="2974"/>
                  </a:lnTo>
                  <a:lnTo>
                    <a:pt x="1832" y="2966"/>
                  </a:lnTo>
                  <a:lnTo>
                    <a:pt x="1826" y="2960"/>
                  </a:lnTo>
                  <a:lnTo>
                    <a:pt x="1821" y="3010"/>
                  </a:lnTo>
                  <a:lnTo>
                    <a:pt x="1805" y="3009"/>
                  </a:lnTo>
                  <a:lnTo>
                    <a:pt x="1792" y="3005"/>
                  </a:lnTo>
                  <a:lnTo>
                    <a:pt x="1779" y="2996"/>
                  </a:lnTo>
                  <a:lnTo>
                    <a:pt x="1766" y="2987"/>
                  </a:lnTo>
                  <a:lnTo>
                    <a:pt x="1752" y="2975"/>
                  </a:lnTo>
                  <a:lnTo>
                    <a:pt x="1737" y="2964"/>
                  </a:lnTo>
                  <a:lnTo>
                    <a:pt x="1723" y="2953"/>
                  </a:lnTo>
                  <a:lnTo>
                    <a:pt x="1710" y="2946"/>
                  </a:lnTo>
                  <a:lnTo>
                    <a:pt x="1708" y="2964"/>
                  </a:lnTo>
                  <a:lnTo>
                    <a:pt x="1710" y="2985"/>
                  </a:lnTo>
                  <a:lnTo>
                    <a:pt x="1716" y="3006"/>
                  </a:lnTo>
                  <a:lnTo>
                    <a:pt x="1721" y="3028"/>
                  </a:lnTo>
                  <a:lnTo>
                    <a:pt x="1723" y="3047"/>
                  </a:lnTo>
                  <a:lnTo>
                    <a:pt x="1723" y="3068"/>
                  </a:lnTo>
                  <a:lnTo>
                    <a:pt x="1718" y="3086"/>
                  </a:lnTo>
                  <a:lnTo>
                    <a:pt x="1706" y="3106"/>
                  </a:lnTo>
                  <a:lnTo>
                    <a:pt x="1693" y="3101"/>
                  </a:lnTo>
                  <a:lnTo>
                    <a:pt x="1680" y="3095"/>
                  </a:lnTo>
                  <a:lnTo>
                    <a:pt x="1668" y="3088"/>
                  </a:lnTo>
                  <a:lnTo>
                    <a:pt x="1656" y="3081"/>
                  </a:lnTo>
                  <a:lnTo>
                    <a:pt x="1642" y="3072"/>
                  </a:lnTo>
                  <a:lnTo>
                    <a:pt x="1630" y="3066"/>
                  </a:lnTo>
                  <a:lnTo>
                    <a:pt x="1617" y="3059"/>
                  </a:lnTo>
                  <a:lnTo>
                    <a:pt x="1605" y="3056"/>
                  </a:lnTo>
                  <a:lnTo>
                    <a:pt x="1603" y="3067"/>
                  </a:lnTo>
                  <a:lnTo>
                    <a:pt x="1605" y="3080"/>
                  </a:lnTo>
                  <a:lnTo>
                    <a:pt x="1608" y="3093"/>
                  </a:lnTo>
                  <a:lnTo>
                    <a:pt x="1610" y="3107"/>
                  </a:lnTo>
                  <a:lnTo>
                    <a:pt x="1610" y="3120"/>
                  </a:lnTo>
                  <a:lnTo>
                    <a:pt x="1610" y="3133"/>
                  </a:lnTo>
                  <a:lnTo>
                    <a:pt x="1606" y="3145"/>
                  </a:lnTo>
                  <a:lnTo>
                    <a:pt x="1600" y="3156"/>
                  </a:lnTo>
                  <a:lnTo>
                    <a:pt x="1584" y="3152"/>
                  </a:lnTo>
                  <a:lnTo>
                    <a:pt x="1569" y="3147"/>
                  </a:lnTo>
                  <a:lnTo>
                    <a:pt x="1554" y="3139"/>
                  </a:lnTo>
                  <a:lnTo>
                    <a:pt x="1541" y="3130"/>
                  </a:lnTo>
                  <a:lnTo>
                    <a:pt x="1528" y="3119"/>
                  </a:lnTo>
                  <a:lnTo>
                    <a:pt x="1516" y="3108"/>
                  </a:lnTo>
                  <a:lnTo>
                    <a:pt x="1504" y="3096"/>
                  </a:lnTo>
                  <a:lnTo>
                    <a:pt x="1495" y="3085"/>
                  </a:lnTo>
                  <a:lnTo>
                    <a:pt x="1486" y="3096"/>
                  </a:lnTo>
                  <a:lnTo>
                    <a:pt x="1484" y="3108"/>
                  </a:lnTo>
                  <a:lnTo>
                    <a:pt x="1485" y="3119"/>
                  </a:lnTo>
                  <a:lnTo>
                    <a:pt x="1490" y="3131"/>
                  </a:lnTo>
                  <a:lnTo>
                    <a:pt x="1510" y="3176"/>
                  </a:lnTo>
                  <a:lnTo>
                    <a:pt x="1495" y="3183"/>
                  </a:lnTo>
                  <a:lnTo>
                    <a:pt x="1482" y="3180"/>
                  </a:lnTo>
                  <a:lnTo>
                    <a:pt x="1469" y="3171"/>
                  </a:lnTo>
                  <a:lnTo>
                    <a:pt x="1457" y="3157"/>
                  </a:lnTo>
                  <a:lnTo>
                    <a:pt x="1444" y="3140"/>
                  </a:lnTo>
                  <a:lnTo>
                    <a:pt x="1432" y="3125"/>
                  </a:lnTo>
                  <a:lnTo>
                    <a:pt x="1418" y="3113"/>
                  </a:lnTo>
                  <a:lnTo>
                    <a:pt x="1405" y="3106"/>
                  </a:lnTo>
                  <a:lnTo>
                    <a:pt x="1399" y="3112"/>
                  </a:lnTo>
                  <a:lnTo>
                    <a:pt x="1395" y="3121"/>
                  </a:lnTo>
                  <a:lnTo>
                    <a:pt x="1391" y="3130"/>
                  </a:lnTo>
                  <a:lnTo>
                    <a:pt x="1389" y="3140"/>
                  </a:lnTo>
                  <a:lnTo>
                    <a:pt x="1384" y="3148"/>
                  </a:lnTo>
                  <a:lnTo>
                    <a:pt x="1378" y="3154"/>
                  </a:lnTo>
                  <a:lnTo>
                    <a:pt x="1371" y="3156"/>
                  </a:lnTo>
                  <a:lnTo>
                    <a:pt x="1360" y="3156"/>
                  </a:lnTo>
                  <a:lnTo>
                    <a:pt x="1355" y="3144"/>
                  </a:lnTo>
                  <a:lnTo>
                    <a:pt x="1351" y="3133"/>
                  </a:lnTo>
                  <a:lnTo>
                    <a:pt x="1347" y="3121"/>
                  </a:lnTo>
                  <a:lnTo>
                    <a:pt x="1343" y="3111"/>
                  </a:lnTo>
                  <a:lnTo>
                    <a:pt x="1339" y="3098"/>
                  </a:lnTo>
                  <a:lnTo>
                    <a:pt x="1336" y="3088"/>
                  </a:lnTo>
                  <a:lnTo>
                    <a:pt x="1333" y="3077"/>
                  </a:lnTo>
                  <a:lnTo>
                    <a:pt x="1329" y="3066"/>
                  </a:lnTo>
                  <a:lnTo>
                    <a:pt x="1322" y="3079"/>
                  </a:lnTo>
                  <a:lnTo>
                    <a:pt x="1317" y="3093"/>
                  </a:lnTo>
                  <a:lnTo>
                    <a:pt x="1313" y="3107"/>
                  </a:lnTo>
                  <a:lnTo>
                    <a:pt x="1309" y="3123"/>
                  </a:lnTo>
                  <a:lnTo>
                    <a:pt x="1301" y="3136"/>
                  </a:lnTo>
                  <a:lnTo>
                    <a:pt x="1293" y="3149"/>
                  </a:lnTo>
                  <a:lnTo>
                    <a:pt x="1282" y="3159"/>
                  </a:lnTo>
                  <a:lnTo>
                    <a:pt x="1269" y="3166"/>
                  </a:lnTo>
                  <a:lnTo>
                    <a:pt x="1261" y="3152"/>
                  </a:lnTo>
                  <a:lnTo>
                    <a:pt x="1256" y="3138"/>
                  </a:lnTo>
                  <a:lnTo>
                    <a:pt x="1253" y="3123"/>
                  </a:lnTo>
                  <a:lnTo>
                    <a:pt x="1252" y="3107"/>
                  </a:lnTo>
                  <a:lnTo>
                    <a:pt x="1250" y="3091"/>
                  </a:lnTo>
                  <a:lnTo>
                    <a:pt x="1247" y="3076"/>
                  </a:lnTo>
                  <a:lnTo>
                    <a:pt x="1244" y="3060"/>
                  </a:lnTo>
                  <a:lnTo>
                    <a:pt x="1239" y="3046"/>
                  </a:lnTo>
                  <a:lnTo>
                    <a:pt x="1227" y="3057"/>
                  </a:lnTo>
                  <a:lnTo>
                    <a:pt x="1216" y="3071"/>
                  </a:lnTo>
                  <a:lnTo>
                    <a:pt x="1205" y="3085"/>
                  </a:lnTo>
                  <a:lnTo>
                    <a:pt x="1194" y="3100"/>
                  </a:lnTo>
                  <a:lnTo>
                    <a:pt x="1181" y="3112"/>
                  </a:lnTo>
                  <a:lnTo>
                    <a:pt x="1169" y="3121"/>
                  </a:lnTo>
                  <a:lnTo>
                    <a:pt x="1154" y="3128"/>
                  </a:lnTo>
                  <a:lnTo>
                    <a:pt x="1138" y="3131"/>
                  </a:lnTo>
                  <a:lnTo>
                    <a:pt x="1134" y="3121"/>
                  </a:lnTo>
                  <a:lnTo>
                    <a:pt x="1133" y="3112"/>
                  </a:lnTo>
                  <a:lnTo>
                    <a:pt x="1134" y="3102"/>
                  </a:lnTo>
                  <a:lnTo>
                    <a:pt x="1137" y="3093"/>
                  </a:lnTo>
                  <a:lnTo>
                    <a:pt x="1140" y="3083"/>
                  </a:lnTo>
                  <a:lnTo>
                    <a:pt x="1146" y="3074"/>
                  </a:lnTo>
                  <a:lnTo>
                    <a:pt x="1149" y="3065"/>
                  </a:lnTo>
                  <a:lnTo>
                    <a:pt x="1154" y="3056"/>
                  </a:lnTo>
                  <a:lnTo>
                    <a:pt x="1139" y="3064"/>
                  </a:lnTo>
                  <a:lnTo>
                    <a:pt x="1125" y="3072"/>
                  </a:lnTo>
                  <a:lnTo>
                    <a:pt x="1110" y="3082"/>
                  </a:lnTo>
                  <a:lnTo>
                    <a:pt x="1096" y="3093"/>
                  </a:lnTo>
                  <a:lnTo>
                    <a:pt x="1079" y="3102"/>
                  </a:lnTo>
                  <a:lnTo>
                    <a:pt x="1063" y="3111"/>
                  </a:lnTo>
                  <a:lnTo>
                    <a:pt x="1046" y="3117"/>
                  </a:lnTo>
                  <a:lnTo>
                    <a:pt x="1028" y="3121"/>
                  </a:lnTo>
                  <a:lnTo>
                    <a:pt x="1028" y="3107"/>
                  </a:lnTo>
                  <a:lnTo>
                    <a:pt x="1030" y="3094"/>
                  </a:lnTo>
                  <a:lnTo>
                    <a:pt x="1032" y="3082"/>
                  </a:lnTo>
                  <a:lnTo>
                    <a:pt x="1036" y="3070"/>
                  </a:lnTo>
                  <a:lnTo>
                    <a:pt x="1037" y="3057"/>
                  </a:lnTo>
                  <a:lnTo>
                    <a:pt x="1038" y="3045"/>
                  </a:lnTo>
                  <a:lnTo>
                    <a:pt x="1037" y="3033"/>
                  </a:lnTo>
                  <a:lnTo>
                    <a:pt x="1034" y="3021"/>
                  </a:lnTo>
                  <a:lnTo>
                    <a:pt x="1015" y="3034"/>
                  </a:lnTo>
                  <a:lnTo>
                    <a:pt x="998" y="3050"/>
                  </a:lnTo>
                  <a:lnTo>
                    <a:pt x="978" y="3066"/>
                  </a:lnTo>
                  <a:lnTo>
                    <a:pt x="959" y="3082"/>
                  </a:lnTo>
                  <a:lnTo>
                    <a:pt x="939" y="3095"/>
                  </a:lnTo>
                  <a:lnTo>
                    <a:pt x="918" y="3105"/>
                  </a:lnTo>
                  <a:lnTo>
                    <a:pt x="895" y="3111"/>
                  </a:lnTo>
                  <a:lnTo>
                    <a:pt x="873" y="3111"/>
                  </a:lnTo>
                  <a:lnTo>
                    <a:pt x="872" y="3097"/>
                  </a:lnTo>
                  <a:lnTo>
                    <a:pt x="874" y="3085"/>
                  </a:lnTo>
                  <a:lnTo>
                    <a:pt x="879" y="3073"/>
                  </a:lnTo>
                  <a:lnTo>
                    <a:pt x="885" y="3064"/>
                  </a:lnTo>
                  <a:lnTo>
                    <a:pt x="889" y="3053"/>
                  </a:lnTo>
                  <a:lnTo>
                    <a:pt x="895" y="3042"/>
                  </a:lnTo>
                  <a:lnTo>
                    <a:pt x="897" y="3031"/>
                  </a:lnTo>
                  <a:lnTo>
                    <a:pt x="898" y="3021"/>
                  </a:lnTo>
                  <a:lnTo>
                    <a:pt x="882" y="3028"/>
                  </a:lnTo>
                  <a:lnTo>
                    <a:pt x="868" y="3037"/>
                  </a:lnTo>
                  <a:lnTo>
                    <a:pt x="851" y="3045"/>
                  </a:lnTo>
                  <a:lnTo>
                    <a:pt x="837" y="3054"/>
                  </a:lnTo>
                  <a:lnTo>
                    <a:pt x="821" y="3059"/>
                  </a:lnTo>
                  <a:lnTo>
                    <a:pt x="804" y="3065"/>
                  </a:lnTo>
                  <a:lnTo>
                    <a:pt x="788" y="3067"/>
                  </a:lnTo>
                  <a:lnTo>
                    <a:pt x="773" y="3066"/>
                  </a:lnTo>
                  <a:lnTo>
                    <a:pt x="767" y="3053"/>
                  </a:lnTo>
                  <a:lnTo>
                    <a:pt x="768" y="3041"/>
                  </a:lnTo>
                  <a:lnTo>
                    <a:pt x="774" y="3028"/>
                  </a:lnTo>
                  <a:lnTo>
                    <a:pt x="783" y="3017"/>
                  </a:lnTo>
                  <a:lnTo>
                    <a:pt x="791" y="3005"/>
                  </a:lnTo>
                  <a:lnTo>
                    <a:pt x="800" y="2993"/>
                  </a:lnTo>
                  <a:lnTo>
                    <a:pt x="808" y="2978"/>
                  </a:lnTo>
                  <a:lnTo>
                    <a:pt x="812" y="2965"/>
                  </a:lnTo>
                  <a:lnTo>
                    <a:pt x="798" y="2966"/>
                  </a:lnTo>
                  <a:lnTo>
                    <a:pt x="784" y="2972"/>
                  </a:lnTo>
                  <a:lnTo>
                    <a:pt x="768" y="2978"/>
                  </a:lnTo>
                  <a:lnTo>
                    <a:pt x="755" y="2985"/>
                  </a:lnTo>
                  <a:lnTo>
                    <a:pt x="741" y="2988"/>
                  </a:lnTo>
                  <a:lnTo>
                    <a:pt x="728" y="2989"/>
                  </a:lnTo>
                  <a:lnTo>
                    <a:pt x="716" y="2985"/>
                  </a:lnTo>
                  <a:lnTo>
                    <a:pt x="707" y="2975"/>
                  </a:lnTo>
                  <a:lnTo>
                    <a:pt x="708" y="2959"/>
                  </a:lnTo>
                  <a:lnTo>
                    <a:pt x="713" y="2946"/>
                  </a:lnTo>
                  <a:lnTo>
                    <a:pt x="719" y="2933"/>
                  </a:lnTo>
                  <a:lnTo>
                    <a:pt x="727" y="2920"/>
                  </a:lnTo>
                  <a:lnTo>
                    <a:pt x="733" y="2905"/>
                  </a:lnTo>
                  <a:lnTo>
                    <a:pt x="740" y="2891"/>
                  </a:lnTo>
                  <a:lnTo>
                    <a:pt x="745" y="2876"/>
                  </a:lnTo>
                  <a:lnTo>
                    <a:pt x="748" y="2861"/>
                  </a:lnTo>
                  <a:lnTo>
                    <a:pt x="727" y="2863"/>
                  </a:lnTo>
                  <a:lnTo>
                    <a:pt x="707" y="2870"/>
                  </a:lnTo>
                  <a:lnTo>
                    <a:pt x="689" y="2880"/>
                  </a:lnTo>
                  <a:lnTo>
                    <a:pt x="671" y="2894"/>
                  </a:lnTo>
                  <a:lnTo>
                    <a:pt x="653" y="2909"/>
                  </a:lnTo>
                  <a:lnTo>
                    <a:pt x="635" y="2923"/>
                  </a:lnTo>
                  <a:lnTo>
                    <a:pt x="616" y="2935"/>
                  </a:lnTo>
                  <a:lnTo>
                    <a:pt x="597" y="2946"/>
                  </a:lnTo>
                  <a:lnTo>
                    <a:pt x="595" y="2928"/>
                  </a:lnTo>
                  <a:lnTo>
                    <a:pt x="600" y="2912"/>
                  </a:lnTo>
                  <a:lnTo>
                    <a:pt x="608" y="2897"/>
                  </a:lnTo>
                  <a:lnTo>
                    <a:pt x="619" y="2882"/>
                  </a:lnTo>
                  <a:lnTo>
                    <a:pt x="628" y="2866"/>
                  </a:lnTo>
                  <a:lnTo>
                    <a:pt x="636" y="2851"/>
                  </a:lnTo>
                  <a:lnTo>
                    <a:pt x="642" y="2835"/>
                  </a:lnTo>
                  <a:lnTo>
                    <a:pt x="642" y="2820"/>
                  </a:lnTo>
                  <a:lnTo>
                    <a:pt x="612" y="2838"/>
                  </a:lnTo>
                  <a:lnTo>
                    <a:pt x="584" y="2856"/>
                  </a:lnTo>
                  <a:lnTo>
                    <a:pt x="556" y="2873"/>
                  </a:lnTo>
                  <a:lnTo>
                    <a:pt x="527" y="2889"/>
                  </a:lnTo>
                  <a:lnTo>
                    <a:pt x="497" y="2902"/>
                  </a:lnTo>
                  <a:lnTo>
                    <a:pt x="467" y="2915"/>
                  </a:lnTo>
                  <a:lnTo>
                    <a:pt x="437" y="2925"/>
                  </a:lnTo>
                  <a:lnTo>
                    <a:pt x="406" y="2935"/>
                  </a:lnTo>
                  <a:lnTo>
                    <a:pt x="406" y="2911"/>
                  </a:lnTo>
                  <a:lnTo>
                    <a:pt x="419" y="2894"/>
                  </a:lnTo>
                  <a:lnTo>
                    <a:pt x="432" y="2879"/>
                  </a:lnTo>
                  <a:lnTo>
                    <a:pt x="443" y="2863"/>
                  </a:lnTo>
                  <a:lnTo>
                    <a:pt x="454" y="2847"/>
                  </a:lnTo>
                  <a:lnTo>
                    <a:pt x="463" y="2831"/>
                  </a:lnTo>
                  <a:lnTo>
                    <a:pt x="473" y="2815"/>
                  </a:lnTo>
                  <a:lnTo>
                    <a:pt x="481" y="2799"/>
                  </a:lnTo>
                  <a:lnTo>
                    <a:pt x="491" y="2785"/>
                  </a:lnTo>
                  <a:lnTo>
                    <a:pt x="462" y="2794"/>
                  </a:lnTo>
                  <a:lnTo>
                    <a:pt x="433" y="2807"/>
                  </a:lnTo>
                  <a:lnTo>
                    <a:pt x="404" y="2821"/>
                  </a:lnTo>
                  <a:lnTo>
                    <a:pt x="375" y="2837"/>
                  </a:lnTo>
                  <a:lnTo>
                    <a:pt x="345" y="2850"/>
                  </a:lnTo>
                  <a:lnTo>
                    <a:pt x="314" y="2864"/>
                  </a:lnTo>
                  <a:lnTo>
                    <a:pt x="282" y="2876"/>
                  </a:lnTo>
                  <a:lnTo>
                    <a:pt x="250" y="2886"/>
                  </a:lnTo>
                  <a:lnTo>
                    <a:pt x="251" y="2866"/>
                  </a:lnTo>
                  <a:lnTo>
                    <a:pt x="258" y="2851"/>
                  </a:lnTo>
                  <a:lnTo>
                    <a:pt x="267" y="2837"/>
                  </a:lnTo>
                  <a:lnTo>
                    <a:pt x="282" y="2827"/>
                  </a:lnTo>
                  <a:lnTo>
                    <a:pt x="297" y="2817"/>
                  </a:lnTo>
                  <a:lnTo>
                    <a:pt x="312" y="2807"/>
                  </a:lnTo>
                  <a:lnTo>
                    <a:pt x="327" y="2796"/>
                  </a:lnTo>
                  <a:lnTo>
                    <a:pt x="341" y="2785"/>
                  </a:lnTo>
                  <a:lnTo>
                    <a:pt x="346" y="2779"/>
                  </a:lnTo>
                  <a:lnTo>
                    <a:pt x="351" y="2772"/>
                  </a:lnTo>
                  <a:lnTo>
                    <a:pt x="356" y="2766"/>
                  </a:lnTo>
                  <a:lnTo>
                    <a:pt x="360" y="2759"/>
                  </a:lnTo>
                  <a:lnTo>
                    <a:pt x="362" y="2753"/>
                  </a:lnTo>
                  <a:lnTo>
                    <a:pt x="366" y="2746"/>
                  </a:lnTo>
                  <a:lnTo>
                    <a:pt x="366" y="2739"/>
                  </a:lnTo>
                  <a:lnTo>
                    <a:pt x="366" y="2735"/>
                  </a:lnTo>
                  <a:lnTo>
                    <a:pt x="332" y="2755"/>
                  </a:lnTo>
                  <a:lnTo>
                    <a:pt x="298" y="2773"/>
                  </a:lnTo>
                  <a:lnTo>
                    <a:pt x="262" y="2787"/>
                  </a:lnTo>
                  <a:lnTo>
                    <a:pt x="227" y="2801"/>
                  </a:lnTo>
                  <a:lnTo>
                    <a:pt x="190" y="2809"/>
                  </a:lnTo>
                  <a:lnTo>
                    <a:pt x="153" y="2817"/>
                  </a:lnTo>
                  <a:lnTo>
                    <a:pt x="114" y="2821"/>
                  </a:lnTo>
                  <a:lnTo>
                    <a:pt x="75" y="2825"/>
                  </a:lnTo>
                  <a:lnTo>
                    <a:pt x="67" y="2819"/>
                  </a:lnTo>
                  <a:lnTo>
                    <a:pt x="63" y="2811"/>
                  </a:lnTo>
                  <a:lnTo>
                    <a:pt x="63" y="2803"/>
                  </a:lnTo>
                  <a:lnTo>
                    <a:pt x="64" y="2795"/>
                  </a:lnTo>
                  <a:lnTo>
                    <a:pt x="87" y="2791"/>
                  </a:lnTo>
                  <a:lnTo>
                    <a:pt x="111" y="2785"/>
                  </a:lnTo>
                  <a:lnTo>
                    <a:pt x="133" y="2775"/>
                  </a:lnTo>
                  <a:lnTo>
                    <a:pt x="155" y="2766"/>
                  </a:lnTo>
                  <a:lnTo>
                    <a:pt x="176" y="2751"/>
                  </a:lnTo>
                  <a:lnTo>
                    <a:pt x="197" y="2736"/>
                  </a:lnTo>
                  <a:lnTo>
                    <a:pt x="216" y="2718"/>
                  </a:lnTo>
                  <a:lnTo>
                    <a:pt x="236" y="2699"/>
                  </a:lnTo>
                  <a:lnTo>
                    <a:pt x="206" y="2705"/>
                  </a:lnTo>
                  <a:lnTo>
                    <a:pt x="178" y="2713"/>
                  </a:lnTo>
                  <a:lnTo>
                    <a:pt x="150" y="2722"/>
                  </a:lnTo>
                  <a:lnTo>
                    <a:pt x="121" y="2732"/>
                  </a:lnTo>
                  <a:lnTo>
                    <a:pt x="92" y="2738"/>
                  </a:lnTo>
                  <a:lnTo>
                    <a:pt x="63" y="2745"/>
                  </a:lnTo>
                  <a:lnTo>
                    <a:pt x="34" y="2748"/>
                  </a:lnTo>
                  <a:lnTo>
                    <a:pt x="4" y="2749"/>
                  </a:lnTo>
                  <a:lnTo>
                    <a:pt x="0" y="2739"/>
                  </a:lnTo>
                  <a:lnTo>
                    <a:pt x="0" y="2730"/>
                  </a:lnTo>
                  <a:lnTo>
                    <a:pt x="0" y="2721"/>
                  </a:lnTo>
                  <a:lnTo>
                    <a:pt x="3" y="2713"/>
                  </a:lnTo>
                  <a:lnTo>
                    <a:pt x="7" y="2706"/>
                  </a:lnTo>
                  <a:lnTo>
                    <a:pt x="13" y="2700"/>
                  </a:lnTo>
                  <a:lnTo>
                    <a:pt x="20" y="2697"/>
                  </a:lnTo>
                  <a:lnTo>
                    <a:pt x="30" y="2695"/>
                  </a:lnTo>
                  <a:lnTo>
                    <a:pt x="76" y="2671"/>
                  </a:lnTo>
                  <a:lnTo>
                    <a:pt x="123" y="2643"/>
                  </a:lnTo>
                  <a:lnTo>
                    <a:pt x="169" y="2611"/>
                  </a:lnTo>
                  <a:lnTo>
                    <a:pt x="213" y="2576"/>
                  </a:lnTo>
                  <a:lnTo>
                    <a:pt x="251" y="2534"/>
                  </a:lnTo>
                  <a:lnTo>
                    <a:pt x="284" y="2491"/>
                  </a:lnTo>
                  <a:lnTo>
                    <a:pt x="308" y="2444"/>
                  </a:lnTo>
                  <a:lnTo>
                    <a:pt x="325" y="2393"/>
                  </a:lnTo>
                  <a:lnTo>
                    <a:pt x="326" y="2373"/>
                  </a:lnTo>
                  <a:lnTo>
                    <a:pt x="329" y="2354"/>
                  </a:lnTo>
                  <a:lnTo>
                    <a:pt x="330" y="2337"/>
                  </a:lnTo>
                  <a:lnTo>
                    <a:pt x="332" y="2320"/>
                  </a:lnTo>
                  <a:lnTo>
                    <a:pt x="333" y="2303"/>
                  </a:lnTo>
                  <a:lnTo>
                    <a:pt x="334" y="2285"/>
                  </a:lnTo>
                  <a:lnTo>
                    <a:pt x="335" y="2267"/>
                  </a:lnTo>
                  <a:lnTo>
                    <a:pt x="336" y="2248"/>
                  </a:lnTo>
                  <a:lnTo>
                    <a:pt x="305" y="2226"/>
                  </a:lnTo>
                  <a:lnTo>
                    <a:pt x="286" y="2198"/>
                  </a:lnTo>
                  <a:lnTo>
                    <a:pt x="275" y="2165"/>
                  </a:lnTo>
                  <a:lnTo>
                    <a:pt x="270" y="2130"/>
                  </a:lnTo>
                  <a:lnTo>
                    <a:pt x="264" y="2093"/>
                  </a:lnTo>
                  <a:lnTo>
                    <a:pt x="258" y="2060"/>
                  </a:lnTo>
                  <a:lnTo>
                    <a:pt x="243" y="2027"/>
                  </a:lnTo>
                  <a:lnTo>
                    <a:pt x="221" y="2002"/>
                  </a:lnTo>
                  <a:lnTo>
                    <a:pt x="218" y="1982"/>
                  </a:lnTo>
                  <a:lnTo>
                    <a:pt x="215" y="1965"/>
                  </a:lnTo>
                  <a:lnTo>
                    <a:pt x="210" y="1948"/>
                  </a:lnTo>
                  <a:lnTo>
                    <a:pt x="205" y="1932"/>
                  </a:lnTo>
                  <a:lnTo>
                    <a:pt x="200" y="1914"/>
                  </a:lnTo>
                  <a:lnTo>
                    <a:pt x="199" y="1897"/>
                  </a:lnTo>
                  <a:lnTo>
                    <a:pt x="200" y="1879"/>
                  </a:lnTo>
                  <a:lnTo>
                    <a:pt x="205" y="1862"/>
                  </a:lnTo>
                  <a:lnTo>
                    <a:pt x="331" y="1756"/>
                  </a:lnTo>
                  <a:lnTo>
                    <a:pt x="450" y="1646"/>
                  </a:lnTo>
                  <a:lnTo>
                    <a:pt x="565" y="1532"/>
                  </a:lnTo>
                  <a:lnTo>
                    <a:pt x="678" y="1416"/>
                  </a:lnTo>
                  <a:lnTo>
                    <a:pt x="789" y="1298"/>
                  </a:lnTo>
                  <a:lnTo>
                    <a:pt x="900" y="1180"/>
                  </a:lnTo>
                  <a:lnTo>
                    <a:pt x="1015" y="1062"/>
                  </a:lnTo>
                  <a:lnTo>
                    <a:pt x="1134" y="949"/>
                  </a:lnTo>
                  <a:lnTo>
                    <a:pt x="1223" y="832"/>
                  </a:lnTo>
                  <a:lnTo>
                    <a:pt x="1313" y="718"/>
                  </a:lnTo>
                  <a:lnTo>
                    <a:pt x="1403" y="606"/>
                  </a:lnTo>
                  <a:lnTo>
                    <a:pt x="1496" y="496"/>
                  </a:lnTo>
                  <a:lnTo>
                    <a:pt x="1589" y="384"/>
                  </a:lnTo>
                  <a:lnTo>
                    <a:pt x="1685" y="273"/>
                  </a:lnTo>
                  <a:lnTo>
                    <a:pt x="1783" y="162"/>
                  </a:lnTo>
                  <a:lnTo>
                    <a:pt x="1886" y="50"/>
                  </a:lnTo>
                  <a:lnTo>
                    <a:pt x="1899" y="42"/>
                  </a:lnTo>
                  <a:lnTo>
                    <a:pt x="1912" y="32"/>
                  </a:lnTo>
                  <a:lnTo>
                    <a:pt x="1926" y="20"/>
                  </a:lnTo>
                  <a:lnTo>
                    <a:pt x="1940" y="10"/>
                  </a:lnTo>
                  <a:lnTo>
                    <a:pt x="1955" y="2"/>
                  </a:lnTo>
                  <a:lnTo>
                    <a:pt x="1969" y="0"/>
                  </a:lnTo>
                  <a:lnTo>
                    <a:pt x="1982" y="4"/>
                  </a:lnTo>
                  <a:lnTo>
                    <a:pt x="1996" y="20"/>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2" name="Freeform 6"/>
            <p:cNvSpPr>
              <a:spLocks/>
            </p:cNvSpPr>
            <p:nvPr/>
          </p:nvSpPr>
          <p:spPr bwMode="auto">
            <a:xfrm>
              <a:off x="1389" y="1181"/>
              <a:ext cx="954" cy="726"/>
            </a:xfrm>
            <a:custGeom>
              <a:avLst/>
              <a:gdLst>
                <a:gd name="T0" fmla="*/ 12 w 2861"/>
                <a:gd name="T1" fmla="*/ 1 h 2179"/>
                <a:gd name="T2" fmla="*/ 12 w 2861"/>
                <a:gd name="T3" fmla="*/ 1 h 2179"/>
                <a:gd name="T4" fmla="*/ 11 w 2861"/>
                <a:gd name="T5" fmla="*/ 1 h 2179"/>
                <a:gd name="T6" fmla="*/ 11 w 2861"/>
                <a:gd name="T7" fmla="*/ 2 h 2179"/>
                <a:gd name="T8" fmla="*/ 10 w 2861"/>
                <a:gd name="T9" fmla="*/ 3 h 2179"/>
                <a:gd name="T10" fmla="*/ 9 w 2861"/>
                <a:gd name="T11" fmla="*/ 4 h 2179"/>
                <a:gd name="T12" fmla="*/ 8 w 2861"/>
                <a:gd name="T13" fmla="*/ 6 h 2179"/>
                <a:gd name="T14" fmla="*/ 6 w 2861"/>
                <a:gd name="T15" fmla="*/ 8 h 2179"/>
                <a:gd name="T16" fmla="*/ 5 w 2861"/>
                <a:gd name="T17" fmla="*/ 9 h 2179"/>
                <a:gd name="T18" fmla="*/ 5 w 2861"/>
                <a:gd name="T19" fmla="*/ 9 h 2179"/>
                <a:gd name="T20" fmla="*/ 5 w 2861"/>
                <a:gd name="T21" fmla="*/ 9 h 2179"/>
                <a:gd name="T22" fmla="*/ 5 w 2861"/>
                <a:gd name="T23" fmla="*/ 9 h 2179"/>
                <a:gd name="T24" fmla="*/ 4 w 2861"/>
                <a:gd name="T25" fmla="*/ 9 h 2179"/>
                <a:gd name="T26" fmla="*/ 3 w 2861"/>
                <a:gd name="T27" fmla="*/ 8 h 2179"/>
                <a:gd name="T28" fmla="*/ 2 w 2861"/>
                <a:gd name="T29" fmla="*/ 8 h 2179"/>
                <a:gd name="T30" fmla="*/ 1 w 2861"/>
                <a:gd name="T31" fmla="*/ 8 h 2179"/>
                <a:gd name="T32" fmla="*/ 0 w 2861"/>
                <a:gd name="T33" fmla="*/ 8 h 2179"/>
                <a:gd name="T34" fmla="*/ 1 w 2861"/>
                <a:gd name="T35" fmla="*/ 7 h 2179"/>
                <a:gd name="T36" fmla="*/ 2 w 2861"/>
                <a:gd name="T37" fmla="*/ 6 h 2179"/>
                <a:gd name="T38" fmla="*/ 3 w 2861"/>
                <a:gd name="T39" fmla="*/ 5 h 2179"/>
                <a:gd name="T40" fmla="*/ 4 w 2861"/>
                <a:gd name="T41" fmla="*/ 4 h 2179"/>
                <a:gd name="T42" fmla="*/ 5 w 2861"/>
                <a:gd name="T43" fmla="*/ 3 h 2179"/>
                <a:gd name="T44" fmla="*/ 5 w 2861"/>
                <a:gd name="T45" fmla="*/ 2 h 2179"/>
                <a:gd name="T46" fmla="*/ 6 w 2861"/>
                <a:gd name="T47" fmla="*/ 1 h 2179"/>
                <a:gd name="T48" fmla="*/ 7 w 2861"/>
                <a:gd name="T49" fmla="*/ 0 h 2179"/>
                <a:gd name="T50" fmla="*/ 7 w 2861"/>
                <a:gd name="T51" fmla="*/ 0 h 2179"/>
                <a:gd name="T52" fmla="*/ 7 w 2861"/>
                <a:gd name="T53" fmla="*/ 0 h 2179"/>
                <a:gd name="T54" fmla="*/ 7 w 2861"/>
                <a:gd name="T55" fmla="*/ 0 h 2179"/>
                <a:gd name="T56" fmla="*/ 7 w 2861"/>
                <a:gd name="T57" fmla="*/ 0 h 2179"/>
                <a:gd name="T58" fmla="*/ 8 w 2861"/>
                <a:gd name="T59" fmla="*/ 0 h 2179"/>
                <a:gd name="T60" fmla="*/ 9 w 2861"/>
                <a:gd name="T61" fmla="*/ 1 h 2179"/>
                <a:gd name="T62" fmla="*/ 11 w 2861"/>
                <a:gd name="T63" fmla="*/ 1 h 2179"/>
                <a:gd name="T64" fmla="*/ 12 w 2861"/>
                <a:gd name="T65" fmla="*/ 1 h 2179"/>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61"/>
                <a:gd name="T100" fmla="*/ 0 h 2179"/>
                <a:gd name="T101" fmla="*/ 2861 w 2861"/>
                <a:gd name="T102" fmla="*/ 2179 h 2179"/>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61" h="2179">
                  <a:moveTo>
                    <a:pt x="2861" y="164"/>
                  </a:moveTo>
                  <a:lnTo>
                    <a:pt x="2845" y="202"/>
                  </a:lnTo>
                  <a:lnTo>
                    <a:pt x="2824" y="239"/>
                  </a:lnTo>
                  <a:lnTo>
                    <a:pt x="2797" y="273"/>
                  </a:lnTo>
                  <a:lnTo>
                    <a:pt x="2769" y="307"/>
                  </a:lnTo>
                  <a:lnTo>
                    <a:pt x="2738" y="339"/>
                  </a:lnTo>
                  <a:lnTo>
                    <a:pt x="2709" y="371"/>
                  </a:lnTo>
                  <a:lnTo>
                    <a:pt x="2682" y="404"/>
                  </a:lnTo>
                  <a:lnTo>
                    <a:pt x="2660" y="440"/>
                  </a:lnTo>
                  <a:lnTo>
                    <a:pt x="2489" y="647"/>
                  </a:lnTo>
                  <a:lnTo>
                    <a:pt x="2322" y="859"/>
                  </a:lnTo>
                  <a:lnTo>
                    <a:pt x="2158" y="1073"/>
                  </a:lnTo>
                  <a:lnTo>
                    <a:pt x="1997" y="1289"/>
                  </a:lnTo>
                  <a:lnTo>
                    <a:pt x="1837" y="1505"/>
                  </a:lnTo>
                  <a:lnTo>
                    <a:pt x="1678" y="1723"/>
                  </a:lnTo>
                  <a:lnTo>
                    <a:pt x="1516" y="1940"/>
                  </a:lnTo>
                  <a:lnTo>
                    <a:pt x="1355" y="2156"/>
                  </a:lnTo>
                  <a:lnTo>
                    <a:pt x="1330" y="2169"/>
                  </a:lnTo>
                  <a:lnTo>
                    <a:pt x="1305" y="2176"/>
                  </a:lnTo>
                  <a:lnTo>
                    <a:pt x="1276" y="2179"/>
                  </a:lnTo>
                  <a:lnTo>
                    <a:pt x="1248" y="2177"/>
                  </a:lnTo>
                  <a:lnTo>
                    <a:pt x="1218" y="2173"/>
                  </a:lnTo>
                  <a:lnTo>
                    <a:pt x="1189" y="2168"/>
                  </a:lnTo>
                  <a:lnTo>
                    <a:pt x="1160" y="2161"/>
                  </a:lnTo>
                  <a:lnTo>
                    <a:pt x="1134" y="2156"/>
                  </a:lnTo>
                  <a:lnTo>
                    <a:pt x="989" y="2126"/>
                  </a:lnTo>
                  <a:lnTo>
                    <a:pt x="848" y="2093"/>
                  </a:lnTo>
                  <a:lnTo>
                    <a:pt x="707" y="2057"/>
                  </a:lnTo>
                  <a:lnTo>
                    <a:pt x="569" y="2019"/>
                  </a:lnTo>
                  <a:lnTo>
                    <a:pt x="429" y="1978"/>
                  </a:lnTo>
                  <a:lnTo>
                    <a:pt x="292" y="1937"/>
                  </a:lnTo>
                  <a:lnTo>
                    <a:pt x="153" y="1895"/>
                  </a:lnTo>
                  <a:lnTo>
                    <a:pt x="16" y="1854"/>
                  </a:lnTo>
                  <a:lnTo>
                    <a:pt x="0" y="1835"/>
                  </a:lnTo>
                  <a:lnTo>
                    <a:pt x="122" y="1725"/>
                  </a:lnTo>
                  <a:lnTo>
                    <a:pt x="239" y="1613"/>
                  </a:lnTo>
                  <a:lnTo>
                    <a:pt x="354" y="1499"/>
                  </a:lnTo>
                  <a:lnTo>
                    <a:pt x="468" y="1384"/>
                  </a:lnTo>
                  <a:lnTo>
                    <a:pt x="579" y="1266"/>
                  </a:lnTo>
                  <a:lnTo>
                    <a:pt x="692" y="1149"/>
                  </a:lnTo>
                  <a:lnTo>
                    <a:pt x="806" y="1032"/>
                  </a:lnTo>
                  <a:lnTo>
                    <a:pt x="924" y="916"/>
                  </a:lnTo>
                  <a:lnTo>
                    <a:pt x="1010" y="805"/>
                  </a:lnTo>
                  <a:lnTo>
                    <a:pt x="1096" y="695"/>
                  </a:lnTo>
                  <a:lnTo>
                    <a:pt x="1183" y="586"/>
                  </a:lnTo>
                  <a:lnTo>
                    <a:pt x="1272" y="479"/>
                  </a:lnTo>
                  <a:lnTo>
                    <a:pt x="1360" y="371"/>
                  </a:lnTo>
                  <a:lnTo>
                    <a:pt x="1451" y="267"/>
                  </a:lnTo>
                  <a:lnTo>
                    <a:pt x="1542" y="161"/>
                  </a:lnTo>
                  <a:lnTo>
                    <a:pt x="1636" y="58"/>
                  </a:lnTo>
                  <a:lnTo>
                    <a:pt x="1647" y="45"/>
                  </a:lnTo>
                  <a:lnTo>
                    <a:pt x="1661" y="32"/>
                  </a:lnTo>
                  <a:lnTo>
                    <a:pt x="1674" y="20"/>
                  </a:lnTo>
                  <a:lnTo>
                    <a:pt x="1691" y="10"/>
                  </a:lnTo>
                  <a:lnTo>
                    <a:pt x="1707" y="2"/>
                  </a:lnTo>
                  <a:lnTo>
                    <a:pt x="1725" y="0"/>
                  </a:lnTo>
                  <a:lnTo>
                    <a:pt x="1742" y="5"/>
                  </a:lnTo>
                  <a:lnTo>
                    <a:pt x="1762" y="18"/>
                  </a:lnTo>
                  <a:lnTo>
                    <a:pt x="1895" y="48"/>
                  </a:lnTo>
                  <a:lnTo>
                    <a:pt x="2030" y="78"/>
                  </a:lnTo>
                  <a:lnTo>
                    <a:pt x="2167" y="104"/>
                  </a:lnTo>
                  <a:lnTo>
                    <a:pt x="2305" y="127"/>
                  </a:lnTo>
                  <a:lnTo>
                    <a:pt x="2443" y="143"/>
                  </a:lnTo>
                  <a:lnTo>
                    <a:pt x="2581" y="156"/>
                  </a:lnTo>
                  <a:lnTo>
                    <a:pt x="2721" y="163"/>
                  </a:lnTo>
                  <a:lnTo>
                    <a:pt x="2861" y="164"/>
                  </a:lnTo>
                  <a:close/>
                </a:path>
              </a:pathLst>
            </a:custGeom>
            <a:solidFill>
              <a:srgbClr val="FFBF8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3" name="Freeform 7"/>
            <p:cNvSpPr>
              <a:spLocks/>
            </p:cNvSpPr>
            <p:nvPr/>
          </p:nvSpPr>
          <p:spPr bwMode="auto">
            <a:xfrm>
              <a:off x="1910" y="1224"/>
              <a:ext cx="107" cy="50"/>
            </a:xfrm>
            <a:custGeom>
              <a:avLst/>
              <a:gdLst>
                <a:gd name="T0" fmla="*/ 1 w 321"/>
                <a:gd name="T1" fmla="*/ 0 h 151"/>
                <a:gd name="T2" fmla="*/ 1 w 321"/>
                <a:gd name="T3" fmla="*/ 0 h 151"/>
                <a:gd name="T4" fmla="*/ 1 w 321"/>
                <a:gd name="T5" fmla="*/ 0 h 151"/>
                <a:gd name="T6" fmla="*/ 1 w 321"/>
                <a:gd name="T7" fmla="*/ 0 h 151"/>
                <a:gd name="T8" fmla="*/ 1 w 321"/>
                <a:gd name="T9" fmla="*/ 0 h 151"/>
                <a:gd name="T10" fmla="*/ 1 w 321"/>
                <a:gd name="T11" fmla="*/ 0 h 151"/>
                <a:gd name="T12" fmla="*/ 0 w 321"/>
                <a:gd name="T13" fmla="*/ 0 h 151"/>
                <a:gd name="T14" fmla="*/ 0 w 321"/>
                <a:gd name="T15" fmla="*/ 0 h 151"/>
                <a:gd name="T16" fmla="*/ 0 w 321"/>
                <a:gd name="T17" fmla="*/ 1 h 151"/>
                <a:gd name="T18" fmla="*/ 0 w 321"/>
                <a:gd name="T19" fmla="*/ 1 h 151"/>
                <a:gd name="T20" fmla="*/ 0 w 321"/>
                <a:gd name="T21" fmla="*/ 1 h 151"/>
                <a:gd name="T22" fmla="*/ 0 w 321"/>
                <a:gd name="T23" fmla="*/ 0 h 151"/>
                <a:gd name="T24" fmla="*/ 0 w 321"/>
                <a:gd name="T25" fmla="*/ 0 h 151"/>
                <a:gd name="T26" fmla="*/ 0 w 321"/>
                <a:gd name="T27" fmla="*/ 0 h 151"/>
                <a:gd name="T28" fmla="*/ 1 w 321"/>
                <a:gd name="T29" fmla="*/ 0 h 151"/>
                <a:gd name="T30" fmla="*/ 1 w 321"/>
                <a:gd name="T31" fmla="*/ 0 h 151"/>
                <a:gd name="T32" fmla="*/ 1 w 321"/>
                <a:gd name="T33" fmla="*/ 0 h 151"/>
                <a:gd name="T34" fmla="*/ 1 w 321"/>
                <a:gd name="T35" fmla="*/ 0 h 151"/>
                <a:gd name="T36" fmla="*/ 1 w 321"/>
                <a:gd name="T37" fmla="*/ 0 h 151"/>
                <a:gd name="T38" fmla="*/ 1 w 321"/>
                <a:gd name="T39" fmla="*/ 0 h 151"/>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321"/>
                <a:gd name="T61" fmla="*/ 0 h 151"/>
                <a:gd name="T62" fmla="*/ 321 w 321"/>
                <a:gd name="T63" fmla="*/ 151 h 151"/>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321" h="151">
                  <a:moveTo>
                    <a:pt x="321" y="45"/>
                  </a:moveTo>
                  <a:lnTo>
                    <a:pt x="311" y="60"/>
                  </a:lnTo>
                  <a:lnTo>
                    <a:pt x="268" y="61"/>
                  </a:lnTo>
                  <a:lnTo>
                    <a:pt x="228" y="68"/>
                  </a:lnTo>
                  <a:lnTo>
                    <a:pt x="189" y="76"/>
                  </a:lnTo>
                  <a:lnTo>
                    <a:pt x="149" y="89"/>
                  </a:lnTo>
                  <a:lnTo>
                    <a:pt x="110" y="103"/>
                  </a:lnTo>
                  <a:lnTo>
                    <a:pt x="72" y="118"/>
                  </a:lnTo>
                  <a:lnTo>
                    <a:pt x="35" y="134"/>
                  </a:lnTo>
                  <a:lnTo>
                    <a:pt x="0" y="151"/>
                  </a:lnTo>
                  <a:lnTo>
                    <a:pt x="0" y="135"/>
                  </a:lnTo>
                  <a:lnTo>
                    <a:pt x="32" y="108"/>
                  </a:lnTo>
                  <a:lnTo>
                    <a:pt x="64" y="84"/>
                  </a:lnTo>
                  <a:lnTo>
                    <a:pt x="98" y="61"/>
                  </a:lnTo>
                  <a:lnTo>
                    <a:pt x="134" y="43"/>
                  </a:lnTo>
                  <a:lnTo>
                    <a:pt x="169" y="25"/>
                  </a:lnTo>
                  <a:lnTo>
                    <a:pt x="208" y="12"/>
                  </a:lnTo>
                  <a:lnTo>
                    <a:pt x="248" y="3"/>
                  </a:lnTo>
                  <a:lnTo>
                    <a:pt x="291" y="0"/>
                  </a:lnTo>
                  <a:lnTo>
                    <a:pt x="321" y="4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4" name="Freeform 8"/>
            <p:cNvSpPr>
              <a:spLocks/>
            </p:cNvSpPr>
            <p:nvPr/>
          </p:nvSpPr>
          <p:spPr bwMode="auto">
            <a:xfrm>
              <a:off x="2060" y="1256"/>
              <a:ext cx="87" cy="78"/>
            </a:xfrm>
            <a:custGeom>
              <a:avLst/>
              <a:gdLst>
                <a:gd name="T0" fmla="*/ 1 w 261"/>
                <a:gd name="T1" fmla="*/ 0 h 233"/>
                <a:gd name="T2" fmla="*/ 1 w 261"/>
                <a:gd name="T3" fmla="*/ 0 h 233"/>
                <a:gd name="T4" fmla="*/ 1 w 261"/>
                <a:gd name="T5" fmla="*/ 0 h 233"/>
                <a:gd name="T6" fmla="*/ 1 w 261"/>
                <a:gd name="T7" fmla="*/ 0 h 233"/>
                <a:gd name="T8" fmla="*/ 1 w 261"/>
                <a:gd name="T9" fmla="*/ 1 h 233"/>
                <a:gd name="T10" fmla="*/ 1 w 261"/>
                <a:gd name="T11" fmla="*/ 1 h 233"/>
                <a:gd name="T12" fmla="*/ 1 w 261"/>
                <a:gd name="T13" fmla="*/ 1 h 233"/>
                <a:gd name="T14" fmla="*/ 1 w 261"/>
                <a:gd name="T15" fmla="*/ 1 h 233"/>
                <a:gd name="T16" fmla="*/ 1 w 261"/>
                <a:gd name="T17" fmla="*/ 1 h 233"/>
                <a:gd name="T18" fmla="*/ 1 w 261"/>
                <a:gd name="T19" fmla="*/ 1 h 233"/>
                <a:gd name="T20" fmla="*/ 1 w 261"/>
                <a:gd name="T21" fmla="*/ 1 h 233"/>
                <a:gd name="T22" fmla="*/ 1 w 261"/>
                <a:gd name="T23" fmla="*/ 1 h 233"/>
                <a:gd name="T24" fmla="*/ 1 w 261"/>
                <a:gd name="T25" fmla="*/ 1 h 233"/>
                <a:gd name="T26" fmla="*/ 1 w 261"/>
                <a:gd name="T27" fmla="*/ 1 h 233"/>
                <a:gd name="T28" fmla="*/ 1 w 261"/>
                <a:gd name="T29" fmla="*/ 0 h 233"/>
                <a:gd name="T30" fmla="*/ 1 w 261"/>
                <a:gd name="T31" fmla="*/ 0 h 233"/>
                <a:gd name="T32" fmla="*/ 1 w 261"/>
                <a:gd name="T33" fmla="*/ 0 h 233"/>
                <a:gd name="T34" fmla="*/ 1 w 261"/>
                <a:gd name="T35" fmla="*/ 0 h 233"/>
                <a:gd name="T36" fmla="*/ 1 w 261"/>
                <a:gd name="T37" fmla="*/ 0 h 233"/>
                <a:gd name="T38" fmla="*/ 0 w 261"/>
                <a:gd name="T39" fmla="*/ 0 h 233"/>
                <a:gd name="T40" fmla="*/ 0 w 261"/>
                <a:gd name="T41" fmla="*/ 0 h 233"/>
                <a:gd name="T42" fmla="*/ 0 w 261"/>
                <a:gd name="T43" fmla="*/ 0 h 233"/>
                <a:gd name="T44" fmla="*/ 0 w 261"/>
                <a:gd name="T45" fmla="*/ 0 h 233"/>
                <a:gd name="T46" fmla="*/ 0 w 261"/>
                <a:gd name="T47" fmla="*/ 0 h 233"/>
                <a:gd name="T48" fmla="*/ 0 w 261"/>
                <a:gd name="T49" fmla="*/ 0 h 233"/>
                <a:gd name="T50" fmla="*/ 0 w 261"/>
                <a:gd name="T51" fmla="*/ 0 h 233"/>
                <a:gd name="T52" fmla="*/ 0 w 261"/>
                <a:gd name="T53" fmla="*/ 0 h 233"/>
                <a:gd name="T54" fmla="*/ 0 w 261"/>
                <a:gd name="T55" fmla="*/ 0 h 233"/>
                <a:gd name="T56" fmla="*/ 0 w 261"/>
                <a:gd name="T57" fmla="*/ 0 h 233"/>
                <a:gd name="T58" fmla="*/ 0 w 261"/>
                <a:gd name="T59" fmla="*/ 0 h 233"/>
                <a:gd name="T60" fmla="*/ 0 w 261"/>
                <a:gd name="T61" fmla="*/ 0 h 233"/>
                <a:gd name="T62" fmla="*/ 0 w 261"/>
                <a:gd name="T63" fmla="*/ 0 h 233"/>
                <a:gd name="T64" fmla="*/ 0 w 261"/>
                <a:gd name="T65" fmla="*/ 0 h 233"/>
                <a:gd name="T66" fmla="*/ 1 w 261"/>
                <a:gd name="T67" fmla="*/ 0 h 233"/>
                <a:gd name="T68" fmla="*/ 1 w 261"/>
                <a:gd name="T69" fmla="*/ 0 h 233"/>
                <a:gd name="T70" fmla="*/ 1 w 261"/>
                <a:gd name="T71" fmla="*/ 0 h 233"/>
                <a:gd name="T72" fmla="*/ 1 w 261"/>
                <a:gd name="T73" fmla="*/ 0 h 233"/>
                <a:gd name="T74" fmla="*/ 1 w 261"/>
                <a:gd name="T75" fmla="*/ 0 h 233"/>
                <a:gd name="T76" fmla="*/ 1 w 261"/>
                <a:gd name="T77" fmla="*/ 0 h 233"/>
                <a:gd name="T78" fmla="*/ 1 w 261"/>
                <a:gd name="T79" fmla="*/ 0 h 233"/>
                <a:gd name="T80" fmla="*/ 1 w 261"/>
                <a:gd name="T81" fmla="*/ 0 h 233"/>
                <a:gd name="T82" fmla="*/ 1 w 261"/>
                <a:gd name="T83" fmla="*/ 0 h 233"/>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261"/>
                <a:gd name="T127" fmla="*/ 0 h 233"/>
                <a:gd name="T128" fmla="*/ 261 w 261"/>
                <a:gd name="T129" fmla="*/ 233 h 233"/>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261" h="233">
                  <a:moveTo>
                    <a:pt x="220" y="37"/>
                  </a:moveTo>
                  <a:lnTo>
                    <a:pt x="229" y="59"/>
                  </a:lnTo>
                  <a:lnTo>
                    <a:pt x="239" y="82"/>
                  </a:lnTo>
                  <a:lnTo>
                    <a:pt x="246" y="105"/>
                  </a:lnTo>
                  <a:lnTo>
                    <a:pt x="254" y="129"/>
                  </a:lnTo>
                  <a:lnTo>
                    <a:pt x="258" y="152"/>
                  </a:lnTo>
                  <a:lnTo>
                    <a:pt x="261" y="178"/>
                  </a:lnTo>
                  <a:lnTo>
                    <a:pt x="259" y="204"/>
                  </a:lnTo>
                  <a:lnTo>
                    <a:pt x="255" y="233"/>
                  </a:lnTo>
                  <a:lnTo>
                    <a:pt x="245" y="233"/>
                  </a:lnTo>
                  <a:lnTo>
                    <a:pt x="241" y="205"/>
                  </a:lnTo>
                  <a:lnTo>
                    <a:pt x="234" y="180"/>
                  </a:lnTo>
                  <a:lnTo>
                    <a:pt x="226" y="154"/>
                  </a:lnTo>
                  <a:lnTo>
                    <a:pt x="215" y="132"/>
                  </a:lnTo>
                  <a:lnTo>
                    <a:pt x="201" y="109"/>
                  </a:lnTo>
                  <a:lnTo>
                    <a:pt x="184" y="91"/>
                  </a:lnTo>
                  <a:lnTo>
                    <a:pt x="165" y="74"/>
                  </a:lnTo>
                  <a:lnTo>
                    <a:pt x="145" y="62"/>
                  </a:lnTo>
                  <a:lnTo>
                    <a:pt x="125" y="58"/>
                  </a:lnTo>
                  <a:lnTo>
                    <a:pt x="107" y="57"/>
                  </a:lnTo>
                  <a:lnTo>
                    <a:pt x="88" y="57"/>
                  </a:lnTo>
                  <a:lnTo>
                    <a:pt x="70" y="59"/>
                  </a:lnTo>
                  <a:lnTo>
                    <a:pt x="51" y="61"/>
                  </a:lnTo>
                  <a:lnTo>
                    <a:pt x="34" y="65"/>
                  </a:lnTo>
                  <a:lnTo>
                    <a:pt x="16" y="68"/>
                  </a:lnTo>
                  <a:lnTo>
                    <a:pt x="0" y="72"/>
                  </a:lnTo>
                  <a:lnTo>
                    <a:pt x="5" y="53"/>
                  </a:lnTo>
                  <a:lnTo>
                    <a:pt x="17" y="40"/>
                  </a:lnTo>
                  <a:lnTo>
                    <a:pt x="32" y="30"/>
                  </a:lnTo>
                  <a:lnTo>
                    <a:pt x="51" y="23"/>
                  </a:lnTo>
                  <a:lnTo>
                    <a:pt x="70" y="18"/>
                  </a:lnTo>
                  <a:lnTo>
                    <a:pt x="89" y="13"/>
                  </a:lnTo>
                  <a:lnTo>
                    <a:pt x="108" y="8"/>
                  </a:lnTo>
                  <a:lnTo>
                    <a:pt x="125" y="2"/>
                  </a:lnTo>
                  <a:lnTo>
                    <a:pt x="138" y="0"/>
                  </a:lnTo>
                  <a:lnTo>
                    <a:pt x="153" y="1"/>
                  </a:lnTo>
                  <a:lnTo>
                    <a:pt x="165" y="5"/>
                  </a:lnTo>
                  <a:lnTo>
                    <a:pt x="178" y="10"/>
                  </a:lnTo>
                  <a:lnTo>
                    <a:pt x="189" y="14"/>
                  </a:lnTo>
                  <a:lnTo>
                    <a:pt x="199" y="22"/>
                  </a:lnTo>
                  <a:lnTo>
                    <a:pt x="209" y="29"/>
                  </a:lnTo>
                  <a:lnTo>
                    <a:pt x="220" y="37"/>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5" name="Freeform 9"/>
            <p:cNvSpPr>
              <a:spLocks/>
            </p:cNvSpPr>
            <p:nvPr/>
          </p:nvSpPr>
          <p:spPr bwMode="auto">
            <a:xfrm>
              <a:off x="1383" y="1279"/>
              <a:ext cx="952" cy="677"/>
            </a:xfrm>
            <a:custGeom>
              <a:avLst/>
              <a:gdLst>
                <a:gd name="T0" fmla="*/ 11 w 2855"/>
                <a:gd name="T1" fmla="*/ 1 h 2032"/>
                <a:gd name="T2" fmla="*/ 10 w 2855"/>
                <a:gd name="T3" fmla="*/ 3 h 2032"/>
                <a:gd name="T4" fmla="*/ 9 w 2855"/>
                <a:gd name="T5" fmla="*/ 4 h 2032"/>
                <a:gd name="T6" fmla="*/ 8 w 2855"/>
                <a:gd name="T7" fmla="*/ 5 h 2032"/>
                <a:gd name="T8" fmla="*/ 7 w 2855"/>
                <a:gd name="T9" fmla="*/ 6 h 2032"/>
                <a:gd name="T10" fmla="*/ 7 w 2855"/>
                <a:gd name="T11" fmla="*/ 7 h 2032"/>
                <a:gd name="T12" fmla="*/ 6 w 2855"/>
                <a:gd name="T13" fmla="*/ 8 h 2032"/>
                <a:gd name="T14" fmla="*/ 6 w 2855"/>
                <a:gd name="T15" fmla="*/ 8 h 2032"/>
                <a:gd name="T16" fmla="*/ 6 w 2855"/>
                <a:gd name="T17" fmla="*/ 8 h 2032"/>
                <a:gd name="T18" fmla="*/ 4 w 2855"/>
                <a:gd name="T19" fmla="*/ 8 h 2032"/>
                <a:gd name="T20" fmla="*/ 3 w 2855"/>
                <a:gd name="T21" fmla="*/ 8 h 2032"/>
                <a:gd name="T22" fmla="*/ 1 w 2855"/>
                <a:gd name="T23" fmla="*/ 7 h 2032"/>
                <a:gd name="T24" fmla="*/ 0 w 2855"/>
                <a:gd name="T25" fmla="*/ 7 h 2032"/>
                <a:gd name="T26" fmla="*/ 0 w 2855"/>
                <a:gd name="T27" fmla="*/ 7 h 2032"/>
                <a:gd name="T28" fmla="*/ 0 w 2855"/>
                <a:gd name="T29" fmla="*/ 7 h 2032"/>
                <a:gd name="T30" fmla="*/ 0 w 2855"/>
                <a:gd name="T31" fmla="*/ 7 h 2032"/>
                <a:gd name="T32" fmla="*/ 0 w 2855"/>
                <a:gd name="T33" fmla="*/ 7 h 2032"/>
                <a:gd name="T34" fmla="*/ 1 w 2855"/>
                <a:gd name="T35" fmla="*/ 7 h 2032"/>
                <a:gd name="T36" fmla="*/ 3 w 2855"/>
                <a:gd name="T37" fmla="*/ 7 h 2032"/>
                <a:gd name="T38" fmla="*/ 4 w 2855"/>
                <a:gd name="T39" fmla="*/ 8 h 2032"/>
                <a:gd name="T40" fmla="*/ 5 w 2855"/>
                <a:gd name="T41" fmla="*/ 8 h 2032"/>
                <a:gd name="T42" fmla="*/ 5 w 2855"/>
                <a:gd name="T43" fmla="*/ 8 h 2032"/>
                <a:gd name="T44" fmla="*/ 5 w 2855"/>
                <a:gd name="T45" fmla="*/ 8 h 2032"/>
                <a:gd name="T46" fmla="*/ 6 w 2855"/>
                <a:gd name="T47" fmla="*/ 8 h 2032"/>
                <a:gd name="T48" fmla="*/ 6 w 2855"/>
                <a:gd name="T49" fmla="*/ 8 h 2032"/>
                <a:gd name="T50" fmla="*/ 7 w 2855"/>
                <a:gd name="T51" fmla="*/ 6 h 2032"/>
                <a:gd name="T52" fmla="*/ 8 w 2855"/>
                <a:gd name="T53" fmla="*/ 4 h 2032"/>
                <a:gd name="T54" fmla="*/ 10 w 2855"/>
                <a:gd name="T55" fmla="*/ 2 h 2032"/>
                <a:gd name="T56" fmla="*/ 11 w 2855"/>
                <a:gd name="T57" fmla="*/ 1 h 2032"/>
                <a:gd name="T58" fmla="*/ 11 w 2855"/>
                <a:gd name="T59" fmla="*/ 1 h 2032"/>
                <a:gd name="T60" fmla="*/ 11 w 2855"/>
                <a:gd name="T61" fmla="*/ 0 h 2032"/>
                <a:gd name="T62" fmla="*/ 12 w 2855"/>
                <a:gd name="T63" fmla="*/ 0 h 2032"/>
                <a:gd name="T64" fmla="*/ 12 w 2855"/>
                <a:gd name="T65" fmla="*/ 0 h 203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855"/>
                <a:gd name="T100" fmla="*/ 0 h 2032"/>
                <a:gd name="T101" fmla="*/ 2855 w 2855"/>
                <a:gd name="T102" fmla="*/ 2032 h 2032"/>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855" h="2032">
                  <a:moveTo>
                    <a:pt x="2839" y="75"/>
                  </a:moveTo>
                  <a:lnTo>
                    <a:pt x="2712" y="254"/>
                  </a:lnTo>
                  <a:lnTo>
                    <a:pt x="2580" y="433"/>
                  </a:lnTo>
                  <a:lnTo>
                    <a:pt x="2444" y="611"/>
                  </a:lnTo>
                  <a:lnTo>
                    <a:pt x="2310" y="789"/>
                  </a:lnTo>
                  <a:lnTo>
                    <a:pt x="2175" y="966"/>
                  </a:lnTo>
                  <a:lnTo>
                    <a:pt x="2043" y="1146"/>
                  </a:lnTo>
                  <a:lnTo>
                    <a:pt x="1916" y="1326"/>
                  </a:lnTo>
                  <a:lnTo>
                    <a:pt x="1796" y="1510"/>
                  </a:lnTo>
                  <a:lnTo>
                    <a:pt x="1753" y="1576"/>
                  </a:lnTo>
                  <a:lnTo>
                    <a:pt x="1708" y="1642"/>
                  </a:lnTo>
                  <a:lnTo>
                    <a:pt x="1659" y="1706"/>
                  </a:lnTo>
                  <a:lnTo>
                    <a:pt x="1611" y="1770"/>
                  </a:lnTo>
                  <a:lnTo>
                    <a:pt x="1559" y="1832"/>
                  </a:lnTo>
                  <a:lnTo>
                    <a:pt x="1509" y="1895"/>
                  </a:lnTo>
                  <a:lnTo>
                    <a:pt x="1460" y="1958"/>
                  </a:lnTo>
                  <a:lnTo>
                    <a:pt x="1414" y="2022"/>
                  </a:lnTo>
                  <a:lnTo>
                    <a:pt x="1360" y="2032"/>
                  </a:lnTo>
                  <a:lnTo>
                    <a:pt x="1190" y="2000"/>
                  </a:lnTo>
                  <a:lnTo>
                    <a:pt x="1023" y="1969"/>
                  </a:lnTo>
                  <a:lnTo>
                    <a:pt x="856" y="1935"/>
                  </a:lnTo>
                  <a:lnTo>
                    <a:pt x="691" y="1898"/>
                  </a:lnTo>
                  <a:lnTo>
                    <a:pt x="526" y="1855"/>
                  </a:lnTo>
                  <a:lnTo>
                    <a:pt x="364" y="1808"/>
                  </a:lnTo>
                  <a:lnTo>
                    <a:pt x="205" y="1755"/>
                  </a:lnTo>
                  <a:lnTo>
                    <a:pt x="50" y="1696"/>
                  </a:lnTo>
                  <a:lnTo>
                    <a:pt x="37" y="1685"/>
                  </a:lnTo>
                  <a:lnTo>
                    <a:pt x="28" y="1674"/>
                  </a:lnTo>
                  <a:lnTo>
                    <a:pt x="21" y="1661"/>
                  </a:lnTo>
                  <a:lnTo>
                    <a:pt x="16" y="1649"/>
                  </a:lnTo>
                  <a:lnTo>
                    <a:pt x="11" y="1635"/>
                  </a:lnTo>
                  <a:lnTo>
                    <a:pt x="7" y="1622"/>
                  </a:lnTo>
                  <a:lnTo>
                    <a:pt x="3" y="1608"/>
                  </a:lnTo>
                  <a:lnTo>
                    <a:pt x="0" y="1595"/>
                  </a:lnTo>
                  <a:lnTo>
                    <a:pt x="157" y="1643"/>
                  </a:lnTo>
                  <a:lnTo>
                    <a:pt x="314" y="1689"/>
                  </a:lnTo>
                  <a:lnTo>
                    <a:pt x="470" y="1734"/>
                  </a:lnTo>
                  <a:lnTo>
                    <a:pt x="628" y="1778"/>
                  </a:lnTo>
                  <a:lnTo>
                    <a:pt x="786" y="1818"/>
                  </a:lnTo>
                  <a:lnTo>
                    <a:pt x="945" y="1857"/>
                  </a:lnTo>
                  <a:lnTo>
                    <a:pt x="1105" y="1893"/>
                  </a:lnTo>
                  <a:lnTo>
                    <a:pt x="1269" y="1927"/>
                  </a:lnTo>
                  <a:lnTo>
                    <a:pt x="1280" y="1927"/>
                  </a:lnTo>
                  <a:lnTo>
                    <a:pt x="1293" y="1928"/>
                  </a:lnTo>
                  <a:lnTo>
                    <a:pt x="1307" y="1927"/>
                  </a:lnTo>
                  <a:lnTo>
                    <a:pt x="1324" y="1925"/>
                  </a:lnTo>
                  <a:lnTo>
                    <a:pt x="1338" y="1921"/>
                  </a:lnTo>
                  <a:lnTo>
                    <a:pt x="1353" y="1916"/>
                  </a:lnTo>
                  <a:lnTo>
                    <a:pt x="1366" y="1910"/>
                  </a:lnTo>
                  <a:lnTo>
                    <a:pt x="1379" y="1902"/>
                  </a:lnTo>
                  <a:lnTo>
                    <a:pt x="1548" y="1688"/>
                  </a:lnTo>
                  <a:lnTo>
                    <a:pt x="1714" y="1472"/>
                  </a:lnTo>
                  <a:lnTo>
                    <a:pt x="1878" y="1254"/>
                  </a:lnTo>
                  <a:lnTo>
                    <a:pt x="2040" y="1037"/>
                  </a:lnTo>
                  <a:lnTo>
                    <a:pt x="2202" y="817"/>
                  </a:lnTo>
                  <a:lnTo>
                    <a:pt x="2368" y="601"/>
                  </a:lnTo>
                  <a:lnTo>
                    <a:pt x="2537" y="386"/>
                  </a:lnTo>
                  <a:lnTo>
                    <a:pt x="2714" y="176"/>
                  </a:lnTo>
                  <a:lnTo>
                    <a:pt x="2727" y="149"/>
                  </a:lnTo>
                  <a:lnTo>
                    <a:pt x="2743" y="127"/>
                  </a:lnTo>
                  <a:lnTo>
                    <a:pt x="2760" y="106"/>
                  </a:lnTo>
                  <a:lnTo>
                    <a:pt x="2779" y="86"/>
                  </a:lnTo>
                  <a:lnTo>
                    <a:pt x="2798" y="65"/>
                  </a:lnTo>
                  <a:lnTo>
                    <a:pt x="2817" y="45"/>
                  </a:lnTo>
                  <a:lnTo>
                    <a:pt x="2836" y="23"/>
                  </a:lnTo>
                  <a:lnTo>
                    <a:pt x="2855" y="0"/>
                  </a:lnTo>
                  <a:lnTo>
                    <a:pt x="2839" y="75"/>
                  </a:lnTo>
                  <a:close/>
                </a:path>
              </a:pathLst>
            </a:custGeom>
            <a:solidFill>
              <a:srgbClr val="FF9F4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6" name="Freeform 10"/>
            <p:cNvSpPr>
              <a:spLocks/>
            </p:cNvSpPr>
            <p:nvPr/>
          </p:nvSpPr>
          <p:spPr bwMode="auto">
            <a:xfrm>
              <a:off x="1794" y="1291"/>
              <a:ext cx="325" cy="269"/>
            </a:xfrm>
            <a:custGeom>
              <a:avLst/>
              <a:gdLst>
                <a:gd name="T0" fmla="*/ 3 w 975"/>
                <a:gd name="T1" fmla="*/ 0 h 807"/>
                <a:gd name="T2" fmla="*/ 3 w 975"/>
                <a:gd name="T3" fmla="*/ 0 h 807"/>
                <a:gd name="T4" fmla="*/ 3 w 975"/>
                <a:gd name="T5" fmla="*/ 1 h 807"/>
                <a:gd name="T6" fmla="*/ 3 w 975"/>
                <a:gd name="T7" fmla="*/ 0 h 807"/>
                <a:gd name="T8" fmla="*/ 3 w 975"/>
                <a:gd name="T9" fmla="*/ 0 h 807"/>
                <a:gd name="T10" fmla="*/ 4 w 975"/>
                <a:gd name="T11" fmla="*/ 0 h 807"/>
                <a:gd name="T12" fmla="*/ 4 w 975"/>
                <a:gd name="T13" fmla="*/ 1 h 807"/>
                <a:gd name="T14" fmla="*/ 4 w 975"/>
                <a:gd name="T15" fmla="*/ 1 h 807"/>
                <a:gd name="T16" fmla="*/ 4 w 975"/>
                <a:gd name="T17" fmla="*/ 2 h 807"/>
                <a:gd name="T18" fmla="*/ 4 w 975"/>
                <a:gd name="T19" fmla="*/ 2 h 807"/>
                <a:gd name="T20" fmla="*/ 3 w 975"/>
                <a:gd name="T21" fmla="*/ 3 h 807"/>
                <a:gd name="T22" fmla="*/ 3 w 975"/>
                <a:gd name="T23" fmla="*/ 3 h 807"/>
                <a:gd name="T24" fmla="*/ 2 w 975"/>
                <a:gd name="T25" fmla="*/ 3 h 807"/>
                <a:gd name="T26" fmla="*/ 2 w 975"/>
                <a:gd name="T27" fmla="*/ 2 h 807"/>
                <a:gd name="T28" fmla="*/ 2 w 975"/>
                <a:gd name="T29" fmla="*/ 3 h 807"/>
                <a:gd name="T30" fmla="*/ 2 w 975"/>
                <a:gd name="T31" fmla="*/ 3 h 807"/>
                <a:gd name="T32" fmla="*/ 2 w 975"/>
                <a:gd name="T33" fmla="*/ 3 h 807"/>
                <a:gd name="T34" fmla="*/ 2 w 975"/>
                <a:gd name="T35" fmla="*/ 3 h 807"/>
                <a:gd name="T36" fmla="*/ 3 w 975"/>
                <a:gd name="T37" fmla="*/ 3 h 807"/>
                <a:gd name="T38" fmla="*/ 2 w 975"/>
                <a:gd name="T39" fmla="*/ 3 h 807"/>
                <a:gd name="T40" fmla="*/ 2 w 975"/>
                <a:gd name="T41" fmla="*/ 3 h 807"/>
                <a:gd name="T42" fmla="*/ 2 w 975"/>
                <a:gd name="T43" fmla="*/ 3 h 807"/>
                <a:gd name="T44" fmla="*/ 2 w 975"/>
                <a:gd name="T45" fmla="*/ 3 h 807"/>
                <a:gd name="T46" fmla="*/ 2 w 975"/>
                <a:gd name="T47" fmla="*/ 2 h 807"/>
                <a:gd name="T48" fmla="*/ 2 w 975"/>
                <a:gd name="T49" fmla="*/ 2 h 807"/>
                <a:gd name="T50" fmla="*/ 1 w 975"/>
                <a:gd name="T51" fmla="*/ 2 h 807"/>
                <a:gd name="T52" fmla="*/ 1 w 975"/>
                <a:gd name="T53" fmla="*/ 3 h 807"/>
                <a:gd name="T54" fmla="*/ 0 w 975"/>
                <a:gd name="T55" fmla="*/ 3 h 807"/>
                <a:gd name="T56" fmla="*/ 0 w 975"/>
                <a:gd name="T57" fmla="*/ 2 h 807"/>
                <a:gd name="T58" fmla="*/ 0 w 975"/>
                <a:gd name="T59" fmla="*/ 2 h 807"/>
                <a:gd name="T60" fmla="*/ 0 w 975"/>
                <a:gd name="T61" fmla="*/ 2 h 807"/>
                <a:gd name="T62" fmla="*/ 0 w 975"/>
                <a:gd name="T63" fmla="*/ 2 h 807"/>
                <a:gd name="T64" fmla="*/ 0 w 975"/>
                <a:gd name="T65" fmla="*/ 2 h 807"/>
                <a:gd name="T66" fmla="*/ 0 w 975"/>
                <a:gd name="T67" fmla="*/ 2 h 807"/>
                <a:gd name="T68" fmla="*/ 0 w 975"/>
                <a:gd name="T69" fmla="*/ 3 h 807"/>
                <a:gd name="T70" fmla="*/ 1 w 975"/>
                <a:gd name="T71" fmla="*/ 3 h 807"/>
                <a:gd name="T72" fmla="*/ 1 w 975"/>
                <a:gd name="T73" fmla="*/ 2 h 807"/>
                <a:gd name="T74" fmla="*/ 1 w 975"/>
                <a:gd name="T75" fmla="*/ 2 h 807"/>
                <a:gd name="T76" fmla="*/ 1 w 975"/>
                <a:gd name="T77" fmla="*/ 2 h 807"/>
                <a:gd name="T78" fmla="*/ 1 w 975"/>
                <a:gd name="T79" fmla="*/ 2 h 807"/>
                <a:gd name="T80" fmla="*/ 1 w 975"/>
                <a:gd name="T81" fmla="*/ 1 h 807"/>
                <a:gd name="T82" fmla="*/ 1 w 975"/>
                <a:gd name="T83" fmla="*/ 0 h 807"/>
                <a:gd name="T84" fmla="*/ 2 w 975"/>
                <a:gd name="T85" fmla="*/ 0 h 807"/>
                <a:gd name="T86" fmla="*/ 2 w 975"/>
                <a:gd name="T87" fmla="*/ 0 h 807"/>
                <a:gd name="T88" fmla="*/ 2 w 975"/>
                <a:gd name="T89" fmla="*/ 0 h 807"/>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975"/>
                <a:gd name="T136" fmla="*/ 0 h 807"/>
                <a:gd name="T137" fmla="*/ 975 w 975"/>
                <a:gd name="T138" fmla="*/ 807 h 807"/>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975" h="807">
                  <a:moveTo>
                    <a:pt x="603" y="39"/>
                  </a:moveTo>
                  <a:lnTo>
                    <a:pt x="615" y="51"/>
                  </a:lnTo>
                  <a:lnTo>
                    <a:pt x="625" y="65"/>
                  </a:lnTo>
                  <a:lnTo>
                    <a:pt x="633" y="81"/>
                  </a:lnTo>
                  <a:lnTo>
                    <a:pt x="638" y="98"/>
                  </a:lnTo>
                  <a:lnTo>
                    <a:pt x="640" y="114"/>
                  </a:lnTo>
                  <a:lnTo>
                    <a:pt x="643" y="131"/>
                  </a:lnTo>
                  <a:lnTo>
                    <a:pt x="643" y="147"/>
                  </a:lnTo>
                  <a:lnTo>
                    <a:pt x="644" y="165"/>
                  </a:lnTo>
                  <a:lnTo>
                    <a:pt x="670" y="146"/>
                  </a:lnTo>
                  <a:lnTo>
                    <a:pt x="696" y="129"/>
                  </a:lnTo>
                  <a:lnTo>
                    <a:pt x="722" y="112"/>
                  </a:lnTo>
                  <a:lnTo>
                    <a:pt x="752" y="99"/>
                  </a:lnTo>
                  <a:lnTo>
                    <a:pt x="780" y="87"/>
                  </a:lnTo>
                  <a:lnTo>
                    <a:pt x="812" y="82"/>
                  </a:lnTo>
                  <a:lnTo>
                    <a:pt x="843" y="82"/>
                  </a:lnTo>
                  <a:lnTo>
                    <a:pt x="879" y="89"/>
                  </a:lnTo>
                  <a:lnTo>
                    <a:pt x="894" y="102"/>
                  </a:lnTo>
                  <a:lnTo>
                    <a:pt x="909" y="118"/>
                  </a:lnTo>
                  <a:lnTo>
                    <a:pt x="924" y="134"/>
                  </a:lnTo>
                  <a:lnTo>
                    <a:pt x="938" y="154"/>
                  </a:lnTo>
                  <a:lnTo>
                    <a:pt x="950" y="173"/>
                  </a:lnTo>
                  <a:lnTo>
                    <a:pt x="961" y="193"/>
                  </a:lnTo>
                  <a:lnTo>
                    <a:pt x="969" y="214"/>
                  </a:lnTo>
                  <a:lnTo>
                    <a:pt x="975" y="236"/>
                  </a:lnTo>
                  <a:lnTo>
                    <a:pt x="969" y="304"/>
                  </a:lnTo>
                  <a:lnTo>
                    <a:pt x="958" y="373"/>
                  </a:lnTo>
                  <a:lnTo>
                    <a:pt x="938" y="439"/>
                  </a:lnTo>
                  <a:lnTo>
                    <a:pt x="912" y="502"/>
                  </a:lnTo>
                  <a:lnTo>
                    <a:pt x="877" y="559"/>
                  </a:lnTo>
                  <a:lnTo>
                    <a:pt x="834" y="609"/>
                  </a:lnTo>
                  <a:lnTo>
                    <a:pt x="781" y="651"/>
                  </a:lnTo>
                  <a:lnTo>
                    <a:pt x="719" y="686"/>
                  </a:lnTo>
                  <a:lnTo>
                    <a:pt x="694" y="688"/>
                  </a:lnTo>
                  <a:lnTo>
                    <a:pt x="669" y="692"/>
                  </a:lnTo>
                  <a:lnTo>
                    <a:pt x="644" y="692"/>
                  </a:lnTo>
                  <a:lnTo>
                    <a:pt x="621" y="690"/>
                  </a:lnTo>
                  <a:lnTo>
                    <a:pt x="597" y="683"/>
                  </a:lnTo>
                  <a:lnTo>
                    <a:pt x="576" y="674"/>
                  </a:lnTo>
                  <a:lnTo>
                    <a:pt x="555" y="660"/>
                  </a:lnTo>
                  <a:lnTo>
                    <a:pt x="539" y="642"/>
                  </a:lnTo>
                  <a:lnTo>
                    <a:pt x="503" y="601"/>
                  </a:lnTo>
                  <a:lnTo>
                    <a:pt x="494" y="615"/>
                  </a:lnTo>
                  <a:lnTo>
                    <a:pt x="490" y="632"/>
                  </a:lnTo>
                  <a:lnTo>
                    <a:pt x="488" y="649"/>
                  </a:lnTo>
                  <a:lnTo>
                    <a:pt x="490" y="667"/>
                  </a:lnTo>
                  <a:lnTo>
                    <a:pt x="492" y="683"/>
                  </a:lnTo>
                  <a:lnTo>
                    <a:pt x="497" y="699"/>
                  </a:lnTo>
                  <a:lnTo>
                    <a:pt x="504" y="716"/>
                  </a:lnTo>
                  <a:lnTo>
                    <a:pt x="514" y="732"/>
                  </a:lnTo>
                  <a:lnTo>
                    <a:pt x="524" y="742"/>
                  </a:lnTo>
                  <a:lnTo>
                    <a:pt x="537" y="753"/>
                  </a:lnTo>
                  <a:lnTo>
                    <a:pt x="550" y="762"/>
                  </a:lnTo>
                  <a:lnTo>
                    <a:pt x="564" y="771"/>
                  </a:lnTo>
                  <a:lnTo>
                    <a:pt x="578" y="778"/>
                  </a:lnTo>
                  <a:lnTo>
                    <a:pt x="594" y="786"/>
                  </a:lnTo>
                  <a:lnTo>
                    <a:pt x="608" y="792"/>
                  </a:lnTo>
                  <a:lnTo>
                    <a:pt x="624" y="798"/>
                  </a:lnTo>
                  <a:lnTo>
                    <a:pt x="624" y="807"/>
                  </a:lnTo>
                  <a:lnTo>
                    <a:pt x="601" y="806"/>
                  </a:lnTo>
                  <a:lnTo>
                    <a:pt x="578" y="802"/>
                  </a:lnTo>
                  <a:lnTo>
                    <a:pt x="556" y="794"/>
                  </a:lnTo>
                  <a:lnTo>
                    <a:pt x="537" y="783"/>
                  </a:lnTo>
                  <a:lnTo>
                    <a:pt x="517" y="769"/>
                  </a:lnTo>
                  <a:lnTo>
                    <a:pt x="500" y="752"/>
                  </a:lnTo>
                  <a:lnTo>
                    <a:pt x="484" y="732"/>
                  </a:lnTo>
                  <a:lnTo>
                    <a:pt x="473" y="711"/>
                  </a:lnTo>
                  <a:lnTo>
                    <a:pt x="469" y="680"/>
                  </a:lnTo>
                  <a:lnTo>
                    <a:pt x="469" y="650"/>
                  </a:lnTo>
                  <a:lnTo>
                    <a:pt x="469" y="620"/>
                  </a:lnTo>
                  <a:lnTo>
                    <a:pt x="472" y="590"/>
                  </a:lnTo>
                  <a:lnTo>
                    <a:pt x="475" y="560"/>
                  </a:lnTo>
                  <a:lnTo>
                    <a:pt x="478" y="530"/>
                  </a:lnTo>
                  <a:lnTo>
                    <a:pt x="480" y="502"/>
                  </a:lnTo>
                  <a:lnTo>
                    <a:pt x="483" y="476"/>
                  </a:lnTo>
                  <a:lnTo>
                    <a:pt x="435" y="515"/>
                  </a:lnTo>
                  <a:lnTo>
                    <a:pt x="386" y="551"/>
                  </a:lnTo>
                  <a:lnTo>
                    <a:pt x="333" y="583"/>
                  </a:lnTo>
                  <a:lnTo>
                    <a:pt x="278" y="610"/>
                  </a:lnTo>
                  <a:lnTo>
                    <a:pt x="219" y="628"/>
                  </a:lnTo>
                  <a:lnTo>
                    <a:pt x="160" y="639"/>
                  </a:lnTo>
                  <a:lnTo>
                    <a:pt x="99" y="640"/>
                  </a:lnTo>
                  <a:lnTo>
                    <a:pt x="37" y="632"/>
                  </a:lnTo>
                  <a:lnTo>
                    <a:pt x="22" y="622"/>
                  </a:lnTo>
                  <a:lnTo>
                    <a:pt x="12" y="610"/>
                  </a:lnTo>
                  <a:lnTo>
                    <a:pt x="5" y="596"/>
                  </a:lnTo>
                  <a:lnTo>
                    <a:pt x="2" y="582"/>
                  </a:lnTo>
                  <a:lnTo>
                    <a:pt x="0" y="565"/>
                  </a:lnTo>
                  <a:lnTo>
                    <a:pt x="0" y="550"/>
                  </a:lnTo>
                  <a:lnTo>
                    <a:pt x="1" y="535"/>
                  </a:lnTo>
                  <a:lnTo>
                    <a:pt x="2" y="521"/>
                  </a:lnTo>
                  <a:lnTo>
                    <a:pt x="6" y="513"/>
                  </a:lnTo>
                  <a:lnTo>
                    <a:pt x="12" y="504"/>
                  </a:lnTo>
                  <a:lnTo>
                    <a:pt x="15" y="499"/>
                  </a:lnTo>
                  <a:lnTo>
                    <a:pt x="22" y="496"/>
                  </a:lnTo>
                  <a:lnTo>
                    <a:pt x="23" y="509"/>
                  </a:lnTo>
                  <a:lnTo>
                    <a:pt x="24" y="526"/>
                  </a:lnTo>
                  <a:lnTo>
                    <a:pt x="23" y="541"/>
                  </a:lnTo>
                  <a:lnTo>
                    <a:pt x="24" y="559"/>
                  </a:lnTo>
                  <a:lnTo>
                    <a:pt x="25" y="574"/>
                  </a:lnTo>
                  <a:lnTo>
                    <a:pt x="30" y="589"/>
                  </a:lnTo>
                  <a:lnTo>
                    <a:pt x="40" y="601"/>
                  </a:lnTo>
                  <a:lnTo>
                    <a:pt x="57" y="611"/>
                  </a:lnTo>
                  <a:lnTo>
                    <a:pt x="81" y="619"/>
                  </a:lnTo>
                  <a:lnTo>
                    <a:pt x="107" y="624"/>
                  </a:lnTo>
                  <a:lnTo>
                    <a:pt x="132" y="624"/>
                  </a:lnTo>
                  <a:lnTo>
                    <a:pt x="158" y="622"/>
                  </a:lnTo>
                  <a:lnTo>
                    <a:pt x="183" y="616"/>
                  </a:lnTo>
                  <a:lnTo>
                    <a:pt x="209" y="611"/>
                  </a:lnTo>
                  <a:lnTo>
                    <a:pt x="233" y="603"/>
                  </a:lnTo>
                  <a:lnTo>
                    <a:pt x="257" y="597"/>
                  </a:lnTo>
                  <a:lnTo>
                    <a:pt x="240" y="588"/>
                  </a:lnTo>
                  <a:lnTo>
                    <a:pt x="224" y="579"/>
                  </a:lnTo>
                  <a:lnTo>
                    <a:pt x="205" y="570"/>
                  </a:lnTo>
                  <a:lnTo>
                    <a:pt x="189" y="560"/>
                  </a:lnTo>
                  <a:lnTo>
                    <a:pt x="172" y="547"/>
                  </a:lnTo>
                  <a:lnTo>
                    <a:pt x="158" y="533"/>
                  </a:lnTo>
                  <a:lnTo>
                    <a:pt x="146" y="517"/>
                  </a:lnTo>
                  <a:lnTo>
                    <a:pt x="137" y="501"/>
                  </a:lnTo>
                  <a:lnTo>
                    <a:pt x="124" y="429"/>
                  </a:lnTo>
                  <a:lnTo>
                    <a:pt x="130" y="361"/>
                  </a:lnTo>
                  <a:lnTo>
                    <a:pt x="147" y="296"/>
                  </a:lnTo>
                  <a:lnTo>
                    <a:pt x="179" y="233"/>
                  </a:lnTo>
                  <a:lnTo>
                    <a:pt x="217" y="174"/>
                  </a:lnTo>
                  <a:lnTo>
                    <a:pt x="264" y="120"/>
                  </a:lnTo>
                  <a:lnTo>
                    <a:pt x="314" y="71"/>
                  </a:lnTo>
                  <a:lnTo>
                    <a:pt x="368" y="29"/>
                  </a:lnTo>
                  <a:lnTo>
                    <a:pt x="394" y="17"/>
                  </a:lnTo>
                  <a:lnTo>
                    <a:pt x="424" y="9"/>
                  </a:lnTo>
                  <a:lnTo>
                    <a:pt x="455" y="2"/>
                  </a:lnTo>
                  <a:lnTo>
                    <a:pt x="488" y="0"/>
                  </a:lnTo>
                  <a:lnTo>
                    <a:pt x="518" y="0"/>
                  </a:lnTo>
                  <a:lnTo>
                    <a:pt x="549" y="7"/>
                  </a:lnTo>
                  <a:lnTo>
                    <a:pt x="577" y="19"/>
                  </a:lnTo>
                  <a:lnTo>
                    <a:pt x="603" y="39"/>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7" name="Freeform 11"/>
            <p:cNvSpPr>
              <a:spLocks/>
            </p:cNvSpPr>
            <p:nvPr/>
          </p:nvSpPr>
          <p:spPr bwMode="auto">
            <a:xfrm>
              <a:off x="1850" y="1304"/>
              <a:ext cx="146" cy="167"/>
            </a:xfrm>
            <a:custGeom>
              <a:avLst/>
              <a:gdLst>
                <a:gd name="T0" fmla="*/ 2 w 437"/>
                <a:gd name="T1" fmla="*/ 0 h 501"/>
                <a:gd name="T2" fmla="*/ 2 w 437"/>
                <a:gd name="T3" fmla="*/ 1 h 501"/>
                <a:gd name="T4" fmla="*/ 2 w 437"/>
                <a:gd name="T5" fmla="*/ 1 h 501"/>
                <a:gd name="T6" fmla="*/ 1 w 437"/>
                <a:gd name="T7" fmla="*/ 1 h 501"/>
                <a:gd name="T8" fmla="*/ 1 w 437"/>
                <a:gd name="T9" fmla="*/ 2 h 501"/>
                <a:gd name="T10" fmla="*/ 1 w 437"/>
                <a:gd name="T11" fmla="*/ 2 h 501"/>
                <a:gd name="T12" fmla="*/ 1 w 437"/>
                <a:gd name="T13" fmla="*/ 2 h 501"/>
                <a:gd name="T14" fmla="*/ 1 w 437"/>
                <a:gd name="T15" fmla="*/ 1 h 501"/>
                <a:gd name="T16" fmla="*/ 1 w 437"/>
                <a:gd name="T17" fmla="*/ 1 h 501"/>
                <a:gd name="T18" fmla="*/ 1 w 437"/>
                <a:gd name="T19" fmla="*/ 1 h 501"/>
                <a:gd name="T20" fmla="*/ 1 w 437"/>
                <a:gd name="T21" fmla="*/ 1 h 501"/>
                <a:gd name="T22" fmla="*/ 1 w 437"/>
                <a:gd name="T23" fmla="*/ 1 h 501"/>
                <a:gd name="T24" fmla="*/ 1 w 437"/>
                <a:gd name="T25" fmla="*/ 1 h 501"/>
                <a:gd name="T26" fmla="*/ 1 w 437"/>
                <a:gd name="T27" fmla="*/ 1 h 501"/>
                <a:gd name="T28" fmla="*/ 1 w 437"/>
                <a:gd name="T29" fmla="*/ 1 h 501"/>
                <a:gd name="T30" fmla="*/ 0 w 437"/>
                <a:gd name="T31" fmla="*/ 1 h 501"/>
                <a:gd name="T32" fmla="*/ 0 w 437"/>
                <a:gd name="T33" fmla="*/ 1 h 501"/>
                <a:gd name="T34" fmla="*/ 0 w 437"/>
                <a:gd name="T35" fmla="*/ 2 h 501"/>
                <a:gd name="T36" fmla="*/ 0 w 437"/>
                <a:gd name="T37" fmla="*/ 2 h 501"/>
                <a:gd name="T38" fmla="*/ 0 w 437"/>
                <a:gd name="T39" fmla="*/ 2 h 501"/>
                <a:gd name="T40" fmla="*/ 0 w 437"/>
                <a:gd name="T41" fmla="*/ 2 h 501"/>
                <a:gd name="T42" fmla="*/ 0 w 437"/>
                <a:gd name="T43" fmla="*/ 2 h 501"/>
                <a:gd name="T44" fmla="*/ 0 w 437"/>
                <a:gd name="T45" fmla="*/ 2 h 501"/>
                <a:gd name="T46" fmla="*/ 0 w 437"/>
                <a:gd name="T47" fmla="*/ 2 h 501"/>
                <a:gd name="T48" fmla="*/ 0 w 437"/>
                <a:gd name="T49" fmla="*/ 2 h 501"/>
                <a:gd name="T50" fmla="*/ 0 w 437"/>
                <a:gd name="T51" fmla="*/ 2 h 501"/>
                <a:gd name="T52" fmla="*/ 0 w 437"/>
                <a:gd name="T53" fmla="*/ 2 h 501"/>
                <a:gd name="T54" fmla="*/ 0 w 437"/>
                <a:gd name="T55" fmla="*/ 2 h 501"/>
                <a:gd name="T56" fmla="*/ 0 w 437"/>
                <a:gd name="T57" fmla="*/ 1 h 501"/>
                <a:gd name="T58" fmla="*/ 0 w 437"/>
                <a:gd name="T59" fmla="*/ 1 h 501"/>
                <a:gd name="T60" fmla="*/ 1 w 437"/>
                <a:gd name="T61" fmla="*/ 0 h 501"/>
                <a:gd name="T62" fmla="*/ 1 w 437"/>
                <a:gd name="T63" fmla="*/ 0 h 501"/>
                <a:gd name="T64" fmla="*/ 1 w 437"/>
                <a:gd name="T65" fmla="*/ 0 h 501"/>
                <a:gd name="T66" fmla="*/ 1 w 437"/>
                <a:gd name="T67" fmla="*/ 0 h 501"/>
                <a:gd name="T68" fmla="*/ 2 w 437"/>
                <a:gd name="T69" fmla="*/ 0 h 501"/>
                <a:gd name="T70" fmla="*/ 2 w 437"/>
                <a:gd name="T71" fmla="*/ 0 h 501"/>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37"/>
                <a:gd name="T109" fmla="*/ 0 h 501"/>
                <a:gd name="T110" fmla="*/ 437 w 437"/>
                <a:gd name="T111" fmla="*/ 501 h 501"/>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37" h="501">
                  <a:moveTo>
                    <a:pt x="420" y="30"/>
                  </a:moveTo>
                  <a:lnTo>
                    <a:pt x="437" y="78"/>
                  </a:lnTo>
                  <a:lnTo>
                    <a:pt x="437" y="122"/>
                  </a:lnTo>
                  <a:lnTo>
                    <a:pt x="422" y="164"/>
                  </a:lnTo>
                  <a:lnTo>
                    <a:pt x="402" y="205"/>
                  </a:lnTo>
                  <a:lnTo>
                    <a:pt x="374" y="245"/>
                  </a:lnTo>
                  <a:lnTo>
                    <a:pt x="349" y="285"/>
                  </a:lnTo>
                  <a:lnTo>
                    <a:pt x="330" y="327"/>
                  </a:lnTo>
                  <a:lnTo>
                    <a:pt x="320" y="371"/>
                  </a:lnTo>
                  <a:lnTo>
                    <a:pt x="270" y="426"/>
                  </a:lnTo>
                  <a:lnTo>
                    <a:pt x="276" y="412"/>
                  </a:lnTo>
                  <a:lnTo>
                    <a:pt x="284" y="397"/>
                  </a:lnTo>
                  <a:lnTo>
                    <a:pt x="290" y="383"/>
                  </a:lnTo>
                  <a:lnTo>
                    <a:pt x="297" y="369"/>
                  </a:lnTo>
                  <a:lnTo>
                    <a:pt x="299" y="354"/>
                  </a:lnTo>
                  <a:lnTo>
                    <a:pt x="301" y="340"/>
                  </a:lnTo>
                  <a:lnTo>
                    <a:pt x="299" y="324"/>
                  </a:lnTo>
                  <a:lnTo>
                    <a:pt x="295" y="310"/>
                  </a:lnTo>
                  <a:lnTo>
                    <a:pt x="286" y="300"/>
                  </a:lnTo>
                  <a:lnTo>
                    <a:pt x="279" y="292"/>
                  </a:lnTo>
                  <a:lnTo>
                    <a:pt x="273" y="283"/>
                  </a:lnTo>
                  <a:lnTo>
                    <a:pt x="267" y="276"/>
                  </a:lnTo>
                  <a:lnTo>
                    <a:pt x="260" y="269"/>
                  </a:lnTo>
                  <a:lnTo>
                    <a:pt x="252" y="262"/>
                  </a:lnTo>
                  <a:lnTo>
                    <a:pt x="243" y="256"/>
                  </a:lnTo>
                  <a:lnTo>
                    <a:pt x="235" y="250"/>
                  </a:lnTo>
                  <a:lnTo>
                    <a:pt x="207" y="250"/>
                  </a:lnTo>
                  <a:lnTo>
                    <a:pt x="182" y="254"/>
                  </a:lnTo>
                  <a:lnTo>
                    <a:pt x="159" y="263"/>
                  </a:lnTo>
                  <a:lnTo>
                    <a:pt x="138" y="275"/>
                  </a:lnTo>
                  <a:lnTo>
                    <a:pt x="117" y="289"/>
                  </a:lnTo>
                  <a:lnTo>
                    <a:pt x="98" y="308"/>
                  </a:lnTo>
                  <a:lnTo>
                    <a:pt x="82" y="328"/>
                  </a:lnTo>
                  <a:lnTo>
                    <a:pt x="69" y="351"/>
                  </a:lnTo>
                  <a:lnTo>
                    <a:pt x="60" y="363"/>
                  </a:lnTo>
                  <a:lnTo>
                    <a:pt x="56" y="376"/>
                  </a:lnTo>
                  <a:lnTo>
                    <a:pt x="55" y="390"/>
                  </a:lnTo>
                  <a:lnTo>
                    <a:pt x="56" y="405"/>
                  </a:lnTo>
                  <a:lnTo>
                    <a:pt x="58" y="419"/>
                  </a:lnTo>
                  <a:lnTo>
                    <a:pt x="62" y="435"/>
                  </a:lnTo>
                  <a:lnTo>
                    <a:pt x="67" y="448"/>
                  </a:lnTo>
                  <a:lnTo>
                    <a:pt x="73" y="461"/>
                  </a:lnTo>
                  <a:lnTo>
                    <a:pt x="79" y="466"/>
                  </a:lnTo>
                  <a:lnTo>
                    <a:pt x="84" y="472"/>
                  </a:lnTo>
                  <a:lnTo>
                    <a:pt x="88" y="477"/>
                  </a:lnTo>
                  <a:lnTo>
                    <a:pt x="93" y="483"/>
                  </a:lnTo>
                  <a:lnTo>
                    <a:pt x="99" y="491"/>
                  </a:lnTo>
                  <a:lnTo>
                    <a:pt x="109" y="501"/>
                  </a:lnTo>
                  <a:lnTo>
                    <a:pt x="92" y="501"/>
                  </a:lnTo>
                  <a:lnTo>
                    <a:pt x="75" y="499"/>
                  </a:lnTo>
                  <a:lnTo>
                    <a:pt x="60" y="492"/>
                  </a:lnTo>
                  <a:lnTo>
                    <a:pt x="47" y="485"/>
                  </a:lnTo>
                  <a:lnTo>
                    <a:pt x="34" y="473"/>
                  </a:lnTo>
                  <a:lnTo>
                    <a:pt x="23" y="462"/>
                  </a:lnTo>
                  <a:lnTo>
                    <a:pt x="14" y="449"/>
                  </a:lnTo>
                  <a:lnTo>
                    <a:pt x="9" y="436"/>
                  </a:lnTo>
                  <a:lnTo>
                    <a:pt x="0" y="373"/>
                  </a:lnTo>
                  <a:lnTo>
                    <a:pt x="5" y="315"/>
                  </a:lnTo>
                  <a:lnTo>
                    <a:pt x="22" y="257"/>
                  </a:lnTo>
                  <a:lnTo>
                    <a:pt x="50" y="203"/>
                  </a:lnTo>
                  <a:lnTo>
                    <a:pt x="85" y="152"/>
                  </a:lnTo>
                  <a:lnTo>
                    <a:pt x="127" y="105"/>
                  </a:lnTo>
                  <a:lnTo>
                    <a:pt x="174" y="62"/>
                  </a:lnTo>
                  <a:lnTo>
                    <a:pt x="224" y="24"/>
                  </a:lnTo>
                  <a:lnTo>
                    <a:pt x="249" y="15"/>
                  </a:lnTo>
                  <a:lnTo>
                    <a:pt x="275" y="9"/>
                  </a:lnTo>
                  <a:lnTo>
                    <a:pt x="300" y="2"/>
                  </a:lnTo>
                  <a:lnTo>
                    <a:pt x="325" y="0"/>
                  </a:lnTo>
                  <a:lnTo>
                    <a:pt x="349" y="0"/>
                  </a:lnTo>
                  <a:lnTo>
                    <a:pt x="373" y="5"/>
                  </a:lnTo>
                  <a:lnTo>
                    <a:pt x="396" y="13"/>
                  </a:lnTo>
                  <a:lnTo>
                    <a:pt x="420" y="30"/>
                  </a:lnTo>
                  <a:close/>
                </a:path>
              </a:pathLst>
            </a:custGeom>
            <a:solidFill>
              <a:srgbClr val="FFFF4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8" name="Freeform 12"/>
            <p:cNvSpPr>
              <a:spLocks/>
            </p:cNvSpPr>
            <p:nvPr/>
          </p:nvSpPr>
          <p:spPr bwMode="auto">
            <a:xfrm>
              <a:off x="1403" y="1329"/>
              <a:ext cx="926" cy="688"/>
            </a:xfrm>
            <a:custGeom>
              <a:avLst/>
              <a:gdLst>
                <a:gd name="T0" fmla="*/ 11 w 2779"/>
                <a:gd name="T1" fmla="*/ 2 h 2065"/>
                <a:gd name="T2" fmla="*/ 9 w 2779"/>
                <a:gd name="T3" fmla="*/ 4 h 2065"/>
                <a:gd name="T4" fmla="*/ 8 w 2779"/>
                <a:gd name="T5" fmla="*/ 6 h 2065"/>
                <a:gd name="T6" fmla="*/ 6 w 2779"/>
                <a:gd name="T7" fmla="*/ 8 h 2065"/>
                <a:gd name="T8" fmla="*/ 6 w 2779"/>
                <a:gd name="T9" fmla="*/ 8 h 2065"/>
                <a:gd name="T10" fmla="*/ 5 w 2779"/>
                <a:gd name="T11" fmla="*/ 8 h 2065"/>
                <a:gd name="T12" fmla="*/ 5 w 2779"/>
                <a:gd name="T13" fmla="*/ 8 h 2065"/>
                <a:gd name="T14" fmla="*/ 5 w 2779"/>
                <a:gd name="T15" fmla="*/ 8 h 2065"/>
                <a:gd name="T16" fmla="*/ 4 w 2779"/>
                <a:gd name="T17" fmla="*/ 8 h 2065"/>
                <a:gd name="T18" fmla="*/ 3 w 2779"/>
                <a:gd name="T19" fmla="*/ 8 h 2065"/>
                <a:gd name="T20" fmla="*/ 2 w 2779"/>
                <a:gd name="T21" fmla="*/ 8 h 2065"/>
                <a:gd name="T22" fmla="*/ 1 w 2779"/>
                <a:gd name="T23" fmla="*/ 7 h 2065"/>
                <a:gd name="T24" fmla="*/ 0 w 2779"/>
                <a:gd name="T25" fmla="*/ 7 h 2065"/>
                <a:gd name="T26" fmla="*/ 0 w 2779"/>
                <a:gd name="T27" fmla="*/ 7 h 2065"/>
                <a:gd name="T28" fmla="*/ 0 w 2779"/>
                <a:gd name="T29" fmla="*/ 7 h 2065"/>
                <a:gd name="T30" fmla="*/ 0 w 2779"/>
                <a:gd name="T31" fmla="*/ 7 h 2065"/>
                <a:gd name="T32" fmla="*/ 1 w 2779"/>
                <a:gd name="T33" fmla="*/ 7 h 2065"/>
                <a:gd name="T34" fmla="*/ 2 w 2779"/>
                <a:gd name="T35" fmla="*/ 7 h 2065"/>
                <a:gd name="T36" fmla="*/ 3 w 2779"/>
                <a:gd name="T37" fmla="*/ 7 h 2065"/>
                <a:gd name="T38" fmla="*/ 4 w 2779"/>
                <a:gd name="T39" fmla="*/ 8 h 2065"/>
                <a:gd name="T40" fmla="*/ 5 w 2779"/>
                <a:gd name="T41" fmla="*/ 8 h 2065"/>
                <a:gd name="T42" fmla="*/ 5 w 2779"/>
                <a:gd name="T43" fmla="*/ 8 h 2065"/>
                <a:gd name="T44" fmla="*/ 5 w 2779"/>
                <a:gd name="T45" fmla="*/ 8 h 2065"/>
                <a:gd name="T46" fmla="*/ 5 w 2779"/>
                <a:gd name="T47" fmla="*/ 8 h 2065"/>
                <a:gd name="T48" fmla="*/ 6 w 2779"/>
                <a:gd name="T49" fmla="*/ 8 h 2065"/>
                <a:gd name="T50" fmla="*/ 6 w 2779"/>
                <a:gd name="T51" fmla="*/ 8 h 2065"/>
                <a:gd name="T52" fmla="*/ 6 w 2779"/>
                <a:gd name="T53" fmla="*/ 7 h 2065"/>
                <a:gd name="T54" fmla="*/ 6 w 2779"/>
                <a:gd name="T55" fmla="*/ 7 h 2065"/>
                <a:gd name="T56" fmla="*/ 7 w 2779"/>
                <a:gd name="T57" fmla="*/ 6 h 2065"/>
                <a:gd name="T58" fmla="*/ 8 w 2779"/>
                <a:gd name="T59" fmla="*/ 5 h 2065"/>
                <a:gd name="T60" fmla="*/ 9 w 2779"/>
                <a:gd name="T61" fmla="*/ 3 h 2065"/>
                <a:gd name="T62" fmla="*/ 10 w 2779"/>
                <a:gd name="T63" fmla="*/ 2 h 2065"/>
                <a:gd name="T64" fmla="*/ 11 w 2779"/>
                <a:gd name="T65" fmla="*/ 0 h 2065"/>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2779"/>
                <a:gd name="T100" fmla="*/ 0 h 2065"/>
                <a:gd name="T101" fmla="*/ 2779 w 2779"/>
                <a:gd name="T102" fmla="*/ 2065 h 2065"/>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2779" h="2065">
                  <a:moveTo>
                    <a:pt x="2760" y="136"/>
                  </a:moveTo>
                  <a:lnTo>
                    <a:pt x="2588" y="377"/>
                  </a:lnTo>
                  <a:lnTo>
                    <a:pt x="2421" y="619"/>
                  </a:lnTo>
                  <a:lnTo>
                    <a:pt x="2257" y="863"/>
                  </a:lnTo>
                  <a:lnTo>
                    <a:pt x="2092" y="1107"/>
                  </a:lnTo>
                  <a:lnTo>
                    <a:pt x="1923" y="1348"/>
                  </a:lnTo>
                  <a:lnTo>
                    <a:pt x="1751" y="1589"/>
                  </a:lnTo>
                  <a:lnTo>
                    <a:pt x="1572" y="1827"/>
                  </a:lnTo>
                  <a:lnTo>
                    <a:pt x="1385" y="2063"/>
                  </a:lnTo>
                  <a:lnTo>
                    <a:pt x="1344" y="2065"/>
                  </a:lnTo>
                  <a:lnTo>
                    <a:pt x="1307" y="2064"/>
                  </a:lnTo>
                  <a:lnTo>
                    <a:pt x="1271" y="2059"/>
                  </a:lnTo>
                  <a:lnTo>
                    <a:pt x="1236" y="2052"/>
                  </a:lnTo>
                  <a:lnTo>
                    <a:pt x="1200" y="2043"/>
                  </a:lnTo>
                  <a:lnTo>
                    <a:pt x="1164" y="2037"/>
                  </a:lnTo>
                  <a:lnTo>
                    <a:pt x="1126" y="2030"/>
                  </a:lnTo>
                  <a:lnTo>
                    <a:pt x="1089" y="2028"/>
                  </a:lnTo>
                  <a:lnTo>
                    <a:pt x="957" y="2003"/>
                  </a:lnTo>
                  <a:lnTo>
                    <a:pt x="826" y="1976"/>
                  </a:lnTo>
                  <a:lnTo>
                    <a:pt x="694" y="1944"/>
                  </a:lnTo>
                  <a:lnTo>
                    <a:pt x="564" y="1910"/>
                  </a:lnTo>
                  <a:lnTo>
                    <a:pt x="433" y="1872"/>
                  </a:lnTo>
                  <a:lnTo>
                    <a:pt x="306" y="1831"/>
                  </a:lnTo>
                  <a:lnTo>
                    <a:pt x="181" y="1785"/>
                  </a:lnTo>
                  <a:lnTo>
                    <a:pt x="60" y="1737"/>
                  </a:lnTo>
                  <a:lnTo>
                    <a:pt x="40" y="1724"/>
                  </a:lnTo>
                  <a:lnTo>
                    <a:pt x="28" y="1708"/>
                  </a:lnTo>
                  <a:lnTo>
                    <a:pt x="21" y="1691"/>
                  </a:lnTo>
                  <a:lnTo>
                    <a:pt x="16" y="1673"/>
                  </a:lnTo>
                  <a:lnTo>
                    <a:pt x="13" y="1655"/>
                  </a:lnTo>
                  <a:lnTo>
                    <a:pt x="11" y="1636"/>
                  </a:lnTo>
                  <a:lnTo>
                    <a:pt x="6" y="1618"/>
                  </a:lnTo>
                  <a:lnTo>
                    <a:pt x="0" y="1601"/>
                  </a:lnTo>
                  <a:lnTo>
                    <a:pt x="150" y="1646"/>
                  </a:lnTo>
                  <a:lnTo>
                    <a:pt x="302" y="1692"/>
                  </a:lnTo>
                  <a:lnTo>
                    <a:pt x="456" y="1737"/>
                  </a:lnTo>
                  <a:lnTo>
                    <a:pt x="611" y="1780"/>
                  </a:lnTo>
                  <a:lnTo>
                    <a:pt x="767" y="1820"/>
                  </a:lnTo>
                  <a:lnTo>
                    <a:pt x="925" y="1856"/>
                  </a:lnTo>
                  <a:lnTo>
                    <a:pt x="1086" y="1887"/>
                  </a:lnTo>
                  <a:lnTo>
                    <a:pt x="1249" y="1912"/>
                  </a:lnTo>
                  <a:lnTo>
                    <a:pt x="1259" y="1919"/>
                  </a:lnTo>
                  <a:lnTo>
                    <a:pt x="1271" y="1927"/>
                  </a:lnTo>
                  <a:lnTo>
                    <a:pt x="1282" y="1932"/>
                  </a:lnTo>
                  <a:lnTo>
                    <a:pt x="1295" y="1939"/>
                  </a:lnTo>
                  <a:lnTo>
                    <a:pt x="1307" y="1941"/>
                  </a:lnTo>
                  <a:lnTo>
                    <a:pt x="1320" y="1942"/>
                  </a:lnTo>
                  <a:lnTo>
                    <a:pt x="1333" y="1939"/>
                  </a:lnTo>
                  <a:lnTo>
                    <a:pt x="1350" y="1932"/>
                  </a:lnTo>
                  <a:lnTo>
                    <a:pt x="1377" y="1904"/>
                  </a:lnTo>
                  <a:lnTo>
                    <a:pt x="1404" y="1874"/>
                  </a:lnTo>
                  <a:lnTo>
                    <a:pt x="1428" y="1842"/>
                  </a:lnTo>
                  <a:lnTo>
                    <a:pt x="1453" y="1810"/>
                  </a:lnTo>
                  <a:lnTo>
                    <a:pt x="1476" y="1776"/>
                  </a:lnTo>
                  <a:lnTo>
                    <a:pt x="1499" y="1743"/>
                  </a:lnTo>
                  <a:lnTo>
                    <a:pt x="1523" y="1712"/>
                  </a:lnTo>
                  <a:lnTo>
                    <a:pt x="1551" y="1681"/>
                  </a:lnTo>
                  <a:lnTo>
                    <a:pt x="1684" y="1496"/>
                  </a:lnTo>
                  <a:lnTo>
                    <a:pt x="1817" y="1310"/>
                  </a:lnTo>
                  <a:lnTo>
                    <a:pt x="1949" y="1123"/>
                  </a:lnTo>
                  <a:lnTo>
                    <a:pt x="2082" y="938"/>
                  </a:lnTo>
                  <a:lnTo>
                    <a:pt x="2214" y="751"/>
                  </a:lnTo>
                  <a:lnTo>
                    <a:pt x="2349" y="568"/>
                  </a:lnTo>
                  <a:lnTo>
                    <a:pt x="2487" y="386"/>
                  </a:lnTo>
                  <a:lnTo>
                    <a:pt x="2629" y="207"/>
                  </a:lnTo>
                  <a:lnTo>
                    <a:pt x="2779" y="0"/>
                  </a:lnTo>
                  <a:lnTo>
                    <a:pt x="2760" y="136"/>
                  </a:lnTo>
                  <a:close/>
                </a:path>
              </a:pathLst>
            </a:custGeom>
            <a:solidFill>
              <a:srgbClr val="FF9F4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69" name="Freeform 13"/>
            <p:cNvSpPr>
              <a:spLocks/>
            </p:cNvSpPr>
            <p:nvPr/>
          </p:nvSpPr>
          <p:spPr bwMode="auto">
            <a:xfrm>
              <a:off x="1970" y="1332"/>
              <a:ext cx="135" cy="173"/>
            </a:xfrm>
            <a:custGeom>
              <a:avLst/>
              <a:gdLst>
                <a:gd name="T0" fmla="*/ 2 w 406"/>
                <a:gd name="T1" fmla="*/ 1 h 519"/>
                <a:gd name="T2" fmla="*/ 2 w 406"/>
                <a:gd name="T3" fmla="*/ 1 h 519"/>
                <a:gd name="T4" fmla="*/ 1 w 406"/>
                <a:gd name="T5" fmla="*/ 2 h 519"/>
                <a:gd name="T6" fmla="*/ 1 w 406"/>
                <a:gd name="T7" fmla="*/ 2 h 519"/>
                <a:gd name="T8" fmla="*/ 1 w 406"/>
                <a:gd name="T9" fmla="*/ 2 h 519"/>
                <a:gd name="T10" fmla="*/ 1 w 406"/>
                <a:gd name="T11" fmla="*/ 2 h 519"/>
                <a:gd name="T12" fmla="*/ 1 w 406"/>
                <a:gd name="T13" fmla="*/ 2 h 519"/>
                <a:gd name="T14" fmla="*/ 1 w 406"/>
                <a:gd name="T15" fmla="*/ 2 h 519"/>
                <a:gd name="T16" fmla="*/ 1 w 406"/>
                <a:gd name="T17" fmla="*/ 1 h 519"/>
                <a:gd name="T18" fmla="*/ 1 w 406"/>
                <a:gd name="T19" fmla="*/ 1 h 519"/>
                <a:gd name="T20" fmla="*/ 1 w 406"/>
                <a:gd name="T21" fmla="*/ 1 h 519"/>
                <a:gd name="T22" fmla="*/ 1 w 406"/>
                <a:gd name="T23" fmla="*/ 1 h 519"/>
                <a:gd name="T24" fmla="*/ 1 w 406"/>
                <a:gd name="T25" fmla="*/ 1 h 519"/>
                <a:gd name="T26" fmla="*/ 1 w 406"/>
                <a:gd name="T27" fmla="*/ 1 h 519"/>
                <a:gd name="T28" fmla="*/ 1 w 406"/>
                <a:gd name="T29" fmla="*/ 1 h 519"/>
                <a:gd name="T30" fmla="*/ 1 w 406"/>
                <a:gd name="T31" fmla="*/ 1 h 519"/>
                <a:gd name="T32" fmla="*/ 0 w 406"/>
                <a:gd name="T33" fmla="*/ 1 h 519"/>
                <a:gd name="T34" fmla="*/ 0 w 406"/>
                <a:gd name="T35" fmla="*/ 2 h 519"/>
                <a:gd name="T36" fmla="*/ 0 w 406"/>
                <a:gd name="T37" fmla="*/ 2 h 519"/>
                <a:gd name="T38" fmla="*/ 0 w 406"/>
                <a:gd name="T39" fmla="*/ 2 h 519"/>
                <a:gd name="T40" fmla="*/ 0 w 406"/>
                <a:gd name="T41" fmla="*/ 2 h 519"/>
                <a:gd name="T42" fmla="*/ 0 w 406"/>
                <a:gd name="T43" fmla="*/ 2 h 519"/>
                <a:gd name="T44" fmla="*/ 0 w 406"/>
                <a:gd name="T45" fmla="*/ 2 h 519"/>
                <a:gd name="T46" fmla="*/ 0 w 406"/>
                <a:gd name="T47" fmla="*/ 2 h 519"/>
                <a:gd name="T48" fmla="*/ 0 w 406"/>
                <a:gd name="T49" fmla="*/ 2 h 519"/>
                <a:gd name="T50" fmla="*/ 0 w 406"/>
                <a:gd name="T51" fmla="*/ 2 h 519"/>
                <a:gd name="T52" fmla="*/ 0 w 406"/>
                <a:gd name="T53" fmla="*/ 2 h 519"/>
                <a:gd name="T54" fmla="*/ 0 w 406"/>
                <a:gd name="T55" fmla="*/ 2 h 519"/>
                <a:gd name="T56" fmla="*/ 0 w 406"/>
                <a:gd name="T57" fmla="*/ 2 h 519"/>
                <a:gd name="T58" fmla="*/ 0 w 406"/>
                <a:gd name="T59" fmla="*/ 1 h 519"/>
                <a:gd name="T60" fmla="*/ 0 w 406"/>
                <a:gd name="T61" fmla="*/ 1 h 519"/>
                <a:gd name="T62" fmla="*/ 0 w 406"/>
                <a:gd name="T63" fmla="*/ 0 h 519"/>
                <a:gd name="T64" fmla="*/ 1 w 406"/>
                <a:gd name="T65" fmla="*/ 0 h 519"/>
                <a:gd name="T66" fmla="*/ 1 w 406"/>
                <a:gd name="T67" fmla="*/ 0 h 519"/>
                <a:gd name="T68" fmla="*/ 1 w 406"/>
                <a:gd name="T69" fmla="*/ 0 h 519"/>
                <a:gd name="T70" fmla="*/ 1 w 406"/>
                <a:gd name="T71" fmla="*/ 0 h 519"/>
                <a:gd name="T72" fmla="*/ 1 w 406"/>
                <a:gd name="T73" fmla="*/ 0 h 519"/>
                <a:gd name="T74" fmla="*/ 1 w 406"/>
                <a:gd name="T75" fmla="*/ 0 h 519"/>
                <a:gd name="T76" fmla="*/ 2 w 406"/>
                <a:gd name="T77" fmla="*/ 0 h 51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06"/>
                <a:gd name="T118" fmla="*/ 0 h 519"/>
                <a:gd name="T119" fmla="*/ 406 w 406"/>
                <a:gd name="T120" fmla="*/ 519 h 51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06" h="519">
                  <a:moveTo>
                    <a:pt x="406" y="113"/>
                  </a:moveTo>
                  <a:lnTo>
                    <a:pt x="406" y="166"/>
                  </a:lnTo>
                  <a:lnTo>
                    <a:pt x="400" y="219"/>
                  </a:lnTo>
                  <a:lnTo>
                    <a:pt x="388" y="272"/>
                  </a:lnTo>
                  <a:lnTo>
                    <a:pt x="369" y="323"/>
                  </a:lnTo>
                  <a:lnTo>
                    <a:pt x="344" y="371"/>
                  </a:lnTo>
                  <a:lnTo>
                    <a:pt x="313" y="417"/>
                  </a:lnTo>
                  <a:lnTo>
                    <a:pt x="277" y="460"/>
                  </a:lnTo>
                  <a:lnTo>
                    <a:pt x="236" y="499"/>
                  </a:lnTo>
                  <a:lnTo>
                    <a:pt x="243" y="481"/>
                  </a:lnTo>
                  <a:lnTo>
                    <a:pt x="252" y="465"/>
                  </a:lnTo>
                  <a:lnTo>
                    <a:pt x="261" y="449"/>
                  </a:lnTo>
                  <a:lnTo>
                    <a:pt x="270" y="433"/>
                  </a:lnTo>
                  <a:lnTo>
                    <a:pt x="276" y="416"/>
                  </a:lnTo>
                  <a:lnTo>
                    <a:pt x="279" y="400"/>
                  </a:lnTo>
                  <a:lnTo>
                    <a:pt x="278" y="381"/>
                  </a:lnTo>
                  <a:lnTo>
                    <a:pt x="275" y="362"/>
                  </a:lnTo>
                  <a:lnTo>
                    <a:pt x="269" y="352"/>
                  </a:lnTo>
                  <a:lnTo>
                    <a:pt x="263" y="341"/>
                  </a:lnTo>
                  <a:lnTo>
                    <a:pt x="257" y="330"/>
                  </a:lnTo>
                  <a:lnTo>
                    <a:pt x="250" y="320"/>
                  </a:lnTo>
                  <a:lnTo>
                    <a:pt x="241" y="309"/>
                  </a:lnTo>
                  <a:lnTo>
                    <a:pt x="233" y="301"/>
                  </a:lnTo>
                  <a:lnTo>
                    <a:pt x="222" y="295"/>
                  </a:lnTo>
                  <a:lnTo>
                    <a:pt x="211" y="293"/>
                  </a:lnTo>
                  <a:lnTo>
                    <a:pt x="195" y="289"/>
                  </a:lnTo>
                  <a:lnTo>
                    <a:pt x="182" y="290"/>
                  </a:lnTo>
                  <a:lnTo>
                    <a:pt x="169" y="293"/>
                  </a:lnTo>
                  <a:lnTo>
                    <a:pt x="158" y="298"/>
                  </a:lnTo>
                  <a:lnTo>
                    <a:pt x="146" y="304"/>
                  </a:lnTo>
                  <a:lnTo>
                    <a:pt x="137" y="311"/>
                  </a:lnTo>
                  <a:lnTo>
                    <a:pt x="126" y="319"/>
                  </a:lnTo>
                  <a:lnTo>
                    <a:pt x="115" y="328"/>
                  </a:lnTo>
                  <a:lnTo>
                    <a:pt x="102" y="341"/>
                  </a:lnTo>
                  <a:lnTo>
                    <a:pt x="91" y="354"/>
                  </a:lnTo>
                  <a:lnTo>
                    <a:pt x="81" y="368"/>
                  </a:lnTo>
                  <a:lnTo>
                    <a:pt x="73" y="383"/>
                  </a:lnTo>
                  <a:lnTo>
                    <a:pt x="66" y="398"/>
                  </a:lnTo>
                  <a:lnTo>
                    <a:pt x="60" y="415"/>
                  </a:lnTo>
                  <a:lnTo>
                    <a:pt x="57" y="431"/>
                  </a:lnTo>
                  <a:lnTo>
                    <a:pt x="55" y="449"/>
                  </a:lnTo>
                  <a:lnTo>
                    <a:pt x="56" y="457"/>
                  </a:lnTo>
                  <a:lnTo>
                    <a:pt x="59" y="466"/>
                  </a:lnTo>
                  <a:lnTo>
                    <a:pt x="62" y="475"/>
                  </a:lnTo>
                  <a:lnTo>
                    <a:pt x="66" y="485"/>
                  </a:lnTo>
                  <a:lnTo>
                    <a:pt x="69" y="493"/>
                  </a:lnTo>
                  <a:lnTo>
                    <a:pt x="74" y="502"/>
                  </a:lnTo>
                  <a:lnTo>
                    <a:pt x="79" y="510"/>
                  </a:lnTo>
                  <a:lnTo>
                    <a:pt x="85" y="519"/>
                  </a:lnTo>
                  <a:lnTo>
                    <a:pt x="73" y="516"/>
                  </a:lnTo>
                  <a:lnTo>
                    <a:pt x="62" y="512"/>
                  </a:lnTo>
                  <a:lnTo>
                    <a:pt x="53" y="505"/>
                  </a:lnTo>
                  <a:lnTo>
                    <a:pt x="44" y="498"/>
                  </a:lnTo>
                  <a:lnTo>
                    <a:pt x="34" y="488"/>
                  </a:lnTo>
                  <a:lnTo>
                    <a:pt x="27" y="478"/>
                  </a:lnTo>
                  <a:lnTo>
                    <a:pt x="20" y="467"/>
                  </a:lnTo>
                  <a:lnTo>
                    <a:pt x="14" y="459"/>
                  </a:lnTo>
                  <a:lnTo>
                    <a:pt x="1" y="404"/>
                  </a:lnTo>
                  <a:lnTo>
                    <a:pt x="0" y="349"/>
                  </a:lnTo>
                  <a:lnTo>
                    <a:pt x="6" y="295"/>
                  </a:lnTo>
                  <a:lnTo>
                    <a:pt x="22" y="242"/>
                  </a:lnTo>
                  <a:lnTo>
                    <a:pt x="45" y="190"/>
                  </a:lnTo>
                  <a:lnTo>
                    <a:pt x="75" y="141"/>
                  </a:lnTo>
                  <a:lnTo>
                    <a:pt x="111" y="96"/>
                  </a:lnTo>
                  <a:lnTo>
                    <a:pt x="155" y="57"/>
                  </a:lnTo>
                  <a:lnTo>
                    <a:pt x="176" y="41"/>
                  </a:lnTo>
                  <a:lnTo>
                    <a:pt x="199" y="27"/>
                  </a:lnTo>
                  <a:lnTo>
                    <a:pt x="223" y="15"/>
                  </a:lnTo>
                  <a:lnTo>
                    <a:pt x="249" y="8"/>
                  </a:lnTo>
                  <a:lnTo>
                    <a:pt x="273" y="1"/>
                  </a:lnTo>
                  <a:lnTo>
                    <a:pt x="298" y="0"/>
                  </a:lnTo>
                  <a:lnTo>
                    <a:pt x="322" y="2"/>
                  </a:lnTo>
                  <a:lnTo>
                    <a:pt x="346" y="12"/>
                  </a:lnTo>
                  <a:lnTo>
                    <a:pt x="348" y="21"/>
                  </a:lnTo>
                  <a:lnTo>
                    <a:pt x="355" y="30"/>
                  </a:lnTo>
                  <a:lnTo>
                    <a:pt x="364" y="35"/>
                  </a:lnTo>
                  <a:lnTo>
                    <a:pt x="376" y="37"/>
                  </a:lnTo>
                  <a:lnTo>
                    <a:pt x="406" y="113"/>
                  </a:lnTo>
                  <a:close/>
                </a:path>
              </a:pathLst>
            </a:custGeom>
            <a:solidFill>
              <a:srgbClr val="FFFF4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70" name="Freeform 14"/>
            <p:cNvSpPr>
              <a:spLocks/>
            </p:cNvSpPr>
            <p:nvPr/>
          </p:nvSpPr>
          <p:spPr bwMode="auto">
            <a:xfrm>
              <a:off x="1897" y="1418"/>
              <a:ext cx="24" cy="31"/>
            </a:xfrm>
            <a:custGeom>
              <a:avLst/>
              <a:gdLst>
                <a:gd name="T0" fmla="*/ 0 w 72"/>
                <a:gd name="T1" fmla="*/ 0 h 95"/>
                <a:gd name="T2" fmla="*/ 0 w 72"/>
                <a:gd name="T3" fmla="*/ 0 h 95"/>
                <a:gd name="T4" fmla="*/ 0 w 72"/>
                <a:gd name="T5" fmla="*/ 0 h 95"/>
                <a:gd name="T6" fmla="*/ 0 w 72"/>
                <a:gd name="T7" fmla="*/ 0 h 95"/>
                <a:gd name="T8" fmla="*/ 0 w 72"/>
                <a:gd name="T9" fmla="*/ 0 h 95"/>
                <a:gd name="T10" fmla="*/ 0 w 72"/>
                <a:gd name="T11" fmla="*/ 0 h 95"/>
                <a:gd name="T12" fmla="*/ 0 w 72"/>
                <a:gd name="T13" fmla="*/ 0 h 95"/>
                <a:gd name="T14" fmla="*/ 0 w 72"/>
                <a:gd name="T15" fmla="*/ 0 h 95"/>
                <a:gd name="T16" fmla="*/ 0 w 72"/>
                <a:gd name="T17" fmla="*/ 0 h 95"/>
                <a:gd name="T18" fmla="*/ 0 w 72"/>
                <a:gd name="T19" fmla="*/ 0 h 95"/>
                <a:gd name="T20" fmla="*/ 0 w 72"/>
                <a:gd name="T21" fmla="*/ 0 h 95"/>
                <a:gd name="T22" fmla="*/ 0 w 72"/>
                <a:gd name="T23" fmla="*/ 0 h 95"/>
                <a:gd name="T24" fmla="*/ 0 w 72"/>
                <a:gd name="T25" fmla="*/ 0 h 95"/>
                <a:gd name="T26" fmla="*/ 0 w 72"/>
                <a:gd name="T27" fmla="*/ 0 h 95"/>
                <a:gd name="T28" fmla="*/ 0 w 72"/>
                <a:gd name="T29" fmla="*/ 0 h 95"/>
                <a:gd name="T30" fmla="*/ 0 w 72"/>
                <a:gd name="T31" fmla="*/ 0 h 95"/>
                <a:gd name="T32" fmla="*/ 0 w 72"/>
                <a:gd name="T33" fmla="*/ 0 h 95"/>
                <a:gd name="T34" fmla="*/ 0 w 72"/>
                <a:gd name="T35" fmla="*/ 0 h 95"/>
                <a:gd name="T36" fmla="*/ 0 w 72"/>
                <a:gd name="T37" fmla="*/ 0 h 95"/>
                <a:gd name="T38" fmla="*/ 0 w 72"/>
                <a:gd name="T39" fmla="*/ 0 h 95"/>
                <a:gd name="T40" fmla="*/ 0 w 72"/>
                <a:gd name="T41" fmla="*/ 0 h 95"/>
                <a:gd name="T42" fmla="*/ 0 w 72"/>
                <a:gd name="T43" fmla="*/ 0 h 95"/>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72"/>
                <a:gd name="T67" fmla="*/ 0 h 95"/>
                <a:gd name="T68" fmla="*/ 72 w 72"/>
                <a:gd name="T69" fmla="*/ 95 h 95"/>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72" h="95">
                  <a:moveTo>
                    <a:pt x="72" y="30"/>
                  </a:moveTo>
                  <a:lnTo>
                    <a:pt x="72" y="43"/>
                  </a:lnTo>
                  <a:lnTo>
                    <a:pt x="70" y="54"/>
                  </a:lnTo>
                  <a:lnTo>
                    <a:pt x="64" y="63"/>
                  </a:lnTo>
                  <a:lnTo>
                    <a:pt x="58" y="71"/>
                  </a:lnTo>
                  <a:lnTo>
                    <a:pt x="48" y="76"/>
                  </a:lnTo>
                  <a:lnTo>
                    <a:pt x="39" y="83"/>
                  </a:lnTo>
                  <a:lnTo>
                    <a:pt x="29" y="88"/>
                  </a:lnTo>
                  <a:lnTo>
                    <a:pt x="22" y="95"/>
                  </a:lnTo>
                  <a:lnTo>
                    <a:pt x="2" y="95"/>
                  </a:lnTo>
                  <a:lnTo>
                    <a:pt x="0" y="78"/>
                  </a:lnTo>
                  <a:lnTo>
                    <a:pt x="2" y="65"/>
                  </a:lnTo>
                  <a:lnTo>
                    <a:pt x="6" y="51"/>
                  </a:lnTo>
                  <a:lnTo>
                    <a:pt x="13" y="39"/>
                  </a:lnTo>
                  <a:lnTo>
                    <a:pt x="21" y="26"/>
                  </a:lnTo>
                  <a:lnTo>
                    <a:pt x="30" y="16"/>
                  </a:lnTo>
                  <a:lnTo>
                    <a:pt x="40" y="6"/>
                  </a:lnTo>
                  <a:lnTo>
                    <a:pt x="52" y="0"/>
                  </a:lnTo>
                  <a:lnTo>
                    <a:pt x="62" y="2"/>
                  </a:lnTo>
                  <a:lnTo>
                    <a:pt x="70" y="11"/>
                  </a:lnTo>
                  <a:lnTo>
                    <a:pt x="72" y="20"/>
                  </a:lnTo>
                  <a:lnTo>
                    <a:pt x="72" y="30"/>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71" name="Freeform 15"/>
            <p:cNvSpPr>
              <a:spLocks/>
            </p:cNvSpPr>
            <p:nvPr/>
          </p:nvSpPr>
          <p:spPr bwMode="auto">
            <a:xfrm>
              <a:off x="2142" y="1421"/>
              <a:ext cx="223" cy="421"/>
            </a:xfrm>
            <a:custGeom>
              <a:avLst/>
              <a:gdLst>
                <a:gd name="T0" fmla="*/ 2 w 668"/>
                <a:gd name="T1" fmla="*/ 1 h 1264"/>
                <a:gd name="T2" fmla="*/ 2 w 668"/>
                <a:gd name="T3" fmla="*/ 1 h 1264"/>
                <a:gd name="T4" fmla="*/ 2 w 668"/>
                <a:gd name="T5" fmla="*/ 2 h 1264"/>
                <a:gd name="T6" fmla="*/ 2 w 668"/>
                <a:gd name="T7" fmla="*/ 2 h 1264"/>
                <a:gd name="T8" fmla="*/ 3 w 668"/>
                <a:gd name="T9" fmla="*/ 2 h 1264"/>
                <a:gd name="T10" fmla="*/ 2 w 668"/>
                <a:gd name="T11" fmla="*/ 2 h 1264"/>
                <a:gd name="T12" fmla="*/ 2 w 668"/>
                <a:gd name="T13" fmla="*/ 2 h 1264"/>
                <a:gd name="T14" fmla="*/ 2 w 668"/>
                <a:gd name="T15" fmla="*/ 2 h 1264"/>
                <a:gd name="T16" fmla="*/ 2 w 668"/>
                <a:gd name="T17" fmla="*/ 3 h 1264"/>
                <a:gd name="T18" fmla="*/ 2 w 668"/>
                <a:gd name="T19" fmla="*/ 3 h 1264"/>
                <a:gd name="T20" fmla="*/ 2 w 668"/>
                <a:gd name="T21" fmla="*/ 3 h 1264"/>
                <a:gd name="T22" fmla="*/ 2 w 668"/>
                <a:gd name="T23" fmla="*/ 3 h 1264"/>
                <a:gd name="T24" fmla="*/ 2 w 668"/>
                <a:gd name="T25" fmla="*/ 3 h 1264"/>
                <a:gd name="T26" fmla="*/ 1 w 668"/>
                <a:gd name="T27" fmla="*/ 2 h 1264"/>
                <a:gd name="T28" fmla="*/ 1 w 668"/>
                <a:gd name="T29" fmla="*/ 2 h 1264"/>
                <a:gd name="T30" fmla="*/ 1 w 668"/>
                <a:gd name="T31" fmla="*/ 2 h 1264"/>
                <a:gd name="T32" fmla="*/ 1 w 668"/>
                <a:gd name="T33" fmla="*/ 2 h 1264"/>
                <a:gd name="T34" fmla="*/ 1 w 668"/>
                <a:gd name="T35" fmla="*/ 2 h 1264"/>
                <a:gd name="T36" fmla="*/ 2 w 668"/>
                <a:gd name="T37" fmla="*/ 3 h 1264"/>
                <a:gd name="T38" fmla="*/ 2 w 668"/>
                <a:gd name="T39" fmla="*/ 3 h 1264"/>
                <a:gd name="T40" fmla="*/ 2 w 668"/>
                <a:gd name="T41" fmla="*/ 4 h 1264"/>
                <a:gd name="T42" fmla="*/ 2 w 668"/>
                <a:gd name="T43" fmla="*/ 4 h 1264"/>
                <a:gd name="T44" fmla="*/ 2 w 668"/>
                <a:gd name="T45" fmla="*/ 3 h 1264"/>
                <a:gd name="T46" fmla="*/ 1 w 668"/>
                <a:gd name="T47" fmla="*/ 3 h 1264"/>
                <a:gd name="T48" fmla="*/ 1 w 668"/>
                <a:gd name="T49" fmla="*/ 3 h 1264"/>
                <a:gd name="T50" fmla="*/ 1 w 668"/>
                <a:gd name="T51" fmla="*/ 3 h 1264"/>
                <a:gd name="T52" fmla="*/ 1 w 668"/>
                <a:gd name="T53" fmla="*/ 4 h 1264"/>
                <a:gd name="T54" fmla="*/ 2 w 668"/>
                <a:gd name="T55" fmla="*/ 4 h 1264"/>
                <a:gd name="T56" fmla="*/ 2 w 668"/>
                <a:gd name="T57" fmla="*/ 4 h 1264"/>
                <a:gd name="T58" fmla="*/ 1 w 668"/>
                <a:gd name="T59" fmla="*/ 4 h 1264"/>
                <a:gd name="T60" fmla="*/ 1 w 668"/>
                <a:gd name="T61" fmla="*/ 4 h 1264"/>
                <a:gd name="T62" fmla="*/ 1 w 668"/>
                <a:gd name="T63" fmla="*/ 5 h 1264"/>
                <a:gd name="T64" fmla="*/ 1 w 668"/>
                <a:gd name="T65" fmla="*/ 4 h 1264"/>
                <a:gd name="T66" fmla="*/ 1 w 668"/>
                <a:gd name="T67" fmla="*/ 5 h 1264"/>
                <a:gd name="T68" fmla="*/ 1 w 668"/>
                <a:gd name="T69" fmla="*/ 5 h 1264"/>
                <a:gd name="T70" fmla="*/ 1 w 668"/>
                <a:gd name="T71" fmla="*/ 5 h 1264"/>
                <a:gd name="T72" fmla="*/ 1 w 668"/>
                <a:gd name="T73" fmla="*/ 5 h 1264"/>
                <a:gd name="T74" fmla="*/ 0 w 668"/>
                <a:gd name="T75" fmla="*/ 3 h 1264"/>
                <a:gd name="T76" fmla="*/ 0 w 668"/>
                <a:gd name="T77" fmla="*/ 4 h 1264"/>
                <a:gd name="T78" fmla="*/ 0 w 668"/>
                <a:gd name="T79" fmla="*/ 3 h 1264"/>
                <a:gd name="T80" fmla="*/ 0 w 668"/>
                <a:gd name="T81" fmla="*/ 2 h 1264"/>
                <a:gd name="T82" fmla="*/ 0 w 668"/>
                <a:gd name="T83" fmla="*/ 2 h 1264"/>
                <a:gd name="T84" fmla="*/ 1 w 668"/>
                <a:gd name="T85" fmla="*/ 3 h 1264"/>
                <a:gd name="T86" fmla="*/ 1 w 668"/>
                <a:gd name="T87" fmla="*/ 3 h 1264"/>
                <a:gd name="T88" fmla="*/ 1 w 668"/>
                <a:gd name="T89" fmla="*/ 2 h 1264"/>
                <a:gd name="T90" fmla="*/ 1 w 668"/>
                <a:gd name="T91" fmla="*/ 3 h 1264"/>
                <a:gd name="T92" fmla="*/ 1 w 668"/>
                <a:gd name="T93" fmla="*/ 3 h 1264"/>
                <a:gd name="T94" fmla="*/ 1 w 668"/>
                <a:gd name="T95" fmla="*/ 2 h 1264"/>
                <a:gd name="T96" fmla="*/ 1 w 668"/>
                <a:gd name="T97" fmla="*/ 1 h 1264"/>
                <a:gd name="T98" fmla="*/ 1 w 668"/>
                <a:gd name="T99" fmla="*/ 1 h 1264"/>
                <a:gd name="T100" fmla="*/ 1 w 668"/>
                <a:gd name="T101" fmla="*/ 2 h 1264"/>
                <a:gd name="T102" fmla="*/ 2 w 668"/>
                <a:gd name="T103" fmla="*/ 2 h 1264"/>
                <a:gd name="T104" fmla="*/ 1 w 668"/>
                <a:gd name="T105" fmla="*/ 1 h 1264"/>
                <a:gd name="T106" fmla="*/ 2 w 668"/>
                <a:gd name="T107" fmla="*/ 1 h 1264"/>
                <a:gd name="T108" fmla="*/ 2 w 668"/>
                <a:gd name="T109" fmla="*/ 1 h 1264"/>
                <a:gd name="T110" fmla="*/ 2 w 668"/>
                <a:gd name="T111" fmla="*/ 1 h 1264"/>
                <a:gd name="T112" fmla="*/ 2 w 668"/>
                <a:gd name="T113" fmla="*/ 1 h 1264"/>
                <a:gd name="T114" fmla="*/ 2 w 668"/>
                <a:gd name="T115" fmla="*/ 0 h 1264"/>
                <a:gd name="T116" fmla="*/ 2 w 668"/>
                <a:gd name="T117" fmla="*/ 1 h 1264"/>
                <a:gd name="T118" fmla="*/ 2 w 668"/>
                <a:gd name="T119" fmla="*/ 1 h 1264"/>
                <a:gd name="T120" fmla="*/ 2 w 668"/>
                <a:gd name="T121" fmla="*/ 0 h 1264"/>
                <a:gd name="T122" fmla="*/ 2 w 668"/>
                <a:gd name="T123" fmla="*/ 1 h 1264"/>
                <a:gd name="T124" fmla="*/ 3 w 668"/>
                <a:gd name="T125" fmla="*/ 1 h 126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68"/>
                <a:gd name="T190" fmla="*/ 0 h 1264"/>
                <a:gd name="T191" fmla="*/ 668 w 668"/>
                <a:gd name="T192" fmla="*/ 1264 h 126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68" h="1264">
                  <a:moveTo>
                    <a:pt x="668" y="351"/>
                  </a:moveTo>
                  <a:lnTo>
                    <a:pt x="650" y="351"/>
                  </a:lnTo>
                  <a:lnTo>
                    <a:pt x="633" y="352"/>
                  </a:lnTo>
                  <a:lnTo>
                    <a:pt x="615" y="351"/>
                  </a:lnTo>
                  <a:lnTo>
                    <a:pt x="598" y="349"/>
                  </a:lnTo>
                  <a:lnTo>
                    <a:pt x="581" y="344"/>
                  </a:lnTo>
                  <a:lnTo>
                    <a:pt x="566" y="338"/>
                  </a:lnTo>
                  <a:lnTo>
                    <a:pt x="550" y="330"/>
                  </a:lnTo>
                  <a:lnTo>
                    <a:pt x="537" y="320"/>
                  </a:lnTo>
                  <a:lnTo>
                    <a:pt x="524" y="326"/>
                  </a:lnTo>
                  <a:lnTo>
                    <a:pt x="519" y="335"/>
                  </a:lnTo>
                  <a:lnTo>
                    <a:pt x="518" y="344"/>
                  </a:lnTo>
                  <a:lnTo>
                    <a:pt x="520" y="356"/>
                  </a:lnTo>
                  <a:lnTo>
                    <a:pt x="524" y="366"/>
                  </a:lnTo>
                  <a:lnTo>
                    <a:pt x="531" y="377"/>
                  </a:lnTo>
                  <a:lnTo>
                    <a:pt x="536" y="386"/>
                  </a:lnTo>
                  <a:lnTo>
                    <a:pt x="543" y="396"/>
                  </a:lnTo>
                  <a:lnTo>
                    <a:pt x="556" y="409"/>
                  </a:lnTo>
                  <a:lnTo>
                    <a:pt x="569" y="423"/>
                  </a:lnTo>
                  <a:lnTo>
                    <a:pt x="582" y="435"/>
                  </a:lnTo>
                  <a:lnTo>
                    <a:pt x="596" y="448"/>
                  </a:lnTo>
                  <a:lnTo>
                    <a:pt x="609" y="457"/>
                  </a:lnTo>
                  <a:lnTo>
                    <a:pt x="624" y="467"/>
                  </a:lnTo>
                  <a:lnTo>
                    <a:pt x="640" y="473"/>
                  </a:lnTo>
                  <a:lnTo>
                    <a:pt x="657" y="481"/>
                  </a:lnTo>
                  <a:lnTo>
                    <a:pt x="638" y="485"/>
                  </a:lnTo>
                  <a:lnTo>
                    <a:pt x="619" y="488"/>
                  </a:lnTo>
                  <a:lnTo>
                    <a:pt x="598" y="487"/>
                  </a:lnTo>
                  <a:lnTo>
                    <a:pt x="578" y="484"/>
                  </a:lnTo>
                  <a:lnTo>
                    <a:pt x="556" y="478"/>
                  </a:lnTo>
                  <a:lnTo>
                    <a:pt x="536" y="471"/>
                  </a:lnTo>
                  <a:lnTo>
                    <a:pt x="518" y="461"/>
                  </a:lnTo>
                  <a:lnTo>
                    <a:pt x="502" y="451"/>
                  </a:lnTo>
                  <a:lnTo>
                    <a:pt x="490" y="456"/>
                  </a:lnTo>
                  <a:lnTo>
                    <a:pt x="484" y="463"/>
                  </a:lnTo>
                  <a:lnTo>
                    <a:pt x="479" y="473"/>
                  </a:lnTo>
                  <a:lnTo>
                    <a:pt x="478" y="484"/>
                  </a:lnTo>
                  <a:lnTo>
                    <a:pt x="478" y="495"/>
                  </a:lnTo>
                  <a:lnTo>
                    <a:pt x="482" y="507"/>
                  </a:lnTo>
                  <a:lnTo>
                    <a:pt x="486" y="517"/>
                  </a:lnTo>
                  <a:lnTo>
                    <a:pt x="492" y="527"/>
                  </a:lnTo>
                  <a:lnTo>
                    <a:pt x="568" y="602"/>
                  </a:lnTo>
                  <a:lnTo>
                    <a:pt x="467" y="567"/>
                  </a:lnTo>
                  <a:lnTo>
                    <a:pt x="454" y="588"/>
                  </a:lnTo>
                  <a:lnTo>
                    <a:pt x="452" y="610"/>
                  </a:lnTo>
                  <a:lnTo>
                    <a:pt x="458" y="629"/>
                  </a:lnTo>
                  <a:lnTo>
                    <a:pt x="471" y="650"/>
                  </a:lnTo>
                  <a:lnTo>
                    <a:pt x="485" y="667"/>
                  </a:lnTo>
                  <a:lnTo>
                    <a:pt x="501" y="684"/>
                  </a:lnTo>
                  <a:lnTo>
                    <a:pt x="515" y="699"/>
                  </a:lnTo>
                  <a:lnTo>
                    <a:pt x="527" y="712"/>
                  </a:lnTo>
                  <a:lnTo>
                    <a:pt x="514" y="713"/>
                  </a:lnTo>
                  <a:lnTo>
                    <a:pt x="501" y="712"/>
                  </a:lnTo>
                  <a:lnTo>
                    <a:pt x="488" y="707"/>
                  </a:lnTo>
                  <a:lnTo>
                    <a:pt x="476" y="703"/>
                  </a:lnTo>
                  <a:lnTo>
                    <a:pt x="464" y="700"/>
                  </a:lnTo>
                  <a:lnTo>
                    <a:pt x="454" y="702"/>
                  </a:lnTo>
                  <a:lnTo>
                    <a:pt x="447" y="712"/>
                  </a:lnTo>
                  <a:lnTo>
                    <a:pt x="442" y="732"/>
                  </a:lnTo>
                  <a:lnTo>
                    <a:pt x="442" y="738"/>
                  </a:lnTo>
                  <a:lnTo>
                    <a:pt x="444" y="744"/>
                  </a:lnTo>
                  <a:lnTo>
                    <a:pt x="448" y="749"/>
                  </a:lnTo>
                  <a:lnTo>
                    <a:pt x="452" y="757"/>
                  </a:lnTo>
                  <a:lnTo>
                    <a:pt x="447" y="762"/>
                  </a:lnTo>
                  <a:lnTo>
                    <a:pt x="425" y="734"/>
                  </a:lnTo>
                  <a:lnTo>
                    <a:pt x="407" y="706"/>
                  </a:lnTo>
                  <a:lnTo>
                    <a:pt x="391" y="675"/>
                  </a:lnTo>
                  <a:lnTo>
                    <a:pt x="379" y="645"/>
                  </a:lnTo>
                  <a:lnTo>
                    <a:pt x="367" y="612"/>
                  </a:lnTo>
                  <a:lnTo>
                    <a:pt x="357" y="580"/>
                  </a:lnTo>
                  <a:lnTo>
                    <a:pt x="348" y="548"/>
                  </a:lnTo>
                  <a:lnTo>
                    <a:pt x="342" y="517"/>
                  </a:lnTo>
                  <a:lnTo>
                    <a:pt x="336" y="506"/>
                  </a:lnTo>
                  <a:lnTo>
                    <a:pt x="335" y="494"/>
                  </a:lnTo>
                  <a:lnTo>
                    <a:pt x="335" y="481"/>
                  </a:lnTo>
                  <a:lnTo>
                    <a:pt x="336" y="469"/>
                  </a:lnTo>
                  <a:lnTo>
                    <a:pt x="335" y="456"/>
                  </a:lnTo>
                  <a:lnTo>
                    <a:pt x="334" y="445"/>
                  </a:lnTo>
                  <a:lnTo>
                    <a:pt x="329" y="434"/>
                  </a:lnTo>
                  <a:lnTo>
                    <a:pt x="321" y="426"/>
                  </a:lnTo>
                  <a:lnTo>
                    <a:pt x="315" y="439"/>
                  </a:lnTo>
                  <a:lnTo>
                    <a:pt x="312" y="452"/>
                  </a:lnTo>
                  <a:lnTo>
                    <a:pt x="311" y="466"/>
                  </a:lnTo>
                  <a:lnTo>
                    <a:pt x="313" y="479"/>
                  </a:lnTo>
                  <a:lnTo>
                    <a:pt x="315" y="492"/>
                  </a:lnTo>
                  <a:lnTo>
                    <a:pt x="318" y="505"/>
                  </a:lnTo>
                  <a:lnTo>
                    <a:pt x="319" y="518"/>
                  </a:lnTo>
                  <a:lnTo>
                    <a:pt x="321" y="531"/>
                  </a:lnTo>
                  <a:lnTo>
                    <a:pt x="332" y="563"/>
                  </a:lnTo>
                  <a:lnTo>
                    <a:pt x="343" y="595"/>
                  </a:lnTo>
                  <a:lnTo>
                    <a:pt x="353" y="627"/>
                  </a:lnTo>
                  <a:lnTo>
                    <a:pt x="366" y="660"/>
                  </a:lnTo>
                  <a:lnTo>
                    <a:pt x="378" y="690"/>
                  </a:lnTo>
                  <a:lnTo>
                    <a:pt x="393" y="722"/>
                  </a:lnTo>
                  <a:lnTo>
                    <a:pt x="408" y="751"/>
                  </a:lnTo>
                  <a:lnTo>
                    <a:pt x="427" y="782"/>
                  </a:lnTo>
                  <a:lnTo>
                    <a:pt x="425" y="797"/>
                  </a:lnTo>
                  <a:lnTo>
                    <a:pt x="428" y="813"/>
                  </a:lnTo>
                  <a:lnTo>
                    <a:pt x="434" y="826"/>
                  </a:lnTo>
                  <a:lnTo>
                    <a:pt x="442" y="840"/>
                  </a:lnTo>
                  <a:lnTo>
                    <a:pt x="452" y="851"/>
                  </a:lnTo>
                  <a:lnTo>
                    <a:pt x="463" y="862"/>
                  </a:lnTo>
                  <a:lnTo>
                    <a:pt x="472" y="872"/>
                  </a:lnTo>
                  <a:lnTo>
                    <a:pt x="482" y="882"/>
                  </a:lnTo>
                  <a:lnTo>
                    <a:pt x="476" y="886"/>
                  </a:lnTo>
                  <a:lnTo>
                    <a:pt x="472" y="889"/>
                  </a:lnTo>
                  <a:lnTo>
                    <a:pt x="465" y="891"/>
                  </a:lnTo>
                  <a:lnTo>
                    <a:pt x="460" y="894"/>
                  </a:lnTo>
                  <a:lnTo>
                    <a:pt x="452" y="896"/>
                  </a:lnTo>
                  <a:lnTo>
                    <a:pt x="446" y="897"/>
                  </a:lnTo>
                  <a:lnTo>
                    <a:pt x="438" y="894"/>
                  </a:lnTo>
                  <a:lnTo>
                    <a:pt x="431" y="892"/>
                  </a:lnTo>
                  <a:lnTo>
                    <a:pt x="416" y="876"/>
                  </a:lnTo>
                  <a:lnTo>
                    <a:pt x="403" y="861"/>
                  </a:lnTo>
                  <a:lnTo>
                    <a:pt x="390" y="844"/>
                  </a:lnTo>
                  <a:lnTo>
                    <a:pt x="377" y="828"/>
                  </a:lnTo>
                  <a:lnTo>
                    <a:pt x="364" y="811"/>
                  </a:lnTo>
                  <a:lnTo>
                    <a:pt x="352" y="796"/>
                  </a:lnTo>
                  <a:lnTo>
                    <a:pt x="339" y="781"/>
                  </a:lnTo>
                  <a:lnTo>
                    <a:pt x="327" y="768"/>
                  </a:lnTo>
                  <a:lnTo>
                    <a:pt x="316" y="741"/>
                  </a:lnTo>
                  <a:lnTo>
                    <a:pt x="306" y="714"/>
                  </a:lnTo>
                  <a:lnTo>
                    <a:pt x="296" y="688"/>
                  </a:lnTo>
                  <a:lnTo>
                    <a:pt x="286" y="662"/>
                  </a:lnTo>
                  <a:lnTo>
                    <a:pt x="276" y="635"/>
                  </a:lnTo>
                  <a:lnTo>
                    <a:pt x="267" y="609"/>
                  </a:lnTo>
                  <a:lnTo>
                    <a:pt x="258" y="582"/>
                  </a:lnTo>
                  <a:lnTo>
                    <a:pt x="251" y="556"/>
                  </a:lnTo>
                  <a:lnTo>
                    <a:pt x="253" y="601"/>
                  </a:lnTo>
                  <a:lnTo>
                    <a:pt x="263" y="646"/>
                  </a:lnTo>
                  <a:lnTo>
                    <a:pt x="277" y="689"/>
                  </a:lnTo>
                  <a:lnTo>
                    <a:pt x="296" y="733"/>
                  </a:lnTo>
                  <a:lnTo>
                    <a:pt x="315" y="774"/>
                  </a:lnTo>
                  <a:lnTo>
                    <a:pt x="335" y="817"/>
                  </a:lnTo>
                  <a:lnTo>
                    <a:pt x="354" y="860"/>
                  </a:lnTo>
                  <a:lnTo>
                    <a:pt x="371" y="903"/>
                  </a:lnTo>
                  <a:lnTo>
                    <a:pt x="369" y="912"/>
                  </a:lnTo>
                  <a:lnTo>
                    <a:pt x="370" y="922"/>
                  </a:lnTo>
                  <a:lnTo>
                    <a:pt x="370" y="932"/>
                  </a:lnTo>
                  <a:lnTo>
                    <a:pt x="374" y="942"/>
                  </a:lnTo>
                  <a:lnTo>
                    <a:pt x="377" y="951"/>
                  </a:lnTo>
                  <a:lnTo>
                    <a:pt x="381" y="961"/>
                  </a:lnTo>
                  <a:lnTo>
                    <a:pt x="386" y="970"/>
                  </a:lnTo>
                  <a:lnTo>
                    <a:pt x="392" y="978"/>
                  </a:lnTo>
                  <a:lnTo>
                    <a:pt x="379" y="980"/>
                  </a:lnTo>
                  <a:lnTo>
                    <a:pt x="366" y="977"/>
                  </a:lnTo>
                  <a:lnTo>
                    <a:pt x="351" y="971"/>
                  </a:lnTo>
                  <a:lnTo>
                    <a:pt x="336" y="965"/>
                  </a:lnTo>
                  <a:lnTo>
                    <a:pt x="320" y="960"/>
                  </a:lnTo>
                  <a:lnTo>
                    <a:pt x="306" y="958"/>
                  </a:lnTo>
                  <a:lnTo>
                    <a:pt x="293" y="961"/>
                  </a:lnTo>
                  <a:lnTo>
                    <a:pt x="282" y="973"/>
                  </a:lnTo>
                  <a:lnTo>
                    <a:pt x="283" y="990"/>
                  </a:lnTo>
                  <a:lnTo>
                    <a:pt x="287" y="1007"/>
                  </a:lnTo>
                  <a:lnTo>
                    <a:pt x="294" y="1022"/>
                  </a:lnTo>
                  <a:lnTo>
                    <a:pt x="303" y="1038"/>
                  </a:lnTo>
                  <a:lnTo>
                    <a:pt x="311" y="1053"/>
                  </a:lnTo>
                  <a:lnTo>
                    <a:pt x="321" y="1068"/>
                  </a:lnTo>
                  <a:lnTo>
                    <a:pt x="329" y="1082"/>
                  </a:lnTo>
                  <a:lnTo>
                    <a:pt x="336" y="1099"/>
                  </a:lnTo>
                  <a:lnTo>
                    <a:pt x="317" y="1105"/>
                  </a:lnTo>
                  <a:lnTo>
                    <a:pt x="298" y="1106"/>
                  </a:lnTo>
                  <a:lnTo>
                    <a:pt x="279" y="1103"/>
                  </a:lnTo>
                  <a:lnTo>
                    <a:pt x="261" y="1099"/>
                  </a:lnTo>
                  <a:lnTo>
                    <a:pt x="243" y="1094"/>
                  </a:lnTo>
                  <a:lnTo>
                    <a:pt x="227" y="1095"/>
                  </a:lnTo>
                  <a:lnTo>
                    <a:pt x="213" y="1102"/>
                  </a:lnTo>
                  <a:lnTo>
                    <a:pt x="201" y="1118"/>
                  </a:lnTo>
                  <a:lnTo>
                    <a:pt x="211" y="1159"/>
                  </a:lnTo>
                  <a:lnTo>
                    <a:pt x="203" y="1159"/>
                  </a:lnTo>
                  <a:lnTo>
                    <a:pt x="198" y="1162"/>
                  </a:lnTo>
                  <a:lnTo>
                    <a:pt x="192" y="1165"/>
                  </a:lnTo>
                  <a:lnTo>
                    <a:pt x="189" y="1172"/>
                  </a:lnTo>
                  <a:lnTo>
                    <a:pt x="186" y="1177"/>
                  </a:lnTo>
                  <a:lnTo>
                    <a:pt x="183" y="1183"/>
                  </a:lnTo>
                  <a:lnTo>
                    <a:pt x="179" y="1188"/>
                  </a:lnTo>
                  <a:lnTo>
                    <a:pt x="176" y="1193"/>
                  </a:lnTo>
                  <a:lnTo>
                    <a:pt x="177" y="1202"/>
                  </a:lnTo>
                  <a:lnTo>
                    <a:pt x="180" y="1212"/>
                  </a:lnTo>
                  <a:lnTo>
                    <a:pt x="184" y="1221"/>
                  </a:lnTo>
                  <a:lnTo>
                    <a:pt x="187" y="1231"/>
                  </a:lnTo>
                  <a:lnTo>
                    <a:pt x="190" y="1238"/>
                  </a:lnTo>
                  <a:lnTo>
                    <a:pt x="196" y="1247"/>
                  </a:lnTo>
                  <a:lnTo>
                    <a:pt x="200" y="1256"/>
                  </a:lnTo>
                  <a:lnTo>
                    <a:pt x="207" y="1264"/>
                  </a:lnTo>
                  <a:lnTo>
                    <a:pt x="120" y="1224"/>
                  </a:lnTo>
                  <a:lnTo>
                    <a:pt x="20" y="983"/>
                  </a:lnTo>
                  <a:lnTo>
                    <a:pt x="0" y="697"/>
                  </a:lnTo>
                  <a:lnTo>
                    <a:pt x="45" y="637"/>
                  </a:lnTo>
                  <a:lnTo>
                    <a:pt x="52" y="675"/>
                  </a:lnTo>
                  <a:lnTo>
                    <a:pt x="58" y="714"/>
                  </a:lnTo>
                  <a:lnTo>
                    <a:pt x="64" y="754"/>
                  </a:lnTo>
                  <a:lnTo>
                    <a:pt x="71" y="793"/>
                  </a:lnTo>
                  <a:lnTo>
                    <a:pt x="79" y="830"/>
                  </a:lnTo>
                  <a:lnTo>
                    <a:pt x="90" y="867"/>
                  </a:lnTo>
                  <a:lnTo>
                    <a:pt x="103" y="902"/>
                  </a:lnTo>
                  <a:lnTo>
                    <a:pt x="120" y="938"/>
                  </a:lnTo>
                  <a:lnTo>
                    <a:pt x="114" y="896"/>
                  </a:lnTo>
                  <a:lnTo>
                    <a:pt x="107" y="854"/>
                  </a:lnTo>
                  <a:lnTo>
                    <a:pt x="101" y="809"/>
                  </a:lnTo>
                  <a:lnTo>
                    <a:pt x="95" y="766"/>
                  </a:lnTo>
                  <a:lnTo>
                    <a:pt x="89" y="720"/>
                  </a:lnTo>
                  <a:lnTo>
                    <a:pt x="87" y="675"/>
                  </a:lnTo>
                  <a:lnTo>
                    <a:pt x="84" y="629"/>
                  </a:lnTo>
                  <a:lnTo>
                    <a:pt x="85" y="587"/>
                  </a:lnTo>
                  <a:lnTo>
                    <a:pt x="91" y="575"/>
                  </a:lnTo>
                  <a:lnTo>
                    <a:pt x="100" y="564"/>
                  </a:lnTo>
                  <a:lnTo>
                    <a:pt x="108" y="554"/>
                  </a:lnTo>
                  <a:lnTo>
                    <a:pt x="120" y="546"/>
                  </a:lnTo>
                  <a:lnTo>
                    <a:pt x="121" y="583"/>
                  </a:lnTo>
                  <a:lnTo>
                    <a:pt x="126" y="621"/>
                  </a:lnTo>
                  <a:lnTo>
                    <a:pt x="130" y="658"/>
                  </a:lnTo>
                  <a:lnTo>
                    <a:pt x="138" y="695"/>
                  </a:lnTo>
                  <a:lnTo>
                    <a:pt x="144" y="730"/>
                  </a:lnTo>
                  <a:lnTo>
                    <a:pt x="154" y="765"/>
                  </a:lnTo>
                  <a:lnTo>
                    <a:pt x="166" y="798"/>
                  </a:lnTo>
                  <a:lnTo>
                    <a:pt x="181" y="832"/>
                  </a:lnTo>
                  <a:lnTo>
                    <a:pt x="177" y="786"/>
                  </a:lnTo>
                  <a:lnTo>
                    <a:pt x="171" y="743"/>
                  </a:lnTo>
                  <a:lnTo>
                    <a:pt x="164" y="699"/>
                  </a:lnTo>
                  <a:lnTo>
                    <a:pt x="157" y="657"/>
                  </a:lnTo>
                  <a:lnTo>
                    <a:pt x="152" y="613"/>
                  </a:lnTo>
                  <a:lnTo>
                    <a:pt x="150" y="569"/>
                  </a:lnTo>
                  <a:lnTo>
                    <a:pt x="152" y="524"/>
                  </a:lnTo>
                  <a:lnTo>
                    <a:pt x="161" y="481"/>
                  </a:lnTo>
                  <a:lnTo>
                    <a:pt x="186" y="456"/>
                  </a:lnTo>
                  <a:lnTo>
                    <a:pt x="189" y="495"/>
                  </a:lnTo>
                  <a:lnTo>
                    <a:pt x="195" y="538"/>
                  </a:lnTo>
                  <a:lnTo>
                    <a:pt x="201" y="581"/>
                  </a:lnTo>
                  <a:lnTo>
                    <a:pt x="210" y="627"/>
                  </a:lnTo>
                  <a:lnTo>
                    <a:pt x="219" y="672"/>
                  </a:lnTo>
                  <a:lnTo>
                    <a:pt x="231" y="717"/>
                  </a:lnTo>
                  <a:lnTo>
                    <a:pt x="244" y="759"/>
                  </a:lnTo>
                  <a:lnTo>
                    <a:pt x="261" y="803"/>
                  </a:lnTo>
                  <a:lnTo>
                    <a:pt x="255" y="755"/>
                  </a:lnTo>
                  <a:lnTo>
                    <a:pt x="249" y="707"/>
                  </a:lnTo>
                  <a:lnTo>
                    <a:pt x="240" y="657"/>
                  </a:lnTo>
                  <a:lnTo>
                    <a:pt x="234" y="606"/>
                  </a:lnTo>
                  <a:lnTo>
                    <a:pt x="226" y="555"/>
                  </a:lnTo>
                  <a:lnTo>
                    <a:pt x="223" y="504"/>
                  </a:lnTo>
                  <a:lnTo>
                    <a:pt x="222" y="451"/>
                  </a:lnTo>
                  <a:lnTo>
                    <a:pt x="226" y="401"/>
                  </a:lnTo>
                  <a:lnTo>
                    <a:pt x="237" y="381"/>
                  </a:lnTo>
                  <a:lnTo>
                    <a:pt x="250" y="364"/>
                  </a:lnTo>
                  <a:lnTo>
                    <a:pt x="262" y="347"/>
                  </a:lnTo>
                  <a:lnTo>
                    <a:pt x="275" y="330"/>
                  </a:lnTo>
                  <a:lnTo>
                    <a:pt x="287" y="312"/>
                  </a:lnTo>
                  <a:lnTo>
                    <a:pt x="299" y="294"/>
                  </a:lnTo>
                  <a:lnTo>
                    <a:pt x="310" y="275"/>
                  </a:lnTo>
                  <a:lnTo>
                    <a:pt x="321" y="256"/>
                  </a:lnTo>
                  <a:lnTo>
                    <a:pt x="322" y="288"/>
                  </a:lnTo>
                  <a:lnTo>
                    <a:pt x="324" y="321"/>
                  </a:lnTo>
                  <a:lnTo>
                    <a:pt x="327" y="354"/>
                  </a:lnTo>
                  <a:lnTo>
                    <a:pt x="332" y="388"/>
                  </a:lnTo>
                  <a:lnTo>
                    <a:pt x="339" y="420"/>
                  </a:lnTo>
                  <a:lnTo>
                    <a:pt x="348" y="450"/>
                  </a:lnTo>
                  <a:lnTo>
                    <a:pt x="363" y="480"/>
                  </a:lnTo>
                  <a:lnTo>
                    <a:pt x="381" y="506"/>
                  </a:lnTo>
                  <a:lnTo>
                    <a:pt x="372" y="472"/>
                  </a:lnTo>
                  <a:lnTo>
                    <a:pt x="367" y="439"/>
                  </a:lnTo>
                  <a:lnTo>
                    <a:pt x="363" y="404"/>
                  </a:lnTo>
                  <a:lnTo>
                    <a:pt x="359" y="369"/>
                  </a:lnTo>
                  <a:lnTo>
                    <a:pt x="355" y="333"/>
                  </a:lnTo>
                  <a:lnTo>
                    <a:pt x="352" y="299"/>
                  </a:lnTo>
                  <a:lnTo>
                    <a:pt x="347" y="264"/>
                  </a:lnTo>
                  <a:lnTo>
                    <a:pt x="342" y="231"/>
                  </a:lnTo>
                  <a:lnTo>
                    <a:pt x="349" y="217"/>
                  </a:lnTo>
                  <a:lnTo>
                    <a:pt x="358" y="204"/>
                  </a:lnTo>
                  <a:lnTo>
                    <a:pt x="366" y="191"/>
                  </a:lnTo>
                  <a:lnTo>
                    <a:pt x="374" y="177"/>
                  </a:lnTo>
                  <a:lnTo>
                    <a:pt x="380" y="164"/>
                  </a:lnTo>
                  <a:lnTo>
                    <a:pt x="388" y="152"/>
                  </a:lnTo>
                  <a:lnTo>
                    <a:pt x="396" y="140"/>
                  </a:lnTo>
                  <a:lnTo>
                    <a:pt x="406" y="130"/>
                  </a:lnTo>
                  <a:lnTo>
                    <a:pt x="407" y="160"/>
                  </a:lnTo>
                  <a:lnTo>
                    <a:pt x="411" y="189"/>
                  </a:lnTo>
                  <a:lnTo>
                    <a:pt x="414" y="219"/>
                  </a:lnTo>
                  <a:lnTo>
                    <a:pt x="419" y="248"/>
                  </a:lnTo>
                  <a:lnTo>
                    <a:pt x="425" y="277"/>
                  </a:lnTo>
                  <a:lnTo>
                    <a:pt x="434" y="306"/>
                  </a:lnTo>
                  <a:lnTo>
                    <a:pt x="443" y="333"/>
                  </a:lnTo>
                  <a:lnTo>
                    <a:pt x="456" y="361"/>
                  </a:lnTo>
                  <a:lnTo>
                    <a:pt x="455" y="325"/>
                  </a:lnTo>
                  <a:lnTo>
                    <a:pt x="453" y="289"/>
                  </a:lnTo>
                  <a:lnTo>
                    <a:pt x="448" y="253"/>
                  </a:lnTo>
                  <a:lnTo>
                    <a:pt x="444" y="218"/>
                  </a:lnTo>
                  <a:lnTo>
                    <a:pt x="440" y="182"/>
                  </a:lnTo>
                  <a:lnTo>
                    <a:pt x="440" y="146"/>
                  </a:lnTo>
                  <a:lnTo>
                    <a:pt x="443" y="110"/>
                  </a:lnTo>
                  <a:lnTo>
                    <a:pt x="452" y="75"/>
                  </a:lnTo>
                  <a:lnTo>
                    <a:pt x="450" y="103"/>
                  </a:lnTo>
                  <a:lnTo>
                    <a:pt x="452" y="133"/>
                  </a:lnTo>
                  <a:lnTo>
                    <a:pt x="455" y="163"/>
                  </a:lnTo>
                  <a:lnTo>
                    <a:pt x="462" y="195"/>
                  </a:lnTo>
                  <a:lnTo>
                    <a:pt x="468" y="225"/>
                  </a:lnTo>
                  <a:lnTo>
                    <a:pt x="478" y="256"/>
                  </a:lnTo>
                  <a:lnTo>
                    <a:pt x="489" y="285"/>
                  </a:lnTo>
                  <a:lnTo>
                    <a:pt x="502" y="316"/>
                  </a:lnTo>
                  <a:lnTo>
                    <a:pt x="499" y="280"/>
                  </a:lnTo>
                  <a:lnTo>
                    <a:pt x="496" y="245"/>
                  </a:lnTo>
                  <a:lnTo>
                    <a:pt x="492" y="208"/>
                  </a:lnTo>
                  <a:lnTo>
                    <a:pt x="489" y="172"/>
                  </a:lnTo>
                  <a:lnTo>
                    <a:pt x="485" y="134"/>
                  </a:lnTo>
                  <a:lnTo>
                    <a:pt x="482" y="97"/>
                  </a:lnTo>
                  <a:lnTo>
                    <a:pt x="478" y="60"/>
                  </a:lnTo>
                  <a:lnTo>
                    <a:pt x="477" y="25"/>
                  </a:lnTo>
                  <a:lnTo>
                    <a:pt x="492" y="0"/>
                  </a:lnTo>
                  <a:lnTo>
                    <a:pt x="494" y="51"/>
                  </a:lnTo>
                  <a:lnTo>
                    <a:pt x="500" y="102"/>
                  </a:lnTo>
                  <a:lnTo>
                    <a:pt x="511" y="153"/>
                  </a:lnTo>
                  <a:lnTo>
                    <a:pt x="528" y="203"/>
                  </a:lnTo>
                  <a:lnTo>
                    <a:pt x="551" y="247"/>
                  </a:lnTo>
                  <a:lnTo>
                    <a:pt x="582" y="289"/>
                  </a:lnTo>
                  <a:lnTo>
                    <a:pt x="620" y="323"/>
                  </a:lnTo>
                  <a:lnTo>
                    <a:pt x="668" y="351"/>
                  </a:lnTo>
                  <a:close/>
                </a:path>
              </a:pathLst>
            </a:custGeom>
            <a:solidFill>
              <a:srgbClr val="FFFFB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72" name="Freeform 16"/>
            <p:cNvSpPr>
              <a:spLocks/>
            </p:cNvSpPr>
            <p:nvPr/>
          </p:nvSpPr>
          <p:spPr bwMode="auto">
            <a:xfrm>
              <a:off x="2014" y="1459"/>
              <a:ext cx="26" cy="32"/>
            </a:xfrm>
            <a:custGeom>
              <a:avLst/>
              <a:gdLst>
                <a:gd name="T0" fmla="*/ 0 w 78"/>
                <a:gd name="T1" fmla="*/ 0 h 95"/>
                <a:gd name="T2" fmla="*/ 0 w 78"/>
                <a:gd name="T3" fmla="*/ 0 h 95"/>
                <a:gd name="T4" fmla="*/ 0 w 78"/>
                <a:gd name="T5" fmla="*/ 0 h 95"/>
                <a:gd name="T6" fmla="*/ 0 w 78"/>
                <a:gd name="T7" fmla="*/ 0 h 95"/>
                <a:gd name="T8" fmla="*/ 0 w 78"/>
                <a:gd name="T9" fmla="*/ 0 h 95"/>
                <a:gd name="T10" fmla="*/ 0 w 78"/>
                <a:gd name="T11" fmla="*/ 0 h 95"/>
                <a:gd name="T12" fmla="*/ 0 w 78"/>
                <a:gd name="T13" fmla="*/ 0 h 95"/>
                <a:gd name="T14" fmla="*/ 0 w 78"/>
                <a:gd name="T15" fmla="*/ 0 h 95"/>
                <a:gd name="T16" fmla="*/ 0 w 78"/>
                <a:gd name="T17" fmla="*/ 0 h 95"/>
                <a:gd name="T18" fmla="*/ 0 w 78"/>
                <a:gd name="T19" fmla="*/ 0 h 95"/>
                <a:gd name="T20" fmla="*/ 0 w 78"/>
                <a:gd name="T21" fmla="*/ 0 h 95"/>
                <a:gd name="T22" fmla="*/ 0 w 78"/>
                <a:gd name="T23" fmla="*/ 0 h 95"/>
                <a:gd name="T24" fmla="*/ 0 w 78"/>
                <a:gd name="T25" fmla="*/ 0 h 95"/>
                <a:gd name="T26" fmla="*/ 0 w 78"/>
                <a:gd name="T27" fmla="*/ 0 h 95"/>
                <a:gd name="T28" fmla="*/ 0 w 78"/>
                <a:gd name="T29" fmla="*/ 0 h 95"/>
                <a:gd name="T30" fmla="*/ 0 w 78"/>
                <a:gd name="T31" fmla="*/ 0 h 95"/>
                <a:gd name="T32" fmla="*/ 0 w 78"/>
                <a:gd name="T33" fmla="*/ 0 h 95"/>
                <a:gd name="T34" fmla="*/ 0 w 78"/>
                <a:gd name="T35" fmla="*/ 0 h 95"/>
                <a:gd name="T36" fmla="*/ 0 w 78"/>
                <a:gd name="T37" fmla="*/ 0 h 95"/>
                <a:gd name="T38" fmla="*/ 0 w 78"/>
                <a:gd name="T39" fmla="*/ 0 h 95"/>
                <a:gd name="T40" fmla="*/ 0 w 78"/>
                <a:gd name="T41" fmla="*/ 0 h 95"/>
                <a:gd name="T42" fmla="*/ 0 w 78"/>
                <a:gd name="T43" fmla="*/ 0 h 95"/>
                <a:gd name="T44" fmla="*/ 0 w 78"/>
                <a:gd name="T45" fmla="*/ 0 h 95"/>
                <a:gd name="T46" fmla="*/ 0 w 78"/>
                <a:gd name="T47" fmla="*/ 0 h 95"/>
                <a:gd name="T48" fmla="*/ 0 w 78"/>
                <a:gd name="T49" fmla="*/ 0 h 95"/>
                <a:gd name="T50" fmla="*/ 0 w 78"/>
                <a:gd name="T51" fmla="*/ 0 h 95"/>
                <a:gd name="T52" fmla="*/ 0 w 78"/>
                <a:gd name="T53" fmla="*/ 0 h 95"/>
                <a:gd name="T54" fmla="*/ 0 w 78"/>
                <a:gd name="T55" fmla="*/ 0 h 95"/>
                <a:gd name="T56" fmla="*/ 0 w 78"/>
                <a:gd name="T57" fmla="*/ 0 h 95"/>
                <a:gd name="T58" fmla="*/ 0 w 78"/>
                <a:gd name="T59" fmla="*/ 0 h 95"/>
                <a:gd name="T60" fmla="*/ 0 w 78"/>
                <a:gd name="T61" fmla="*/ 0 h 95"/>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78"/>
                <a:gd name="T94" fmla="*/ 0 h 95"/>
                <a:gd name="T95" fmla="*/ 78 w 78"/>
                <a:gd name="T96" fmla="*/ 95 h 95"/>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78" h="95">
                  <a:moveTo>
                    <a:pt x="78" y="35"/>
                  </a:moveTo>
                  <a:lnTo>
                    <a:pt x="78" y="45"/>
                  </a:lnTo>
                  <a:lnTo>
                    <a:pt x="76" y="55"/>
                  </a:lnTo>
                  <a:lnTo>
                    <a:pt x="71" y="64"/>
                  </a:lnTo>
                  <a:lnTo>
                    <a:pt x="66" y="72"/>
                  </a:lnTo>
                  <a:lnTo>
                    <a:pt x="58" y="79"/>
                  </a:lnTo>
                  <a:lnTo>
                    <a:pt x="49" y="85"/>
                  </a:lnTo>
                  <a:lnTo>
                    <a:pt x="41" y="90"/>
                  </a:lnTo>
                  <a:lnTo>
                    <a:pt x="32" y="95"/>
                  </a:lnTo>
                  <a:lnTo>
                    <a:pt x="24" y="95"/>
                  </a:lnTo>
                  <a:lnTo>
                    <a:pt x="19" y="95"/>
                  </a:lnTo>
                  <a:lnTo>
                    <a:pt x="14" y="92"/>
                  </a:lnTo>
                  <a:lnTo>
                    <a:pt x="11" y="90"/>
                  </a:lnTo>
                  <a:lnTo>
                    <a:pt x="6" y="81"/>
                  </a:lnTo>
                  <a:lnTo>
                    <a:pt x="2" y="70"/>
                  </a:lnTo>
                  <a:lnTo>
                    <a:pt x="0" y="58"/>
                  </a:lnTo>
                  <a:lnTo>
                    <a:pt x="2" y="48"/>
                  </a:lnTo>
                  <a:lnTo>
                    <a:pt x="6" y="38"/>
                  </a:lnTo>
                  <a:lnTo>
                    <a:pt x="12" y="30"/>
                  </a:lnTo>
                  <a:lnTo>
                    <a:pt x="18" y="21"/>
                  </a:lnTo>
                  <a:lnTo>
                    <a:pt x="25" y="14"/>
                  </a:lnTo>
                  <a:lnTo>
                    <a:pt x="33" y="8"/>
                  </a:lnTo>
                  <a:lnTo>
                    <a:pt x="42" y="5"/>
                  </a:lnTo>
                  <a:lnTo>
                    <a:pt x="52" y="0"/>
                  </a:lnTo>
                  <a:lnTo>
                    <a:pt x="59" y="0"/>
                  </a:lnTo>
                  <a:lnTo>
                    <a:pt x="65" y="2"/>
                  </a:lnTo>
                  <a:lnTo>
                    <a:pt x="69" y="8"/>
                  </a:lnTo>
                  <a:lnTo>
                    <a:pt x="71" y="13"/>
                  </a:lnTo>
                  <a:lnTo>
                    <a:pt x="73" y="21"/>
                  </a:lnTo>
                  <a:lnTo>
                    <a:pt x="74" y="27"/>
                  </a:lnTo>
                  <a:lnTo>
                    <a:pt x="78" y="35"/>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73" name="Freeform 17"/>
            <p:cNvSpPr>
              <a:spLocks/>
            </p:cNvSpPr>
            <p:nvPr/>
          </p:nvSpPr>
          <p:spPr bwMode="auto">
            <a:xfrm>
              <a:off x="1671" y="1541"/>
              <a:ext cx="293" cy="146"/>
            </a:xfrm>
            <a:custGeom>
              <a:avLst/>
              <a:gdLst>
                <a:gd name="T0" fmla="*/ 1 w 880"/>
                <a:gd name="T1" fmla="*/ 0 h 436"/>
                <a:gd name="T2" fmla="*/ 1 w 880"/>
                <a:gd name="T3" fmla="*/ 0 h 436"/>
                <a:gd name="T4" fmla="*/ 1 w 880"/>
                <a:gd name="T5" fmla="*/ 0 h 436"/>
                <a:gd name="T6" fmla="*/ 0 w 880"/>
                <a:gd name="T7" fmla="*/ 0 h 436"/>
                <a:gd name="T8" fmla="*/ 0 w 880"/>
                <a:gd name="T9" fmla="*/ 0 h 436"/>
                <a:gd name="T10" fmla="*/ 0 w 880"/>
                <a:gd name="T11" fmla="*/ 1 h 436"/>
                <a:gd name="T12" fmla="*/ 0 w 880"/>
                <a:gd name="T13" fmla="*/ 1 h 436"/>
                <a:gd name="T14" fmla="*/ 0 w 880"/>
                <a:gd name="T15" fmla="*/ 1 h 436"/>
                <a:gd name="T16" fmla="*/ 1 w 880"/>
                <a:gd name="T17" fmla="*/ 2 h 436"/>
                <a:gd name="T18" fmla="*/ 1 w 880"/>
                <a:gd name="T19" fmla="*/ 2 h 436"/>
                <a:gd name="T20" fmla="*/ 2 w 880"/>
                <a:gd name="T21" fmla="*/ 2 h 436"/>
                <a:gd name="T22" fmla="*/ 2 w 880"/>
                <a:gd name="T23" fmla="*/ 1 h 436"/>
                <a:gd name="T24" fmla="*/ 3 w 880"/>
                <a:gd name="T25" fmla="*/ 1 h 436"/>
                <a:gd name="T26" fmla="*/ 3 w 880"/>
                <a:gd name="T27" fmla="*/ 1 h 436"/>
                <a:gd name="T28" fmla="*/ 3 w 880"/>
                <a:gd name="T29" fmla="*/ 1 h 436"/>
                <a:gd name="T30" fmla="*/ 3 w 880"/>
                <a:gd name="T31" fmla="*/ 1 h 436"/>
                <a:gd name="T32" fmla="*/ 3 w 880"/>
                <a:gd name="T33" fmla="*/ 1 h 436"/>
                <a:gd name="T34" fmla="*/ 3 w 880"/>
                <a:gd name="T35" fmla="*/ 1 h 436"/>
                <a:gd name="T36" fmla="*/ 3 w 880"/>
                <a:gd name="T37" fmla="*/ 1 h 436"/>
                <a:gd name="T38" fmla="*/ 4 w 880"/>
                <a:gd name="T39" fmla="*/ 1 h 436"/>
                <a:gd name="T40" fmla="*/ 4 w 880"/>
                <a:gd name="T41" fmla="*/ 1 h 436"/>
                <a:gd name="T42" fmla="*/ 4 w 880"/>
                <a:gd name="T43" fmla="*/ 1 h 436"/>
                <a:gd name="T44" fmla="*/ 4 w 880"/>
                <a:gd name="T45" fmla="*/ 1 h 436"/>
                <a:gd name="T46" fmla="*/ 4 w 880"/>
                <a:gd name="T47" fmla="*/ 1 h 436"/>
                <a:gd name="T48" fmla="*/ 3 w 880"/>
                <a:gd name="T49" fmla="*/ 1 h 436"/>
                <a:gd name="T50" fmla="*/ 3 w 880"/>
                <a:gd name="T51" fmla="*/ 1 h 436"/>
                <a:gd name="T52" fmla="*/ 3 w 880"/>
                <a:gd name="T53" fmla="*/ 1 h 436"/>
                <a:gd name="T54" fmla="*/ 3 w 880"/>
                <a:gd name="T55" fmla="*/ 2 h 436"/>
                <a:gd name="T56" fmla="*/ 3 w 880"/>
                <a:gd name="T57" fmla="*/ 2 h 436"/>
                <a:gd name="T58" fmla="*/ 3 w 880"/>
                <a:gd name="T59" fmla="*/ 1 h 436"/>
                <a:gd name="T60" fmla="*/ 3 w 880"/>
                <a:gd name="T61" fmla="*/ 1 h 436"/>
                <a:gd name="T62" fmla="*/ 3 w 880"/>
                <a:gd name="T63" fmla="*/ 1 h 436"/>
                <a:gd name="T64" fmla="*/ 3 w 880"/>
                <a:gd name="T65" fmla="*/ 1 h 436"/>
                <a:gd name="T66" fmla="*/ 3 w 880"/>
                <a:gd name="T67" fmla="*/ 1 h 436"/>
                <a:gd name="T68" fmla="*/ 3 w 880"/>
                <a:gd name="T69" fmla="*/ 1 h 436"/>
                <a:gd name="T70" fmla="*/ 3 w 880"/>
                <a:gd name="T71" fmla="*/ 2 h 436"/>
                <a:gd name="T72" fmla="*/ 2 w 880"/>
                <a:gd name="T73" fmla="*/ 2 h 436"/>
                <a:gd name="T74" fmla="*/ 2 w 880"/>
                <a:gd name="T75" fmla="*/ 2 h 436"/>
                <a:gd name="T76" fmla="*/ 1 w 880"/>
                <a:gd name="T77" fmla="*/ 2 h 436"/>
                <a:gd name="T78" fmla="*/ 1 w 880"/>
                <a:gd name="T79" fmla="*/ 2 h 436"/>
                <a:gd name="T80" fmla="*/ 0 w 880"/>
                <a:gd name="T81" fmla="*/ 1 h 436"/>
                <a:gd name="T82" fmla="*/ 0 w 880"/>
                <a:gd name="T83" fmla="*/ 1 h 436"/>
                <a:gd name="T84" fmla="*/ 0 w 880"/>
                <a:gd name="T85" fmla="*/ 1 h 436"/>
                <a:gd name="T86" fmla="*/ 0 w 880"/>
                <a:gd name="T87" fmla="*/ 1 h 436"/>
                <a:gd name="T88" fmla="*/ 0 w 880"/>
                <a:gd name="T89" fmla="*/ 1 h 436"/>
                <a:gd name="T90" fmla="*/ 0 w 880"/>
                <a:gd name="T91" fmla="*/ 1 h 436"/>
                <a:gd name="T92" fmla="*/ 0 w 880"/>
                <a:gd name="T93" fmla="*/ 1 h 436"/>
                <a:gd name="T94" fmla="*/ 0 w 880"/>
                <a:gd name="T95" fmla="*/ 0 h 436"/>
                <a:gd name="T96" fmla="*/ 0 w 880"/>
                <a:gd name="T97" fmla="*/ 0 h 436"/>
                <a:gd name="T98" fmla="*/ 0 w 880"/>
                <a:gd name="T99" fmla="*/ 0 h 436"/>
                <a:gd name="T100" fmla="*/ 0 w 880"/>
                <a:gd name="T101" fmla="*/ 1 h 436"/>
                <a:gd name="T102" fmla="*/ 0 w 880"/>
                <a:gd name="T103" fmla="*/ 0 h 436"/>
                <a:gd name="T104" fmla="*/ 0 w 880"/>
                <a:gd name="T105" fmla="*/ 0 h 436"/>
                <a:gd name="T106" fmla="*/ 0 w 880"/>
                <a:gd name="T107" fmla="*/ 0 h 436"/>
                <a:gd name="T108" fmla="*/ 0 w 880"/>
                <a:gd name="T109" fmla="*/ 0 h 436"/>
                <a:gd name="T110" fmla="*/ 1 w 880"/>
                <a:gd name="T111" fmla="*/ 0 h 436"/>
                <a:gd name="T112" fmla="*/ 1 w 880"/>
                <a:gd name="T113" fmla="*/ 0 h 436"/>
                <a:gd name="T114" fmla="*/ 1 w 880"/>
                <a:gd name="T115" fmla="*/ 0 h 436"/>
                <a:gd name="T116" fmla="*/ 1 w 880"/>
                <a:gd name="T117" fmla="*/ 0 h 436"/>
                <a:gd name="T118" fmla="*/ 1 w 880"/>
                <a:gd name="T119" fmla="*/ 0 h 4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80"/>
                <a:gd name="T181" fmla="*/ 0 h 436"/>
                <a:gd name="T182" fmla="*/ 880 w 880"/>
                <a:gd name="T183" fmla="*/ 436 h 43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80" h="436">
                  <a:moveTo>
                    <a:pt x="190" y="25"/>
                  </a:moveTo>
                  <a:lnTo>
                    <a:pt x="186" y="39"/>
                  </a:lnTo>
                  <a:lnTo>
                    <a:pt x="177" y="47"/>
                  </a:lnTo>
                  <a:lnTo>
                    <a:pt x="165" y="51"/>
                  </a:lnTo>
                  <a:lnTo>
                    <a:pt x="152" y="53"/>
                  </a:lnTo>
                  <a:lnTo>
                    <a:pt x="136" y="54"/>
                  </a:lnTo>
                  <a:lnTo>
                    <a:pt x="124" y="59"/>
                  </a:lnTo>
                  <a:lnTo>
                    <a:pt x="115" y="67"/>
                  </a:lnTo>
                  <a:lnTo>
                    <a:pt x="110" y="85"/>
                  </a:lnTo>
                  <a:lnTo>
                    <a:pt x="104" y="115"/>
                  </a:lnTo>
                  <a:lnTo>
                    <a:pt x="96" y="150"/>
                  </a:lnTo>
                  <a:lnTo>
                    <a:pt x="88" y="185"/>
                  </a:lnTo>
                  <a:lnTo>
                    <a:pt x="85" y="220"/>
                  </a:lnTo>
                  <a:lnTo>
                    <a:pt x="85" y="253"/>
                  </a:lnTo>
                  <a:lnTo>
                    <a:pt x="93" y="285"/>
                  </a:lnTo>
                  <a:lnTo>
                    <a:pt x="109" y="312"/>
                  </a:lnTo>
                  <a:lnTo>
                    <a:pt x="140" y="336"/>
                  </a:lnTo>
                  <a:lnTo>
                    <a:pt x="198" y="372"/>
                  </a:lnTo>
                  <a:lnTo>
                    <a:pt x="262" y="395"/>
                  </a:lnTo>
                  <a:lnTo>
                    <a:pt x="330" y="404"/>
                  </a:lnTo>
                  <a:lnTo>
                    <a:pt x="398" y="402"/>
                  </a:lnTo>
                  <a:lnTo>
                    <a:pt x="466" y="392"/>
                  </a:lnTo>
                  <a:lnTo>
                    <a:pt x="534" y="375"/>
                  </a:lnTo>
                  <a:lnTo>
                    <a:pt x="597" y="354"/>
                  </a:lnTo>
                  <a:lnTo>
                    <a:pt x="657" y="332"/>
                  </a:lnTo>
                  <a:lnTo>
                    <a:pt x="681" y="318"/>
                  </a:lnTo>
                  <a:lnTo>
                    <a:pt x="705" y="304"/>
                  </a:lnTo>
                  <a:lnTo>
                    <a:pt x="728" y="289"/>
                  </a:lnTo>
                  <a:lnTo>
                    <a:pt x="752" y="274"/>
                  </a:lnTo>
                  <a:lnTo>
                    <a:pt x="774" y="256"/>
                  </a:lnTo>
                  <a:lnTo>
                    <a:pt x="796" y="240"/>
                  </a:lnTo>
                  <a:lnTo>
                    <a:pt x="816" y="222"/>
                  </a:lnTo>
                  <a:lnTo>
                    <a:pt x="837" y="206"/>
                  </a:lnTo>
                  <a:lnTo>
                    <a:pt x="836" y="196"/>
                  </a:lnTo>
                  <a:lnTo>
                    <a:pt x="836" y="190"/>
                  </a:lnTo>
                  <a:lnTo>
                    <a:pt x="838" y="183"/>
                  </a:lnTo>
                  <a:lnTo>
                    <a:pt x="842" y="180"/>
                  </a:lnTo>
                  <a:lnTo>
                    <a:pt x="847" y="175"/>
                  </a:lnTo>
                  <a:lnTo>
                    <a:pt x="853" y="172"/>
                  </a:lnTo>
                  <a:lnTo>
                    <a:pt x="860" y="169"/>
                  </a:lnTo>
                  <a:lnTo>
                    <a:pt x="868" y="166"/>
                  </a:lnTo>
                  <a:lnTo>
                    <a:pt x="875" y="182"/>
                  </a:lnTo>
                  <a:lnTo>
                    <a:pt x="880" y="201"/>
                  </a:lnTo>
                  <a:lnTo>
                    <a:pt x="880" y="220"/>
                  </a:lnTo>
                  <a:lnTo>
                    <a:pt x="877" y="240"/>
                  </a:lnTo>
                  <a:lnTo>
                    <a:pt x="872" y="260"/>
                  </a:lnTo>
                  <a:lnTo>
                    <a:pt x="866" y="279"/>
                  </a:lnTo>
                  <a:lnTo>
                    <a:pt x="859" y="298"/>
                  </a:lnTo>
                  <a:lnTo>
                    <a:pt x="852" y="316"/>
                  </a:lnTo>
                  <a:lnTo>
                    <a:pt x="846" y="322"/>
                  </a:lnTo>
                  <a:lnTo>
                    <a:pt x="841" y="329"/>
                  </a:lnTo>
                  <a:lnTo>
                    <a:pt x="835" y="336"/>
                  </a:lnTo>
                  <a:lnTo>
                    <a:pt x="830" y="345"/>
                  </a:lnTo>
                  <a:lnTo>
                    <a:pt x="824" y="351"/>
                  </a:lnTo>
                  <a:lnTo>
                    <a:pt x="817" y="359"/>
                  </a:lnTo>
                  <a:lnTo>
                    <a:pt x="810" y="365"/>
                  </a:lnTo>
                  <a:lnTo>
                    <a:pt x="802" y="371"/>
                  </a:lnTo>
                  <a:lnTo>
                    <a:pt x="796" y="361"/>
                  </a:lnTo>
                  <a:lnTo>
                    <a:pt x="792" y="351"/>
                  </a:lnTo>
                  <a:lnTo>
                    <a:pt x="791" y="341"/>
                  </a:lnTo>
                  <a:lnTo>
                    <a:pt x="793" y="332"/>
                  </a:lnTo>
                  <a:lnTo>
                    <a:pt x="796" y="322"/>
                  </a:lnTo>
                  <a:lnTo>
                    <a:pt x="799" y="312"/>
                  </a:lnTo>
                  <a:lnTo>
                    <a:pt x="802" y="302"/>
                  </a:lnTo>
                  <a:lnTo>
                    <a:pt x="808" y="296"/>
                  </a:lnTo>
                  <a:lnTo>
                    <a:pt x="778" y="303"/>
                  </a:lnTo>
                  <a:lnTo>
                    <a:pt x="751" y="315"/>
                  </a:lnTo>
                  <a:lnTo>
                    <a:pt x="724" y="328"/>
                  </a:lnTo>
                  <a:lnTo>
                    <a:pt x="696" y="344"/>
                  </a:lnTo>
                  <a:lnTo>
                    <a:pt x="668" y="358"/>
                  </a:lnTo>
                  <a:lnTo>
                    <a:pt x="639" y="372"/>
                  </a:lnTo>
                  <a:lnTo>
                    <a:pt x="610" y="384"/>
                  </a:lnTo>
                  <a:lnTo>
                    <a:pt x="582" y="396"/>
                  </a:lnTo>
                  <a:lnTo>
                    <a:pt x="527" y="411"/>
                  </a:lnTo>
                  <a:lnTo>
                    <a:pt x="470" y="424"/>
                  </a:lnTo>
                  <a:lnTo>
                    <a:pt x="409" y="433"/>
                  </a:lnTo>
                  <a:lnTo>
                    <a:pt x="349" y="436"/>
                  </a:lnTo>
                  <a:lnTo>
                    <a:pt x="288" y="432"/>
                  </a:lnTo>
                  <a:lnTo>
                    <a:pt x="231" y="421"/>
                  </a:lnTo>
                  <a:lnTo>
                    <a:pt x="177" y="400"/>
                  </a:lnTo>
                  <a:lnTo>
                    <a:pt x="130" y="371"/>
                  </a:lnTo>
                  <a:lnTo>
                    <a:pt x="112" y="354"/>
                  </a:lnTo>
                  <a:lnTo>
                    <a:pt x="99" y="339"/>
                  </a:lnTo>
                  <a:lnTo>
                    <a:pt x="87" y="322"/>
                  </a:lnTo>
                  <a:lnTo>
                    <a:pt x="79" y="304"/>
                  </a:lnTo>
                  <a:lnTo>
                    <a:pt x="70" y="286"/>
                  </a:lnTo>
                  <a:lnTo>
                    <a:pt x="63" y="268"/>
                  </a:lnTo>
                  <a:lnTo>
                    <a:pt x="58" y="250"/>
                  </a:lnTo>
                  <a:lnTo>
                    <a:pt x="55" y="231"/>
                  </a:lnTo>
                  <a:lnTo>
                    <a:pt x="57" y="211"/>
                  </a:lnTo>
                  <a:lnTo>
                    <a:pt x="60" y="194"/>
                  </a:lnTo>
                  <a:lnTo>
                    <a:pt x="63" y="177"/>
                  </a:lnTo>
                  <a:lnTo>
                    <a:pt x="69" y="160"/>
                  </a:lnTo>
                  <a:lnTo>
                    <a:pt x="72" y="143"/>
                  </a:lnTo>
                  <a:lnTo>
                    <a:pt x="75" y="125"/>
                  </a:lnTo>
                  <a:lnTo>
                    <a:pt x="77" y="108"/>
                  </a:lnTo>
                  <a:lnTo>
                    <a:pt x="80" y="90"/>
                  </a:lnTo>
                  <a:lnTo>
                    <a:pt x="67" y="87"/>
                  </a:lnTo>
                  <a:lnTo>
                    <a:pt x="55" y="94"/>
                  </a:lnTo>
                  <a:lnTo>
                    <a:pt x="41" y="103"/>
                  </a:lnTo>
                  <a:lnTo>
                    <a:pt x="29" y="115"/>
                  </a:lnTo>
                  <a:lnTo>
                    <a:pt x="17" y="123"/>
                  </a:lnTo>
                  <a:lnTo>
                    <a:pt x="10" y="126"/>
                  </a:lnTo>
                  <a:lnTo>
                    <a:pt x="3" y="120"/>
                  </a:lnTo>
                  <a:lnTo>
                    <a:pt x="0" y="100"/>
                  </a:lnTo>
                  <a:lnTo>
                    <a:pt x="14" y="81"/>
                  </a:lnTo>
                  <a:lnTo>
                    <a:pt x="31" y="64"/>
                  </a:lnTo>
                  <a:lnTo>
                    <a:pt x="47" y="48"/>
                  </a:lnTo>
                  <a:lnTo>
                    <a:pt x="65" y="35"/>
                  </a:lnTo>
                  <a:lnTo>
                    <a:pt x="84" y="22"/>
                  </a:lnTo>
                  <a:lnTo>
                    <a:pt x="104" y="12"/>
                  </a:lnTo>
                  <a:lnTo>
                    <a:pt x="123" y="4"/>
                  </a:lnTo>
                  <a:lnTo>
                    <a:pt x="145" y="0"/>
                  </a:lnTo>
                  <a:lnTo>
                    <a:pt x="151" y="1"/>
                  </a:lnTo>
                  <a:lnTo>
                    <a:pt x="157" y="2"/>
                  </a:lnTo>
                  <a:lnTo>
                    <a:pt x="163" y="3"/>
                  </a:lnTo>
                  <a:lnTo>
                    <a:pt x="169" y="6"/>
                  </a:lnTo>
                  <a:lnTo>
                    <a:pt x="175" y="8"/>
                  </a:lnTo>
                  <a:lnTo>
                    <a:pt x="180" y="13"/>
                  </a:lnTo>
                  <a:lnTo>
                    <a:pt x="184" y="17"/>
                  </a:lnTo>
                  <a:lnTo>
                    <a:pt x="190" y="25"/>
                  </a:lnTo>
                  <a:close/>
                </a:path>
              </a:pathLst>
            </a:custGeom>
            <a:solidFill>
              <a:srgbClr val="000000"/>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sp>
          <p:nvSpPr>
            <p:cNvPr id="19474" name="Freeform 18"/>
            <p:cNvSpPr>
              <a:spLocks/>
            </p:cNvSpPr>
            <p:nvPr/>
          </p:nvSpPr>
          <p:spPr bwMode="auto">
            <a:xfrm>
              <a:off x="1328" y="1667"/>
              <a:ext cx="864" cy="538"/>
            </a:xfrm>
            <a:custGeom>
              <a:avLst/>
              <a:gdLst>
                <a:gd name="T0" fmla="*/ 10 w 2594"/>
                <a:gd name="T1" fmla="*/ 2 h 1616"/>
                <a:gd name="T2" fmla="*/ 10 w 2594"/>
                <a:gd name="T3" fmla="*/ 3 h 1616"/>
                <a:gd name="T4" fmla="*/ 10 w 2594"/>
                <a:gd name="T5" fmla="*/ 2 h 1616"/>
                <a:gd name="T6" fmla="*/ 10 w 2594"/>
                <a:gd name="T7" fmla="*/ 3 h 1616"/>
                <a:gd name="T8" fmla="*/ 10 w 2594"/>
                <a:gd name="T9" fmla="*/ 2 h 1616"/>
                <a:gd name="T10" fmla="*/ 9 w 2594"/>
                <a:gd name="T11" fmla="*/ 3 h 1616"/>
                <a:gd name="T12" fmla="*/ 9 w 2594"/>
                <a:gd name="T13" fmla="*/ 3 h 1616"/>
                <a:gd name="T14" fmla="*/ 9 w 2594"/>
                <a:gd name="T15" fmla="*/ 3 h 1616"/>
                <a:gd name="T16" fmla="*/ 9 w 2594"/>
                <a:gd name="T17" fmla="*/ 4 h 1616"/>
                <a:gd name="T18" fmla="*/ 9 w 2594"/>
                <a:gd name="T19" fmla="*/ 5 h 1616"/>
                <a:gd name="T20" fmla="*/ 8 w 2594"/>
                <a:gd name="T21" fmla="*/ 5 h 1616"/>
                <a:gd name="T22" fmla="*/ 8 w 2594"/>
                <a:gd name="T23" fmla="*/ 4 h 1616"/>
                <a:gd name="T24" fmla="*/ 8 w 2594"/>
                <a:gd name="T25" fmla="*/ 5 h 1616"/>
                <a:gd name="T26" fmla="*/ 7 w 2594"/>
                <a:gd name="T27" fmla="*/ 5 h 1616"/>
                <a:gd name="T28" fmla="*/ 7 w 2594"/>
                <a:gd name="T29" fmla="*/ 6 h 1616"/>
                <a:gd name="T30" fmla="*/ 7 w 2594"/>
                <a:gd name="T31" fmla="*/ 6 h 1616"/>
                <a:gd name="T32" fmla="*/ 6 w 2594"/>
                <a:gd name="T33" fmla="*/ 6 h 1616"/>
                <a:gd name="T34" fmla="*/ 6 w 2594"/>
                <a:gd name="T35" fmla="*/ 6 h 1616"/>
                <a:gd name="T36" fmla="*/ 6 w 2594"/>
                <a:gd name="T37" fmla="*/ 6 h 1616"/>
                <a:gd name="T38" fmla="*/ 6 w 2594"/>
                <a:gd name="T39" fmla="*/ 6 h 1616"/>
                <a:gd name="T40" fmla="*/ 5 w 2594"/>
                <a:gd name="T41" fmla="*/ 6 h 1616"/>
                <a:gd name="T42" fmla="*/ 5 w 2594"/>
                <a:gd name="T43" fmla="*/ 7 h 1616"/>
                <a:gd name="T44" fmla="*/ 5 w 2594"/>
                <a:gd name="T45" fmla="*/ 7 h 1616"/>
                <a:gd name="T46" fmla="*/ 5 w 2594"/>
                <a:gd name="T47" fmla="*/ 6 h 1616"/>
                <a:gd name="T48" fmla="*/ 5 w 2594"/>
                <a:gd name="T49" fmla="*/ 6 h 1616"/>
                <a:gd name="T50" fmla="*/ 4 w 2594"/>
                <a:gd name="T51" fmla="*/ 6 h 1616"/>
                <a:gd name="T52" fmla="*/ 4 w 2594"/>
                <a:gd name="T53" fmla="*/ 6 h 1616"/>
                <a:gd name="T54" fmla="*/ 3 w 2594"/>
                <a:gd name="T55" fmla="*/ 6 h 1616"/>
                <a:gd name="T56" fmla="*/ 3 w 2594"/>
                <a:gd name="T57" fmla="*/ 6 h 1616"/>
                <a:gd name="T58" fmla="*/ 3 w 2594"/>
                <a:gd name="T59" fmla="*/ 5 h 1616"/>
                <a:gd name="T60" fmla="*/ 3 w 2594"/>
                <a:gd name="T61" fmla="*/ 5 h 1616"/>
                <a:gd name="T62" fmla="*/ 3 w 2594"/>
                <a:gd name="T63" fmla="*/ 5 h 1616"/>
                <a:gd name="T64" fmla="*/ 2 w 2594"/>
                <a:gd name="T65" fmla="*/ 5 h 1616"/>
                <a:gd name="T66" fmla="*/ 2 w 2594"/>
                <a:gd name="T67" fmla="*/ 5 h 1616"/>
                <a:gd name="T68" fmla="*/ 2 w 2594"/>
                <a:gd name="T69" fmla="*/ 5 h 1616"/>
                <a:gd name="T70" fmla="*/ 2 w 2594"/>
                <a:gd name="T71" fmla="*/ 5 h 1616"/>
                <a:gd name="T72" fmla="*/ 1 w 2594"/>
                <a:gd name="T73" fmla="*/ 5 h 1616"/>
                <a:gd name="T74" fmla="*/ 1 w 2594"/>
                <a:gd name="T75" fmla="*/ 5 h 1616"/>
                <a:gd name="T76" fmla="*/ 1 w 2594"/>
                <a:gd name="T77" fmla="*/ 5 h 1616"/>
                <a:gd name="T78" fmla="*/ 1 w 2594"/>
                <a:gd name="T79" fmla="*/ 3 h 1616"/>
                <a:gd name="T80" fmla="*/ 1 w 2594"/>
                <a:gd name="T81" fmla="*/ 4 h 1616"/>
                <a:gd name="T82" fmla="*/ 1 w 2594"/>
                <a:gd name="T83" fmla="*/ 4 h 1616"/>
                <a:gd name="T84" fmla="*/ 2 w 2594"/>
                <a:gd name="T85" fmla="*/ 4 h 1616"/>
                <a:gd name="T86" fmla="*/ 2 w 2594"/>
                <a:gd name="T87" fmla="*/ 3 h 1616"/>
                <a:gd name="T88" fmla="*/ 3 w 2594"/>
                <a:gd name="T89" fmla="*/ 4 h 1616"/>
                <a:gd name="T90" fmla="*/ 3 w 2594"/>
                <a:gd name="T91" fmla="*/ 4 h 1616"/>
                <a:gd name="T92" fmla="*/ 4 w 2594"/>
                <a:gd name="T93" fmla="*/ 5 h 1616"/>
                <a:gd name="T94" fmla="*/ 4 w 2594"/>
                <a:gd name="T95" fmla="*/ 4 h 1616"/>
                <a:gd name="T96" fmla="*/ 5 w 2594"/>
                <a:gd name="T97" fmla="*/ 4 h 1616"/>
                <a:gd name="T98" fmla="*/ 4 w 2594"/>
                <a:gd name="T99" fmla="*/ 6 h 1616"/>
                <a:gd name="T100" fmla="*/ 5 w 2594"/>
                <a:gd name="T101" fmla="*/ 5 h 1616"/>
                <a:gd name="T102" fmla="*/ 6 w 2594"/>
                <a:gd name="T103" fmla="*/ 5 h 1616"/>
                <a:gd name="T104" fmla="*/ 6 w 2594"/>
                <a:gd name="T105" fmla="*/ 5 h 1616"/>
                <a:gd name="T106" fmla="*/ 6 w 2594"/>
                <a:gd name="T107" fmla="*/ 4 h 1616"/>
                <a:gd name="T108" fmla="*/ 7 w 2594"/>
                <a:gd name="T109" fmla="*/ 5 h 1616"/>
                <a:gd name="T110" fmla="*/ 7 w 2594"/>
                <a:gd name="T111" fmla="*/ 5 h 1616"/>
                <a:gd name="T112" fmla="*/ 7 w 2594"/>
                <a:gd name="T113" fmla="*/ 5 h 1616"/>
                <a:gd name="T114" fmla="*/ 7 w 2594"/>
                <a:gd name="T115" fmla="*/ 5 h 1616"/>
                <a:gd name="T116" fmla="*/ 8 w 2594"/>
                <a:gd name="T117" fmla="*/ 3 h 1616"/>
                <a:gd name="T118" fmla="*/ 8 w 2594"/>
                <a:gd name="T119" fmla="*/ 2 h 1616"/>
                <a:gd name="T120" fmla="*/ 9 w 2594"/>
                <a:gd name="T121" fmla="*/ 2 h 1616"/>
                <a:gd name="T122" fmla="*/ 9 w 2594"/>
                <a:gd name="T123" fmla="*/ 1 h 1616"/>
                <a:gd name="T124" fmla="*/ 10 w 2594"/>
                <a:gd name="T125" fmla="*/ 0 h 161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594"/>
                <a:gd name="T190" fmla="*/ 0 h 1616"/>
                <a:gd name="T191" fmla="*/ 2594 w 2594"/>
                <a:gd name="T192" fmla="*/ 1616 h 161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594" h="1616">
                  <a:moveTo>
                    <a:pt x="2513" y="437"/>
                  </a:moveTo>
                  <a:lnTo>
                    <a:pt x="2527" y="454"/>
                  </a:lnTo>
                  <a:lnTo>
                    <a:pt x="2537" y="476"/>
                  </a:lnTo>
                  <a:lnTo>
                    <a:pt x="2544" y="500"/>
                  </a:lnTo>
                  <a:lnTo>
                    <a:pt x="2549" y="525"/>
                  </a:lnTo>
                  <a:lnTo>
                    <a:pt x="2554" y="548"/>
                  </a:lnTo>
                  <a:lnTo>
                    <a:pt x="2562" y="571"/>
                  </a:lnTo>
                  <a:lnTo>
                    <a:pt x="2574" y="591"/>
                  </a:lnTo>
                  <a:lnTo>
                    <a:pt x="2594" y="607"/>
                  </a:lnTo>
                  <a:lnTo>
                    <a:pt x="2582" y="604"/>
                  </a:lnTo>
                  <a:lnTo>
                    <a:pt x="2572" y="598"/>
                  </a:lnTo>
                  <a:lnTo>
                    <a:pt x="2562" y="592"/>
                  </a:lnTo>
                  <a:lnTo>
                    <a:pt x="2552" y="585"/>
                  </a:lnTo>
                  <a:lnTo>
                    <a:pt x="2542" y="579"/>
                  </a:lnTo>
                  <a:lnTo>
                    <a:pt x="2532" y="573"/>
                  </a:lnTo>
                  <a:lnTo>
                    <a:pt x="2521" y="569"/>
                  </a:lnTo>
                  <a:lnTo>
                    <a:pt x="2509" y="568"/>
                  </a:lnTo>
                  <a:lnTo>
                    <a:pt x="2500" y="577"/>
                  </a:lnTo>
                  <a:lnTo>
                    <a:pt x="2497" y="589"/>
                  </a:lnTo>
                  <a:lnTo>
                    <a:pt x="2496" y="602"/>
                  </a:lnTo>
                  <a:lnTo>
                    <a:pt x="2498" y="615"/>
                  </a:lnTo>
                  <a:lnTo>
                    <a:pt x="2501" y="628"/>
                  </a:lnTo>
                  <a:lnTo>
                    <a:pt x="2507" y="642"/>
                  </a:lnTo>
                  <a:lnTo>
                    <a:pt x="2512" y="654"/>
                  </a:lnTo>
                  <a:lnTo>
                    <a:pt x="2519" y="667"/>
                  </a:lnTo>
                  <a:lnTo>
                    <a:pt x="2538" y="692"/>
                  </a:lnTo>
                  <a:lnTo>
                    <a:pt x="2522" y="690"/>
                  </a:lnTo>
                  <a:lnTo>
                    <a:pt x="2511" y="683"/>
                  </a:lnTo>
                  <a:lnTo>
                    <a:pt x="2501" y="674"/>
                  </a:lnTo>
                  <a:lnTo>
                    <a:pt x="2493" y="664"/>
                  </a:lnTo>
                  <a:lnTo>
                    <a:pt x="2485" y="652"/>
                  </a:lnTo>
                  <a:lnTo>
                    <a:pt x="2476" y="644"/>
                  </a:lnTo>
                  <a:lnTo>
                    <a:pt x="2465" y="640"/>
                  </a:lnTo>
                  <a:lnTo>
                    <a:pt x="2453" y="642"/>
                  </a:lnTo>
                  <a:lnTo>
                    <a:pt x="2438" y="601"/>
                  </a:lnTo>
                  <a:lnTo>
                    <a:pt x="2427" y="559"/>
                  </a:lnTo>
                  <a:lnTo>
                    <a:pt x="2418" y="515"/>
                  </a:lnTo>
                  <a:lnTo>
                    <a:pt x="2412" y="473"/>
                  </a:lnTo>
                  <a:lnTo>
                    <a:pt x="2404" y="428"/>
                  </a:lnTo>
                  <a:lnTo>
                    <a:pt x="2397" y="386"/>
                  </a:lnTo>
                  <a:lnTo>
                    <a:pt x="2389" y="343"/>
                  </a:lnTo>
                  <a:lnTo>
                    <a:pt x="2378" y="301"/>
                  </a:lnTo>
                  <a:lnTo>
                    <a:pt x="2370" y="324"/>
                  </a:lnTo>
                  <a:lnTo>
                    <a:pt x="2367" y="348"/>
                  </a:lnTo>
                  <a:lnTo>
                    <a:pt x="2367" y="372"/>
                  </a:lnTo>
                  <a:lnTo>
                    <a:pt x="2371" y="396"/>
                  </a:lnTo>
                  <a:lnTo>
                    <a:pt x="2375" y="419"/>
                  </a:lnTo>
                  <a:lnTo>
                    <a:pt x="2380" y="443"/>
                  </a:lnTo>
                  <a:lnTo>
                    <a:pt x="2384" y="467"/>
                  </a:lnTo>
                  <a:lnTo>
                    <a:pt x="2388" y="492"/>
                  </a:lnTo>
                  <a:lnTo>
                    <a:pt x="2401" y="530"/>
                  </a:lnTo>
                  <a:lnTo>
                    <a:pt x="2411" y="571"/>
                  </a:lnTo>
                  <a:lnTo>
                    <a:pt x="2419" y="613"/>
                  </a:lnTo>
                  <a:lnTo>
                    <a:pt x="2428" y="655"/>
                  </a:lnTo>
                  <a:lnTo>
                    <a:pt x="2439" y="694"/>
                  </a:lnTo>
                  <a:lnTo>
                    <a:pt x="2457" y="731"/>
                  </a:lnTo>
                  <a:lnTo>
                    <a:pt x="2483" y="764"/>
                  </a:lnTo>
                  <a:lnTo>
                    <a:pt x="2519" y="793"/>
                  </a:lnTo>
                  <a:lnTo>
                    <a:pt x="2499" y="789"/>
                  </a:lnTo>
                  <a:lnTo>
                    <a:pt x="2483" y="785"/>
                  </a:lnTo>
                  <a:lnTo>
                    <a:pt x="2466" y="777"/>
                  </a:lnTo>
                  <a:lnTo>
                    <a:pt x="2451" y="771"/>
                  </a:lnTo>
                  <a:lnTo>
                    <a:pt x="2435" y="762"/>
                  </a:lnTo>
                  <a:lnTo>
                    <a:pt x="2419" y="756"/>
                  </a:lnTo>
                  <a:lnTo>
                    <a:pt x="2403" y="748"/>
                  </a:lnTo>
                  <a:lnTo>
                    <a:pt x="2388" y="742"/>
                  </a:lnTo>
                  <a:lnTo>
                    <a:pt x="2375" y="707"/>
                  </a:lnTo>
                  <a:lnTo>
                    <a:pt x="2364" y="673"/>
                  </a:lnTo>
                  <a:lnTo>
                    <a:pt x="2354" y="637"/>
                  </a:lnTo>
                  <a:lnTo>
                    <a:pt x="2347" y="602"/>
                  </a:lnTo>
                  <a:lnTo>
                    <a:pt x="2340" y="565"/>
                  </a:lnTo>
                  <a:lnTo>
                    <a:pt x="2333" y="529"/>
                  </a:lnTo>
                  <a:lnTo>
                    <a:pt x="2328" y="492"/>
                  </a:lnTo>
                  <a:lnTo>
                    <a:pt x="2323" y="456"/>
                  </a:lnTo>
                  <a:lnTo>
                    <a:pt x="2318" y="447"/>
                  </a:lnTo>
                  <a:lnTo>
                    <a:pt x="2316" y="502"/>
                  </a:lnTo>
                  <a:lnTo>
                    <a:pt x="2319" y="559"/>
                  </a:lnTo>
                  <a:lnTo>
                    <a:pt x="2327" y="616"/>
                  </a:lnTo>
                  <a:lnTo>
                    <a:pt x="2340" y="673"/>
                  </a:lnTo>
                  <a:lnTo>
                    <a:pt x="2355" y="727"/>
                  </a:lnTo>
                  <a:lnTo>
                    <a:pt x="2375" y="783"/>
                  </a:lnTo>
                  <a:lnTo>
                    <a:pt x="2397" y="836"/>
                  </a:lnTo>
                  <a:lnTo>
                    <a:pt x="2424" y="889"/>
                  </a:lnTo>
                  <a:lnTo>
                    <a:pt x="2406" y="882"/>
                  </a:lnTo>
                  <a:lnTo>
                    <a:pt x="2390" y="876"/>
                  </a:lnTo>
                  <a:lnTo>
                    <a:pt x="2375" y="866"/>
                  </a:lnTo>
                  <a:lnTo>
                    <a:pt x="2360" y="856"/>
                  </a:lnTo>
                  <a:lnTo>
                    <a:pt x="2344" y="844"/>
                  </a:lnTo>
                  <a:lnTo>
                    <a:pt x="2329" y="832"/>
                  </a:lnTo>
                  <a:lnTo>
                    <a:pt x="2313" y="819"/>
                  </a:lnTo>
                  <a:lnTo>
                    <a:pt x="2298" y="808"/>
                  </a:lnTo>
                  <a:lnTo>
                    <a:pt x="2293" y="813"/>
                  </a:lnTo>
                  <a:lnTo>
                    <a:pt x="2282" y="790"/>
                  </a:lnTo>
                  <a:lnTo>
                    <a:pt x="2275" y="768"/>
                  </a:lnTo>
                  <a:lnTo>
                    <a:pt x="2269" y="744"/>
                  </a:lnTo>
                  <a:lnTo>
                    <a:pt x="2264" y="721"/>
                  </a:lnTo>
                  <a:lnTo>
                    <a:pt x="2258" y="695"/>
                  </a:lnTo>
                  <a:lnTo>
                    <a:pt x="2252" y="673"/>
                  </a:lnTo>
                  <a:lnTo>
                    <a:pt x="2244" y="651"/>
                  </a:lnTo>
                  <a:lnTo>
                    <a:pt x="2233" y="632"/>
                  </a:lnTo>
                  <a:lnTo>
                    <a:pt x="2232" y="676"/>
                  </a:lnTo>
                  <a:lnTo>
                    <a:pt x="2237" y="721"/>
                  </a:lnTo>
                  <a:lnTo>
                    <a:pt x="2247" y="763"/>
                  </a:lnTo>
                  <a:lnTo>
                    <a:pt x="2261" y="807"/>
                  </a:lnTo>
                  <a:lnTo>
                    <a:pt x="2276" y="848"/>
                  </a:lnTo>
                  <a:lnTo>
                    <a:pt x="2293" y="890"/>
                  </a:lnTo>
                  <a:lnTo>
                    <a:pt x="2308" y="931"/>
                  </a:lnTo>
                  <a:lnTo>
                    <a:pt x="2323" y="974"/>
                  </a:lnTo>
                  <a:lnTo>
                    <a:pt x="2227" y="898"/>
                  </a:lnTo>
                  <a:lnTo>
                    <a:pt x="2220" y="857"/>
                  </a:lnTo>
                  <a:lnTo>
                    <a:pt x="2213" y="818"/>
                  </a:lnTo>
                  <a:lnTo>
                    <a:pt x="2206" y="776"/>
                  </a:lnTo>
                  <a:lnTo>
                    <a:pt x="2201" y="737"/>
                  </a:lnTo>
                  <a:lnTo>
                    <a:pt x="2193" y="697"/>
                  </a:lnTo>
                  <a:lnTo>
                    <a:pt x="2186" y="658"/>
                  </a:lnTo>
                  <a:lnTo>
                    <a:pt x="2177" y="621"/>
                  </a:lnTo>
                  <a:lnTo>
                    <a:pt x="2167" y="587"/>
                  </a:lnTo>
                  <a:lnTo>
                    <a:pt x="2157" y="597"/>
                  </a:lnTo>
                  <a:lnTo>
                    <a:pt x="2164" y="659"/>
                  </a:lnTo>
                  <a:lnTo>
                    <a:pt x="2172" y="722"/>
                  </a:lnTo>
                  <a:lnTo>
                    <a:pt x="2179" y="784"/>
                  </a:lnTo>
                  <a:lnTo>
                    <a:pt x="2189" y="846"/>
                  </a:lnTo>
                  <a:lnTo>
                    <a:pt x="2201" y="905"/>
                  </a:lnTo>
                  <a:lnTo>
                    <a:pt x="2220" y="963"/>
                  </a:lnTo>
                  <a:lnTo>
                    <a:pt x="2244" y="1017"/>
                  </a:lnTo>
                  <a:lnTo>
                    <a:pt x="2277" y="1069"/>
                  </a:lnTo>
                  <a:lnTo>
                    <a:pt x="2260" y="1067"/>
                  </a:lnTo>
                  <a:lnTo>
                    <a:pt x="2247" y="1060"/>
                  </a:lnTo>
                  <a:lnTo>
                    <a:pt x="2235" y="1049"/>
                  </a:lnTo>
                  <a:lnTo>
                    <a:pt x="2225" y="1037"/>
                  </a:lnTo>
                  <a:lnTo>
                    <a:pt x="2214" y="1021"/>
                  </a:lnTo>
                  <a:lnTo>
                    <a:pt x="2205" y="1005"/>
                  </a:lnTo>
                  <a:lnTo>
                    <a:pt x="2196" y="990"/>
                  </a:lnTo>
                  <a:lnTo>
                    <a:pt x="2188" y="979"/>
                  </a:lnTo>
                  <a:lnTo>
                    <a:pt x="2179" y="976"/>
                  </a:lnTo>
                  <a:lnTo>
                    <a:pt x="2170" y="980"/>
                  </a:lnTo>
                  <a:lnTo>
                    <a:pt x="2165" y="989"/>
                  </a:lnTo>
                  <a:lnTo>
                    <a:pt x="2163" y="999"/>
                  </a:lnTo>
                  <a:lnTo>
                    <a:pt x="2177" y="1109"/>
                  </a:lnTo>
                  <a:lnTo>
                    <a:pt x="2122" y="1069"/>
                  </a:lnTo>
                  <a:lnTo>
                    <a:pt x="2114" y="1077"/>
                  </a:lnTo>
                  <a:lnTo>
                    <a:pt x="2109" y="1089"/>
                  </a:lnTo>
                  <a:lnTo>
                    <a:pt x="2106" y="1103"/>
                  </a:lnTo>
                  <a:lnTo>
                    <a:pt x="2106" y="1118"/>
                  </a:lnTo>
                  <a:lnTo>
                    <a:pt x="2106" y="1131"/>
                  </a:lnTo>
                  <a:lnTo>
                    <a:pt x="2109" y="1146"/>
                  </a:lnTo>
                  <a:lnTo>
                    <a:pt x="2113" y="1160"/>
                  </a:lnTo>
                  <a:lnTo>
                    <a:pt x="2117" y="1175"/>
                  </a:lnTo>
                  <a:lnTo>
                    <a:pt x="2117" y="1190"/>
                  </a:lnTo>
                  <a:lnTo>
                    <a:pt x="2079" y="1166"/>
                  </a:lnTo>
                  <a:lnTo>
                    <a:pt x="2053" y="1135"/>
                  </a:lnTo>
                  <a:lnTo>
                    <a:pt x="2033" y="1098"/>
                  </a:lnTo>
                  <a:lnTo>
                    <a:pt x="2021" y="1058"/>
                  </a:lnTo>
                  <a:lnTo>
                    <a:pt x="2012" y="1014"/>
                  </a:lnTo>
                  <a:lnTo>
                    <a:pt x="2006" y="971"/>
                  </a:lnTo>
                  <a:lnTo>
                    <a:pt x="1997" y="928"/>
                  </a:lnTo>
                  <a:lnTo>
                    <a:pt x="1987" y="889"/>
                  </a:lnTo>
                  <a:lnTo>
                    <a:pt x="1985" y="924"/>
                  </a:lnTo>
                  <a:lnTo>
                    <a:pt x="1986" y="960"/>
                  </a:lnTo>
                  <a:lnTo>
                    <a:pt x="1988" y="995"/>
                  </a:lnTo>
                  <a:lnTo>
                    <a:pt x="1994" y="1031"/>
                  </a:lnTo>
                  <a:lnTo>
                    <a:pt x="1999" y="1064"/>
                  </a:lnTo>
                  <a:lnTo>
                    <a:pt x="2009" y="1099"/>
                  </a:lnTo>
                  <a:lnTo>
                    <a:pt x="2019" y="1134"/>
                  </a:lnTo>
                  <a:lnTo>
                    <a:pt x="2032" y="1169"/>
                  </a:lnTo>
                  <a:lnTo>
                    <a:pt x="2028" y="1182"/>
                  </a:lnTo>
                  <a:lnTo>
                    <a:pt x="2029" y="1196"/>
                  </a:lnTo>
                  <a:lnTo>
                    <a:pt x="2032" y="1210"/>
                  </a:lnTo>
                  <a:lnTo>
                    <a:pt x="2038" y="1224"/>
                  </a:lnTo>
                  <a:lnTo>
                    <a:pt x="2045" y="1237"/>
                  </a:lnTo>
                  <a:lnTo>
                    <a:pt x="2053" y="1251"/>
                  </a:lnTo>
                  <a:lnTo>
                    <a:pt x="2058" y="1264"/>
                  </a:lnTo>
                  <a:lnTo>
                    <a:pt x="2062" y="1279"/>
                  </a:lnTo>
                  <a:lnTo>
                    <a:pt x="2012" y="1258"/>
                  </a:lnTo>
                  <a:lnTo>
                    <a:pt x="1977" y="1225"/>
                  </a:lnTo>
                  <a:lnTo>
                    <a:pt x="1952" y="1184"/>
                  </a:lnTo>
                  <a:lnTo>
                    <a:pt x="1935" y="1139"/>
                  </a:lnTo>
                  <a:lnTo>
                    <a:pt x="1922" y="1088"/>
                  </a:lnTo>
                  <a:lnTo>
                    <a:pt x="1913" y="1038"/>
                  </a:lnTo>
                  <a:lnTo>
                    <a:pt x="1903" y="990"/>
                  </a:lnTo>
                  <a:lnTo>
                    <a:pt x="1891" y="949"/>
                  </a:lnTo>
                  <a:lnTo>
                    <a:pt x="1892" y="1003"/>
                  </a:lnTo>
                  <a:lnTo>
                    <a:pt x="1897" y="1059"/>
                  </a:lnTo>
                  <a:lnTo>
                    <a:pt x="1904" y="1111"/>
                  </a:lnTo>
                  <a:lnTo>
                    <a:pt x="1917" y="1164"/>
                  </a:lnTo>
                  <a:lnTo>
                    <a:pt x="1934" y="1213"/>
                  </a:lnTo>
                  <a:lnTo>
                    <a:pt x="1955" y="1262"/>
                  </a:lnTo>
                  <a:lnTo>
                    <a:pt x="1983" y="1307"/>
                  </a:lnTo>
                  <a:lnTo>
                    <a:pt x="2017" y="1350"/>
                  </a:lnTo>
                  <a:lnTo>
                    <a:pt x="2000" y="1350"/>
                  </a:lnTo>
                  <a:lnTo>
                    <a:pt x="1984" y="1351"/>
                  </a:lnTo>
                  <a:lnTo>
                    <a:pt x="1967" y="1350"/>
                  </a:lnTo>
                  <a:lnTo>
                    <a:pt x="1951" y="1348"/>
                  </a:lnTo>
                  <a:lnTo>
                    <a:pt x="1935" y="1344"/>
                  </a:lnTo>
                  <a:lnTo>
                    <a:pt x="1919" y="1337"/>
                  </a:lnTo>
                  <a:lnTo>
                    <a:pt x="1904" y="1330"/>
                  </a:lnTo>
                  <a:lnTo>
                    <a:pt x="1891" y="1320"/>
                  </a:lnTo>
                  <a:lnTo>
                    <a:pt x="1871" y="1284"/>
                  </a:lnTo>
                  <a:lnTo>
                    <a:pt x="1856" y="1249"/>
                  </a:lnTo>
                  <a:lnTo>
                    <a:pt x="1842" y="1213"/>
                  </a:lnTo>
                  <a:lnTo>
                    <a:pt x="1832" y="1177"/>
                  </a:lnTo>
                  <a:lnTo>
                    <a:pt x="1821" y="1140"/>
                  </a:lnTo>
                  <a:lnTo>
                    <a:pt x="1813" y="1103"/>
                  </a:lnTo>
                  <a:lnTo>
                    <a:pt x="1804" y="1065"/>
                  </a:lnTo>
                  <a:lnTo>
                    <a:pt x="1796" y="1028"/>
                  </a:lnTo>
                  <a:lnTo>
                    <a:pt x="1781" y="1028"/>
                  </a:lnTo>
                  <a:lnTo>
                    <a:pt x="1781" y="1065"/>
                  </a:lnTo>
                  <a:lnTo>
                    <a:pt x="1785" y="1103"/>
                  </a:lnTo>
                  <a:lnTo>
                    <a:pt x="1792" y="1140"/>
                  </a:lnTo>
                  <a:lnTo>
                    <a:pt x="1802" y="1177"/>
                  </a:lnTo>
                  <a:lnTo>
                    <a:pt x="1811" y="1213"/>
                  </a:lnTo>
                  <a:lnTo>
                    <a:pt x="1822" y="1249"/>
                  </a:lnTo>
                  <a:lnTo>
                    <a:pt x="1831" y="1284"/>
                  </a:lnTo>
                  <a:lnTo>
                    <a:pt x="1841" y="1320"/>
                  </a:lnTo>
                  <a:lnTo>
                    <a:pt x="1891" y="1410"/>
                  </a:lnTo>
                  <a:lnTo>
                    <a:pt x="1870" y="1411"/>
                  </a:lnTo>
                  <a:lnTo>
                    <a:pt x="1854" y="1406"/>
                  </a:lnTo>
                  <a:lnTo>
                    <a:pt x="1839" y="1394"/>
                  </a:lnTo>
                  <a:lnTo>
                    <a:pt x="1826" y="1382"/>
                  </a:lnTo>
                  <a:lnTo>
                    <a:pt x="1811" y="1370"/>
                  </a:lnTo>
                  <a:lnTo>
                    <a:pt x="1798" y="1363"/>
                  </a:lnTo>
                  <a:lnTo>
                    <a:pt x="1784" y="1366"/>
                  </a:lnTo>
                  <a:lnTo>
                    <a:pt x="1771" y="1380"/>
                  </a:lnTo>
                  <a:lnTo>
                    <a:pt x="1771" y="1430"/>
                  </a:lnTo>
                  <a:lnTo>
                    <a:pt x="1765" y="1423"/>
                  </a:lnTo>
                  <a:lnTo>
                    <a:pt x="1760" y="1418"/>
                  </a:lnTo>
                  <a:lnTo>
                    <a:pt x="1754" y="1410"/>
                  </a:lnTo>
                  <a:lnTo>
                    <a:pt x="1749" y="1404"/>
                  </a:lnTo>
                  <a:lnTo>
                    <a:pt x="1743" y="1397"/>
                  </a:lnTo>
                  <a:lnTo>
                    <a:pt x="1736" y="1392"/>
                  </a:lnTo>
                  <a:lnTo>
                    <a:pt x="1729" y="1390"/>
                  </a:lnTo>
                  <a:lnTo>
                    <a:pt x="1721" y="1391"/>
                  </a:lnTo>
                  <a:lnTo>
                    <a:pt x="1714" y="1397"/>
                  </a:lnTo>
                  <a:lnTo>
                    <a:pt x="1713" y="1406"/>
                  </a:lnTo>
                  <a:lnTo>
                    <a:pt x="1712" y="1414"/>
                  </a:lnTo>
                  <a:lnTo>
                    <a:pt x="1715" y="1423"/>
                  </a:lnTo>
                  <a:lnTo>
                    <a:pt x="1718" y="1432"/>
                  </a:lnTo>
                  <a:lnTo>
                    <a:pt x="1720" y="1441"/>
                  </a:lnTo>
                  <a:lnTo>
                    <a:pt x="1721" y="1451"/>
                  </a:lnTo>
                  <a:lnTo>
                    <a:pt x="1721" y="1461"/>
                  </a:lnTo>
                  <a:lnTo>
                    <a:pt x="1703" y="1457"/>
                  </a:lnTo>
                  <a:lnTo>
                    <a:pt x="1686" y="1446"/>
                  </a:lnTo>
                  <a:lnTo>
                    <a:pt x="1670" y="1430"/>
                  </a:lnTo>
                  <a:lnTo>
                    <a:pt x="1654" y="1414"/>
                  </a:lnTo>
                  <a:lnTo>
                    <a:pt x="1638" y="1399"/>
                  </a:lnTo>
                  <a:lnTo>
                    <a:pt x="1625" y="1394"/>
                  </a:lnTo>
                  <a:lnTo>
                    <a:pt x="1612" y="1398"/>
                  </a:lnTo>
                  <a:lnTo>
                    <a:pt x="1601" y="1420"/>
                  </a:lnTo>
                  <a:lnTo>
                    <a:pt x="1620" y="1540"/>
                  </a:lnTo>
                  <a:lnTo>
                    <a:pt x="1605" y="1518"/>
                  </a:lnTo>
                  <a:lnTo>
                    <a:pt x="1594" y="1497"/>
                  </a:lnTo>
                  <a:lnTo>
                    <a:pt x="1584" y="1475"/>
                  </a:lnTo>
                  <a:lnTo>
                    <a:pt x="1576" y="1453"/>
                  </a:lnTo>
                  <a:lnTo>
                    <a:pt x="1567" y="1430"/>
                  </a:lnTo>
                  <a:lnTo>
                    <a:pt x="1559" y="1407"/>
                  </a:lnTo>
                  <a:lnTo>
                    <a:pt x="1550" y="1385"/>
                  </a:lnTo>
                  <a:lnTo>
                    <a:pt x="1540" y="1366"/>
                  </a:lnTo>
                  <a:lnTo>
                    <a:pt x="1538" y="1392"/>
                  </a:lnTo>
                  <a:lnTo>
                    <a:pt x="1541" y="1419"/>
                  </a:lnTo>
                  <a:lnTo>
                    <a:pt x="1547" y="1444"/>
                  </a:lnTo>
                  <a:lnTo>
                    <a:pt x="1559" y="1469"/>
                  </a:lnTo>
                  <a:lnTo>
                    <a:pt x="1571" y="1492"/>
                  </a:lnTo>
                  <a:lnTo>
                    <a:pt x="1587" y="1516"/>
                  </a:lnTo>
                  <a:lnTo>
                    <a:pt x="1603" y="1538"/>
                  </a:lnTo>
                  <a:lnTo>
                    <a:pt x="1620" y="1561"/>
                  </a:lnTo>
                  <a:lnTo>
                    <a:pt x="1607" y="1559"/>
                  </a:lnTo>
                  <a:lnTo>
                    <a:pt x="1595" y="1553"/>
                  </a:lnTo>
                  <a:lnTo>
                    <a:pt x="1581" y="1543"/>
                  </a:lnTo>
                  <a:lnTo>
                    <a:pt x="1568" y="1533"/>
                  </a:lnTo>
                  <a:lnTo>
                    <a:pt x="1553" y="1521"/>
                  </a:lnTo>
                  <a:lnTo>
                    <a:pt x="1538" y="1510"/>
                  </a:lnTo>
                  <a:lnTo>
                    <a:pt x="1521" y="1501"/>
                  </a:lnTo>
                  <a:lnTo>
                    <a:pt x="1505" y="1495"/>
                  </a:lnTo>
                  <a:lnTo>
                    <a:pt x="1498" y="1507"/>
                  </a:lnTo>
                  <a:lnTo>
                    <a:pt x="1496" y="1521"/>
                  </a:lnTo>
                  <a:lnTo>
                    <a:pt x="1495" y="1536"/>
                  </a:lnTo>
                  <a:lnTo>
                    <a:pt x="1497" y="1552"/>
                  </a:lnTo>
                  <a:lnTo>
                    <a:pt x="1498" y="1567"/>
                  </a:lnTo>
                  <a:lnTo>
                    <a:pt x="1502" y="1584"/>
                  </a:lnTo>
                  <a:lnTo>
                    <a:pt x="1503" y="1599"/>
                  </a:lnTo>
                  <a:lnTo>
                    <a:pt x="1505" y="1616"/>
                  </a:lnTo>
                  <a:lnTo>
                    <a:pt x="1470" y="1590"/>
                  </a:lnTo>
                  <a:lnTo>
                    <a:pt x="1446" y="1561"/>
                  </a:lnTo>
                  <a:lnTo>
                    <a:pt x="1428" y="1527"/>
                  </a:lnTo>
                  <a:lnTo>
                    <a:pt x="1417" y="1491"/>
                  </a:lnTo>
                  <a:lnTo>
                    <a:pt x="1408" y="1453"/>
                  </a:lnTo>
                  <a:lnTo>
                    <a:pt x="1400" y="1415"/>
                  </a:lnTo>
                  <a:lnTo>
                    <a:pt x="1391" y="1378"/>
                  </a:lnTo>
                  <a:lnTo>
                    <a:pt x="1379" y="1345"/>
                  </a:lnTo>
                  <a:lnTo>
                    <a:pt x="1374" y="1367"/>
                  </a:lnTo>
                  <a:lnTo>
                    <a:pt x="1373" y="1390"/>
                  </a:lnTo>
                  <a:lnTo>
                    <a:pt x="1375" y="1411"/>
                  </a:lnTo>
                  <a:lnTo>
                    <a:pt x="1381" y="1434"/>
                  </a:lnTo>
                  <a:lnTo>
                    <a:pt x="1387" y="1457"/>
                  </a:lnTo>
                  <a:lnTo>
                    <a:pt x="1396" y="1480"/>
                  </a:lnTo>
                  <a:lnTo>
                    <a:pt x="1402" y="1503"/>
                  </a:lnTo>
                  <a:lnTo>
                    <a:pt x="1410" y="1526"/>
                  </a:lnTo>
                  <a:lnTo>
                    <a:pt x="1405" y="1535"/>
                  </a:lnTo>
                  <a:lnTo>
                    <a:pt x="1400" y="1545"/>
                  </a:lnTo>
                  <a:lnTo>
                    <a:pt x="1393" y="1554"/>
                  </a:lnTo>
                  <a:lnTo>
                    <a:pt x="1388" y="1564"/>
                  </a:lnTo>
                  <a:lnTo>
                    <a:pt x="1381" y="1573"/>
                  </a:lnTo>
                  <a:lnTo>
                    <a:pt x="1378" y="1584"/>
                  </a:lnTo>
                  <a:lnTo>
                    <a:pt x="1376" y="1596"/>
                  </a:lnTo>
                  <a:lnTo>
                    <a:pt x="1379" y="1611"/>
                  </a:lnTo>
                  <a:lnTo>
                    <a:pt x="1366" y="1601"/>
                  </a:lnTo>
                  <a:lnTo>
                    <a:pt x="1359" y="1589"/>
                  </a:lnTo>
                  <a:lnTo>
                    <a:pt x="1354" y="1576"/>
                  </a:lnTo>
                  <a:lnTo>
                    <a:pt x="1352" y="1563"/>
                  </a:lnTo>
                  <a:lnTo>
                    <a:pt x="1348" y="1550"/>
                  </a:lnTo>
                  <a:lnTo>
                    <a:pt x="1344" y="1538"/>
                  </a:lnTo>
                  <a:lnTo>
                    <a:pt x="1336" y="1527"/>
                  </a:lnTo>
                  <a:lnTo>
                    <a:pt x="1325" y="1521"/>
                  </a:lnTo>
                  <a:lnTo>
                    <a:pt x="1321" y="1485"/>
                  </a:lnTo>
                  <a:lnTo>
                    <a:pt x="1319" y="1450"/>
                  </a:lnTo>
                  <a:lnTo>
                    <a:pt x="1317" y="1415"/>
                  </a:lnTo>
                  <a:lnTo>
                    <a:pt x="1315" y="1380"/>
                  </a:lnTo>
                  <a:lnTo>
                    <a:pt x="1312" y="1344"/>
                  </a:lnTo>
                  <a:lnTo>
                    <a:pt x="1311" y="1308"/>
                  </a:lnTo>
                  <a:lnTo>
                    <a:pt x="1309" y="1273"/>
                  </a:lnTo>
                  <a:lnTo>
                    <a:pt x="1309" y="1240"/>
                  </a:lnTo>
                  <a:lnTo>
                    <a:pt x="1294" y="1254"/>
                  </a:lnTo>
                  <a:lnTo>
                    <a:pt x="1290" y="1297"/>
                  </a:lnTo>
                  <a:lnTo>
                    <a:pt x="1290" y="1339"/>
                  </a:lnTo>
                  <a:lnTo>
                    <a:pt x="1291" y="1381"/>
                  </a:lnTo>
                  <a:lnTo>
                    <a:pt x="1295" y="1423"/>
                  </a:lnTo>
                  <a:lnTo>
                    <a:pt x="1299" y="1464"/>
                  </a:lnTo>
                  <a:lnTo>
                    <a:pt x="1302" y="1505"/>
                  </a:lnTo>
                  <a:lnTo>
                    <a:pt x="1304" y="1546"/>
                  </a:lnTo>
                  <a:lnTo>
                    <a:pt x="1304" y="1586"/>
                  </a:lnTo>
                  <a:lnTo>
                    <a:pt x="1302" y="1574"/>
                  </a:lnTo>
                  <a:lnTo>
                    <a:pt x="1301" y="1562"/>
                  </a:lnTo>
                  <a:lnTo>
                    <a:pt x="1299" y="1550"/>
                  </a:lnTo>
                  <a:lnTo>
                    <a:pt x="1296" y="1539"/>
                  </a:lnTo>
                  <a:lnTo>
                    <a:pt x="1292" y="1527"/>
                  </a:lnTo>
                  <a:lnTo>
                    <a:pt x="1289" y="1517"/>
                  </a:lnTo>
                  <a:lnTo>
                    <a:pt x="1281" y="1507"/>
                  </a:lnTo>
                  <a:lnTo>
                    <a:pt x="1275" y="1501"/>
                  </a:lnTo>
                  <a:lnTo>
                    <a:pt x="1261" y="1509"/>
                  </a:lnTo>
                  <a:lnTo>
                    <a:pt x="1253" y="1521"/>
                  </a:lnTo>
                  <a:lnTo>
                    <a:pt x="1244" y="1533"/>
                  </a:lnTo>
                  <a:lnTo>
                    <a:pt x="1239" y="1548"/>
                  </a:lnTo>
                  <a:lnTo>
                    <a:pt x="1232" y="1562"/>
                  </a:lnTo>
                  <a:lnTo>
                    <a:pt x="1227" y="1578"/>
                  </a:lnTo>
                  <a:lnTo>
                    <a:pt x="1220" y="1595"/>
                  </a:lnTo>
                  <a:lnTo>
                    <a:pt x="1215" y="1611"/>
                  </a:lnTo>
                  <a:lnTo>
                    <a:pt x="1207" y="1567"/>
                  </a:lnTo>
                  <a:lnTo>
                    <a:pt x="1204" y="1524"/>
                  </a:lnTo>
                  <a:lnTo>
                    <a:pt x="1204" y="1479"/>
                  </a:lnTo>
                  <a:lnTo>
                    <a:pt x="1207" y="1434"/>
                  </a:lnTo>
                  <a:lnTo>
                    <a:pt x="1208" y="1388"/>
                  </a:lnTo>
                  <a:lnTo>
                    <a:pt x="1208" y="1346"/>
                  </a:lnTo>
                  <a:lnTo>
                    <a:pt x="1205" y="1303"/>
                  </a:lnTo>
                  <a:lnTo>
                    <a:pt x="1199" y="1265"/>
                  </a:lnTo>
                  <a:lnTo>
                    <a:pt x="1192" y="1287"/>
                  </a:lnTo>
                  <a:lnTo>
                    <a:pt x="1188" y="1310"/>
                  </a:lnTo>
                  <a:lnTo>
                    <a:pt x="1187" y="1334"/>
                  </a:lnTo>
                  <a:lnTo>
                    <a:pt x="1187" y="1359"/>
                  </a:lnTo>
                  <a:lnTo>
                    <a:pt x="1187" y="1384"/>
                  </a:lnTo>
                  <a:lnTo>
                    <a:pt x="1189" y="1410"/>
                  </a:lnTo>
                  <a:lnTo>
                    <a:pt x="1189" y="1437"/>
                  </a:lnTo>
                  <a:lnTo>
                    <a:pt x="1189" y="1465"/>
                  </a:lnTo>
                  <a:lnTo>
                    <a:pt x="1179" y="1474"/>
                  </a:lnTo>
                  <a:lnTo>
                    <a:pt x="1170" y="1486"/>
                  </a:lnTo>
                  <a:lnTo>
                    <a:pt x="1162" y="1498"/>
                  </a:lnTo>
                  <a:lnTo>
                    <a:pt x="1157" y="1511"/>
                  </a:lnTo>
                  <a:lnTo>
                    <a:pt x="1150" y="1523"/>
                  </a:lnTo>
                  <a:lnTo>
                    <a:pt x="1144" y="1536"/>
                  </a:lnTo>
                  <a:lnTo>
                    <a:pt x="1136" y="1548"/>
                  </a:lnTo>
                  <a:lnTo>
                    <a:pt x="1128" y="1561"/>
                  </a:lnTo>
                  <a:lnTo>
                    <a:pt x="1124" y="1552"/>
                  </a:lnTo>
                  <a:lnTo>
                    <a:pt x="1125" y="1542"/>
                  </a:lnTo>
                  <a:lnTo>
                    <a:pt x="1127" y="1529"/>
                  </a:lnTo>
                  <a:lnTo>
                    <a:pt x="1130" y="1516"/>
                  </a:lnTo>
                  <a:lnTo>
                    <a:pt x="1132" y="1501"/>
                  </a:lnTo>
                  <a:lnTo>
                    <a:pt x="1130" y="1488"/>
                  </a:lnTo>
                  <a:lnTo>
                    <a:pt x="1125" y="1475"/>
                  </a:lnTo>
                  <a:lnTo>
                    <a:pt x="1114" y="1465"/>
                  </a:lnTo>
                  <a:lnTo>
                    <a:pt x="1102" y="1480"/>
                  </a:lnTo>
                  <a:lnTo>
                    <a:pt x="1090" y="1497"/>
                  </a:lnTo>
                  <a:lnTo>
                    <a:pt x="1076" y="1511"/>
                  </a:lnTo>
                  <a:lnTo>
                    <a:pt x="1063" y="1526"/>
                  </a:lnTo>
                  <a:lnTo>
                    <a:pt x="1048" y="1539"/>
                  </a:lnTo>
                  <a:lnTo>
                    <a:pt x="1032" y="1552"/>
                  </a:lnTo>
                  <a:lnTo>
                    <a:pt x="1016" y="1564"/>
                  </a:lnTo>
                  <a:lnTo>
                    <a:pt x="998" y="1576"/>
                  </a:lnTo>
                  <a:lnTo>
                    <a:pt x="998" y="1562"/>
                  </a:lnTo>
                  <a:lnTo>
                    <a:pt x="1000" y="1547"/>
                  </a:lnTo>
                  <a:lnTo>
                    <a:pt x="1000" y="1529"/>
                  </a:lnTo>
                  <a:lnTo>
                    <a:pt x="1000" y="1512"/>
                  </a:lnTo>
                  <a:lnTo>
                    <a:pt x="996" y="1493"/>
                  </a:lnTo>
                  <a:lnTo>
                    <a:pt x="992" y="1478"/>
                  </a:lnTo>
                  <a:lnTo>
                    <a:pt x="981" y="1464"/>
                  </a:lnTo>
                  <a:lnTo>
                    <a:pt x="968" y="1455"/>
                  </a:lnTo>
                  <a:lnTo>
                    <a:pt x="955" y="1473"/>
                  </a:lnTo>
                  <a:lnTo>
                    <a:pt x="943" y="1490"/>
                  </a:lnTo>
                  <a:lnTo>
                    <a:pt x="929" y="1505"/>
                  </a:lnTo>
                  <a:lnTo>
                    <a:pt x="916" y="1522"/>
                  </a:lnTo>
                  <a:lnTo>
                    <a:pt x="900" y="1535"/>
                  </a:lnTo>
                  <a:lnTo>
                    <a:pt x="885" y="1548"/>
                  </a:lnTo>
                  <a:lnTo>
                    <a:pt x="869" y="1560"/>
                  </a:lnTo>
                  <a:lnTo>
                    <a:pt x="853" y="1571"/>
                  </a:lnTo>
                  <a:lnTo>
                    <a:pt x="855" y="1555"/>
                  </a:lnTo>
                  <a:lnTo>
                    <a:pt x="861" y="1539"/>
                  </a:lnTo>
                  <a:lnTo>
                    <a:pt x="869" y="1521"/>
                  </a:lnTo>
                  <a:lnTo>
                    <a:pt x="876" y="1503"/>
                  </a:lnTo>
                  <a:lnTo>
                    <a:pt x="880" y="1485"/>
                  </a:lnTo>
                  <a:lnTo>
                    <a:pt x="880" y="1468"/>
                  </a:lnTo>
                  <a:lnTo>
                    <a:pt x="872" y="1452"/>
                  </a:lnTo>
                  <a:lnTo>
                    <a:pt x="858" y="1440"/>
                  </a:lnTo>
                  <a:lnTo>
                    <a:pt x="850" y="1455"/>
                  </a:lnTo>
                  <a:lnTo>
                    <a:pt x="840" y="1469"/>
                  </a:lnTo>
                  <a:lnTo>
                    <a:pt x="827" y="1481"/>
                  </a:lnTo>
                  <a:lnTo>
                    <a:pt x="814" y="1492"/>
                  </a:lnTo>
                  <a:lnTo>
                    <a:pt x="799" y="1501"/>
                  </a:lnTo>
                  <a:lnTo>
                    <a:pt x="785" y="1511"/>
                  </a:lnTo>
                  <a:lnTo>
                    <a:pt x="770" y="1521"/>
                  </a:lnTo>
                  <a:lnTo>
                    <a:pt x="757" y="1530"/>
                  </a:lnTo>
                  <a:lnTo>
                    <a:pt x="770" y="1494"/>
                  </a:lnTo>
                  <a:lnTo>
                    <a:pt x="782" y="1458"/>
                  </a:lnTo>
                  <a:lnTo>
                    <a:pt x="792" y="1420"/>
                  </a:lnTo>
                  <a:lnTo>
                    <a:pt x="803" y="1383"/>
                  </a:lnTo>
                  <a:lnTo>
                    <a:pt x="813" y="1344"/>
                  </a:lnTo>
                  <a:lnTo>
                    <a:pt x="824" y="1306"/>
                  </a:lnTo>
                  <a:lnTo>
                    <a:pt x="837" y="1266"/>
                  </a:lnTo>
                  <a:lnTo>
                    <a:pt x="853" y="1229"/>
                  </a:lnTo>
                  <a:lnTo>
                    <a:pt x="888" y="1079"/>
                  </a:lnTo>
                  <a:lnTo>
                    <a:pt x="878" y="1069"/>
                  </a:lnTo>
                  <a:lnTo>
                    <a:pt x="860" y="1110"/>
                  </a:lnTo>
                  <a:lnTo>
                    <a:pt x="846" y="1156"/>
                  </a:lnTo>
                  <a:lnTo>
                    <a:pt x="831" y="1203"/>
                  </a:lnTo>
                  <a:lnTo>
                    <a:pt x="818" y="1251"/>
                  </a:lnTo>
                  <a:lnTo>
                    <a:pt x="803" y="1298"/>
                  </a:lnTo>
                  <a:lnTo>
                    <a:pt x="786" y="1344"/>
                  </a:lnTo>
                  <a:lnTo>
                    <a:pt x="764" y="1388"/>
                  </a:lnTo>
                  <a:lnTo>
                    <a:pt x="738" y="1430"/>
                  </a:lnTo>
                  <a:lnTo>
                    <a:pt x="727" y="1434"/>
                  </a:lnTo>
                  <a:lnTo>
                    <a:pt x="717" y="1439"/>
                  </a:lnTo>
                  <a:lnTo>
                    <a:pt x="707" y="1443"/>
                  </a:lnTo>
                  <a:lnTo>
                    <a:pt x="697" y="1445"/>
                  </a:lnTo>
                  <a:lnTo>
                    <a:pt x="716" y="1408"/>
                  </a:lnTo>
                  <a:lnTo>
                    <a:pt x="735" y="1371"/>
                  </a:lnTo>
                  <a:lnTo>
                    <a:pt x="753" y="1333"/>
                  </a:lnTo>
                  <a:lnTo>
                    <a:pt x="770" y="1296"/>
                  </a:lnTo>
                  <a:lnTo>
                    <a:pt x="785" y="1256"/>
                  </a:lnTo>
                  <a:lnTo>
                    <a:pt x="797" y="1217"/>
                  </a:lnTo>
                  <a:lnTo>
                    <a:pt x="804" y="1178"/>
                  </a:lnTo>
                  <a:lnTo>
                    <a:pt x="807" y="1140"/>
                  </a:lnTo>
                  <a:lnTo>
                    <a:pt x="803" y="1134"/>
                  </a:lnTo>
                  <a:lnTo>
                    <a:pt x="791" y="1161"/>
                  </a:lnTo>
                  <a:lnTo>
                    <a:pt x="781" y="1191"/>
                  </a:lnTo>
                  <a:lnTo>
                    <a:pt x="770" y="1222"/>
                  </a:lnTo>
                  <a:lnTo>
                    <a:pt x="761" y="1252"/>
                  </a:lnTo>
                  <a:lnTo>
                    <a:pt x="750" y="1282"/>
                  </a:lnTo>
                  <a:lnTo>
                    <a:pt x="739" y="1311"/>
                  </a:lnTo>
                  <a:lnTo>
                    <a:pt x="726" y="1340"/>
                  </a:lnTo>
                  <a:lnTo>
                    <a:pt x="713" y="1370"/>
                  </a:lnTo>
                  <a:lnTo>
                    <a:pt x="716" y="1344"/>
                  </a:lnTo>
                  <a:lnTo>
                    <a:pt x="721" y="1319"/>
                  </a:lnTo>
                  <a:lnTo>
                    <a:pt x="728" y="1294"/>
                  </a:lnTo>
                  <a:lnTo>
                    <a:pt x="734" y="1270"/>
                  </a:lnTo>
                  <a:lnTo>
                    <a:pt x="740" y="1244"/>
                  </a:lnTo>
                  <a:lnTo>
                    <a:pt x="746" y="1219"/>
                  </a:lnTo>
                  <a:lnTo>
                    <a:pt x="752" y="1194"/>
                  </a:lnTo>
                  <a:lnTo>
                    <a:pt x="757" y="1169"/>
                  </a:lnTo>
                  <a:lnTo>
                    <a:pt x="753" y="1159"/>
                  </a:lnTo>
                  <a:lnTo>
                    <a:pt x="740" y="1175"/>
                  </a:lnTo>
                  <a:lnTo>
                    <a:pt x="731" y="1193"/>
                  </a:lnTo>
                  <a:lnTo>
                    <a:pt x="725" y="1212"/>
                  </a:lnTo>
                  <a:lnTo>
                    <a:pt x="720" y="1234"/>
                  </a:lnTo>
                  <a:lnTo>
                    <a:pt x="715" y="1254"/>
                  </a:lnTo>
                  <a:lnTo>
                    <a:pt x="710" y="1276"/>
                  </a:lnTo>
                  <a:lnTo>
                    <a:pt x="704" y="1298"/>
                  </a:lnTo>
                  <a:lnTo>
                    <a:pt x="697" y="1320"/>
                  </a:lnTo>
                  <a:lnTo>
                    <a:pt x="607" y="1355"/>
                  </a:lnTo>
                  <a:lnTo>
                    <a:pt x="609" y="1315"/>
                  </a:lnTo>
                  <a:lnTo>
                    <a:pt x="620" y="1278"/>
                  </a:lnTo>
                  <a:lnTo>
                    <a:pt x="633" y="1242"/>
                  </a:lnTo>
                  <a:lnTo>
                    <a:pt x="649" y="1206"/>
                  </a:lnTo>
                  <a:lnTo>
                    <a:pt x="662" y="1170"/>
                  </a:lnTo>
                  <a:lnTo>
                    <a:pt x="671" y="1134"/>
                  </a:lnTo>
                  <a:lnTo>
                    <a:pt x="671" y="1097"/>
                  </a:lnTo>
                  <a:lnTo>
                    <a:pt x="662" y="1059"/>
                  </a:lnTo>
                  <a:lnTo>
                    <a:pt x="660" y="1095"/>
                  </a:lnTo>
                  <a:lnTo>
                    <a:pt x="655" y="1131"/>
                  </a:lnTo>
                  <a:lnTo>
                    <a:pt x="646" y="1165"/>
                  </a:lnTo>
                  <a:lnTo>
                    <a:pt x="634" y="1199"/>
                  </a:lnTo>
                  <a:lnTo>
                    <a:pt x="617" y="1229"/>
                  </a:lnTo>
                  <a:lnTo>
                    <a:pt x="596" y="1259"/>
                  </a:lnTo>
                  <a:lnTo>
                    <a:pt x="571" y="1285"/>
                  </a:lnTo>
                  <a:lnTo>
                    <a:pt x="542" y="1310"/>
                  </a:lnTo>
                  <a:lnTo>
                    <a:pt x="555" y="1275"/>
                  </a:lnTo>
                  <a:lnTo>
                    <a:pt x="568" y="1242"/>
                  </a:lnTo>
                  <a:lnTo>
                    <a:pt x="578" y="1208"/>
                  </a:lnTo>
                  <a:lnTo>
                    <a:pt x="589" y="1175"/>
                  </a:lnTo>
                  <a:lnTo>
                    <a:pt x="597" y="1140"/>
                  </a:lnTo>
                  <a:lnTo>
                    <a:pt x="603" y="1106"/>
                  </a:lnTo>
                  <a:lnTo>
                    <a:pt x="608" y="1070"/>
                  </a:lnTo>
                  <a:lnTo>
                    <a:pt x="612" y="1034"/>
                  </a:lnTo>
                  <a:lnTo>
                    <a:pt x="608" y="1028"/>
                  </a:lnTo>
                  <a:lnTo>
                    <a:pt x="603" y="1024"/>
                  </a:lnTo>
                  <a:lnTo>
                    <a:pt x="598" y="1022"/>
                  </a:lnTo>
                  <a:lnTo>
                    <a:pt x="592" y="1024"/>
                  </a:lnTo>
                  <a:lnTo>
                    <a:pt x="585" y="1043"/>
                  </a:lnTo>
                  <a:lnTo>
                    <a:pt x="579" y="1062"/>
                  </a:lnTo>
                  <a:lnTo>
                    <a:pt x="575" y="1083"/>
                  </a:lnTo>
                  <a:lnTo>
                    <a:pt x="572" y="1105"/>
                  </a:lnTo>
                  <a:lnTo>
                    <a:pt x="568" y="1125"/>
                  </a:lnTo>
                  <a:lnTo>
                    <a:pt x="565" y="1147"/>
                  </a:lnTo>
                  <a:lnTo>
                    <a:pt x="561" y="1168"/>
                  </a:lnTo>
                  <a:lnTo>
                    <a:pt x="556" y="1190"/>
                  </a:lnTo>
                  <a:lnTo>
                    <a:pt x="546" y="1219"/>
                  </a:lnTo>
                  <a:lnTo>
                    <a:pt x="536" y="1251"/>
                  </a:lnTo>
                  <a:lnTo>
                    <a:pt x="523" y="1282"/>
                  </a:lnTo>
                  <a:lnTo>
                    <a:pt x="508" y="1311"/>
                  </a:lnTo>
                  <a:lnTo>
                    <a:pt x="490" y="1336"/>
                  </a:lnTo>
                  <a:lnTo>
                    <a:pt x="467" y="1359"/>
                  </a:lnTo>
                  <a:lnTo>
                    <a:pt x="440" y="1375"/>
                  </a:lnTo>
                  <a:lnTo>
                    <a:pt x="406" y="1385"/>
                  </a:lnTo>
                  <a:lnTo>
                    <a:pt x="429" y="1346"/>
                  </a:lnTo>
                  <a:lnTo>
                    <a:pt x="450" y="1303"/>
                  </a:lnTo>
                  <a:lnTo>
                    <a:pt x="468" y="1260"/>
                  </a:lnTo>
                  <a:lnTo>
                    <a:pt x="487" y="1215"/>
                  </a:lnTo>
                  <a:lnTo>
                    <a:pt x="503" y="1168"/>
                  </a:lnTo>
                  <a:lnTo>
                    <a:pt x="520" y="1122"/>
                  </a:lnTo>
                  <a:lnTo>
                    <a:pt x="537" y="1077"/>
                  </a:lnTo>
                  <a:lnTo>
                    <a:pt x="556" y="1034"/>
                  </a:lnTo>
                  <a:lnTo>
                    <a:pt x="552" y="1028"/>
                  </a:lnTo>
                  <a:lnTo>
                    <a:pt x="535" y="1052"/>
                  </a:lnTo>
                  <a:lnTo>
                    <a:pt x="518" y="1080"/>
                  </a:lnTo>
                  <a:lnTo>
                    <a:pt x="503" y="1106"/>
                  </a:lnTo>
                  <a:lnTo>
                    <a:pt x="489" y="1135"/>
                  </a:lnTo>
                  <a:lnTo>
                    <a:pt x="474" y="1163"/>
                  </a:lnTo>
                  <a:lnTo>
                    <a:pt x="459" y="1192"/>
                  </a:lnTo>
                  <a:lnTo>
                    <a:pt x="445" y="1220"/>
                  </a:lnTo>
                  <a:lnTo>
                    <a:pt x="431" y="1250"/>
                  </a:lnTo>
                  <a:lnTo>
                    <a:pt x="396" y="1260"/>
                  </a:lnTo>
                  <a:lnTo>
                    <a:pt x="404" y="1243"/>
                  </a:lnTo>
                  <a:lnTo>
                    <a:pt x="414" y="1229"/>
                  </a:lnTo>
                  <a:lnTo>
                    <a:pt x="423" y="1213"/>
                  </a:lnTo>
                  <a:lnTo>
                    <a:pt x="433" y="1199"/>
                  </a:lnTo>
                  <a:lnTo>
                    <a:pt x="440" y="1183"/>
                  </a:lnTo>
                  <a:lnTo>
                    <a:pt x="443" y="1169"/>
                  </a:lnTo>
                  <a:lnTo>
                    <a:pt x="442" y="1154"/>
                  </a:lnTo>
                  <a:lnTo>
                    <a:pt x="436" y="1140"/>
                  </a:lnTo>
                  <a:lnTo>
                    <a:pt x="420" y="1161"/>
                  </a:lnTo>
                  <a:lnTo>
                    <a:pt x="408" y="1187"/>
                  </a:lnTo>
                  <a:lnTo>
                    <a:pt x="395" y="1213"/>
                  </a:lnTo>
                  <a:lnTo>
                    <a:pt x="383" y="1239"/>
                  </a:lnTo>
                  <a:lnTo>
                    <a:pt x="367" y="1263"/>
                  </a:lnTo>
                  <a:lnTo>
                    <a:pt x="349" y="1284"/>
                  </a:lnTo>
                  <a:lnTo>
                    <a:pt x="325" y="1300"/>
                  </a:lnTo>
                  <a:lnTo>
                    <a:pt x="296" y="1310"/>
                  </a:lnTo>
                  <a:lnTo>
                    <a:pt x="308" y="1295"/>
                  </a:lnTo>
                  <a:lnTo>
                    <a:pt x="319" y="1279"/>
                  </a:lnTo>
                  <a:lnTo>
                    <a:pt x="328" y="1262"/>
                  </a:lnTo>
                  <a:lnTo>
                    <a:pt x="338" y="1246"/>
                  </a:lnTo>
                  <a:lnTo>
                    <a:pt x="344" y="1227"/>
                  </a:lnTo>
                  <a:lnTo>
                    <a:pt x="349" y="1208"/>
                  </a:lnTo>
                  <a:lnTo>
                    <a:pt x="351" y="1191"/>
                  </a:lnTo>
                  <a:lnTo>
                    <a:pt x="351" y="1175"/>
                  </a:lnTo>
                  <a:lnTo>
                    <a:pt x="342" y="1165"/>
                  </a:lnTo>
                  <a:lnTo>
                    <a:pt x="319" y="1184"/>
                  </a:lnTo>
                  <a:lnTo>
                    <a:pt x="296" y="1204"/>
                  </a:lnTo>
                  <a:lnTo>
                    <a:pt x="269" y="1220"/>
                  </a:lnTo>
                  <a:lnTo>
                    <a:pt x="244" y="1237"/>
                  </a:lnTo>
                  <a:lnTo>
                    <a:pt x="217" y="1249"/>
                  </a:lnTo>
                  <a:lnTo>
                    <a:pt x="189" y="1261"/>
                  </a:lnTo>
                  <a:lnTo>
                    <a:pt x="159" y="1271"/>
                  </a:lnTo>
                  <a:lnTo>
                    <a:pt x="131" y="1279"/>
                  </a:lnTo>
                  <a:lnTo>
                    <a:pt x="147" y="1264"/>
                  </a:lnTo>
                  <a:lnTo>
                    <a:pt x="165" y="1247"/>
                  </a:lnTo>
                  <a:lnTo>
                    <a:pt x="182" y="1226"/>
                  </a:lnTo>
                  <a:lnTo>
                    <a:pt x="200" y="1204"/>
                  </a:lnTo>
                  <a:lnTo>
                    <a:pt x="217" y="1181"/>
                  </a:lnTo>
                  <a:lnTo>
                    <a:pt x="238" y="1160"/>
                  </a:lnTo>
                  <a:lnTo>
                    <a:pt x="260" y="1142"/>
                  </a:lnTo>
                  <a:lnTo>
                    <a:pt x="286" y="1129"/>
                  </a:lnTo>
                  <a:lnTo>
                    <a:pt x="286" y="1123"/>
                  </a:lnTo>
                  <a:lnTo>
                    <a:pt x="287" y="1119"/>
                  </a:lnTo>
                  <a:lnTo>
                    <a:pt x="287" y="1113"/>
                  </a:lnTo>
                  <a:lnTo>
                    <a:pt x="286" y="1109"/>
                  </a:lnTo>
                  <a:lnTo>
                    <a:pt x="250" y="1125"/>
                  </a:lnTo>
                  <a:lnTo>
                    <a:pt x="215" y="1143"/>
                  </a:lnTo>
                  <a:lnTo>
                    <a:pt x="179" y="1157"/>
                  </a:lnTo>
                  <a:lnTo>
                    <a:pt x="144" y="1171"/>
                  </a:lnTo>
                  <a:lnTo>
                    <a:pt x="107" y="1182"/>
                  </a:lnTo>
                  <a:lnTo>
                    <a:pt x="71" y="1194"/>
                  </a:lnTo>
                  <a:lnTo>
                    <a:pt x="35" y="1204"/>
                  </a:lnTo>
                  <a:lnTo>
                    <a:pt x="0" y="1215"/>
                  </a:lnTo>
                  <a:lnTo>
                    <a:pt x="55" y="1190"/>
                  </a:lnTo>
                  <a:lnTo>
                    <a:pt x="106" y="1158"/>
                  </a:lnTo>
                  <a:lnTo>
                    <a:pt x="154" y="1118"/>
                  </a:lnTo>
                  <a:lnTo>
                    <a:pt x="196" y="1072"/>
                  </a:lnTo>
                  <a:lnTo>
                    <a:pt x="232" y="1020"/>
                  </a:lnTo>
                  <a:lnTo>
                    <a:pt x="262" y="965"/>
                  </a:lnTo>
                  <a:lnTo>
                    <a:pt x="283" y="907"/>
                  </a:lnTo>
                  <a:lnTo>
                    <a:pt x="296" y="848"/>
                  </a:lnTo>
                  <a:lnTo>
                    <a:pt x="301" y="778"/>
                  </a:lnTo>
                  <a:lnTo>
                    <a:pt x="309" y="780"/>
                  </a:lnTo>
                  <a:lnTo>
                    <a:pt x="317" y="782"/>
                  </a:lnTo>
                  <a:lnTo>
                    <a:pt x="324" y="784"/>
                  </a:lnTo>
                  <a:lnTo>
                    <a:pt x="331" y="787"/>
                  </a:lnTo>
                  <a:lnTo>
                    <a:pt x="334" y="790"/>
                  </a:lnTo>
                  <a:lnTo>
                    <a:pt x="338" y="797"/>
                  </a:lnTo>
                  <a:lnTo>
                    <a:pt x="340" y="804"/>
                  </a:lnTo>
                  <a:lnTo>
                    <a:pt x="342" y="813"/>
                  </a:lnTo>
                  <a:lnTo>
                    <a:pt x="337" y="840"/>
                  </a:lnTo>
                  <a:lnTo>
                    <a:pt x="334" y="867"/>
                  </a:lnTo>
                  <a:lnTo>
                    <a:pt x="328" y="893"/>
                  </a:lnTo>
                  <a:lnTo>
                    <a:pt x="323" y="919"/>
                  </a:lnTo>
                  <a:lnTo>
                    <a:pt x="314" y="943"/>
                  </a:lnTo>
                  <a:lnTo>
                    <a:pt x="305" y="968"/>
                  </a:lnTo>
                  <a:lnTo>
                    <a:pt x="296" y="993"/>
                  </a:lnTo>
                  <a:lnTo>
                    <a:pt x="286" y="1019"/>
                  </a:lnTo>
                  <a:lnTo>
                    <a:pt x="303" y="997"/>
                  </a:lnTo>
                  <a:lnTo>
                    <a:pt x="320" y="974"/>
                  </a:lnTo>
                  <a:lnTo>
                    <a:pt x="335" y="948"/>
                  </a:lnTo>
                  <a:lnTo>
                    <a:pt x="348" y="920"/>
                  </a:lnTo>
                  <a:lnTo>
                    <a:pt x="358" y="891"/>
                  </a:lnTo>
                  <a:lnTo>
                    <a:pt x="364" y="862"/>
                  </a:lnTo>
                  <a:lnTo>
                    <a:pt x="367" y="834"/>
                  </a:lnTo>
                  <a:lnTo>
                    <a:pt x="367" y="808"/>
                  </a:lnTo>
                  <a:lnTo>
                    <a:pt x="406" y="818"/>
                  </a:lnTo>
                  <a:lnTo>
                    <a:pt x="406" y="859"/>
                  </a:lnTo>
                  <a:lnTo>
                    <a:pt x="403" y="900"/>
                  </a:lnTo>
                  <a:lnTo>
                    <a:pt x="395" y="938"/>
                  </a:lnTo>
                  <a:lnTo>
                    <a:pt x="384" y="976"/>
                  </a:lnTo>
                  <a:lnTo>
                    <a:pt x="370" y="1011"/>
                  </a:lnTo>
                  <a:lnTo>
                    <a:pt x="355" y="1047"/>
                  </a:lnTo>
                  <a:lnTo>
                    <a:pt x="337" y="1083"/>
                  </a:lnTo>
                  <a:lnTo>
                    <a:pt x="321" y="1119"/>
                  </a:lnTo>
                  <a:lnTo>
                    <a:pt x="349" y="1091"/>
                  </a:lnTo>
                  <a:lnTo>
                    <a:pt x="372" y="1060"/>
                  </a:lnTo>
                  <a:lnTo>
                    <a:pt x="390" y="1025"/>
                  </a:lnTo>
                  <a:lnTo>
                    <a:pt x="405" y="988"/>
                  </a:lnTo>
                  <a:lnTo>
                    <a:pt x="415" y="948"/>
                  </a:lnTo>
                  <a:lnTo>
                    <a:pt x="423" y="908"/>
                  </a:lnTo>
                  <a:lnTo>
                    <a:pt x="430" y="868"/>
                  </a:lnTo>
                  <a:lnTo>
                    <a:pt x="436" y="829"/>
                  </a:lnTo>
                  <a:lnTo>
                    <a:pt x="444" y="825"/>
                  </a:lnTo>
                  <a:lnTo>
                    <a:pt x="456" y="828"/>
                  </a:lnTo>
                  <a:lnTo>
                    <a:pt x="467" y="831"/>
                  </a:lnTo>
                  <a:lnTo>
                    <a:pt x="477" y="838"/>
                  </a:lnTo>
                  <a:lnTo>
                    <a:pt x="472" y="866"/>
                  </a:lnTo>
                  <a:lnTo>
                    <a:pt x="469" y="894"/>
                  </a:lnTo>
                  <a:lnTo>
                    <a:pt x="464" y="921"/>
                  </a:lnTo>
                  <a:lnTo>
                    <a:pt x="458" y="950"/>
                  </a:lnTo>
                  <a:lnTo>
                    <a:pt x="452" y="976"/>
                  </a:lnTo>
                  <a:lnTo>
                    <a:pt x="447" y="1002"/>
                  </a:lnTo>
                  <a:lnTo>
                    <a:pt x="444" y="1027"/>
                  </a:lnTo>
                  <a:lnTo>
                    <a:pt x="442" y="1053"/>
                  </a:lnTo>
                  <a:lnTo>
                    <a:pt x="455" y="1029"/>
                  </a:lnTo>
                  <a:lnTo>
                    <a:pt x="466" y="1005"/>
                  </a:lnTo>
                  <a:lnTo>
                    <a:pt x="476" y="980"/>
                  </a:lnTo>
                  <a:lnTo>
                    <a:pt x="484" y="956"/>
                  </a:lnTo>
                  <a:lnTo>
                    <a:pt x="490" y="929"/>
                  </a:lnTo>
                  <a:lnTo>
                    <a:pt x="496" y="903"/>
                  </a:lnTo>
                  <a:lnTo>
                    <a:pt x="501" y="876"/>
                  </a:lnTo>
                  <a:lnTo>
                    <a:pt x="506" y="848"/>
                  </a:lnTo>
                  <a:lnTo>
                    <a:pt x="525" y="855"/>
                  </a:lnTo>
                  <a:lnTo>
                    <a:pt x="543" y="861"/>
                  </a:lnTo>
                  <a:lnTo>
                    <a:pt x="562" y="868"/>
                  </a:lnTo>
                  <a:lnTo>
                    <a:pt x="582" y="876"/>
                  </a:lnTo>
                  <a:lnTo>
                    <a:pt x="600" y="882"/>
                  </a:lnTo>
                  <a:lnTo>
                    <a:pt x="619" y="889"/>
                  </a:lnTo>
                  <a:lnTo>
                    <a:pt x="637" y="895"/>
                  </a:lnTo>
                  <a:lnTo>
                    <a:pt x="657" y="904"/>
                  </a:lnTo>
                  <a:lnTo>
                    <a:pt x="637" y="1059"/>
                  </a:lnTo>
                  <a:lnTo>
                    <a:pt x="657" y="1059"/>
                  </a:lnTo>
                  <a:lnTo>
                    <a:pt x="687" y="908"/>
                  </a:lnTo>
                  <a:lnTo>
                    <a:pt x="719" y="909"/>
                  </a:lnTo>
                  <a:lnTo>
                    <a:pt x="739" y="921"/>
                  </a:lnTo>
                  <a:lnTo>
                    <a:pt x="746" y="940"/>
                  </a:lnTo>
                  <a:lnTo>
                    <a:pt x="747" y="965"/>
                  </a:lnTo>
                  <a:lnTo>
                    <a:pt x="742" y="992"/>
                  </a:lnTo>
                  <a:lnTo>
                    <a:pt x="738" y="1021"/>
                  </a:lnTo>
                  <a:lnTo>
                    <a:pt x="734" y="1046"/>
                  </a:lnTo>
                  <a:lnTo>
                    <a:pt x="738" y="1069"/>
                  </a:lnTo>
                  <a:lnTo>
                    <a:pt x="732" y="1075"/>
                  </a:lnTo>
                  <a:lnTo>
                    <a:pt x="731" y="1083"/>
                  </a:lnTo>
                  <a:lnTo>
                    <a:pt x="731" y="1088"/>
                  </a:lnTo>
                  <a:lnTo>
                    <a:pt x="732" y="1094"/>
                  </a:lnTo>
                  <a:lnTo>
                    <a:pt x="742" y="1104"/>
                  </a:lnTo>
                  <a:lnTo>
                    <a:pt x="750" y="1083"/>
                  </a:lnTo>
                  <a:lnTo>
                    <a:pt x="757" y="1062"/>
                  </a:lnTo>
                  <a:lnTo>
                    <a:pt x="763" y="1041"/>
                  </a:lnTo>
                  <a:lnTo>
                    <a:pt x="769" y="1022"/>
                  </a:lnTo>
                  <a:lnTo>
                    <a:pt x="771" y="1000"/>
                  </a:lnTo>
                  <a:lnTo>
                    <a:pt x="775" y="979"/>
                  </a:lnTo>
                  <a:lnTo>
                    <a:pt x="777" y="956"/>
                  </a:lnTo>
                  <a:lnTo>
                    <a:pt x="778" y="933"/>
                  </a:lnTo>
                  <a:lnTo>
                    <a:pt x="800" y="940"/>
                  </a:lnTo>
                  <a:lnTo>
                    <a:pt x="823" y="946"/>
                  </a:lnTo>
                  <a:lnTo>
                    <a:pt x="847" y="952"/>
                  </a:lnTo>
                  <a:lnTo>
                    <a:pt x="871" y="957"/>
                  </a:lnTo>
                  <a:lnTo>
                    <a:pt x="894" y="962"/>
                  </a:lnTo>
                  <a:lnTo>
                    <a:pt x="917" y="968"/>
                  </a:lnTo>
                  <a:lnTo>
                    <a:pt x="940" y="973"/>
                  </a:lnTo>
                  <a:lnTo>
                    <a:pt x="964" y="979"/>
                  </a:lnTo>
                  <a:lnTo>
                    <a:pt x="968" y="1019"/>
                  </a:lnTo>
                  <a:lnTo>
                    <a:pt x="967" y="1058"/>
                  </a:lnTo>
                  <a:lnTo>
                    <a:pt x="960" y="1095"/>
                  </a:lnTo>
                  <a:lnTo>
                    <a:pt x="952" y="1132"/>
                  </a:lnTo>
                  <a:lnTo>
                    <a:pt x="937" y="1168"/>
                  </a:lnTo>
                  <a:lnTo>
                    <a:pt x="924" y="1205"/>
                  </a:lnTo>
                  <a:lnTo>
                    <a:pt x="910" y="1241"/>
                  </a:lnTo>
                  <a:lnTo>
                    <a:pt x="898" y="1279"/>
                  </a:lnTo>
                  <a:lnTo>
                    <a:pt x="904" y="1285"/>
                  </a:lnTo>
                  <a:lnTo>
                    <a:pt x="924" y="1252"/>
                  </a:lnTo>
                  <a:lnTo>
                    <a:pt x="944" y="1218"/>
                  </a:lnTo>
                  <a:lnTo>
                    <a:pt x="958" y="1182"/>
                  </a:lnTo>
                  <a:lnTo>
                    <a:pt x="971" y="1145"/>
                  </a:lnTo>
                  <a:lnTo>
                    <a:pt x="980" y="1106"/>
                  </a:lnTo>
                  <a:lnTo>
                    <a:pt x="988" y="1068"/>
                  </a:lnTo>
                  <a:lnTo>
                    <a:pt x="993" y="1028"/>
                  </a:lnTo>
                  <a:lnTo>
                    <a:pt x="998" y="989"/>
                  </a:lnTo>
                  <a:lnTo>
                    <a:pt x="1078" y="1009"/>
                  </a:lnTo>
                  <a:lnTo>
                    <a:pt x="1079" y="1034"/>
                  </a:lnTo>
                  <a:lnTo>
                    <a:pt x="1079" y="1059"/>
                  </a:lnTo>
                  <a:lnTo>
                    <a:pt x="1076" y="1082"/>
                  </a:lnTo>
                  <a:lnTo>
                    <a:pt x="1073" y="1106"/>
                  </a:lnTo>
                  <a:lnTo>
                    <a:pt x="1067" y="1128"/>
                  </a:lnTo>
                  <a:lnTo>
                    <a:pt x="1065" y="1149"/>
                  </a:lnTo>
                  <a:lnTo>
                    <a:pt x="1063" y="1169"/>
                  </a:lnTo>
                  <a:lnTo>
                    <a:pt x="1064" y="1190"/>
                  </a:lnTo>
                  <a:lnTo>
                    <a:pt x="1073" y="1168"/>
                  </a:lnTo>
                  <a:lnTo>
                    <a:pt x="1081" y="1147"/>
                  </a:lnTo>
                  <a:lnTo>
                    <a:pt x="1087" y="1125"/>
                  </a:lnTo>
                  <a:lnTo>
                    <a:pt x="1093" y="1105"/>
                  </a:lnTo>
                  <a:lnTo>
                    <a:pt x="1098" y="1082"/>
                  </a:lnTo>
                  <a:lnTo>
                    <a:pt x="1103" y="1060"/>
                  </a:lnTo>
                  <a:lnTo>
                    <a:pt x="1108" y="1037"/>
                  </a:lnTo>
                  <a:lnTo>
                    <a:pt x="1114" y="1014"/>
                  </a:lnTo>
                  <a:lnTo>
                    <a:pt x="1124" y="1013"/>
                  </a:lnTo>
                  <a:lnTo>
                    <a:pt x="1132" y="1017"/>
                  </a:lnTo>
                  <a:lnTo>
                    <a:pt x="1135" y="1024"/>
                  </a:lnTo>
                  <a:lnTo>
                    <a:pt x="1138" y="1035"/>
                  </a:lnTo>
                  <a:lnTo>
                    <a:pt x="1138" y="1045"/>
                  </a:lnTo>
                  <a:lnTo>
                    <a:pt x="1139" y="1057"/>
                  </a:lnTo>
                  <a:lnTo>
                    <a:pt x="1139" y="1068"/>
                  </a:lnTo>
                  <a:lnTo>
                    <a:pt x="1144" y="1079"/>
                  </a:lnTo>
                  <a:lnTo>
                    <a:pt x="1142" y="1122"/>
                  </a:lnTo>
                  <a:lnTo>
                    <a:pt x="1138" y="1167"/>
                  </a:lnTo>
                  <a:lnTo>
                    <a:pt x="1129" y="1210"/>
                  </a:lnTo>
                  <a:lnTo>
                    <a:pt x="1121" y="1253"/>
                  </a:lnTo>
                  <a:lnTo>
                    <a:pt x="1109" y="1295"/>
                  </a:lnTo>
                  <a:lnTo>
                    <a:pt x="1097" y="1336"/>
                  </a:lnTo>
                  <a:lnTo>
                    <a:pt x="1086" y="1378"/>
                  </a:lnTo>
                  <a:lnTo>
                    <a:pt x="1078" y="1420"/>
                  </a:lnTo>
                  <a:lnTo>
                    <a:pt x="1098" y="1373"/>
                  </a:lnTo>
                  <a:lnTo>
                    <a:pt x="1118" y="1327"/>
                  </a:lnTo>
                  <a:lnTo>
                    <a:pt x="1137" y="1279"/>
                  </a:lnTo>
                  <a:lnTo>
                    <a:pt x="1152" y="1231"/>
                  </a:lnTo>
                  <a:lnTo>
                    <a:pt x="1163" y="1181"/>
                  </a:lnTo>
                  <a:lnTo>
                    <a:pt x="1170" y="1131"/>
                  </a:lnTo>
                  <a:lnTo>
                    <a:pt x="1170" y="1080"/>
                  </a:lnTo>
                  <a:lnTo>
                    <a:pt x="1164" y="1028"/>
                  </a:lnTo>
                  <a:lnTo>
                    <a:pt x="1249" y="1044"/>
                  </a:lnTo>
                  <a:lnTo>
                    <a:pt x="1241" y="1092"/>
                  </a:lnTo>
                  <a:lnTo>
                    <a:pt x="1235" y="1141"/>
                  </a:lnTo>
                  <a:lnTo>
                    <a:pt x="1230" y="1189"/>
                  </a:lnTo>
                  <a:lnTo>
                    <a:pt x="1227" y="1238"/>
                  </a:lnTo>
                  <a:lnTo>
                    <a:pt x="1223" y="1287"/>
                  </a:lnTo>
                  <a:lnTo>
                    <a:pt x="1222" y="1337"/>
                  </a:lnTo>
                  <a:lnTo>
                    <a:pt x="1222" y="1387"/>
                  </a:lnTo>
                  <a:lnTo>
                    <a:pt x="1224" y="1440"/>
                  </a:lnTo>
                  <a:lnTo>
                    <a:pt x="1234" y="1451"/>
                  </a:lnTo>
                  <a:lnTo>
                    <a:pt x="1235" y="1397"/>
                  </a:lnTo>
                  <a:lnTo>
                    <a:pt x="1240" y="1347"/>
                  </a:lnTo>
                  <a:lnTo>
                    <a:pt x="1243" y="1298"/>
                  </a:lnTo>
                  <a:lnTo>
                    <a:pt x="1248" y="1250"/>
                  </a:lnTo>
                  <a:lnTo>
                    <a:pt x="1253" y="1201"/>
                  </a:lnTo>
                  <a:lnTo>
                    <a:pt x="1259" y="1153"/>
                  </a:lnTo>
                  <a:lnTo>
                    <a:pt x="1266" y="1103"/>
                  </a:lnTo>
                  <a:lnTo>
                    <a:pt x="1275" y="1053"/>
                  </a:lnTo>
                  <a:lnTo>
                    <a:pt x="1379" y="1069"/>
                  </a:lnTo>
                  <a:lnTo>
                    <a:pt x="1378" y="1112"/>
                  </a:lnTo>
                  <a:lnTo>
                    <a:pt x="1381" y="1157"/>
                  </a:lnTo>
                  <a:lnTo>
                    <a:pt x="1387" y="1201"/>
                  </a:lnTo>
                  <a:lnTo>
                    <a:pt x="1396" y="1244"/>
                  </a:lnTo>
                  <a:lnTo>
                    <a:pt x="1405" y="1286"/>
                  </a:lnTo>
                  <a:lnTo>
                    <a:pt x="1419" y="1328"/>
                  </a:lnTo>
                  <a:lnTo>
                    <a:pt x="1433" y="1369"/>
                  </a:lnTo>
                  <a:lnTo>
                    <a:pt x="1450" y="1410"/>
                  </a:lnTo>
                  <a:lnTo>
                    <a:pt x="1444" y="1370"/>
                  </a:lnTo>
                  <a:lnTo>
                    <a:pt x="1436" y="1330"/>
                  </a:lnTo>
                  <a:lnTo>
                    <a:pt x="1427" y="1288"/>
                  </a:lnTo>
                  <a:lnTo>
                    <a:pt x="1420" y="1248"/>
                  </a:lnTo>
                  <a:lnTo>
                    <a:pt x="1412" y="1205"/>
                  </a:lnTo>
                  <a:lnTo>
                    <a:pt x="1408" y="1164"/>
                  </a:lnTo>
                  <a:lnTo>
                    <a:pt x="1408" y="1121"/>
                  </a:lnTo>
                  <a:lnTo>
                    <a:pt x="1415" y="1079"/>
                  </a:lnTo>
                  <a:lnTo>
                    <a:pt x="1440" y="1079"/>
                  </a:lnTo>
                  <a:lnTo>
                    <a:pt x="1442" y="1104"/>
                  </a:lnTo>
                  <a:lnTo>
                    <a:pt x="1444" y="1130"/>
                  </a:lnTo>
                  <a:lnTo>
                    <a:pt x="1446" y="1157"/>
                  </a:lnTo>
                  <a:lnTo>
                    <a:pt x="1449" y="1187"/>
                  </a:lnTo>
                  <a:lnTo>
                    <a:pt x="1452" y="1214"/>
                  </a:lnTo>
                  <a:lnTo>
                    <a:pt x="1459" y="1242"/>
                  </a:lnTo>
                  <a:lnTo>
                    <a:pt x="1466" y="1268"/>
                  </a:lnTo>
                  <a:lnTo>
                    <a:pt x="1475" y="1295"/>
                  </a:lnTo>
                  <a:lnTo>
                    <a:pt x="1478" y="1266"/>
                  </a:lnTo>
                  <a:lnTo>
                    <a:pt x="1479" y="1240"/>
                  </a:lnTo>
                  <a:lnTo>
                    <a:pt x="1475" y="1215"/>
                  </a:lnTo>
                  <a:lnTo>
                    <a:pt x="1473" y="1191"/>
                  </a:lnTo>
                  <a:lnTo>
                    <a:pt x="1469" y="1165"/>
                  </a:lnTo>
                  <a:lnTo>
                    <a:pt x="1466" y="1140"/>
                  </a:lnTo>
                  <a:lnTo>
                    <a:pt x="1463" y="1112"/>
                  </a:lnTo>
                  <a:lnTo>
                    <a:pt x="1464" y="1084"/>
                  </a:lnTo>
                  <a:lnTo>
                    <a:pt x="1488" y="1083"/>
                  </a:lnTo>
                  <a:lnTo>
                    <a:pt x="1504" y="1092"/>
                  </a:lnTo>
                  <a:lnTo>
                    <a:pt x="1511" y="1108"/>
                  </a:lnTo>
                  <a:lnTo>
                    <a:pt x="1517" y="1130"/>
                  </a:lnTo>
                  <a:lnTo>
                    <a:pt x="1519" y="1153"/>
                  </a:lnTo>
                  <a:lnTo>
                    <a:pt x="1522" y="1177"/>
                  </a:lnTo>
                  <a:lnTo>
                    <a:pt x="1528" y="1198"/>
                  </a:lnTo>
                  <a:lnTo>
                    <a:pt x="1540" y="1215"/>
                  </a:lnTo>
                  <a:lnTo>
                    <a:pt x="1545" y="1230"/>
                  </a:lnTo>
                  <a:lnTo>
                    <a:pt x="1552" y="1247"/>
                  </a:lnTo>
                  <a:lnTo>
                    <a:pt x="1558" y="1262"/>
                  </a:lnTo>
                  <a:lnTo>
                    <a:pt x="1566" y="1278"/>
                  </a:lnTo>
                  <a:lnTo>
                    <a:pt x="1574" y="1292"/>
                  </a:lnTo>
                  <a:lnTo>
                    <a:pt x="1582" y="1307"/>
                  </a:lnTo>
                  <a:lnTo>
                    <a:pt x="1591" y="1321"/>
                  </a:lnTo>
                  <a:lnTo>
                    <a:pt x="1601" y="1335"/>
                  </a:lnTo>
                  <a:lnTo>
                    <a:pt x="1611" y="1330"/>
                  </a:lnTo>
                  <a:lnTo>
                    <a:pt x="1599" y="1300"/>
                  </a:lnTo>
                  <a:lnTo>
                    <a:pt x="1588" y="1273"/>
                  </a:lnTo>
                  <a:lnTo>
                    <a:pt x="1577" y="1243"/>
                  </a:lnTo>
                  <a:lnTo>
                    <a:pt x="1567" y="1216"/>
                  </a:lnTo>
                  <a:lnTo>
                    <a:pt x="1557" y="1187"/>
                  </a:lnTo>
                  <a:lnTo>
                    <a:pt x="1548" y="1157"/>
                  </a:lnTo>
                  <a:lnTo>
                    <a:pt x="1541" y="1128"/>
                  </a:lnTo>
                  <a:lnTo>
                    <a:pt x="1535" y="1099"/>
                  </a:lnTo>
                  <a:lnTo>
                    <a:pt x="1570" y="1088"/>
                  </a:lnTo>
                  <a:lnTo>
                    <a:pt x="1593" y="1094"/>
                  </a:lnTo>
                  <a:lnTo>
                    <a:pt x="1606" y="1110"/>
                  </a:lnTo>
                  <a:lnTo>
                    <a:pt x="1614" y="1135"/>
                  </a:lnTo>
                  <a:lnTo>
                    <a:pt x="1617" y="1164"/>
                  </a:lnTo>
                  <a:lnTo>
                    <a:pt x="1620" y="1194"/>
                  </a:lnTo>
                  <a:lnTo>
                    <a:pt x="1627" y="1223"/>
                  </a:lnTo>
                  <a:lnTo>
                    <a:pt x="1640" y="1244"/>
                  </a:lnTo>
                  <a:lnTo>
                    <a:pt x="1646" y="1255"/>
                  </a:lnTo>
                  <a:lnTo>
                    <a:pt x="1651" y="1266"/>
                  </a:lnTo>
                  <a:lnTo>
                    <a:pt x="1658" y="1277"/>
                  </a:lnTo>
                  <a:lnTo>
                    <a:pt x="1664" y="1288"/>
                  </a:lnTo>
                  <a:lnTo>
                    <a:pt x="1671" y="1298"/>
                  </a:lnTo>
                  <a:lnTo>
                    <a:pt x="1680" y="1308"/>
                  </a:lnTo>
                  <a:lnTo>
                    <a:pt x="1689" y="1316"/>
                  </a:lnTo>
                  <a:lnTo>
                    <a:pt x="1701" y="1325"/>
                  </a:lnTo>
                  <a:lnTo>
                    <a:pt x="1689" y="1296"/>
                  </a:lnTo>
                  <a:lnTo>
                    <a:pt x="1678" y="1266"/>
                  </a:lnTo>
                  <a:lnTo>
                    <a:pt x="1665" y="1237"/>
                  </a:lnTo>
                  <a:lnTo>
                    <a:pt x="1654" y="1207"/>
                  </a:lnTo>
                  <a:lnTo>
                    <a:pt x="1643" y="1176"/>
                  </a:lnTo>
                  <a:lnTo>
                    <a:pt x="1636" y="1144"/>
                  </a:lnTo>
                  <a:lnTo>
                    <a:pt x="1630" y="1111"/>
                  </a:lnTo>
                  <a:lnTo>
                    <a:pt x="1630" y="1079"/>
                  </a:lnTo>
                  <a:lnTo>
                    <a:pt x="1665" y="1044"/>
                  </a:lnTo>
                  <a:lnTo>
                    <a:pt x="1672" y="1072"/>
                  </a:lnTo>
                  <a:lnTo>
                    <a:pt x="1679" y="1101"/>
                  </a:lnTo>
                  <a:lnTo>
                    <a:pt x="1688" y="1131"/>
                  </a:lnTo>
                  <a:lnTo>
                    <a:pt x="1699" y="1160"/>
                  </a:lnTo>
                  <a:lnTo>
                    <a:pt x="1711" y="1188"/>
                  </a:lnTo>
                  <a:lnTo>
                    <a:pt x="1727" y="1215"/>
                  </a:lnTo>
                  <a:lnTo>
                    <a:pt x="1747" y="1238"/>
                  </a:lnTo>
                  <a:lnTo>
                    <a:pt x="1771" y="1260"/>
                  </a:lnTo>
                  <a:lnTo>
                    <a:pt x="1755" y="1231"/>
                  </a:lnTo>
                  <a:lnTo>
                    <a:pt x="1742" y="1203"/>
                  </a:lnTo>
                  <a:lnTo>
                    <a:pt x="1729" y="1172"/>
                  </a:lnTo>
                  <a:lnTo>
                    <a:pt x="1719" y="1142"/>
                  </a:lnTo>
                  <a:lnTo>
                    <a:pt x="1709" y="1108"/>
                  </a:lnTo>
                  <a:lnTo>
                    <a:pt x="1703" y="1075"/>
                  </a:lnTo>
                  <a:lnTo>
                    <a:pt x="1700" y="1041"/>
                  </a:lnTo>
                  <a:lnTo>
                    <a:pt x="1701" y="1009"/>
                  </a:lnTo>
                  <a:lnTo>
                    <a:pt x="1739" y="959"/>
                  </a:lnTo>
                  <a:lnTo>
                    <a:pt x="1777" y="909"/>
                  </a:lnTo>
                  <a:lnTo>
                    <a:pt x="1814" y="859"/>
                  </a:lnTo>
                  <a:lnTo>
                    <a:pt x="1851" y="809"/>
                  </a:lnTo>
                  <a:lnTo>
                    <a:pt x="1887" y="758"/>
                  </a:lnTo>
                  <a:lnTo>
                    <a:pt x="1923" y="707"/>
                  </a:lnTo>
                  <a:lnTo>
                    <a:pt x="1959" y="657"/>
                  </a:lnTo>
                  <a:lnTo>
                    <a:pt x="1997" y="607"/>
                  </a:lnTo>
                  <a:lnTo>
                    <a:pt x="1997" y="654"/>
                  </a:lnTo>
                  <a:lnTo>
                    <a:pt x="1999" y="702"/>
                  </a:lnTo>
                  <a:lnTo>
                    <a:pt x="2004" y="750"/>
                  </a:lnTo>
                  <a:lnTo>
                    <a:pt x="2011" y="799"/>
                  </a:lnTo>
                  <a:lnTo>
                    <a:pt x="2021" y="845"/>
                  </a:lnTo>
                  <a:lnTo>
                    <a:pt x="2036" y="891"/>
                  </a:lnTo>
                  <a:lnTo>
                    <a:pt x="2056" y="933"/>
                  </a:lnTo>
                  <a:lnTo>
                    <a:pt x="2082" y="974"/>
                  </a:lnTo>
                  <a:lnTo>
                    <a:pt x="2092" y="968"/>
                  </a:lnTo>
                  <a:lnTo>
                    <a:pt x="2073" y="917"/>
                  </a:lnTo>
                  <a:lnTo>
                    <a:pt x="2058" y="867"/>
                  </a:lnTo>
                  <a:lnTo>
                    <a:pt x="2045" y="816"/>
                  </a:lnTo>
                  <a:lnTo>
                    <a:pt x="2037" y="765"/>
                  </a:lnTo>
                  <a:lnTo>
                    <a:pt x="2031" y="712"/>
                  </a:lnTo>
                  <a:lnTo>
                    <a:pt x="2032" y="659"/>
                  </a:lnTo>
                  <a:lnTo>
                    <a:pt x="2036" y="603"/>
                  </a:lnTo>
                  <a:lnTo>
                    <a:pt x="2047" y="547"/>
                  </a:lnTo>
                  <a:lnTo>
                    <a:pt x="2055" y="581"/>
                  </a:lnTo>
                  <a:lnTo>
                    <a:pt x="2062" y="619"/>
                  </a:lnTo>
                  <a:lnTo>
                    <a:pt x="2067" y="658"/>
                  </a:lnTo>
                  <a:lnTo>
                    <a:pt x="2071" y="699"/>
                  </a:lnTo>
                  <a:lnTo>
                    <a:pt x="2076" y="737"/>
                  </a:lnTo>
                  <a:lnTo>
                    <a:pt x="2084" y="775"/>
                  </a:lnTo>
                  <a:lnTo>
                    <a:pt x="2095" y="810"/>
                  </a:lnTo>
                  <a:lnTo>
                    <a:pt x="2113" y="843"/>
                  </a:lnTo>
                  <a:lnTo>
                    <a:pt x="2082" y="497"/>
                  </a:lnTo>
                  <a:lnTo>
                    <a:pt x="2223" y="292"/>
                  </a:lnTo>
                  <a:lnTo>
                    <a:pt x="2223" y="323"/>
                  </a:lnTo>
                  <a:lnTo>
                    <a:pt x="2224" y="356"/>
                  </a:lnTo>
                  <a:lnTo>
                    <a:pt x="2225" y="388"/>
                  </a:lnTo>
                  <a:lnTo>
                    <a:pt x="2228" y="420"/>
                  </a:lnTo>
                  <a:lnTo>
                    <a:pt x="2232" y="451"/>
                  </a:lnTo>
                  <a:lnTo>
                    <a:pt x="2239" y="483"/>
                  </a:lnTo>
                  <a:lnTo>
                    <a:pt x="2247" y="512"/>
                  </a:lnTo>
                  <a:lnTo>
                    <a:pt x="2258" y="543"/>
                  </a:lnTo>
                  <a:lnTo>
                    <a:pt x="2259" y="495"/>
                  </a:lnTo>
                  <a:lnTo>
                    <a:pt x="2257" y="447"/>
                  </a:lnTo>
                  <a:lnTo>
                    <a:pt x="2251" y="398"/>
                  </a:lnTo>
                  <a:lnTo>
                    <a:pt x="2248" y="350"/>
                  </a:lnTo>
                  <a:lnTo>
                    <a:pt x="2247" y="300"/>
                  </a:lnTo>
                  <a:lnTo>
                    <a:pt x="2255" y="256"/>
                  </a:lnTo>
                  <a:lnTo>
                    <a:pt x="2272" y="213"/>
                  </a:lnTo>
                  <a:lnTo>
                    <a:pt x="2303" y="176"/>
                  </a:lnTo>
                  <a:lnTo>
                    <a:pt x="2305" y="187"/>
                  </a:lnTo>
                  <a:lnTo>
                    <a:pt x="2305" y="200"/>
                  </a:lnTo>
                  <a:lnTo>
                    <a:pt x="2305" y="214"/>
                  </a:lnTo>
                  <a:lnTo>
                    <a:pt x="2305" y="231"/>
                  </a:lnTo>
                  <a:lnTo>
                    <a:pt x="2305" y="245"/>
                  </a:lnTo>
                  <a:lnTo>
                    <a:pt x="2308" y="260"/>
                  </a:lnTo>
                  <a:lnTo>
                    <a:pt x="2313" y="273"/>
                  </a:lnTo>
                  <a:lnTo>
                    <a:pt x="2323" y="286"/>
                  </a:lnTo>
                  <a:lnTo>
                    <a:pt x="2328" y="268"/>
                  </a:lnTo>
                  <a:lnTo>
                    <a:pt x="2331" y="248"/>
                  </a:lnTo>
                  <a:lnTo>
                    <a:pt x="2331" y="227"/>
                  </a:lnTo>
                  <a:lnTo>
                    <a:pt x="2331" y="208"/>
                  </a:lnTo>
                  <a:lnTo>
                    <a:pt x="2329" y="186"/>
                  </a:lnTo>
                  <a:lnTo>
                    <a:pt x="2329" y="165"/>
                  </a:lnTo>
                  <a:lnTo>
                    <a:pt x="2329" y="144"/>
                  </a:lnTo>
                  <a:lnTo>
                    <a:pt x="2333" y="126"/>
                  </a:lnTo>
                  <a:lnTo>
                    <a:pt x="2418" y="0"/>
                  </a:lnTo>
                  <a:lnTo>
                    <a:pt x="2423" y="58"/>
                  </a:lnTo>
                  <a:lnTo>
                    <a:pt x="2427" y="116"/>
                  </a:lnTo>
                  <a:lnTo>
                    <a:pt x="2431" y="173"/>
                  </a:lnTo>
                  <a:lnTo>
                    <a:pt x="2437" y="229"/>
                  </a:lnTo>
                  <a:lnTo>
                    <a:pt x="2445" y="284"/>
                  </a:lnTo>
                  <a:lnTo>
                    <a:pt x="2460" y="336"/>
                  </a:lnTo>
                  <a:lnTo>
                    <a:pt x="2481" y="388"/>
                  </a:lnTo>
                  <a:lnTo>
                    <a:pt x="2513" y="437"/>
                  </a:lnTo>
                  <a:close/>
                </a:path>
              </a:pathLst>
            </a:custGeom>
            <a:solidFill>
              <a:srgbClr val="FFFFB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19460" name="Rectangle 22"/>
          <p:cNvSpPr>
            <a:spLocks noChangeArrowheads="1"/>
          </p:cNvSpPr>
          <p:nvPr/>
        </p:nvSpPr>
        <p:spPr bwMode="auto">
          <a:xfrm>
            <a:off x="467544" y="1050776"/>
            <a:ext cx="5410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3.  Skattesystem og rentenivå (forts.)</a:t>
            </a:r>
          </a:p>
          <a:p>
            <a:endParaRPr lang="en-US" b="1">
              <a:solidFill>
                <a:srgbClr val="333366"/>
              </a:solidFill>
            </a:endParaRPr>
          </a:p>
        </p:txBody>
      </p:sp>
    </p:spTree>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aner.jpg"/>
          <p:cNvPicPr>
            <a:picLocks noChangeAspect="1"/>
          </p:cNvPicPr>
          <p:nvPr/>
        </p:nvPicPr>
        <p:blipFill>
          <a:blip r:embed="rId2" cstate="print"/>
          <a:stretch>
            <a:fillRect/>
          </a:stretch>
        </p:blipFill>
        <p:spPr>
          <a:xfrm>
            <a:off x="0" y="6414737"/>
            <a:ext cx="9144000" cy="443263"/>
          </a:xfrm>
          <a:prstGeom prst="rect">
            <a:avLst/>
          </a:prstGeom>
        </p:spPr>
      </p:pic>
      <p:sp>
        <p:nvSpPr>
          <p:cNvPr id="7" name="Rectangle 6"/>
          <p:cNvSpPr/>
          <p:nvPr/>
        </p:nvSpPr>
        <p:spPr>
          <a:xfrm>
            <a:off x="683568" y="2530175"/>
            <a:ext cx="8928992" cy="1618905"/>
          </a:xfrm>
          <a:prstGeom prst="rect">
            <a:avLst/>
          </a:prstGeom>
        </p:spPr>
        <p:txBody>
          <a:bodyPr wrap="square">
            <a:spAutoFit/>
          </a:bodyPr>
          <a:lstStyle/>
          <a:p>
            <a:pPr>
              <a:spcBef>
                <a:spcPct val="10000"/>
              </a:spcBef>
            </a:pPr>
            <a:r>
              <a:rPr lang="nb-NO" sz="3200" b="1" dirty="0" smtClean="0"/>
              <a:t> Kapittel 8:  Gjeldsgrad og verdi </a:t>
            </a:r>
          </a:p>
          <a:p>
            <a:pPr>
              <a:spcBef>
                <a:spcPct val="10000"/>
              </a:spcBef>
            </a:pPr>
            <a:r>
              <a:rPr lang="nb-NO" sz="3200" b="1" dirty="0" smtClean="0"/>
              <a:t>                      med </a:t>
            </a:r>
            <a:r>
              <a:rPr lang="nb-NO" sz="3200" b="1" dirty="0" err="1" smtClean="0"/>
              <a:t>imperfeksjoner</a:t>
            </a:r>
            <a:r>
              <a:rPr lang="nb-NO" sz="3200" b="1" dirty="0" smtClean="0"/>
              <a:t/>
            </a:r>
            <a:br>
              <a:rPr lang="nb-NO" sz="3200" b="1" dirty="0" smtClean="0"/>
            </a:br>
            <a:endParaRPr lang="nb-NO" sz="3200" b="1" dirty="0"/>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ChangeArrowheads="1"/>
          </p:cNvSpPr>
          <p:nvPr/>
        </p:nvSpPr>
        <p:spPr bwMode="auto">
          <a:xfrm>
            <a:off x="323528" y="1030139"/>
            <a:ext cx="7848600" cy="431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i="1" dirty="0" err="1"/>
              <a:t>Uansett</a:t>
            </a:r>
            <a:r>
              <a:rPr lang="en-US" sz="2000" b="1" i="1" dirty="0"/>
              <a:t> </a:t>
            </a:r>
            <a:r>
              <a:rPr lang="en-US" sz="2000" dirty="0" err="1"/>
              <a:t>skattesystem</a:t>
            </a:r>
            <a:r>
              <a:rPr lang="en-US" sz="2000" dirty="0"/>
              <a:t> </a:t>
            </a:r>
            <a:r>
              <a:rPr lang="en-US" sz="2000"/>
              <a:t>gir </a:t>
            </a:r>
            <a:r>
              <a:rPr lang="en-US" sz="2000" dirty="0" err="1"/>
              <a:t>denne</a:t>
            </a:r>
            <a:r>
              <a:rPr lang="en-US" sz="2000" dirty="0"/>
              <a:t> KVM </a:t>
            </a:r>
            <a:r>
              <a:rPr lang="en-US" sz="2000" dirty="0" err="1"/>
              <a:t>egenkapitalkostnaden</a:t>
            </a:r>
            <a:r>
              <a:rPr lang="en-US" sz="2000" dirty="0"/>
              <a:t> </a:t>
            </a:r>
            <a:r>
              <a:rPr lang="en-US" sz="2000" dirty="0" err="1"/>
              <a:t>etter</a:t>
            </a:r>
            <a:r>
              <a:rPr lang="en-US" sz="2000" dirty="0"/>
              <a:t> </a:t>
            </a:r>
            <a:r>
              <a:rPr lang="en-US" sz="2000" dirty="0" err="1"/>
              <a:t>skatt</a:t>
            </a:r>
            <a:endParaRPr lang="en-US" sz="2000" dirty="0"/>
          </a:p>
        </p:txBody>
      </p:sp>
      <p:sp>
        <p:nvSpPr>
          <p:cNvPr id="20483" name="Rectangle 21"/>
          <p:cNvSpPr>
            <a:spLocks noChangeArrowheads="1"/>
          </p:cNvSpPr>
          <p:nvPr/>
        </p:nvSpPr>
        <p:spPr bwMode="auto">
          <a:xfrm>
            <a:off x="469578" y="460226"/>
            <a:ext cx="55626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pPr>
            <a:endParaRPr lang="en-US"/>
          </a:p>
        </p:txBody>
      </p:sp>
      <p:grpSp>
        <p:nvGrpSpPr>
          <p:cNvPr id="20484" name="Group 28"/>
          <p:cNvGrpSpPr>
            <a:grpSpLocks/>
          </p:cNvGrpSpPr>
          <p:nvPr/>
        </p:nvGrpSpPr>
        <p:grpSpPr bwMode="auto">
          <a:xfrm>
            <a:off x="2247578" y="1534964"/>
            <a:ext cx="3836988" cy="576262"/>
            <a:chOff x="2064" y="882"/>
            <a:chExt cx="2417" cy="363"/>
          </a:xfrm>
        </p:grpSpPr>
        <p:graphicFrame>
          <p:nvGraphicFramePr>
            <p:cNvPr id="20499" name="Object 29"/>
            <p:cNvGraphicFramePr>
              <a:graphicFrameLocks noChangeAspect="1"/>
            </p:cNvGraphicFramePr>
            <p:nvPr/>
          </p:nvGraphicFramePr>
          <p:xfrm>
            <a:off x="2404" y="937"/>
            <a:ext cx="1794" cy="303"/>
          </p:xfrm>
          <a:graphic>
            <a:graphicData uri="http://schemas.openxmlformats.org/presentationml/2006/ole">
              <p:oleObj spid="_x0000_s20526" name="Equation" r:id="rId4" imgW="1371600" imgH="215900" progId="">
                <p:embed/>
              </p:oleObj>
            </a:graphicData>
          </a:graphic>
        </p:graphicFrame>
        <p:sp>
          <p:nvSpPr>
            <p:cNvPr id="20500" name="Rectangle 30"/>
            <p:cNvSpPr>
              <a:spLocks noChangeArrowheads="1"/>
            </p:cNvSpPr>
            <p:nvPr/>
          </p:nvSpPr>
          <p:spPr bwMode="auto">
            <a:xfrm>
              <a:off x="2064" y="882"/>
              <a:ext cx="2417" cy="363"/>
            </a:xfrm>
            <a:prstGeom prst="rect">
              <a:avLst/>
            </a:prstGeom>
            <a:noFill/>
            <a:ln w="38100">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grpSp>
      <p:sp>
        <p:nvSpPr>
          <p:cNvPr id="20485" name="Rectangle 21"/>
          <p:cNvSpPr>
            <a:spLocks noChangeArrowheads="1"/>
          </p:cNvSpPr>
          <p:nvPr/>
        </p:nvSpPr>
        <p:spPr bwMode="auto">
          <a:xfrm>
            <a:off x="539428" y="453876"/>
            <a:ext cx="2262188"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a:t>
            </a:r>
          </a:p>
        </p:txBody>
      </p:sp>
      <p:sp>
        <p:nvSpPr>
          <p:cNvPr id="24" name="Rectangle 6"/>
          <p:cNvSpPr>
            <a:spLocks noChangeArrowheads="1"/>
          </p:cNvSpPr>
          <p:nvPr/>
        </p:nvSpPr>
        <p:spPr bwMode="auto">
          <a:xfrm>
            <a:off x="394966" y="2136626"/>
            <a:ext cx="8208962"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a:spcBef>
                <a:spcPct val="20000"/>
              </a:spcBef>
              <a:buFont typeface="Wingdings" pitchFamily="2" charset="2"/>
              <a:buNone/>
            </a:pPr>
            <a:r>
              <a:rPr lang="en-US" sz="2000" b="1"/>
              <a:t>s*</a:t>
            </a:r>
            <a:r>
              <a:rPr lang="en-US" sz="2000"/>
              <a:t>:</a:t>
            </a:r>
            <a:r>
              <a:rPr lang="en-US" sz="2000" b="1"/>
              <a:t> </a:t>
            </a:r>
            <a:r>
              <a:rPr lang="en-US" sz="2000"/>
              <a:t>Ved valg mellom aksjer og obligasjoner med samme risiko (samme beta), vil investor kreve samme forventede avkastning etter investorskatt.  Anta foreløpig at begge har beta lik null.  Da er investor indifferent når:</a:t>
            </a:r>
          </a:p>
        </p:txBody>
      </p:sp>
      <p:sp>
        <p:nvSpPr>
          <p:cNvPr id="25" name="Oval 10"/>
          <p:cNvSpPr>
            <a:spLocks noChangeArrowheads="1"/>
          </p:cNvSpPr>
          <p:nvPr/>
        </p:nvSpPr>
        <p:spPr bwMode="auto">
          <a:xfrm>
            <a:off x="2041203" y="4003526"/>
            <a:ext cx="1828800" cy="533400"/>
          </a:xfrm>
          <a:prstGeom prst="ellipse">
            <a:avLst/>
          </a:prstGeom>
          <a:noFill/>
          <a:ln w="38100">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sp>
        <p:nvSpPr>
          <p:cNvPr id="26" name="Line 11"/>
          <p:cNvSpPr>
            <a:spLocks noChangeShapeType="1"/>
          </p:cNvSpPr>
          <p:nvPr/>
        </p:nvSpPr>
        <p:spPr bwMode="auto">
          <a:xfrm flipH="1">
            <a:off x="2033266" y="4544864"/>
            <a:ext cx="838200" cy="381000"/>
          </a:xfrm>
          <a:prstGeom prst="line">
            <a:avLst/>
          </a:prstGeom>
          <a:noFill/>
          <a:ln w="38100">
            <a:solidFill>
              <a:srgbClr val="FF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7" name="Rectangle 12"/>
          <p:cNvSpPr>
            <a:spLocks noChangeArrowheads="1"/>
          </p:cNvSpPr>
          <p:nvPr/>
        </p:nvSpPr>
        <p:spPr bwMode="auto">
          <a:xfrm>
            <a:off x="1383978" y="4727426"/>
            <a:ext cx="838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a:t>   s*</a:t>
            </a:r>
          </a:p>
        </p:txBody>
      </p:sp>
      <p:grpSp>
        <p:nvGrpSpPr>
          <p:cNvPr id="3" name="Group 32"/>
          <p:cNvGrpSpPr>
            <a:grpSpLocks/>
          </p:cNvGrpSpPr>
          <p:nvPr/>
        </p:nvGrpSpPr>
        <p:grpSpPr bwMode="auto">
          <a:xfrm>
            <a:off x="950591" y="3406626"/>
            <a:ext cx="7796213" cy="2286000"/>
            <a:chOff x="1119" y="2432"/>
            <a:chExt cx="4911" cy="1440"/>
          </a:xfrm>
        </p:grpSpPr>
        <p:sp>
          <p:nvSpPr>
            <p:cNvPr id="20496" name="Rectangle 8"/>
            <p:cNvSpPr>
              <a:spLocks noChangeArrowheads="1"/>
            </p:cNvSpPr>
            <p:nvPr/>
          </p:nvSpPr>
          <p:spPr bwMode="auto">
            <a:xfrm>
              <a:off x="3582" y="2432"/>
              <a:ext cx="2448" cy="14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dirty="0" err="1"/>
                <a:t>s</a:t>
              </a:r>
              <a:r>
                <a:rPr lang="en-US" sz="2000" baseline="-25000" dirty="0" err="1"/>
                <a:t>E</a:t>
              </a:r>
              <a:r>
                <a:rPr lang="en-US" sz="2000" baseline="-25000" dirty="0"/>
                <a:t> </a:t>
              </a:r>
              <a:r>
                <a:rPr lang="en-US" sz="2000" dirty="0"/>
                <a:t>= </a:t>
              </a:r>
              <a:r>
                <a:rPr lang="en-US" sz="2000" dirty="0" err="1"/>
                <a:t>eierskattesats</a:t>
              </a:r>
              <a:endParaRPr lang="en-US" sz="2000" dirty="0"/>
            </a:p>
            <a:p>
              <a:pPr marL="342900" indent="-342900">
                <a:spcBef>
                  <a:spcPct val="20000"/>
                </a:spcBef>
                <a:buFont typeface="Wingdings" pitchFamily="2" charset="2"/>
                <a:buNone/>
              </a:pPr>
              <a:r>
                <a:rPr lang="en-US" sz="2000" dirty="0" err="1"/>
                <a:t>s</a:t>
              </a:r>
              <a:r>
                <a:rPr lang="en-US" sz="2000" baseline="-25000" dirty="0" err="1"/>
                <a:t>K</a:t>
              </a:r>
              <a:r>
                <a:rPr lang="en-US" sz="2000" baseline="-25000" dirty="0"/>
                <a:t> </a:t>
              </a:r>
              <a:r>
                <a:rPr lang="en-US" sz="2000" dirty="0"/>
                <a:t>= </a:t>
              </a:r>
              <a:r>
                <a:rPr lang="en-US" sz="2000" dirty="0" err="1"/>
                <a:t>kreditorskattesats</a:t>
              </a:r>
              <a:endParaRPr lang="en-US" sz="2000" dirty="0"/>
            </a:p>
            <a:p>
              <a:pPr marL="342900" indent="-342900">
                <a:spcBef>
                  <a:spcPct val="20000"/>
                </a:spcBef>
                <a:buFont typeface="Wingdings" pitchFamily="2" charset="2"/>
                <a:buNone/>
              </a:pPr>
              <a:r>
                <a:rPr lang="en-US" sz="2000" dirty="0" err="1" smtClean="0"/>
                <a:t>r</a:t>
              </a:r>
              <a:r>
                <a:rPr lang="en-US" sz="2000" baseline="-25000" dirty="0" err="1" smtClean="0"/>
                <a:t>f</a:t>
              </a:r>
              <a:r>
                <a:rPr lang="en-US" sz="2000" baseline="-25000" dirty="0" smtClean="0"/>
                <a:t> E </a:t>
              </a:r>
              <a:r>
                <a:rPr lang="en-US" sz="2000" dirty="0"/>
                <a:t>= </a:t>
              </a:r>
              <a:r>
                <a:rPr lang="en-US" sz="2000" dirty="0" err="1"/>
                <a:t>risikofri</a:t>
              </a:r>
              <a:r>
                <a:rPr lang="en-US" sz="2000" dirty="0"/>
                <a:t> </a:t>
              </a:r>
              <a:r>
                <a:rPr lang="en-US" sz="2000" dirty="0" err="1"/>
                <a:t>avkastning</a:t>
              </a:r>
              <a:r>
                <a:rPr lang="en-US" sz="2000" dirty="0"/>
                <a:t> </a:t>
              </a:r>
              <a:r>
                <a:rPr lang="en-US" sz="2000" dirty="0" err="1"/>
                <a:t>aksjer</a:t>
              </a:r>
              <a:r>
                <a:rPr lang="en-US" sz="2000" dirty="0"/>
                <a:t> </a:t>
              </a:r>
              <a:r>
                <a:rPr lang="en-US" sz="2000" u="sng" dirty="0" err="1"/>
                <a:t>før</a:t>
              </a:r>
              <a:r>
                <a:rPr lang="en-US" sz="2000" dirty="0"/>
                <a:t>          </a:t>
              </a:r>
            </a:p>
            <a:p>
              <a:pPr marL="342900" indent="-342900">
                <a:spcBef>
                  <a:spcPct val="20000"/>
                </a:spcBef>
                <a:buFont typeface="Wingdings" pitchFamily="2" charset="2"/>
                <a:buNone/>
              </a:pPr>
              <a:r>
                <a:rPr lang="en-US" sz="2000" dirty="0"/>
                <a:t>	  </a:t>
              </a:r>
              <a:r>
                <a:rPr lang="en-US" sz="2000" dirty="0" err="1"/>
                <a:t>investorskatt</a:t>
              </a:r>
              <a:endParaRPr lang="en-US" sz="2000" dirty="0"/>
            </a:p>
            <a:p>
              <a:pPr marL="342900" indent="-342900">
                <a:spcBef>
                  <a:spcPct val="20000"/>
                </a:spcBef>
                <a:buFont typeface="Wingdings" pitchFamily="2" charset="2"/>
                <a:buNone/>
              </a:pPr>
              <a:r>
                <a:rPr lang="en-US" sz="2000" dirty="0" err="1"/>
                <a:t>r</a:t>
              </a:r>
              <a:r>
                <a:rPr lang="en-US" sz="2000" baseline="-25000" dirty="0" err="1"/>
                <a:t>f</a:t>
              </a:r>
              <a:r>
                <a:rPr lang="en-US" sz="2000" baseline="-25000" dirty="0"/>
                <a:t> </a:t>
              </a:r>
              <a:r>
                <a:rPr lang="en-US" sz="2000" dirty="0"/>
                <a:t>= </a:t>
              </a:r>
              <a:r>
                <a:rPr lang="en-US" sz="2000" dirty="0" err="1"/>
                <a:t>risikofri</a:t>
              </a:r>
              <a:r>
                <a:rPr lang="en-US" sz="2000" dirty="0"/>
                <a:t> </a:t>
              </a:r>
              <a:r>
                <a:rPr lang="en-US" sz="2000" dirty="0" err="1"/>
                <a:t>avkastning</a:t>
              </a:r>
              <a:r>
                <a:rPr lang="en-US" sz="2000" dirty="0"/>
                <a:t> </a:t>
              </a:r>
              <a:r>
                <a:rPr lang="en-US" sz="2000" dirty="0" err="1"/>
                <a:t>obligasjoner</a:t>
              </a:r>
              <a:endParaRPr lang="en-US" sz="2000" dirty="0"/>
            </a:p>
            <a:p>
              <a:pPr marL="342900" indent="-342900">
                <a:spcBef>
                  <a:spcPct val="20000"/>
                </a:spcBef>
                <a:buFont typeface="Wingdings" pitchFamily="2" charset="2"/>
                <a:buNone/>
              </a:pPr>
              <a:r>
                <a:rPr lang="en-US" sz="2000" dirty="0"/>
                <a:t>	 </a:t>
              </a:r>
              <a:r>
                <a:rPr lang="en-US" sz="2000" u="sng" dirty="0" err="1"/>
                <a:t>før</a:t>
              </a:r>
              <a:r>
                <a:rPr lang="en-US" sz="2000" dirty="0"/>
                <a:t> </a:t>
              </a:r>
              <a:r>
                <a:rPr lang="en-US" sz="2000" dirty="0" err="1"/>
                <a:t>investorskatt</a:t>
              </a:r>
              <a:endParaRPr lang="en-US" sz="2000" dirty="0"/>
            </a:p>
          </p:txBody>
        </p:sp>
        <p:graphicFrame>
          <p:nvGraphicFramePr>
            <p:cNvPr id="20497" name="Object 15"/>
            <p:cNvGraphicFramePr>
              <a:graphicFrameLocks/>
            </p:cNvGraphicFramePr>
            <p:nvPr>
              <p:extLst>
                <p:ext uri="{D42A27DB-BD31-4B8C-83A1-F6EECF244321}">
                  <p14:modId xmlns:p14="http://schemas.microsoft.com/office/powerpoint/2010/main" xmlns="" val="786579658"/>
                </p:ext>
              </p:extLst>
            </p:nvPr>
          </p:nvGraphicFramePr>
          <p:xfrm>
            <a:off x="1119" y="2527"/>
            <a:ext cx="2331" cy="275"/>
          </p:xfrm>
          <a:graphic>
            <a:graphicData uri="http://schemas.openxmlformats.org/presentationml/2006/ole">
              <p:oleObj spid="_x0000_s20527" name="Equation" r:id="rId5" imgW="1854200" imgH="228600" progId="">
                <p:embed/>
              </p:oleObj>
            </a:graphicData>
          </a:graphic>
        </p:graphicFrame>
        <p:graphicFrame>
          <p:nvGraphicFramePr>
            <p:cNvPr id="20498" name="Object 16"/>
            <p:cNvGraphicFramePr>
              <a:graphicFrameLocks/>
            </p:cNvGraphicFramePr>
            <p:nvPr>
              <p:extLst>
                <p:ext uri="{D42A27DB-BD31-4B8C-83A1-F6EECF244321}">
                  <p14:modId xmlns:p14="http://schemas.microsoft.com/office/powerpoint/2010/main" xmlns="" val="2826454216"/>
                </p:ext>
              </p:extLst>
            </p:nvPr>
          </p:nvGraphicFramePr>
          <p:xfrm>
            <a:off x="1244" y="2820"/>
            <a:ext cx="1749" cy="320"/>
          </p:xfrm>
          <a:graphic>
            <a:graphicData uri="http://schemas.openxmlformats.org/presentationml/2006/ole">
              <p:oleObj spid="_x0000_s20528" name="Equation" r:id="rId6" imgW="1447800" imgH="228600" progId="">
                <p:embed/>
              </p:oleObj>
            </a:graphicData>
          </a:graphic>
        </p:graphicFrame>
      </p:grpSp>
      <p:sp>
        <p:nvSpPr>
          <p:cNvPr id="32" name="Rectangle 21"/>
          <p:cNvSpPr>
            <a:spLocks noChangeArrowheads="1"/>
          </p:cNvSpPr>
          <p:nvPr/>
        </p:nvSpPr>
        <p:spPr bwMode="auto">
          <a:xfrm>
            <a:off x="1155378" y="5108426"/>
            <a:ext cx="3992563" cy="4000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dirty="0" err="1"/>
              <a:t>Altså</a:t>
            </a:r>
            <a:r>
              <a:rPr lang="en-US" sz="2000" dirty="0"/>
              <a:t> </a:t>
            </a:r>
            <a:r>
              <a:rPr lang="en-US" sz="2000" dirty="0" err="1"/>
              <a:t>er</a:t>
            </a:r>
            <a:r>
              <a:rPr lang="en-US" sz="2000" dirty="0"/>
              <a:t> </a:t>
            </a:r>
            <a:r>
              <a:rPr lang="en-US" sz="2000" dirty="0" err="1"/>
              <a:t>indifferensbetingelsen</a:t>
            </a:r>
            <a:r>
              <a:rPr lang="en-US" sz="2000" dirty="0"/>
              <a:t>:</a:t>
            </a:r>
          </a:p>
        </p:txBody>
      </p:sp>
      <p:graphicFrame>
        <p:nvGraphicFramePr>
          <p:cNvPr id="33" name="Object 22"/>
          <p:cNvGraphicFramePr>
            <a:graphicFrameLocks/>
          </p:cNvGraphicFramePr>
          <p:nvPr>
            <p:extLst>
              <p:ext uri="{D42A27DB-BD31-4B8C-83A1-F6EECF244321}">
                <p14:modId xmlns:p14="http://schemas.microsoft.com/office/powerpoint/2010/main" xmlns="" val="2807198540"/>
              </p:ext>
            </p:extLst>
          </p:nvPr>
        </p:nvGraphicFramePr>
        <p:xfrm>
          <a:off x="1139503" y="5459264"/>
          <a:ext cx="1420813" cy="522287"/>
        </p:xfrm>
        <a:graphic>
          <a:graphicData uri="http://schemas.openxmlformats.org/presentationml/2006/ole">
            <p:oleObj spid="_x0000_s20529" name="Equation" r:id="rId7" imgW="723586" imgH="241195" progId="">
              <p:embed/>
            </p:oleObj>
          </a:graphicData>
        </a:graphic>
      </p:graphicFrame>
      <p:sp>
        <p:nvSpPr>
          <p:cNvPr id="34" name="Rectangle 25"/>
          <p:cNvSpPr>
            <a:spLocks noChangeArrowheads="1"/>
          </p:cNvSpPr>
          <p:nvPr/>
        </p:nvSpPr>
        <p:spPr bwMode="auto">
          <a:xfrm>
            <a:off x="1155378" y="5930751"/>
            <a:ext cx="5638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t>Men hva hvis aksjer og obligasjoner ikke er risikofrie</a:t>
            </a:r>
            <a:endParaRPr lang="nb-NO" sz="2000"/>
          </a:p>
        </p:txBody>
      </p:sp>
      <p:graphicFrame>
        <p:nvGraphicFramePr>
          <p:cNvPr id="35" name="Object 31"/>
          <p:cNvGraphicFramePr>
            <a:graphicFrameLocks noChangeAspect="1"/>
          </p:cNvGraphicFramePr>
          <p:nvPr/>
        </p:nvGraphicFramePr>
        <p:xfrm>
          <a:off x="6703691" y="5967264"/>
          <a:ext cx="889000" cy="346075"/>
        </p:xfrm>
        <a:graphic>
          <a:graphicData uri="http://schemas.openxmlformats.org/presentationml/2006/ole">
            <p:oleObj spid="_x0000_s20530" name="Formel" r:id="rId8" imgW="520474" imgH="203112" progId="Equation.3">
              <p:embed/>
            </p:oleObj>
          </a:graphicData>
        </a:graphic>
      </p:graphicFrame>
      <p:pic>
        <p:nvPicPr>
          <p:cNvPr id="20495" name="Picture 29" descr="D:\programfiler\Microsoft Office\Clipart\standard\stddir1\BD06487_.WMF"/>
          <p:cNvPicPr>
            <a:picLocks noChangeAspect="1" noChangeArrowheads="1"/>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7648253" y="743546"/>
            <a:ext cx="1219200" cy="9572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dissolve">
                                      <p:cBhvr>
                                        <p:cTn id="7" dur="500"/>
                                        <p:tgtEl>
                                          <p:spTgt spid="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animEffect transition="in" filter="dissolve">
                                      <p:cBhvr>
                                        <p:cTn id="17" dur="500"/>
                                        <p:tgtEl>
                                          <p:spTgt spid="25"/>
                                        </p:tgtEl>
                                      </p:cBhvr>
                                    </p:animEffect>
                                  </p:childTnLst>
                                </p:cTn>
                              </p:par>
                            </p:childTnLst>
                          </p:cTn>
                        </p:par>
                        <p:par>
                          <p:cTn id="18" fill="hold" nodeType="afterGroup">
                            <p:stCondLst>
                              <p:cond delay="500"/>
                            </p:stCondLst>
                            <p:childTnLst>
                              <p:par>
                                <p:cTn id="19" presetID="9" presetClass="entr" presetSubtype="0" fill="hold" grpId="0" nodeType="after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dissolve">
                                      <p:cBhvr>
                                        <p:cTn id="21" dur="500"/>
                                        <p:tgtEl>
                                          <p:spTgt spid="26"/>
                                        </p:tgtEl>
                                      </p:cBhvr>
                                    </p:animEffect>
                                  </p:childTnLst>
                                </p:cTn>
                              </p:par>
                            </p:childTnLst>
                          </p:cTn>
                        </p:par>
                        <p:par>
                          <p:cTn id="22" fill="hold" nodeType="afterGroup">
                            <p:stCondLst>
                              <p:cond delay="1000"/>
                            </p:stCondLst>
                            <p:childTnLst>
                              <p:par>
                                <p:cTn id="23" presetID="9" presetClass="entr" presetSubtype="0" fill="hold" grpId="0" nodeType="afterEffect">
                                  <p:stCondLst>
                                    <p:cond delay="0"/>
                                  </p:stCondLst>
                                  <p:childTnLst>
                                    <p:set>
                                      <p:cBhvr>
                                        <p:cTn id="24" dur="1" fill="hold">
                                          <p:stCondLst>
                                            <p:cond delay="0"/>
                                          </p:stCondLst>
                                        </p:cTn>
                                        <p:tgtEl>
                                          <p:spTgt spid="27"/>
                                        </p:tgtEl>
                                        <p:attrNameLst>
                                          <p:attrName>style.visibility</p:attrName>
                                        </p:attrNameLst>
                                      </p:cBhvr>
                                      <p:to>
                                        <p:strVal val="visible"/>
                                      </p:to>
                                    </p:set>
                                    <p:animEffect transition="in" filter="dissolve">
                                      <p:cBhvr>
                                        <p:cTn id="25" dur="500"/>
                                        <p:tgtEl>
                                          <p:spTgt spid="2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32"/>
                                        </p:tgtEl>
                                        <p:attrNameLst>
                                          <p:attrName>style.visibility</p:attrName>
                                        </p:attrNameLst>
                                      </p:cBhvr>
                                      <p:to>
                                        <p:strVal val="visible"/>
                                      </p:to>
                                    </p:set>
                                    <p:animEffect transition="in" filter="dissolve">
                                      <p:cBhvr>
                                        <p:cTn id="30" dur="500"/>
                                        <p:tgtEl>
                                          <p:spTgt spid="32"/>
                                        </p:tgtEl>
                                      </p:cBhvr>
                                    </p:animEffect>
                                  </p:childTnLst>
                                </p:cTn>
                              </p:par>
                            </p:childTnLst>
                          </p:cTn>
                        </p:par>
                        <p:par>
                          <p:cTn id="31" fill="hold" nodeType="afterGroup">
                            <p:stCondLst>
                              <p:cond delay="500"/>
                            </p:stCondLst>
                            <p:childTnLst>
                              <p:par>
                                <p:cTn id="32" presetID="9" presetClass="entr" presetSubtype="0" fill="hold" nodeType="after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dissolve">
                                      <p:cBhvr>
                                        <p:cTn id="34" dur="500"/>
                                        <p:tgtEl>
                                          <p:spTgt spid="3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dissolve">
                                      <p:cBhvr>
                                        <p:cTn id="39" dur="500"/>
                                        <p:tgtEl>
                                          <p:spTgt spid="34"/>
                                        </p:tgtEl>
                                      </p:cBhvr>
                                    </p:animEffect>
                                  </p:childTnLst>
                                </p:cTn>
                              </p:par>
                            </p:childTnLst>
                          </p:cTn>
                        </p:par>
                        <p:par>
                          <p:cTn id="40" fill="hold" nodeType="afterGroup">
                            <p:stCondLst>
                              <p:cond delay="500"/>
                            </p:stCondLst>
                            <p:childTnLst>
                              <p:par>
                                <p:cTn id="41" presetID="9" presetClass="entr" presetSubtype="0" fill="hold" nodeType="afterEffect">
                                  <p:stCondLst>
                                    <p:cond delay="0"/>
                                  </p:stCondLst>
                                  <p:childTnLst>
                                    <p:set>
                                      <p:cBhvr>
                                        <p:cTn id="42" dur="1" fill="hold">
                                          <p:stCondLst>
                                            <p:cond delay="0"/>
                                          </p:stCondLst>
                                        </p:cTn>
                                        <p:tgtEl>
                                          <p:spTgt spid="35"/>
                                        </p:tgtEl>
                                        <p:attrNameLst>
                                          <p:attrName>style.visibility</p:attrName>
                                        </p:attrNameLst>
                                      </p:cBhvr>
                                      <p:to>
                                        <p:strVal val="visible"/>
                                      </p:to>
                                    </p:set>
                                    <p:animEffect transition="in" filter="dissolve">
                                      <p:cBhvr>
                                        <p:cTn id="43"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utoUpdateAnimBg="0"/>
      <p:bldP spid="25" grpId="0" animBg="1"/>
      <p:bldP spid="26" grpId="0" animBg="1"/>
      <p:bldP spid="27" grpId="0" autoUpdateAnimBg="0"/>
      <p:bldP spid="32" grpId="0" autoUpdateAnimBg="0"/>
      <p:bldP spid="34"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7" name="Rectangle 5"/>
          <p:cNvSpPr>
            <a:spLocks noChangeArrowheads="1"/>
          </p:cNvSpPr>
          <p:nvPr/>
        </p:nvSpPr>
        <p:spPr bwMode="auto">
          <a:xfrm>
            <a:off x="996752" y="2383830"/>
            <a:ext cx="78486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a:t>     Eksempel:</a:t>
            </a:r>
            <a:r>
              <a:rPr lang="en-US" sz="2000"/>
              <a:t>	s</a:t>
            </a:r>
            <a:r>
              <a:rPr lang="en-US" sz="2000" baseline="-25000"/>
              <a:t>E</a:t>
            </a:r>
            <a:r>
              <a:rPr lang="en-US" sz="2000"/>
              <a:t>=0 (ingen skatt på aksjonærenes hånd)</a:t>
            </a:r>
          </a:p>
          <a:p>
            <a:pPr marL="342900" indent="-342900">
              <a:spcBef>
                <a:spcPct val="20000"/>
              </a:spcBef>
              <a:buFont typeface="Wingdings" pitchFamily="2" charset="2"/>
              <a:buNone/>
            </a:pPr>
            <a:r>
              <a:rPr lang="en-US" sz="2000"/>
              <a:t>			s</a:t>
            </a:r>
            <a:r>
              <a:rPr lang="en-US" sz="2000" baseline="-25000"/>
              <a:t>K</a:t>
            </a:r>
            <a:r>
              <a:rPr lang="en-US" sz="2000"/>
              <a:t>= 0,28  (28% skatt på kreditors hånd)</a:t>
            </a:r>
          </a:p>
        </p:txBody>
      </p:sp>
      <p:sp>
        <p:nvSpPr>
          <p:cNvPr id="243720" name="Rectangle 8"/>
          <p:cNvSpPr>
            <a:spLocks noChangeArrowheads="1"/>
          </p:cNvSpPr>
          <p:nvPr/>
        </p:nvSpPr>
        <p:spPr bwMode="auto">
          <a:xfrm>
            <a:off x="541512" y="5279430"/>
            <a:ext cx="7902575"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Clr>
                <a:srgbClr val="CC0066"/>
              </a:buClr>
              <a:buFont typeface="Wingdings" pitchFamily="2" charset="2"/>
              <a:buChar char="Ø"/>
            </a:pPr>
            <a:r>
              <a:rPr lang="en-US" sz="2000"/>
              <a:t>Hvis s</a:t>
            </a:r>
            <a:r>
              <a:rPr lang="en-US" sz="2000" baseline="-25000"/>
              <a:t>K</a:t>
            </a:r>
            <a:r>
              <a:rPr lang="en-US" sz="2000"/>
              <a:t>= s</a:t>
            </a:r>
            <a:r>
              <a:rPr lang="en-US" sz="2000" baseline="-25000"/>
              <a:t>E</a:t>
            </a:r>
            <a:r>
              <a:rPr lang="en-US" sz="2000"/>
              <a:t>, er s* = 1:  Ingen justering av r</a:t>
            </a:r>
            <a:r>
              <a:rPr lang="en-US" sz="2000" baseline="-25000"/>
              <a:t>f</a:t>
            </a:r>
            <a:r>
              <a:rPr lang="en-US" sz="2000"/>
              <a:t> ; dvs. r</a:t>
            </a:r>
            <a:r>
              <a:rPr lang="en-US" sz="2000" baseline="-25000"/>
              <a:t>fE</a:t>
            </a:r>
            <a:r>
              <a:rPr lang="en-US" sz="2000"/>
              <a:t> = r</a:t>
            </a:r>
            <a:r>
              <a:rPr lang="en-US" sz="2000" baseline="-25000"/>
              <a:t>f </a:t>
            </a:r>
            <a:r>
              <a:rPr lang="en-US" sz="2000" b="1" baseline="30000"/>
              <a:t>.</a:t>
            </a:r>
            <a:r>
              <a:rPr lang="en-US" sz="2000"/>
              <a:t> s* = r</a:t>
            </a:r>
            <a:r>
              <a:rPr lang="en-US" sz="2000" baseline="-25000"/>
              <a:t>f</a:t>
            </a:r>
          </a:p>
        </p:txBody>
      </p:sp>
      <p:sp>
        <p:nvSpPr>
          <p:cNvPr id="243721" name="Rectangle 9"/>
          <p:cNvSpPr>
            <a:spLocks noChangeArrowheads="1"/>
          </p:cNvSpPr>
          <p:nvPr/>
        </p:nvSpPr>
        <p:spPr bwMode="auto">
          <a:xfrm>
            <a:off x="901552" y="5965230"/>
            <a:ext cx="7162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a:t>Husk: k</a:t>
            </a:r>
            <a:r>
              <a:rPr lang="en-US" sz="2000" baseline="-25000"/>
              <a:t>E</a:t>
            </a:r>
            <a:r>
              <a:rPr lang="en-US" sz="2000"/>
              <a:t> er etter selskapsskatt, men før investorskatt.</a:t>
            </a:r>
            <a:endParaRPr lang="en-US" sz="2000" baseline="-25000"/>
          </a:p>
        </p:txBody>
      </p:sp>
      <p:graphicFrame>
        <p:nvGraphicFramePr>
          <p:cNvPr id="243726" name="Object 14"/>
          <p:cNvGraphicFramePr>
            <a:graphicFrameLocks/>
          </p:cNvGraphicFramePr>
          <p:nvPr/>
        </p:nvGraphicFramePr>
        <p:xfrm>
          <a:off x="2746177" y="1875830"/>
          <a:ext cx="3497263" cy="398463"/>
        </p:xfrm>
        <a:graphic>
          <a:graphicData uri="http://schemas.openxmlformats.org/presentationml/2006/ole">
            <p:oleObj spid="_x0000_s21538" name="Equation" r:id="rId4" imgW="2437200" imgH="215640" progId="">
              <p:embed/>
            </p:oleObj>
          </a:graphicData>
        </a:graphic>
      </p:graphicFrame>
      <p:graphicFrame>
        <p:nvGraphicFramePr>
          <p:cNvPr id="243727" name="Object 15"/>
          <p:cNvGraphicFramePr>
            <a:graphicFrameLocks/>
          </p:cNvGraphicFramePr>
          <p:nvPr/>
        </p:nvGraphicFramePr>
        <p:xfrm>
          <a:off x="1301552" y="3320455"/>
          <a:ext cx="4572000" cy="330200"/>
        </p:xfrm>
        <a:graphic>
          <a:graphicData uri="http://schemas.openxmlformats.org/presentationml/2006/ole">
            <p:oleObj spid="_x0000_s21539" name="Equation" r:id="rId5" imgW="3554280" imgH="215640" progId="">
              <p:embed/>
            </p:oleObj>
          </a:graphicData>
        </a:graphic>
      </p:graphicFrame>
      <p:graphicFrame>
        <p:nvGraphicFramePr>
          <p:cNvPr id="243728" name="Object 16"/>
          <p:cNvGraphicFramePr>
            <a:graphicFrameLocks/>
          </p:cNvGraphicFramePr>
          <p:nvPr/>
        </p:nvGraphicFramePr>
        <p:xfrm>
          <a:off x="1258690" y="3776068"/>
          <a:ext cx="5554662" cy="320675"/>
        </p:xfrm>
        <a:graphic>
          <a:graphicData uri="http://schemas.openxmlformats.org/presentationml/2006/ole">
            <p:oleObj spid="_x0000_s21540" name="Equation" r:id="rId6" imgW="4125600" imgH="215640" progId="">
              <p:embed/>
            </p:oleObj>
          </a:graphicData>
        </a:graphic>
      </p:graphicFrame>
      <p:sp>
        <p:nvSpPr>
          <p:cNvPr id="243733" name="Rectangle 21"/>
          <p:cNvSpPr>
            <a:spLocks noChangeArrowheads="1"/>
          </p:cNvSpPr>
          <p:nvPr/>
        </p:nvSpPr>
        <p:spPr bwMode="auto">
          <a:xfrm>
            <a:off x="539552" y="4315818"/>
            <a:ext cx="8355013"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10000"/>
              </a:spcBef>
              <a:buClr>
                <a:srgbClr val="CC0066"/>
              </a:buClr>
              <a:buFont typeface="Wingdings" pitchFamily="2" charset="2"/>
              <a:buChar char="Ø"/>
            </a:pPr>
            <a:r>
              <a:rPr lang="en-US" sz="2000"/>
              <a:t>Altså: Når risikofrie obligasjoner gir 3 %, er det indifferens hvis risikofrie</a:t>
            </a:r>
          </a:p>
          <a:p>
            <a:pPr marL="342900" indent="-342900">
              <a:spcBef>
                <a:spcPct val="10000"/>
              </a:spcBef>
              <a:buFont typeface="Wingdings" pitchFamily="2" charset="2"/>
              <a:buNone/>
            </a:pPr>
            <a:r>
              <a:rPr lang="en-US" sz="2000"/>
              <a:t>	     aksjer gir 2 %.  Grunn: skattesystemet favoriserer eierinntekt.</a:t>
            </a:r>
          </a:p>
        </p:txBody>
      </p:sp>
      <p:grpSp>
        <p:nvGrpSpPr>
          <p:cNvPr id="21513" name="Group 26"/>
          <p:cNvGrpSpPr>
            <a:grpSpLocks/>
          </p:cNvGrpSpPr>
          <p:nvPr/>
        </p:nvGrpSpPr>
        <p:grpSpPr bwMode="auto">
          <a:xfrm>
            <a:off x="2673152" y="1086843"/>
            <a:ext cx="3836988" cy="576262"/>
            <a:chOff x="2064" y="882"/>
            <a:chExt cx="2417" cy="363"/>
          </a:xfrm>
        </p:grpSpPr>
        <p:graphicFrame>
          <p:nvGraphicFramePr>
            <p:cNvPr id="21516" name="Object 27"/>
            <p:cNvGraphicFramePr>
              <a:graphicFrameLocks noChangeAspect="1"/>
            </p:cNvGraphicFramePr>
            <p:nvPr/>
          </p:nvGraphicFramePr>
          <p:xfrm>
            <a:off x="2403" y="936"/>
            <a:ext cx="1795" cy="304"/>
          </p:xfrm>
          <a:graphic>
            <a:graphicData uri="http://schemas.openxmlformats.org/presentationml/2006/ole">
              <p:oleObj spid="_x0000_s21541" name="Equation" r:id="rId7" imgW="1371600" imgH="215900" progId="">
                <p:embed/>
              </p:oleObj>
            </a:graphicData>
          </a:graphic>
        </p:graphicFrame>
        <p:sp>
          <p:nvSpPr>
            <p:cNvPr id="21517" name="Rectangle 28"/>
            <p:cNvSpPr>
              <a:spLocks noChangeArrowheads="1"/>
            </p:cNvSpPr>
            <p:nvPr/>
          </p:nvSpPr>
          <p:spPr bwMode="auto">
            <a:xfrm>
              <a:off x="2064" y="882"/>
              <a:ext cx="2417" cy="363"/>
            </a:xfrm>
            <a:prstGeom prst="rect">
              <a:avLst/>
            </a:prstGeom>
            <a:noFill/>
            <a:ln w="38100">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grpSp>
      <p:pic>
        <p:nvPicPr>
          <p:cNvPr id="21514" name="Picture 29" descr="D:\programfiler\Microsoft Office\Clipart\standard\stddir1\BD06487_.WMF"/>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7397552" y="707430"/>
            <a:ext cx="1219200" cy="957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1515" name="Rectangle 13"/>
          <p:cNvSpPr>
            <a:spLocks noChangeArrowheads="1"/>
          </p:cNvSpPr>
          <p:nvPr/>
        </p:nvSpPr>
        <p:spPr bwMode="auto">
          <a:xfrm>
            <a:off x="685602" y="548680"/>
            <a:ext cx="310832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243726"/>
                                        </p:tgtEl>
                                        <p:attrNameLst>
                                          <p:attrName>style.visibility</p:attrName>
                                        </p:attrNameLst>
                                      </p:cBhvr>
                                      <p:to>
                                        <p:strVal val="visible"/>
                                      </p:to>
                                    </p:set>
                                    <p:anim calcmode="lin" valueType="num">
                                      <p:cBhvr additive="base">
                                        <p:cTn id="7" dur="500" fill="hold"/>
                                        <p:tgtEl>
                                          <p:spTgt spid="243726"/>
                                        </p:tgtEl>
                                        <p:attrNameLst>
                                          <p:attrName>ppt_x</p:attrName>
                                        </p:attrNameLst>
                                      </p:cBhvr>
                                      <p:tavLst>
                                        <p:tav tm="0">
                                          <p:val>
                                            <p:strVal val="0-#ppt_w/2"/>
                                          </p:val>
                                        </p:tav>
                                        <p:tav tm="100000">
                                          <p:val>
                                            <p:strVal val="#ppt_x"/>
                                          </p:val>
                                        </p:tav>
                                      </p:tavLst>
                                    </p:anim>
                                    <p:anim calcmode="lin" valueType="num">
                                      <p:cBhvr additive="base">
                                        <p:cTn id="8" dur="500" fill="hold"/>
                                        <p:tgtEl>
                                          <p:spTgt spid="24372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9" presetClass="entr" presetSubtype="0" fill="hold" grpId="0" nodeType="clickEffect">
                                  <p:stCondLst>
                                    <p:cond delay="0"/>
                                  </p:stCondLst>
                                  <p:childTnLst>
                                    <p:set>
                                      <p:cBhvr>
                                        <p:cTn id="12" dur="1" fill="hold">
                                          <p:stCondLst>
                                            <p:cond delay="0"/>
                                          </p:stCondLst>
                                        </p:cTn>
                                        <p:tgtEl>
                                          <p:spTgt spid="243717"/>
                                        </p:tgtEl>
                                        <p:attrNameLst>
                                          <p:attrName>style.visibility</p:attrName>
                                        </p:attrNameLst>
                                      </p:cBhvr>
                                      <p:to>
                                        <p:strVal val="visible"/>
                                      </p:to>
                                    </p:set>
                                    <p:animEffect transition="in" filter="dissolve">
                                      <p:cBhvr>
                                        <p:cTn id="13" dur="500"/>
                                        <p:tgtEl>
                                          <p:spTgt spid="24371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9" presetClass="entr" presetSubtype="0" fill="hold" nodeType="clickEffect">
                                  <p:stCondLst>
                                    <p:cond delay="0"/>
                                  </p:stCondLst>
                                  <p:childTnLst>
                                    <p:set>
                                      <p:cBhvr>
                                        <p:cTn id="17" dur="1" fill="hold">
                                          <p:stCondLst>
                                            <p:cond delay="0"/>
                                          </p:stCondLst>
                                        </p:cTn>
                                        <p:tgtEl>
                                          <p:spTgt spid="243727"/>
                                        </p:tgtEl>
                                        <p:attrNameLst>
                                          <p:attrName>style.visibility</p:attrName>
                                        </p:attrNameLst>
                                      </p:cBhvr>
                                      <p:to>
                                        <p:strVal val="visible"/>
                                      </p:to>
                                    </p:set>
                                    <p:animEffect transition="in" filter="dissolve">
                                      <p:cBhvr>
                                        <p:cTn id="18" dur="500"/>
                                        <p:tgtEl>
                                          <p:spTgt spid="243727"/>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nodeType="clickEffect">
                                  <p:stCondLst>
                                    <p:cond delay="0"/>
                                  </p:stCondLst>
                                  <p:childTnLst>
                                    <p:set>
                                      <p:cBhvr>
                                        <p:cTn id="22" dur="1" fill="hold">
                                          <p:stCondLst>
                                            <p:cond delay="0"/>
                                          </p:stCondLst>
                                        </p:cTn>
                                        <p:tgtEl>
                                          <p:spTgt spid="243728"/>
                                        </p:tgtEl>
                                        <p:attrNameLst>
                                          <p:attrName>style.visibility</p:attrName>
                                        </p:attrNameLst>
                                      </p:cBhvr>
                                      <p:to>
                                        <p:strVal val="visible"/>
                                      </p:to>
                                    </p:set>
                                    <p:animEffect transition="in" filter="dissolve">
                                      <p:cBhvr>
                                        <p:cTn id="23" dur="500"/>
                                        <p:tgtEl>
                                          <p:spTgt spid="24372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43733"/>
                                        </p:tgtEl>
                                        <p:attrNameLst>
                                          <p:attrName>style.visibility</p:attrName>
                                        </p:attrNameLst>
                                      </p:cBhvr>
                                      <p:to>
                                        <p:strVal val="visible"/>
                                      </p:to>
                                    </p:set>
                                    <p:animEffect transition="in" filter="dissolve">
                                      <p:cBhvr>
                                        <p:cTn id="28" dur="500"/>
                                        <p:tgtEl>
                                          <p:spTgt spid="243733"/>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243720"/>
                                        </p:tgtEl>
                                        <p:attrNameLst>
                                          <p:attrName>style.visibility</p:attrName>
                                        </p:attrNameLst>
                                      </p:cBhvr>
                                      <p:to>
                                        <p:strVal val="visible"/>
                                      </p:to>
                                    </p:set>
                                    <p:animEffect transition="in" filter="dissolve">
                                      <p:cBhvr>
                                        <p:cTn id="33" dur="500"/>
                                        <p:tgtEl>
                                          <p:spTgt spid="24372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243721"/>
                                        </p:tgtEl>
                                        <p:attrNameLst>
                                          <p:attrName>style.visibility</p:attrName>
                                        </p:attrNameLst>
                                      </p:cBhvr>
                                      <p:to>
                                        <p:strVal val="visible"/>
                                      </p:to>
                                    </p:set>
                                    <p:animEffect transition="in" filter="dissolve">
                                      <p:cBhvr>
                                        <p:cTn id="38" dur="500"/>
                                        <p:tgtEl>
                                          <p:spTgt spid="2437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3717" grpId="0" autoUpdateAnimBg="0"/>
      <p:bldP spid="243720" grpId="0" autoUpdateAnimBg="0"/>
      <p:bldP spid="243721" grpId="0" autoUpdateAnimBg="0"/>
      <p:bldP spid="243733"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5" name="Rectangle 3"/>
          <p:cNvSpPr>
            <a:spLocks noChangeArrowheads="1"/>
          </p:cNvSpPr>
          <p:nvPr/>
        </p:nvSpPr>
        <p:spPr bwMode="auto">
          <a:xfrm>
            <a:off x="922710" y="3217838"/>
            <a:ext cx="1828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a:t>Eksempel</a:t>
            </a:r>
            <a:r>
              <a:rPr lang="en-US" sz="2000"/>
              <a:t>:</a:t>
            </a:r>
          </a:p>
        </p:txBody>
      </p:sp>
      <p:sp>
        <p:nvSpPr>
          <p:cNvPr id="22531" name="Rectangle 5"/>
          <p:cNvSpPr>
            <a:spLocks noChangeArrowheads="1"/>
          </p:cNvSpPr>
          <p:nvPr/>
        </p:nvSpPr>
        <p:spPr bwMode="auto">
          <a:xfrm>
            <a:off x="922710" y="1693838"/>
            <a:ext cx="1828800" cy="609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a:t>KVM for gjeld: 	 </a:t>
            </a:r>
          </a:p>
          <a:p>
            <a:pPr marL="342900" indent="-342900">
              <a:spcBef>
                <a:spcPct val="20000"/>
              </a:spcBef>
              <a:buFont typeface="Wingdings" pitchFamily="2" charset="2"/>
              <a:buNone/>
            </a:pPr>
            <a:endParaRPr lang="en-US" sz="2000"/>
          </a:p>
        </p:txBody>
      </p:sp>
      <p:sp>
        <p:nvSpPr>
          <p:cNvPr id="248838" name="Line 6"/>
          <p:cNvSpPr>
            <a:spLocks noChangeShapeType="1"/>
          </p:cNvSpPr>
          <p:nvPr/>
        </p:nvSpPr>
        <p:spPr bwMode="auto">
          <a:xfrm flipV="1">
            <a:off x="3324821" y="2133526"/>
            <a:ext cx="671041" cy="494729"/>
          </a:xfrm>
          <a:prstGeom prst="line">
            <a:avLst/>
          </a:prstGeom>
          <a:noFill/>
          <a:ln w="38100">
            <a:solidFill>
              <a:srgbClr val="FF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48839" name="Rectangle 7"/>
          <p:cNvSpPr>
            <a:spLocks noChangeArrowheads="1"/>
          </p:cNvSpPr>
          <p:nvPr/>
        </p:nvSpPr>
        <p:spPr bwMode="auto">
          <a:xfrm>
            <a:off x="1913310" y="2532038"/>
            <a:ext cx="4572000" cy="609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a:t>Uten skattekorrigering 		</a:t>
            </a:r>
            <a:endParaRPr lang="en-US"/>
          </a:p>
        </p:txBody>
      </p:sp>
      <p:sp>
        <p:nvSpPr>
          <p:cNvPr id="248840" name="Rectangle 8"/>
          <p:cNvSpPr>
            <a:spLocks noChangeArrowheads="1"/>
          </p:cNvSpPr>
          <p:nvPr/>
        </p:nvSpPr>
        <p:spPr bwMode="auto">
          <a:xfrm>
            <a:off x="998910" y="3979838"/>
            <a:ext cx="32766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a:t>k</a:t>
            </a:r>
            <a:r>
              <a:rPr lang="en-US" sz="2000" baseline="-25000"/>
              <a:t>G </a:t>
            </a:r>
            <a:r>
              <a:rPr lang="en-US" sz="2000"/>
              <a:t> = 0,03 + </a:t>
            </a:r>
            <a:r>
              <a:rPr lang="en-US" sz="2000">
                <a:latin typeface="Symbol" pitchFamily="18" charset="2"/>
              </a:rPr>
              <a:t>b</a:t>
            </a:r>
            <a:r>
              <a:rPr lang="en-US" sz="2000" baseline="-25000"/>
              <a:t>G </a:t>
            </a:r>
            <a:r>
              <a:rPr lang="en-US" sz="2000" b="1" baseline="30000"/>
              <a:t>. </a:t>
            </a:r>
            <a:r>
              <a:rPr lang="en-US" sz="2000"/>
              <a:t>[0,07 – 0,02]</a:t>
            </a:r>
            <a:endParaRPr lang="en-US" sz="2000" b="1" baseline="30000"/>
          </a:p>
          <a:p>
            <a:pPr marL="342900" indent="-342900">
              <a:spcBef>
                <a:spcPct val="20000"/>
              </a:spcBef>
              <a:buFont typeface="Wingdings" pitchFamily="2" charset="2"/>
              <a:buNone/>
            </a:pPr>
            <a:r>
              <a:rPr lang="en-US" sz="2000"/>
              <a:t>k</a:t>
            </a:r>
            <a:r>
              <a:rPr lang="en-US" sz="2000" baseline="-25000"/>
              <a:t>G </a:t>
            </a:r>
            <a:r>
              <a:rPr lang="en-US" sz="2000"/>
              <a:t> = 0,03 + </a:t>
            </a:r>
            <a:r>
              <a:rPr lang="en-US" sz="2000">
                <a:latin typeface="Symbol" pitchFamily="18" charset="2"/>
              </a:rPr>
              <a:t>b</a:t>
            </a:r>
            <a:r>
              <a:rPr lang="en-US" sz="2000" baseline="-25000"/>
              <a:t>G</a:t>
            </a:r>
            <a:r>
              <a:rPr lang="en-US" sz="2000" b="1" baseline="30000"/>
              <a:t>.</a:t>
            </a:r>
            <a:r>
              <a:rPr lang="en-US" sz="2000"/>
              <a:t> 0,05</a:t>
            </a:r>
            <a:endParaRPr lang="en-US" sz="2000" baseline="-25000">
              <a:latin typeface="Symbol" pitchFamily="18" charset="2"/>
            </a:endParaRPr>
          </a:p>
          <a:p>
            <a:pPr marL="342900" indent="-342900">
              <a:spcBef>
                <a:spcPct val="20000"/>
              </a:spcBef>
              <a:buFont typeface="Wingdings" pitchFamily="2" charset="2"/>
              <a:buNone/>
            </a:pPr>
            <a:endParaRPr lang="en-US" sz="2000"/>
          </a:p>
        </p:txBody>
      </p:sp>
      <p:sp>
        <p:nvSpPr>
          <p:cNvPr id="248841" name="Rectangle 9"/>
          <p:cNvSpPr>
            <a:spLocks noChangeArrowheads="1"/>
          </p:cNvSpPr>
          <p:nvPr/>
        </p:nvSpPr>
        <p:spPr bwMode="auto">
          <a:xfrm>
            <a:off x="4504110" y="3979838"/>
            <a:ext cx="40386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a:t>Anta </a:t>
            </a:r>
            <a:r>
              <a:rPr lang="en-US" sz="2000">
                <a:latin typeface="Symbol" pitchFamily="18" charset="2"/>
              </a:rPr>
              <a:t>b</a:t>
            </a:r>
            <a:r>
              <a:rPr lang="en-US" sz="2000" baseline="-25000"/>
              <a:t>G</a:t>
            </a:r>
            <a:r>
              <a:rPr lang="en-US" sz="2000"/>
              <a:t> = 0,3</a:t>
            </a:r>
          </a:p>
          <a:p>
            <a:pPr marL="342900" indent="-342900">
              <a:spcBef>
                <a:spcPct val="20000"/>
              </a:spcBef>
              <a:buFont typeface="Wingdings" pitchFamily="2" charset="2"/>
              <a:buNone/>
            </a:pPr>
            <a:r>
              <a:rPr lang="en-US" sz="2000"/>
              <a:t>k</a:t>
            </a:r>
            <a:r>
              <a:rPr lang="en-US" sz="2000" baseline="-25000"/>
              <a:t>G </a:t>
            </a:r>
            <a:r>
              <a:rPr lang="en-US" sz="2000"/>
              <a:t> = 0,03 + 0,3</a:t>
            </a:r>
            <a:r>
              <a:rPr lang="en-US" sz="2000" b="1" baseline="30000"/>
              <a:t> . </a:t>
            </a:r>
            <a:r>
              <a:rPr lang="en-US" sz="2000"/>
              <a:t>0,05 = 0,045 = 4,5%</a:t>
            </a:r>
          </a:p>
        </p:txBody>
      </p:sp>
      <p:sp>
        <p:nvSpPr>
          <p:cNvPr id="248842" name="Rectangle 10"/>
          <p:cNvSpPr>
            <a:spLocks noChangeArrowheads="1"/>
          </p:cNvSpPr>
          <p:nvPr/>
        </p:nvSpPr>
        <p:spPr bwMode="auto">
          <a:xfrm>
            <a:off x="846510" y="5199038"/>
            <a:ext cx="7620000" cy="111095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buClr>
                <a:srgbClr val="CC0066"/>
              </a:buClr>
              <a:buFont typeface="Wingdings" pitchFamily="2" charset="2"/>
              <a:buChar char="Ø"/>
            </a:pPr>
            <a:r>
              <a:rPr lang="en-US" sz="2000"/>
              <a:t>Dette er gjeldskostnad (k</a:t>
            </a:r>
            <a:r>
              <a:rPr lang="en-US" sz="2000" baseline="-25000"/>
              <a:t>G</a:t>
            </a:r>
            <a:r>
              <a:rPr lang="en-US" sz="2000"/>
              <a:t>) før skatt for selskapet. </a:t>
            </a:r>
            <a:endParaRPr lang="en-US" sz="2000" smtClean="0"/>
          </a:p>
          <a:p>
            <a:pPr marL="342900" indent="-342900">
              <a:buClr>
                <a:srgbClr val="CC0066"/>
              </a:buClr>
              <a:buFont typeface="Wingdings" pitchFamily="2" charset="2"/>
              <a:buChar char="Ø"/>
            </a:pPr>
            <a:r>
              <a:rPr lang="en-US" sz="2000" smtClean="0"/>
              <a:t>Og </a:t>
            </a:r>
            <a:r>
              <a:rPr lang="en-US" sz="2000"/>
              <a:t>samtidig forventet avkastning før investorskatt på det lån investor gir selskapet</a:t>
            </a:r>
          </a:p>
        </p:txBody>
      </p:sp>
      <p:graphicFrame>
        <p:nvGraphicFramePr>
          <p:cNvPr id="333825" name="Object 1"/>
          <p:cNvGraphicFramePr>
            <a:graphicFrameLocks/>
          </p:cNvGraphicFramePr>
          <p:nvPr/>
        </p:nvGraphicFramePr>
        <p:xfrm>
          <a:off x="2340348" y="3260701"/>
          <a:ext cx="3354387" cy="360362"/>
        </p:xfrm>
        <a:graphic>
          <a:graphicData uri="http://schemas.openxmlformats.org/presentationml/2006/ole">
            <p:oleObj spid="_x0000_s22552" name="Equation" r:id="rId4" imgW="2297520" imgH="215640" progId="">
              <p:embed/>
            </p:oleObj>
          </a:graphicData>
        </a:graphic>
      </p:graphicFrame>
      <p:sp>
        <p:nvSpPr>
          <p:cNvPr id="22538" name="Rectangle 20"/>
          <p:cNvSpPr>
            <a:spLocks noChangeArrowheads="1"/>
          </p:cNvSpPr>
          <p:nvPr/>
        </p:nvSpPr>
        <p:spPr bwMode="auto">
          <a:xfrm>
            <a:off x="3143623" y="1617638"/>
            <a:ext cx="3298825" cy="609600"/>
          </a:xfrm>
          <a:prstGeom prst="rect">
            <a:avLst/>
          </a:prstGeom>
          <a:noFill/>
          <a:ln w="38100">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anchor="ctr">
            <a:spAutoFit/>
          </a:bodyPr>
          <a:lstStyle/>
          <a:p>
            <a:endParaRPr lang="en-US"/>
          </a:p>
        </p:txBody>
      </p:sp>
      <p:graphicFrame>
        <p:nvGraphicFramePr>
          <p:cNvPr id="22539" name="Object 2"/>
          <p:cNvGraphicFramePr>
            <a:graphicFrameLocks noChangeAspect="1"/>
          </p:cNvGraphicFramePr>
          <p:nvPr/>
        </p:nvGraphicFramePr>
        <p:xfrm>
          <a:off x="3317801" y="1701478"/>
          <a:ext cx="3054325" cy="502385"/>
        </p:xfrm>
        <a:graphic>
          <a:graphicData uri="http://schemas.openxmlformats.org/presentationml/2006/ole">
            <p:oleObj spid="_x0000_s22553" name="Equation" r:id="rId5" imgW="1574800" imgH="241300" progId="">
              <p:embed/>
            </p:oleObj>
          </a:graphicData>
        </a:graphic>
      </p:graphicFrame>
      <p:pic>
        <p:nvPicPr>
          <p:cNvPr id="22540" name="Picture 24" descr="D:\programfiler\Microsoft Office\Clipart\standard\stddir1\BD06487_.WMF"/>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7323510" y="779438"/>
            <a:ext cx="1219200" cy="957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2541" name="Rectangle 14"/>
          <p:cNvSpPr>
            <a:spLocks noChangeArrowheads="1"/>
          </p:cNvSpPr>
          <p:nvPr/>
        </p:nvSpPr>
        <p:spPr bwMode="auto">
          <a:xfrm>
            <a:off x="611560" y="620688"/>
            <a:ext cx="310832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48838"/>
                                        </p:tgtEl>
                                        <p:attrNameLst>
                                          <p:attrName>style.visibility</p:attrName>
                                        </p:attrNameLst>
                                      </p:cBhvr>
                                      <p:to>
                                        <p:strVal val="visible"/>
                                      </p:to>
                                    </p:set>
                                    <p:animEffect transition="in" filter="dissolve">
                                      <p:cBhvr>
                                        <p:cTn id="7" dur="500"/>
                                        <p:tgtEl>
                                          <p:spTgt spid="248838"/>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48839"/>
                                        </p:tgtEl>
                                        <p:attrNameLst>
                                          <p:attrName>style.visibility</p:attrName>
                                        </p:attrNameLst>
                                      </p:cBhvr>
                                      <p:to>
                                        <p:strVal val="visible"/>
                                      </p:to>
                                    </p:set>
                                    <p:animEffect transition="in" filter="dissolve">
                                      <p:cBhvr>
                                        <p:cTn id="11" dur="500"/>
                                        <p:tgtEl>
                                          <p:spTgt spid="248839"/>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48835"/>
                                        </p:tgtEl>
                                        <p:attrNameLst>
                                          <p:attrName>style.visibility</p:attrName>
                                        </p:attrNameLst>
                                      </p:cBhvr>
                                      <p:to>
                                        <p:strVal val="visible"/>
                                      </p:to>
                                    </p:set>
                                    <p:animEffect transition="in" filter="dissolve">
                                      <p:cBhvr>
                                        <p:cTn id="16" dur="500"/>
                                        <p:tgtEl>
                                          <p:spTgt spid="248835"/>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333825"/>
                                        </p:tgtEl>
                                        <p:attrNameLst>
                                          <p:attrName>style.visibility</p:attrName>
                                        </p:attrNameLst>
                                      </p:cBhvr>
                                      <p:to>
                                        <p:strVal val="visible"/>
                                      </p:to>
                                    </p:set>
                                    <p:animEffect transition="in" filter="dissolve">
                                      <p:cBhvr>
                                        <p:cTn id="20" dur="500"/>
                                        <p:tgtEl>
                                          <p:spTgt spid="33382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48840"/>
                                        </p:tgtEl>
                                        <p:attrNameLst>
                                          <p:attrName>style.visibility</p:attrName>
                                        </p:attrNameLst>
                                      </p:cBhvr>
                                      <p:to>
                                        <p:strVal val="visible"/>
                                      </p:to>
                                    </p:set>
                                    <p:animEffect transition="in" filter="dissolve">
                                      <p:cBhvr>
                                        <p:cTn id="25" dur="500"/>
                                        <p:tgtEl>
                                          <p:spTgt spid="24884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248841"/>
                                        </p:tgtEl>
                                        <p:attrNameLst>
                                          <p:attrName>style.visibility</p:attrName>
                                        </p:attrNameLst>
                                      </p:cBhvr>
                                      <p:to>
                                        <p:strVal val="visible"/>
                                      </p:to>
                                    </p:set>
                                    <p:animEffect transition="in" filter="dissolve">
                                      <p:cBhvr>
                                        <p:cTn id="30" dur="500"/>
                                        <p:tgtEl>
                                          <p:spTgt spid="248841"/>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248842"/>
                                        </p:tgtEl>
                                        <p:attrNameLst>
                                          <p:attrName>style.visibility</p:attrName>
                                        </p:attrNameLst>
                                      </p:cBhvr>
                                      <p:to>
                                        <p:strVal val="visible"/>
                                      </p:to>
                                    </p:set>
                                    <p:animEffect transition="in" filter="dissolve">
                                      <p:cBhvr>
                                        <p:cTn id="35" dur="500"/>
                                        <p:tgtEl>
                                          <p:spTgt spid="2488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8835" grpId="0" autoUpdateAnimBg="0"/>
      <p:bldP spid="248838" grpId="0" animBg="1"/>
      <p:bldP spid="248839" grpId="0" autoUpdateAnimBg="0"/>
      <p:bldP spid="248840" grpId="0" autoUpdateAnimBg="0"/>
      <p:bldP spid="248841" grpId="0" autoUpdateAnimBg="0"/>
      <p:bldP spid="248842"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4" name="Rectangle 4"/>
          <p:cNvSpPr>
            <a:spLocks noChangeArrowheads="1"/>
          </p:cNvSpPr>
          <p:nvPr/>
        </p:nvSpPr>
        <p:spPr bwMode="auto">
          <a:xfrm>
            <a:off x="1149598" y="2060997"/>
            <a:ext cx="6172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a:t>w</a:t>
            </a:r>
            <a:r>
              <a:rPr lang="en-US" sz="2000" baseline="-25000"/>
              <a:t>G</a:t>
            </a:r>
            <a:r>
              <a:rPr lang="en-US" sz="2000"/>
              <a:t> = 400/1000 = 0,4	w</a:t>
            </a:r>
            <a:r>
              <a:rPr lang="en-US" sz="2000" baseline="-25000"/>
              <a:t>E</a:t>
            </a:r>
            <a:r>
              <a:rPr lang="en-US" sz="2000"/>
              <a:t> = 600/1000 =0,6</a:t>
            </a:r>
          </a:p>
        </p:txBody>
      </p:sp>
      <p:sp>
        <p:nvSpPr>
          <p:cNvPr id="250889" name="Rectangle 9"/>
          <p:cNvSpPr>
            <a:spLocks noChangeArrowheads="1"/>
          </p:cNvSpPr>
          <p:nvPr/>
        </p:nvSpPr>
        <p:spPr bwMode="auto">
          <a:xfrm>
            <a:off x="395536" y="1124372"/>
            <a:ext cx="7848600" cy="8651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a:t>Eksempel:</a:t>
            </a:r>
            <a:r>
              <a:rPr lang="en-US" sz="2000"/>
              <a:t>  </a:t>
            </a:r>
            <a:r>
              <a:rPr lang="en-US" sz="2000">
                <a:latin typeface="Symbol" pitchFamily="18" charset="2"/>
              </a:rPr>
              <a:t>b</a:t>
            </a:r>
            <a:r>
              <a:rPr lang="en-US" sz="2000" baseline="-25000"/>
              <a:t>E</a:t>
            </a:r>
            <a:r>
              <a:rPr lang="en-US" sz="2000"/>
              <a:t> = 1,2    </a:t>
            </a:r>
            <a:r>
              <a:rPr lang="en-US" sz="2000">
                <a:latin typeface="Symbol" pitchFamily="18" charset="2"/>
              </a:rPr>
              <a:t>b</a:t>
            </a:r>
            <a:r>
              <a:rPr lang="en-US" sz="2000" baseline="-25000"/>
              <a:t>G</a:t>
            </a:r>
            <a:r>
              <a:rPr lang="en-US" sz="2000"/>
              <a:t> = 0,1    r</a:t>
            </a:r>
            <a:r>
              <a:rPr lang="en-US" sz="2000" baseline="-25000"/>
              <a:t>f</a:t>
            </a:r>
            <a:r>
              <a:rPr lang="en-US" sz="2000"/>
              <a:t> = 3%    s</a:t>
            </a:r>
            <a:r>
              <a:rPr lang="en-US" sz="2000" baseline="-25000"/>
              <a:t>E </a:t>
            </a:r>
            <a:r>
              <a:rPr lang="en-US" sz="2000"/>
              <a:t>= 0    s</a:t>
            </a:r>
            <a:r>
              <a:rPr lang="en-US" sz="2000" baseline="-25000"/>
              <a:t>K</a:t>
            </a:r>
            <a:r>
              <a:rPr lang="en-US" sz="2000"/>
              <a:t> = 28%    s</a:t>
            </a:r>
            <a:r>
              <a:rPr lang="en-US" sz="2000" baseline="-25000"/>
              <a:t>B</a:t>
            </a:r>
            <a:r>
              <a:rPr lang="en-US" sz="2000"/>
              <a:t> = 28%</a:t>
            </a:r>
          </a:p>
          <a:p>
            <a:pPr marL="342900" indent="-342900">
              <a:spcBef>
                <a:spcPct val="20000"/>
              </a:spcBef>
              <a:buFont typeface="Wingdings" pitchFamily="2" charset="2"/>
              <a:buNone/>
            </a:pPr>
            <a:r>
              <a:rPr lang="en-US" sz="2000"/>
              <a:t>		      Markedets risikopremie = 5%, G = 400, EK = 600</a:t>
            </a:r>
          </a:p>
        </p:txBody>
      </p:sp>
      <p:sp>
        <p:nvSpPr>
          <p:cNvPr id="250900" name="AutoShape 20"/>
          <p:cNvSpPr>
            <a:spLocks noChangeArrowheads="1"/>
          </p:cNvSpPr>
          <p:nvPr/>
        </p:nvSpPr>
        <p:spPr bwMode="auto">
          <a:xfrm>
            <a:off x="539998" y="2187997"/>
            <a:ext cx="339725" cy="228600"/>
          </a:xfrm>
          <a:custGeom>
            <a:avLst/>
            <a:gdLst>
              <a:gd name="T0" fmla="*/ 991312140 w 21600"/>
              <a:gd name="T1" fmla="*/ 0 h 21600"/>
              <a:gd name="T2" fmla="*/ 0 w 21600"/>
              <a:gd name="T3" fmla="*/ 135492003 h 21600"/>
              <a:gd name="T4" fmla="*/ 991312140 w 21600"/>
              <a:gd name="T5" fmla="*/ 270984006 h 21600"/>
              <a:gd name="T6" fmla="*/ 1321748366 w 21600"/>
              <a:gd name="T7" fmla="*/ 135492003 h 21600"/>
              <a:gd name="T8" fmla="*/ 17694720 60000 65536"/>
              <a:gd name="T9" fmla="*/ 11796480 60000 65536"/>
              <a:gd name="T10" fmla="*/ 5898240 60000 65536"/>
              <a:gd name="T11" fmla="*/ 0 60000 65536"/>
              <a:gd name="T12" fmla="*/ 3375 w 21600"/>
              <a:gd name="T13" fmla="*/ 5400 h 21600"/>
              <a:gd name="T14" fmla="*/ 18900 w 21600"/>
              <a:gd name="T15" fmla="*/ 16200 h 21600"/>
            </a:gdLst>
            <a:ahLst/>
            <a:cxnLst>
              <a:cxn ang="T8">
                <a:pos x="T0" y="T1"/>
              </a:cxn>
              <a:cxn ang="T9">
                <a:pos x="T2" y="T3"/>
              </a:cxn>
              <a:cxn ang="T10">
                <a:pos x="T4" y="T5"/>
              </a:cxn>
              <a:cxn ang="T11">
                <a:pos x="T6" y="T7"/>
              </a:cxn>
            </a:cxnLst>
            <a:rect l="T12" t="T13" r="T14" b="T15"/>
            <a:pathLst>
              <a:path w="21600" h="21600">
                <a:moveTo>
                  <a:pt x="16200" y="0"/>
                </a:moveTo>
                <a:lnTo>
                  <a:pt x="16200" y="5400"/>
                </a:lnTo>
                <a:lnTo>
                  <a:pt x="3375" y="5400"/>
                </a:lnTo>
                <a:lnTo>
                  <a:pt x="3375" y="16200"/>
                </a:lnTo>
                <a:lnTo>
                  <a:pt x="16200" y="16200"/>
                </a:lnTo>
                <a:lnTo>
                  <a:pt x="16200" y="21600"/>
                </a:lnTo>
                <a:lnTo>
                  <a:pt x="21600" y="10800"/>
                </a:lnTo>
                <a:lnTo>
                  <a:pt x="16200" y="0"/>
                </a:lnTo>
                <a:close/>
              </a:path>
              <a:path w="21600" h="21600">
                <a:moveTo>
                  <a:pt x="1350" y="5400"/>
                </a:moveTo>
                <a:lnTo>
                  <a:pt x="1350" y="16200"/>
                </a:lnTo>
                <a:lnTo>
                  <a:pt x="2700" y="16200"/>
                </a:lnTo>
                <a:lnTo>
                  <a:pt x="2700" y="5400"/>
                </a:lnTo>
                <a:lnTo>
                  <a:pt x="1350" y="5400"/>
                </a:lnTo>
                <a:close/>
              </a:path>
              <a:path w="21600" h="21600">
                <a:moveTo>
                  <a:pt x="0" y="5400"/>
                </a:moveTo>
                <a:lnTo>
                  <a:pt x="0" y="16200"/>
                </a:lnTo>
                <a:lnTo>
                  <a:pt x="675" y="16200"/>
                </a:lnTo>
                <a:lnTo>
                  <a:pt x="675" y="5400"/>
                </a:lnTo>
                <a:lnTo>
                  <a:pt x="0" y="5400"/>
                </a:lnTo>
                <a:close/>
              </a:path>
            </a:pathLst>
          </a:custGeom>
          <a:solidFill>
            <a:srgbClr val="FF0000"/>
          </a:solidFill>
          <a:ln w="9525">
            <a:solidFill>
              <a:schemeClr val="tx1"/>
            </a:solidFill>
            <a:miter lim="800000"/>
            <a:headEnd/>
            <a:tailEnd/>
          </a:ln>
        </p:spPr>
        <p:txBody>
          <a:bodyPr wrap="none" anchor="ctr"/>
          <a:lstStyle/>
          <a:p>
            <a:endParaRPr lang="en-US"/>
          </a:p>
        </p:txBody>
      </p:sp>
      <p:pic>
        <p:nvPicPr>
          <p:cNvPr id="23557" name="Picture 27" descr="D:\programfiler\Microsoft Office\Clipart\standard\stddir1\BD06487_.WM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092280" y="260648"/>
            <a:ext cx="914400" cy="7175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23558" name="Rectangle 11"/>
          <p:cNvSpPr>
            <a:spLocks noChangeArrowheads="1"/>
          </p:cNvSpPr>
          <p:nvPr/>
        </p:nvSpPr>
        <p:spPr bwMode="auto">
          <a:xfrm>
            <a:off x="539998" y="548109"/>
            <a:ext cx="310832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 forts.</a:t>
            </a:r>
          </a:p>
        </p:txBody>
      </p:sp>
      <p:graphicFrame>
        <p:nvGraphicFramePr>
          <p:cNvPr id="23559" name="Object 2"/>
          <p:cNvGraphicFramePr>
            <a:graphicFrameLocks noChangeAspect="1"/>
          </p:cNvGraphicFramePr>
          <p:nvPr/>
        </p:nvGraphicFramePr>
        <p:xfrm>
          <a:off x="4480173" y="3000797"/>
          <a:ext cx="3400425" cy="393700"/>
        </p:xfrm>
        <a:graphic>
          <a:graphicData uri="http://schemas.openxmlformats.org/presentationml/2006/ole">
            <p:oleObj spid="_x0000_s23592" name="Formel" r:id="rId5" imgW="1765300" imgH="228600" progId="Equation.3">
              <p:embed/>
            </p:oleObj>
          </a:graphicData>
        </a:graphic>
      </p:graphicFrame>
      <p:graphicFrame>
        <p:nvGraphicFramePr>
          <p:cNvPr id="14" name="Object 3"/>
          <p:cNvGraphicFramePr>
            <a:graphicFrameLocks noChangeAspect="1"/>
          </p:cNvGraphicFramePr>
          <p:nvPr/>
        </p:nvGraphicFramePr>
        <p:xfrm>
          <a:off x="1524248" y="3683422"/>
          <a:ext cx="5035550" cy="663575"/>
        </p:xfrm>
        <a:graphic>
          <a:graphicData uri="http://schemas.openxmlformats.org/presentationml/2006/ole">
            <p:oleObj spid="_x0000_s23593" name="Equation" r:id="rId6" imgW="2882900" imgH="393700" progId="Equation.3">
              <p:embed/>
            </p:oleObj>
          </a:graphicData>
        </a:graphic>
      </p:graphicFrame>
      <p:sp>
        <p:nvSpPr>
          <p:cNvPr id="23561" name="Rectangle 4"/>
          <p:cNvSpPr>
            <a:spLocks noChangeArrowheads="1"/>
          </p:cNvSpPr>
          <p:nvPr/>
        </p:nvSpPr>
        <p:spPr bwMode="auto">
          <a:xfrm>
            <a:off x="539998" y="2997622"/>
            <a:ext cx="3886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dirty="0"/>
              <a:t>a. EK-</a:t>
            </a:r>
            <a:r>
              <a:rPr lang="en-US" sz="2000" b="1" dirty="0" err="1"/>
              <a:t>kostnad</a:t>
            </a:r>
            <a:r>
              <a:rPr lang="en-US" sz="2000" b="1" dirty="0"/>
              <a:t> </a:t>
            </a:r>
            <a:r>
              <a:rPr lang="en-US" sz="2000" b="1" dirty="0" err="1"/>
              <a:t>etter</a:t>
            </a:r>
            <a:r>
              <a:rPr lang="en-US" sz="2000" b="1" dirty="0"/>
              <a:t> </a:t>
            </a:r>
            <a:r>
              <a:rPr lang="en-US" sz="2000" b="1" dirty="0" err="1"/>
              <a:t>selskapsskatt</a:t>
            </a:r>
            <a:r>
              <a:rPr lang="en-US" sz="2000" b="1" dirty="0"/>
              <a:t>:</a:t>
            </a:r>
          </a:p>
        </p:txBody>
      </p:sp>
      <p:graphicFrame>
        <p:nvGraphicFramePr>
          <p:cNvPr id="16" name="Object 5"/>
          <p:cNvGraphicFramePr>
            <a:graphicFrameLocks noChangeAspect="1"/>
          </p:cNvGraphicFramePr>
          <p:nvPr/>
        </p:nvGraphicFramePr>
        <p:xfrm>
          <a:off x="4578598" y="4674022"/>
          <a:ext cx="3200400" cy="477837"/>
        </p:xfrm>
        <a:graphic>
          <a:graphicData uri="http://schemas.openxmlformats.org/presentationml/2006/ole">
            <p:oleObj spid="_x0000_s23594" name="Formel" r:id="rId7" imgW="1612900" imgH="241300" progId="Equation.3">
              <p:embed/>
            </p:oleObj>
          </a:graphicData>
        </a:graphic>
      </p:graphicFrame>
      <p:sp>
        <p:nvSpPr>
          <p:cNvPr id="17" name="Rectangle 6"/>
          <p:cNvSpPr>
            <a:spLocks noChangeArrowheads="1"/>
          </p:cNvSpPr>
          <p:nvPr/>
        </p:nvSpPr>
        <p:spPr bwMode="auto">
          <a:xfrm>
            <a:off x="539998" y="4696247"/>
            <a:ext cx="40322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a:t>b. Gjeldskostnad før selskapsskatt:</a:t>
            </a:r>
          </a:p>
        </p:txBody>
      </p:sp>
      <p:graphicFrame>
        <p:nvGraphicFramePr>
          <p:cNvPr id="18" name="Object 7"/>
          <p:cNvGraphicFramePr>
            <a:graphicFrameLocks noChangeAspect="1"/>
          </p:cNvGraphicFramePr>
          <p:nvPr/>
        </p:nvGraphicFramePr>
        <p:xfrm>
          <a:off x="1606798" y="5359822"/>
          <a:ext cx="4114800" cy="395287"/>
        </p:xfrm>
        <a:graphic>
          <a:graphicData uri="http://schemas.openxmlformats.org/presentationml/2006/ole">
            <p:oleObj spid="_x0000_s23595" name="Equation" r:id="rId8" imgW="2209800" imgH="228600" progId="Equation.3">
              <p:embed/>
            </p:oleObj>
          </a:graphicData>
        </a:graphic>
      </p:graphicFrame>
      <p:sp>
        <p:nvSpPr>
          <p:cNvPr id="19" name="Rectangle 6"/>
          <p:cNvSpPr>
            <a:spLocks noChangeArrowheads="1"/>
          </p:cNvSpPr>
          <p:nvPr/>
        </p:nvSpPr>
        <p:spPr bwMode="auto">
          <a:xfrm>
            <a:off x="541586" y="5877347"/>
            <a:ext cx="4175125"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spcBef>
                <a:spcPct val="20000"/>
              </a:spcBef>
              <a:buFont typeface="Wingdings" pitchFamily="2" charset="2"/>
              <a:buNone/>
            </a:pPr>
            <a:r>
              <a:rPr lang="en-US" sz="2000" b="1"/>
              <a:t>   Gjeldskostnad etter selskapsskatt:</a:t>
            </a:r>
          </a:p>
        </p:txBody>
      </p:sp>
      <p:graphicFrame>
        <p:nvGraphicFramePr>
          <p:cNvPr id="74759" name="Object 7"/>
          <p:cNvGraphicFramePr>
            <a:graphicFrameLocks noChangeAspect="1"/>
          </p:cNvGraphicFramePr>
          <p:nvPr/>
        </p:nvGraphicFramePr>
        <p:xfrm>
          <a:off x="4748461" y="5931322"/>
          <a:ext cx="3856037" cy="377825"/>
        </p:xfrm>
        <a:graphic>
          <a:graphicData uri="http://schemas.openxmlformats.org/presentationml/2006/ole">
            <p:oleObj spid="_x0000_s23596" name="Equation" r:id="rId9" imgW="1943100" imgH="190500" progId="">
              <p:embed/>
            </p:oleObj>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50889"/>
                                        </p:tgtEl>
                                        <p:attrNameLst>
                                          <p:attrName>style.visibility</p:attrName>
                                        </p:attrNameLst>
                                      </p:cBhvr>
                                      <p:to>
                                        <p:strVal val="visible"/>
                                      </p:to>
                                    </p:set>
                                    <p:animEffect transition="in" filter="dissolve">
                                      <p:cBhvr>
                                        <p:cTn id="7" dur="500"/>
                                        <p:tgtEl>
                                          <p:spTgt spid="2508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0900"/>
                                        </p:tgtEl>
                                        <p:attrNameLst>
                                          <p:attrName>style.visibility</p:attrName>
                                        </p:attrNameLst>
                                      </p:cBhvr>
                                      <p:to>
                                        <p:strVal val="visible"/>
                                      </p:to>
                                    </p:set>
                                    <p:animEffect transition="in" filter="dissolve">
                                      <p:cBhvr>
                                        <p:cTn id="12" dur="500"/>
                                        <p:tgtEl>
                                          <p:spTgt spid="250900"/>
                                        </p:tgtEl>
                                      </p:cBhvr>
                                    </p:animEffect>
                                  </p:childTnLst>
                                </p:cTn>
                              </p:par>
                            </p:childTnLst>
                          </p:cTn>
                        </p:par>
                        <p:par>
                          <p:cTn id="13" fill="hold" nodeType="afterGroup">
                            <p:stCondLst>
                              <p:cond delay="500"/>
                            </p:stCondLst>
                            <p:childTnLst>
                              <p:par>
                                <p:cTn id="14" presetID="9" presetClass="entr" presetSubtype="0" fill="hold" grpId="0" nodeType="afterEffect">
                                  <p:stCondLst>
                                    <p:cond delay="0"/>
                                  </p:stCondLst>
                                  <p:childTnLst>
                                    <p:set>
                                      <p:cBhvr>
                                        <p:cTn id="15" dur="1" fill="hold">
                                          <p:stCondLst>
                                            <p:cond delay="0"/>
                                          </p:stCondLst>
                                        </p:cTn>
                                        <p:tgtEl>
                                          <p:spTgt spid="250884"/>
                                        </p:tgtEl>
                                        <p:attrNameLst>
                                          <p:attrName>style.visibility</p:attrName>
                                        </p:attrNameLst>
                                      </p:cBhvr>
                                      <p:to>
                                        <p:strVal val="visible"/>
                                      </p:to>
                                    </p:set>
                                    <p:animEffect transition="in" filter="dissolve">
                                      <p:cBhvr>
                                        <p:cTn id="16" dur="500"/>
                                        <p:tgtEl>
                                          <p:spTgt spid="25088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356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5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dissolv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dissolve">
                                      <p:cBhvr>
                                        <p:cTn id="32" dur="500"/>
                                        <p:tgtEl>
                                          <p:spTgt spid="17"/>
                                        </p:tgtEl>
                                      </p:cBhvr>
                                    </p:animEffect>
                                  </p:childTnLst>
                                </p:cTn>
                              </p:par>
                            </p:childTnLst>
                          </p:cTn>
                        </p:par>
                      </p:childTnLst>
                    </p:cTn>
                  </p:par>
                  <p:par>
                    <p:cTn id="33" fill="hold">
                      <p:stCondLst>
                        <p:cond delay="indefinite"/>
                      </p:stCondLst>
                      <p:childTnLst>
                        <p:par>
                          <p:cTn id="34" fill="hold">
                            <p:stCondLst>
                              <p:cond delay="0"/>
                            </p:stCondLst>
                            <p:childTnLst>
                              <p:par>
                                <p:cTn id="35" presetID="9"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dissolv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nodeType="click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dissolve">
                                      <p:cBhvr>
                                        <p:cTn id="42" dur="500"/>
                                        <p:tgtEl>
                                          <p:spTgt spid="18"/>
                                        </p:tgtEl>
                                      </p:cBhvr>
                                    </p:animEffect>
                                  </p:childTnLst>
                                </p:cTn>
                              </p:par>
                            </p:childTnLst>
                          </p:cTn>
                        </p:par>
                      </p:childTnLst>
                    </p:cTn>
                  </p:par>
                  <p:par>
                    <p:cTn id="43" fill="hold">
                      <p:stCondLst>
                        <p:cond delay="indefinite"/>
                      </p:stCondLst>
                      <p:childTnLst>
                        <p:par>
                          <p:cTn id="44" fill="hold">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19"/>
                                        </p:tgtEl>
                                        <p:attrNameLst>
                                          <p:attrName>style.visibility</p:attrName>
                                        </p:attrNameLst>
                                      </p:cBhvr>
                                      <p:to>
                                        <p:strVal val="visible"/>
                                      </p:to>
                                    </p:set>
                                    <p:animEffect transition="in" filter="dissolve">
                                      <p:cBhvr>
                                        <p:cTn id="47" dur="500"/>
                                        <p:tgtEl>
                                          <p:spTgt spid="19"/>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74759"/>
                                        </p:tgtEl>
                                        <p:attrNameLst>
                                          <p:attrName>style.visibility</p:attrName>
                                        </p:attrNameLst>
                                      </p:cBhvr>
                                      <p:to>
                                        <p:strVal val="visible"/>
                                      </p:to>
                                    </p:set>
                                    <p:animEffect transition="in" filter="dissolve">
                                      <p:cBhvr>
                                        <p:cTn id="52" dur="500"/>
                                        <p:tgtEl>
                                          <p:spTgt spid="747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0884" grpId="0" autoUpdateAnimBg="0"/>
      <p:bldP spid="250889" grpId="0" autoUpdateAnimBg="0"/>
      <p:bldP spid="250900" grpId="0" animBg="1"/>
      <p:bldP spid="23561" grpId="0"/>
      <p:bldP spid="17" grpId="0" autoUpdateAnimBg="0"/>
      <p:bldP spid="19"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p:cNvSpPr>
            <a:spLocks noChangeArrowheads="1"/>
          </p:cNvSpPr>
          <p:nvPr/>
        </p:nvSpPr>
        <p:spPr bwMode="auto">
          <a:xfrm>
            <a:off x="394966" y="909489"/>
            <a:ext cx="73914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buFont typeface="Wingdings" pitchFamily="2" charset="2"/>
              <a:buNone/>
            </a:pPr>
            <a:r>
              <a:rPr lang="en-US" sz="2000" b="1"/>
              <a:t>Eksempel (forts.): </a:t>
            </a:r>
          </a:p>
          <a:p>
            <a:pPr marL="342900" indent="-342900">
              <a:buFont typeface="Wingdings" pitchFamily="2" charset="2"/>
              <a:buNone/>
            </a:pPr>
            <a:endParaRPr lang="en-US" sz="2000" b="1"/>
          </a:p>
          <a:p>
            <a:pPr marL="342900" indent="-342900"/>
            <a:r>
              <a:rPr lang="en-US" sz="2000" b="1"/>
              <a:t>c. Totalkapitalkostnad etter selskapsskatt</a:t>
            </a:r>
          </a:p>
        </p:txBody>
      </p:sp>
      <p:sp>
        <p:nvSpPr>
          <p:cNvPr id="252933" name="Rectangle 5"/>
          <p:cNvSpPr>
            <a:spLocks noChangeArrowheads="1"/>
          </p:cNvSpPr>
          <p:nvPr/>
        </p:nvSpPr>
        <p:spPr bwMode="auto">
          <a:xfrm>
            <a:off x="563241" y="2925614"/>
            <a:ext cx="69342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285750" indent="-285750">
              <a:spcBef>
                <a:spcPct val="50000"/>
              </a:spcBef>
              <a:buClr>
                <a:srgbClr val="CC0066"/>
              </a:buClr>
              <a:buFont typeface="Wingdings" pitchFamily="2" charset="2"/>
              <a:buChar char="Ø"/>
            </a:pPr>
            <a:r>
              <a:rPr lang="en-US" sz="2000" b="1"/>
              <a:t>Alternativt k</a:t>
            </a:r>
            <a:r>
              <a:rPr lang="en-US" sz="2000" b="1" baseline="-25000"/>
              <a:t>T</a:t>
            </a:r>
            <a:r>
              <a:rPr lang="en-US" sz="2000" b="1"/>
              <a:t> via </a:t>
            </a:r>
            <a:r>
              <a:rPr lang="en-US" sz="2000" b="1">
                <a:latin typeface="Symbol" pitchFamily="18" charset="2"/>
              </a:rPr>
              <a:t>b</a:t>
            </a:r>
            <a:r>
              <a:rPr lang="en-US" sz="2000" b="1" baseline="-25000">
                <a:latin typeface="Symbol" pitchFamily="18" charset="2"/>
              </a:rPr>
              <a:t>T</a:t>
            </a:r>
            <a:r>
              <a:rPr lang="en-US" sz="2000" b="1">
                <a:latin typeface="Symbol" pitchFamily="18" charset="2"/>
              </a:rPr>
              <a:t> </a:t>
            </a:r>
            <a:r>
              <a:rPr lang="en-US" sz="2000" b="1"/>
              <a:t>(totalkapitalbeta)</a:t>
            </a:r>
            <a:r>
              <a:rPr lang="en-US" sz="2000" b="1">
                <a:latin typeface="Symbol" pitchFamily="18" charset="2"/>
              </a:rPr>
              <a:t> </a:t>
            </a:r>
            <a:r>
              <a:rPr lang="en-US" sz="2000" b="1"/>
              <a:t>og KVM:</a:t>
            </a:r>
          </a:p>
        </p:txBody>
      </p:sp>
      <p:graphicFrame>
        <p:nvGraphicFramePr>
          <p:cNvPr id="252935" name="Object 7"/>
          <p:cNvGraphicFramePr>
            <a:graphicFrameLocks noChangeAspect="1"/>
          </p:cNvGraphicFramePr>
          <p:nvPr/>
        </p:nvGraphicFramePr>
        <p:xfrm>
          <a:off x="1196653" y="5329089"/>
          <a:ext cx="5637213" cy="949325"/>
        </p:xfrm>
        <a:graphic>
          <a:graphicData uri="http://schemas.openxmlformats.org/presentationml/2006/ole">
            <p:oleObj spid="_x0000_s24616" name="Equation" r:id="rId4" imgW="3708400" imgH="660400" progId="">
              <p:embed/>
            </p:oleObj>
          </a:graphicData>
        </a:graphic>
      </p:graphicFrame>
      <p:graphicFrame>
        <p:nvGraphicFramePr>
          <p:cNvPr id="252938" name="Object 10"/>
          <p:cNvGraphicFramePr>
            <a:graphicFrameLocks noChangeAspect="1"/>
          </p:cNvGraphicFramePr>
          <p:nvPr/>
        </p:nvGraphicFramePr>
        <p:xfrm>
          <a:off x="1126803" y="3459014"/>
          <a:ext cx="2784475" cy="336550"/>
        </p:xfrm>
        <a:graphic>
          <a:graphicData uri="http://schemas.openxmlformats.org/presentationml/2006/ole">
            <p:oleObj spid="_x0000_s24617" name="Equation" r:id="rId5" imgW="1790700" imgH="228600" progId="Equation.3">
              <p:embed/>
            </p:oleObj>
          </a:graphicData>
        </a:graphic>
      </p:graphicFrame>
      <p:graphicFrame>
        <p:nvGraphicFramePr>
          <p:cNvPr id="252939" name="Object 11"/>
          <p:cNvGraphicFramePr>
            <a:graphicFrameLocks noChangeAspect="1"/>
          </p:cNvGraphicFramePr>
          <p:nvPr/>
        </p:nvGraphicFramePr>
        <p:xfrm>
          <a:off x="1287141" y="2135039"/>
          <a:ext cx="5018087" cy="660400"/>
        </p:xfrm>
        <a:graphic>
          <a:graphicData uri="http://schemas.openxmlformats.org/presentationml/2006/ole">
            <p:oleObj spid="_x0000_s24618" name="Equation" r:id="rId6" imgW="2921000" imgH="393700" progId="">
              <p:embed/>
            </p:oleObj>
          </a:graphicData>
        </a:graphic>
      </p:graphicFrame>
      <p:graphicFrame>
        <p:nvGraphicFramePr>
          <p:cNvPr id="252943" name="Object 15"/>
          <p:cNvGraphicFramePr>
            <a:graphicFrameLocks noChangeAspect="1"/>
          </p:cNvGraphicFramePr>
          <p:nvPr/>
        </p:nvGraphicFramePr>
        <p:xfrm>
          <a:off x="1172841" y="3992414"/>
          <a:ext cx="4140200" cy="317500"/>
        </p:xfrm>
        <a:graphic>
          <a:graphicData uri="http://schemas.openxmlformats.org/presentationml/2006/ole">
            <p:oleObj spid="_x0000_s24619" name="Formel" r:id="rId7" imgW="2476500" imgH="215900" progId="Equation.3">
              <p:embed/>
            </p:oleObj>
          </a:graphicData>
        </a:graphic>
      </p:graphicFrame>
      <p:grpSp>
        <p:nvGrpSpPr>
          <p:cNvPr id="2" name="Group 27"/>
          <p:cNvGrpSpPr>
            <a:grpSpLocks/>
          </p:cNvGrpSpPr>
          <p:nvPr/>
        </p:nvGrpSpPr>
        <p:grpSpPr bwMode="auto">
          <a:xfrm>
            <a:off x="2692078" y="2620814"/>
            <a:ext cx="5791200" cy="3505200"/>
            <a:chOff x="1968" y="2016"/>
            <a:chExt cx="3648" cy="2160"/>
          </a:xfrm>
        </p:grpSpPr>
        <p:sp>
          <p:nvSpPr>
            <p:cNvPr id="24588" name="Line 19"/>
            <p:cNvSpPr>
              <a:spLocks noChangeShapeType="1"/>
            </p:cNvSpPr>
            <p:nvPr/>
          </p:nvSpPr>
          <p:spPr bwMode="auto">
            <a:xfrm flipH="1" flipV="1">
              <a:off x="4770" y="2016"/>
              <a:ext cx="816" cy="0"/>
            </a:xfrm>
            <a:prstGeom prst="line">
              <a:avLst/>
            </a:prstGeom>
            <a:noFill/>
            <a:ln w="38100">
              <a:solidFill>
                <a:srgbClr val="FF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sp>
          <p:nvSpPr>
            <p:cNvPr id="24589" name="Line 20"/>
            <p:cNvSpPr>
              <a:spLocks noChangeShapeType="1"/>
            </p:cNvSpPr>
            <p:nvPr/>
          </p:nvSpPr>
          <p:spPr bwMode="auto">
            <a:xfrm flipH="1">
              <a:off x="5584" y="2016"/>
              <a:ext cx="0" cy="2160"/>
            </a:xfrm>
            <a:prstGeom prst="line">
              <a:avLst/>
            </a:prstGeom>
            <a:noFill/>
            <a:ln w="38100">
              <a:solidFill>
                <a:srgbClr val="FF0000"/>
              </a:solidFill>
              <a:round/>
              <a:headEnd/>
              <a:tailEnd/>
            </a:ln>
            <a:extLst>
              <a:ext uri="{909E8E84-426E-40DD-AFC4-6F175D3DCCD1}">
                <a14:hiddenFill xmlns:a14="http://schemas.microsoft.com/office/drawing/2010/main" xmlns="">
                  <a:noFill/>
                </a14:hiddenFill>
              </a:ext>
            </a:extLst>
          </p:spPr>
          <p:txBody>
            <a:bodyPr wrap="none" anchor="ctr"/>
            <a:lstStyle/>
            <a:p>
              <a:endParaRPr lang="en-US"/>
            </a:p>
          </p:txBody>
        </p:sp>
        <p:sp>
          <p:nvSpPr>
            <p:cNvPr id="24590" name="Line 21"/>
            <p:cNvSpPr>
              <a:spLocks noChangeShapeType="1"/>
            </p:cNvSpPr>
            <p:nvPr/>
          </p:nvSpPr>
          <p:spPr bwMode="auto">
            <a:xfrm flipH="1">
              <a:off x="1968" y="4170"/>
              <a:ext cx="3648" cy="0"/>
            </a:xfrm>
            <a:prstGeom prst="line">
              <a:avLst/>
            </a:prstGeom>
            <a:noFill/>
            <a:ln w="38100">
              <a:solidFill>
                <a:srgbClr val="FF0000"/>
              </a:solidFill>
              <a:round/>
              <a:headEnd/>
              <a:tailEnd type="triangle" w="med" len="med"/>
            </a:ln>
            <a:extLst>
              <a:ext uri="{909E8E84-426E-40DD-AFC4-6F175D3DCCD1}">
                <a14:hiddenFill xmlns:a14="http://schemas.microsoft.com/office/drawing/2010/main" xmlns="">
                  <a:noFill/>
                </a14:hiddenFill>
              </a:ext>
            </a:extLst>
          </p:spPr>
          <p:txBody>
            <a:bodyPr wrap="none" anchor="ctr"/>
            <a:lstStyle/>
            <a:p>
              <a:endParaRPr lang="en-US"/>
            </a:p>
          </p:txBody>
        </p:sp>
      </p:grpSp>
      <p:pic>
        <p:nvPicPr>
          <p:cNvPr id="24585" name="Picture 24" descr="D:\programfiler\Microsoft Office\Clipart\standard\stddir1\BD06487_.WMF"/>
          <p:cNvPicPr>
            <a:picLocks noChangeAspect="1" noChangeArrowheads="1"/>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6804248" y="563414"/>
            <a:ext cx="1219200" cy="9572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aphicFrame>
        <p:nvGraphicFramePr>
          <p:cNvPr id="252954" name="Object 26"/>
          <p:cNvGraphicFramePr>
            <a:graphicFrameLocks noChangeAspect="1"/>
          </p:cNvGraphicFramePr>
          <p:nvPr/>
        </p:nvGraphicFramePr>
        <p:xfrm>
          <a:off x="1204591" y="4832202"/>
          <a:ext cx="4278312" cy="360362"/>
        </p:xfrm>
        <a:graphic>
          <a:graphicData uri="http://schemas.openxmlformats.org/presentationml/2006/ole">
            <p:oleObj spid="_x0000_s24620" name="Equation" r:id="rId9" imgW="2413000" imgH="215900" progId="">
              <p:embed/>
            </p:oleObj>
          </a:graphicData>
        </a:graphic>
      </p:graphicFrame>
      <p:sp>
        <p:nvSpPr>
          <p:cNvPr id="24587" name="Rectangle 15"/>
          <p:cNvSpPr>
            <a:spLocks noChangeArrowheads="1"/>
          </p:cNvSpPr>
          <p:nvPr/>
        </p:nvSpPr>
        <p:spPr bwMode="auto">
          <a:xfrm>
            <a:off x="323528" y="404664"/>
            <a:ext cx="310832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52939"/>
                                        </p:tgtEl>
                                        <p:attrNameLst>
                                          <p:attrName>style.visibility</p:attrName>
                                        </p:attrNameLst>
                                      </p:cBhvr>
                                      <p:to>
                                        <p:strVal val="visible"/>
                                      </p:to>
                                    </p:set>
                                    <p:animEffect transition="in" filter="dissolve">
                                      <p:cBhvr>
                                        <p:cTn id="7" dur="500"/>
                                        <p:tgtEl>
                                          <p:spTgt spid="25293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52933"/>
                                        </p:tgtEl>
                                        <p:attrNameLst>
                                          <p:attrName>style.visibility</p:attrName>
                                        </p:attrNameLst>
                                      </p:cBhvr>
                                      <p:to>
                                        <p:strVal val="visible"/>
                                      </p:to>
                                    </p:set>
                                    <p:animEffect transition="in" filter="dissolve">
                                      <p:cBhvr>
                                        <p:cTn id="12" dur="500"/>
                                        <p:tgtEl>
                                          <p:spTgt spid="2529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252938"/>
                                        </p:tgtEl>
                                        <p:attrNameLst>
                                          <p:attrName>style.visibility</p:attrName>
                                        </p:attrNameLst>
                                      </p:cBhvr>
                                      <p:to>
                                        <p:strVal val="visible"/>
                                      </p:to>
                                    </p:set>
                                    <p:animEffect transition="in" filter="dissolve">
                                      <p:cBhvr>
                                        <p:cTn id="17" dur="500"/>
                                        <p:tgtEl>
                                          <p:spTgt spid="25293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52943"/>
                                        </p:tgtEl>
                                        <p:attrNameLst>
                                          <p:attrName>style.visibility</p:attrName>
                                        </p:attrNameLst>
                                      </p:cBhvr>
                                      <p:to>
                                        <p:strVal val="visible"/>
                                      </p:to>
                                    </p:set>
                                    <p:animEffect transition="in" filter="dissolve">
                                      <p:cBhvr>
                                        <p:cTn id="22" dur="500"/>
                                        <p:tgtEl>
                                          <p:spTgt spid="25294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252954"/>
                                        </p:tgtEl>
                                        <p:attrNameLst>
                                          <p:attrName>style.visibility</p:attrName>
                                        </p:attrNameLst>
                                      </p:cBhvr>
                                      <p:to>
                                        <p:strVal val="visible"/>
                                      </p:to>
                                    </p:set>
                                    <p:animEffect transition="in" filter="dissolve">
                                      <p:cBhvr>
                                        <p:cTn id="27" dur="500"/>
                                        <p:tgtEl>
                                          <p:spTgt spid="25295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252935"/>
                                        </p:tgtEl>
                                        <p:attrNameLst>
                                          <p:attrName>style.visibility</p:attrName>
                                        </p:attrNameLst>
                                      </p:cBhvr>
                                      <p:to>
                                        <p:strVal val="visible"/>
                                      </p:to>
                                    </p:set>
                                    <p:animEffect transition="in" filter="dissolve">
                                      <p:cBhvr>
                                        <p:cTn id="32" dur="500"/>
                                        <p:tgtEl>
                                          <p:spTgt spid="25293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8"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500" fill="hold"/>
                                        <p:tgtEl>
                                          <p:spTgt spid="2"/>
                                        </p:tgtEl>
                                        <p:attrNameLst>
                                          <p:attrName>ppt_x</p:attrName>
                                        </p:attrNameLst>
                                      </p:cBhvr>
                                      <p:tavLst>
                                        <p:tav tm="0">
                                          <p:val>
                                            <p:strVal val="0-#ppt_w/2"/>
                                          </p:val>
                                        </p:tav>
                                        <p:tav tm="100000">
                                          <p:val>
                                            <p:strVal val="#ppt_x"/>
                                          </p:val>
                                        </p:tav>
                                      </p:tavLst>
                                    </p:anim>
                                    <p:anim calcmode="lin" valueType="num">
                                      <p:cBhvr additive="base">
                                        <p:cTn id="3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3"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ChangeArrowheads="1"/>
          </p:cNvSpPr>
          <p:nvPr/>
        </p:nvSpPr>
        <p:spPr bwMode="auto">
          <a:xfrm>
            <a:off x="683444" y="1317030"/>
            <a:ext cx="7921625" cy="4705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457200" indent="-457200" eaLnBrk="0" hangingPunct="0">
              <a:spcBef>
                <a:spcPct val="20000"/>
              </a:spcBef>
            </a:pPr>
            <a:endParaRPr lang="en-US" sz="2000">
              <a:solidFill>
                <a:srgbClr val="333366"/>
              </a:solidFill>
            </a:endParaRPr>
          </a:p>
          <a:p>
            <a:pPr marL="457200" indent="-457200" eaLnBrk="0" hangingPunct="0">
              <a:spcBef>
                <a:spcPct val="20000"/>
              </a:spcBef>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p:txBody>
      </p:sp>
      <p:sp>
        <p:nvSpPr>
          <p:cNvPr id="25603" name="Rectangle 11"/>
          <p:cNvSpPr>
            <a:spLocks noChangeArrowheads="1"/>
          </p:cNvSpPr>
          <p:nvPr/>
        </p:nvSpPr>
        <p:spPr bwMode="auto">
          <a:xfrm>
            <a:off x="467544" y="548680"/>
            <a:ext cx="310832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 forts.</a:t>
            </a:r>
          </a:p>
        </p:txBody>
      </p:sp>
      <p:sp>
        <p:nvSpPr>
          <p:cNvPr id="25604" name="Rectangle 2"/>
          <p:cNvSpPr>
            <a:spLocks noChangeArrowheads="1"/>
          </p:cNvSpPr>
          <p:nvPr/>
        </p:nvSpPr>
        <p:spPr bwMode="auto">
          <a:xfrm>
            <a:off x="827907" y="1269405"/>
            <a:ext cx="8305800" cy="4032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Arial" charset="0"/>
              <a:buChar char="•"/>
            </a:pPr>
            <a:r>
              <a:rPr lang="en-US" sz="2000">
                <a:solidFill>
                  <a:srgbClr val="333366"/>
                </a:solidFill>
              </a:rPr>
              <a:t>Nå har du alt som trengs for å bruke KVM til å finne kostnaden for egenkapital, gjeld og totalkapital</a:t>
            </a:r>
          </a:p>
          <a:p>
            <a:pPr marL="342900" indent="-342900" eaLnBrk="0" hangingPunct="0">
              <a:spcBef>
                <a:spcPct val="20000"/>
              </a:spcBef>
              <a:buFont typeface="Arial" charset="0"/>
              <a:buChar char="•"/>
            </a:pPr>
            <a:r>
              <a:rPr lang="en-US" sz="2000" b="1">
                <a:solidFill>
                  <a:srgbClr val="333366"/>
                </a:solidFill>
              </a:rPr>
              <a:t>Uansett </a:t>
            </a:r>
            <a:r>
              <a:rPr lang="en-US" sz="2000">
                <a:solidFill>
                  <a:srgbClr val="333366"/>
                </a:solidFill>
              </a:rPr>
              <a:t>skattesystem (nøytralt/ikke-nøytralt):</a:t>
            </a:r>
          </a:p>
          <a:p>
            <a:pPr marL="800100" lvl="1" indent="-342900" eaLnBrk="0" hangingPunct="0">
              <a:spcBef>
                <a:spcPct val="20000"/>
              </a:spcBef>
              <a:buFont typeface="Arial" charset="0"/>
              <a:buChar char="•"/>
            </a:pPr>
            <a:r>
              <a:rPr lang="en-US" sz="2000">
                <a:solidFill>
                  <a:srgbClr val="333366"/>
                </a:solidFill>
              </a:rPr>
              <a:t>Ingen skatt (MM)</a:t>
            </a:r>
          </a:p>
          <a:p>
            <a:pPr marL="800100" lvl="1" indent="-342900" eaLnBrk="0" hangingPunct="0">
              <a:spcBef>
                <a:spcPct val="20000"/>
              </a:spcBef>
              <a:buFont typeface="Arial" charset="0"/>
              <a:buChar char="•"/>
            </a:pPr>
            <a:r>
              <a:rPr lang="en-US" sz="2000">
                <a:solidFill>
                  <a:srgbClr val="333366"/>
                </a:solidFill>
              </a:rPr>
              <a:t>Bare bedriftsskatt (MM63)</a:t>
            </a:r>
          </a:p>
          <a:p>
            <a:pPr marL="800100" lvl="1" indent="-342900" eaLnBrk="0" hangingPunct="0">
              <a:spcBef>
                <a:spcPct val="20000"/>
              </a:spcBef>
              <a:buFont typeface="Arial" charset="0"/>
              <a:buChar char="•"/>
            </a:pPr>
            <a:r>
              <a:rPr lang="en-US" sz="2000">
                <a:solidFill>
                  <a:srgbClr val="333366"/>
                </a:solidFill>
              </a:rPr>
              <a:t>Toleddsskatt (slik Norge har)</a:t>
            </a:r>
          </a:p>
          <a:p>
            <a:pPr marL="342900" indent="-342900" eaLnBrk="0" hangingPunct="0">
              <a:spcBef>
                <a:spcPct val="20000"/>
              </a:spcBef>
              <a:buFont typeface="Arial" charset="0"/>
              <a:buChar char="•"/>
            </a:pPr>
            <a:r>
              <a:rPr lang="en-US" sz="2000" b="1">
                <a:solidFill>
                  <a:srgbClr val="333366"/>
                </a:solidFill>
              </a:rPr>
              <a:t>Uansett </a:t>
            </a:r>
            <a:r>
              <a:rPr lang="en-US" sz="2000">
                <a:solidFill>
                  <a:srgbClr val="333366"/>
                </a:solidFill>
              </a:rPr>
              <a:t>forutsetning om rentelikevekt ved toleddsskatt</a:t>
            </a:r>
          </a:p>
          <a:p>
            <a:pPr marL="800100" lvl="1" indent="-342900" eaLnBrk="0" hangingPunct="0">
              <a:spcBef>
                <a:spcPct val="20000"/>
              </a:spcBef>
              <a:buFont typeface="Arial" charset="0"/>
              <a:buChar char="•"/>
            </a:pPr>
            <a:r>
              <a:rPr lang="en-US" sz="2000">
                <a:solidFill>
                  <a:srgbClr val="333366"/>
                </a:solidFill>
              </a:rPr>
              <a:t>Renten reflekterer ikke skattesubsideringen</a:t>
            </a:r>
          </a:p>
          <a:p>
            <a:pPr marL="800100" lvl="1" indent="-342900" eaLnBrk="0" hangingPunct="0">
              <a:spcBef>
                <a:spcPct val="20000"/>
              </a:spcBef>
              <a:buFont typeface="Arial" charset="0"/>
              <a:buChar char="•"/>
            </a:pPr>
            <a:r>
              <a:rPr lang="en-US" sz="2000">
                <a:solidFill>
                  <a:srgbClr val="333366"/>
                </a:solidFill>
              </a:rPr>
              <a:t>Renten reflekterer skattesubsidieringen (Miller likevekt)</a:t>
            </a:r>
          </a:p>
          <a:p>
            <a:pPr marL="342900" indent="-342900" eaLnBrk="0" hangingPunct="0">
              <a:spcBef>
                <a:spcPct val="20000"/>
              </a:spcBef>
              <a:buFont typeface="Arial" charset="0"/>
              <a:buChar char="•"/>
            </a:pPr>
            <a:r>
              <a:rPr lang="en-US" sz="2000">
                <a:solidFill>
                  <a:srgbClr val="333366"/>
                </a:solidFill>
              </a:rPr>
              <a:t>Alt er samlet i tabell 8.3</a:t>
            </a:r>
          </a:p>
          <a:p>
            <a:pPr marL="342900" indent="-342900" eaLnBrk="0" hangingPunct="0">
              <a:spcBef>
                <a:spcPct val="20000"/>
              </a:spcBef>
              <a:buFont typeface="Arial" charset="0"/>
              <a:buChar char="•"/>
            </a:pPr>
            <a:r>
              <a:rPr lang="en-US" sz="2000">
                <a:solidFill>
                  <a:srgbClr val="333366"/>
                </a:solidFill>
              </a:rPr>
              <a:t>Merk om Miller-likevekt fra (8.19):</a:t>
            </a:r>
          </a:p>
          <a:p>
            <a:pPr marL="342900" indent="-342900" eaLnBrk="0" hangingPunct="0">
              <a:spcBef>
                <a:spcPct val="20000"/>
              </a:spcBef>
              <a:buFont typeface="Arial" charset="0"/>
              <a:buChar char="•"/>
            </a:pPr>
            <a:endParaRPr lang="en-US" sz="2000">
              <a:solidFill>
                <a:srgbClr val="333366"/>
              </a:solidFill>
            </a:endParaRPr>
          </a:p>
        </p:txBody>
      </p:sp>
      <p:graphicFrame>
        <p:nvGraphicFramePr>
          <p:cNvPr id="50183" name="Object 7"/>
          <p:cNvGraphicFramePr>
            <a:graphicFrameLocks noChangeAspect="1"/>
          </p:cNvGraphicFramePr>
          <p:nvPr/>
        </p:nvGraphicFramePr>
        <p:xfrm>
          <a:off x="5220519" y="4798418"/>
          <a:ext cx="3076575" cy="1397000"/>
        </p:xfrm>
        <a:graphic>
          <a:graphicData uri="http://schemas.openxmlformats.org/presentationml/2006/ole">
            <p:oleObj spid="_x0000_s25611" name="Equation" r:id="rId4" imgW="1536700" imgH="762000" progId="">
              <p:embed/>
            </p:oleObj>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50183"/>
                                        </p:tgtEl>
                                        <p:attrNameLst>
                                          <p:attrName>style.visibility</p:attrName>
                                        </p:attrNameLst>
                                      </p:cBhvr>
                                      <p:to>
                                        <p:strVal val="visible"/>
                                      </p:to>
                                    </p:set>
                                    <p:animEffect transition="in" filter="dissolve">
                                      <p:cBhvr>
                                        <p:cTn id="7" dur="500"/>
                                        <p:tgtEl>
                                          <p:spTgt spid="501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4"/>
          <p:cNvSpPr>
            <a:spLocks noChangeArrowheads="1"/>
          </p:cNvSpPr>
          <p:nvPr/>
        </p:nvSpPr>
        <p:spPr bwMode="auto">
          <a:xfrm>
            <a:off x="971550" y="1317030"/>
            <a:ext cx="7921625" cy="47053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457200" indent="-457200" eaLnBrk="0" hangingPunct="0">
              <a:spcBef>
                <a:spcPct val="20000"/>
              </a:spcBef>
            </a:pPr>
            <a:endParaRPr lang="en-US" sz="2000">
              <a:solidFill>
                <a:srgbClr val="333366"/>
              </a:solidFill>
            </a:endParaRPr>
          </a:p>
          <a:p>
            <a:pPr marL="457200" indent="-457200" eaLnBrk="0" hangingPunct="0">
              <a:spcBef>
                <a:spcPct val="20000"/>
              </a:spcBef>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a:p>
            <a:pPr marL="457200" indent="-457200" eaLnBrk="0" hangingPunct="0">
              <a:spcBef>
                <a:spcPct val="20000"/>
              </a:spcBef>
              <a:buFontTx/>
              <a:buChar char="-"/>
            </a:pPr>
            <a:endParaRPr lang="en-US" sz="2000">
              <a:solidFill>
                <a:srgbClr val="333366"/>
              </a:solidFill>
            </a:endParaRPr>
          </a:p>
        </p:txBody>
      </p:sp>
      <p:sp>
        <p:nvSpPr>
          <p:cNvPr id="26627" name="Rectangle 11"/>
          <p:cNvSpPr>
            <a:spLocks noChangeArrowheads="1"/>
          </p:cNvSpPr>
          <p:nvPr/>
        </p:nvSpPr>
        <p:spPr bwMode="auto">
          <a:xfrm>
            <a:off x="755650" y="548680"/>
            <a:ext cx="5038725"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b="1">
                <a:solidFill>
                  <a:srgbClr val="333366"/>
                </a:solidFill>
              </a:rPr>
              <a:t>4.  Skatt i KVM, forts: Fra tabell 8.3</a:t>
            </a:r>
          </a:p>
        </p:txBody>
      </p:sp>
      <p:pic>
        <p:nvPicPr>
          <p:cNvPr id="26628" name="Picture 5"/>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3525" y="1150343"/>
            <a:ext cx="8667750" cy="50387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ransition>
    <p:dissolv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5"/>
          <p:cNvSpPr>
            <a:spLocks noChangeArrowheads="1"/>
          </p:cNvSpPr>
          <p:nvPr/>
        </p:nvSpPr>
        <p:spPr bwMode="auto">
          <a:xfrm>
            <a:off x="250825" y="374228"/>
            <a:ext cx="8458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4.  Skatt i KVM – Nøytralt toleddssystem eller Miller-likevekt</a:t>
            </a:r>
          </a:p>
        </p:txBody>
      </p:sp>
      <p:graphicFrame>
        <p:nvGraphicFramePr>
          <p:cNvPr id="27651" name="Object 6"/>
          <p:cNvGraphicFramePr>
            <a:graphicFrameLocks noChangeAspect="1"/>
          </p:cNvGraphicFramePr>
          <p:nvPr/>
        </p:nvGraphicFramePr>
        <p:xfrm>
          <a:off x="304800" y="780628"/>
          <a:ext cx="8534400" cy="5600700"/>
        </p:xfrm>
        <a:graphic>
          <a:graphicData uri="http://schemas.openxmlformats.org/presentationml/2006/ole">
            <p:oleObj spid="_x0000_s27657" name="Worksheet" r:id="rId4" imgW="9363075" imgH="6143625" progId="Excel.Sheet.8">
              <p:embed/>
            </p:oleObj>
          </a:graphicData>
        </a:graphic>
      </p:graphicFrame>
    </p:spTree>
  </p:cSld>
  <p:clrMapOvr>
    <a:masterClrMapping/>
  </p:clrMapOvr>
  <p:transition>
    <p:dissolv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509836" y="2019300"/>
            <a:ext cx="70866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a)	</a:t>
            </a:r>
            <a:r>
              <a:rPr lang="en-US" sz="2000" i="1">
                <a:solidFill>
                  <a:srgbClr val="333366"/>
                </a:solidFill>
              </a:rPr>
              <a:t>Emisjonskostnader</a:t>
            </a:r>
            <a:r>
              <a:rPr lang="en-US" sz="2000">
                <a:solidFill>
                  <a:srgbClr val="333366"/>
                </a:solidFill>
              </a:rPr>
              <a:t> – Lavere ved gjeld enn ved EK 	(unntatt for tilbakeholdt overskudd)</a:t>
            </a:r>
          </a:p>
        </p:txBody>
      </p:sp>
      <p:sp>
        <p:nvSpPr>
          <p:cNvPr id="58372" name="Rectangle 4"/>
          <p:cNvSpPr>
            <a:spLocks noChangeArrowheads="1"/>
          </p:cNvSpPr>
          <p:nvPr/>
        </p:nvSpPr>
        <p:spPr bwMode="auto">
          <a:xfrm>
            <a:off x="509836" y="3251200"/>
            <a:ext cx="723265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b)	</a:t>
            </a:r>
            <a:r>
              <a:rPr lang="en-US" sz="2000" i="1">
                <a:solidFill>
                  <a:srgbClr val="333366"/>
                </a:solidFill>
              </a:rPr>
              <a:t>Kontroll</a:t>
            </a:r>
            <a:r>
              <a:rPr lang="en-US" sz="2000">
                <a:solidFill>
                  <a:srgbClr val="333366"/>
                </a:solidFill>
              </a:rPr>
              <a:t> – Kontrollorienterte eiere ønsker gjeldfinansiering, 	da gjeld normalt ikke gir innflytelse</a:t>
            </a:r>
          </a:p>
        </p:txBody>
      </p:sp>
      <p:sp>
        <p:nvSpPr>
          <p:cNvPr id="58373" name="Rectangle 5"/>
          <p:cNvSpPr>
            <a:spLocks noChangeArrowheads="1"/>
          </p:cNvSpPr>
          <p:nvPr/>
        </p:nvSpPr>
        <p:spPr bwMode="auto">
          <a:xfrm>
            <a:off x="395536" y="4495800"/>
            <a:ext cx="6654800" cy="1371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457200" indent="-457200" eaLnBrk="0" hangingPunct="0">
              <a:spcBef>
                <a:spcPct val="20000"/>
              </a:spcBef>
              <a:buFont typeface="Wingdings" pitchFamily="2" charset="2"/>
              <a:buNone/>
            </a:pPr>
            <a:r>
              <a:rPr lang="en-US" sz="2000">
                <a:solidFill>
                  <a:srgbClr val="333366"/>
                </a:solidFill>
              </a:rPr>
              <a:t>	c)	 </a:t>
            </a:r>
            <a:r>
              <a:rPr lang="en-US" sz="2000" i="1">
                <a:solidFill>
                  <a:srgbClr val="333366"/>
                </a:solidFill>
              </a:rPr>
              <a:t>Hakkeorden</a:t>
            </a:r>
            <a:r>
              <a:rPr lang="en-US" sz="2000">
                <a:solidFill>
                  <a:srgbClr val="333366"/>
                </a:solidFill>
              </a:rPr>
              <a:t> (pecking order) – investorer forlanger 		  rabatt ved emisjoner.  Prioritering:	</a:t>
            </a:r>
          </a:p>
          <a:p>
            <a:pPr marL="457200" indent="-457200" eaLnBrk="0" hangingPunct="0">
              <a:spcBef>
                <a:spcPct val="20000"/>
              </a:spcBef>
              <a:buFont typeface="Wingdings" pitchFamily="2" charset="2"/>
              <a:buNone/>
            </a:pPr>
            <a:r>
              <a:rPr lang="en-US" sz="2000">
                <a:solidFill>
                  <a:srgbClr val="333366"/>
                </a:solidFill>
              </a:rPr>
              <a:t>		  1.  Tilbakeholdt overskudd     2.  Gjeld     3.  Ny EK</a:t>
            </a:r>
          </a:p>
        </p:txBody>
      </p:sp>
      <p:sp>
        <p:nvSpPr>
          <p:cNvPr id="58377" name="Rectangle 9"/>
          <p:cNvSpPr>
            <a:spLocks noChangeArrowheads="1"/>
          </p:cNvSpPr>
          <p:nvPr/>
        </p:nvSpPr>
        <p:spPr bwMode="auto">
          <a:xfrm>
            <a:off x="6643936" y="901700"/>
            <a:ext cx="22098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rPr>
              <a:t>	Favoriserer  gjeld (G) eller egenkapital (EK):</a:t>
            </a:r>
          </a:p>
        </p:txBody>
      </p:sp>
      <p:sp>
        <p:nvSpPr>
          <p:cNvPr id="28681" name="Rectangle 16"/>
          <p:cNvSpPr>
            <a:spLocks noChangeArrowheads="1"/>
          </p:cNvSpPr>
          <p:nvPr/>
        </p:nvSpPr>
        <p:spPr bwMode="auto">
          <a:xfrm>
            <a:off x="471736" y="1028700"/>
            <a:ext cx="5638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5.  Andre imperfeksjoner</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8372"/>
                                        </p:tgtEl>
                                        <p:attrNameLst>
                                          <p:attrName>style.visibility</p:attrName>
                                        </p:attrNameLst>
                                      </p:cBhvr>
                                      <p:to>
                                        <p:strVal val="visible"/>
                                      </p:to>
                                    </p:set>
                                    <p:animEffect transition="in" filter="dissolve">
                                      <p:cBhvr>
                                        <p:cTn id="7" dur="500"/>
                                        <p:tgtEl>
                                          <p:spTgt spid="583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8373"/>
                                        </p:tgtEl>
                                        <p:attrNameLst>
                                          <p:attrName>style.visibility</p:attrName>
                                        </p:attrNameLst>
                                      </p:cBhvr>
                                      <p:to>
                                        <p:strVal val="visible"/>
                                      </p:to>
                                    </p:set>
                                    <p:animEffect transition="in" filter="dissolve">
                                      <p:cBhvr>
                                        <p:cTn id="12" dur="500"/>
                                        <p:tgtEl>
                                          <p:spTgt spid="5837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8377"/>
                                        </p:tgtEl>
                                        <p:attrNameLst>
                                          <p:attrName>style.visibility</p:attrName>
                                        </p:attrNameLst>
                                      </p:cBhvr>
                                      <p:to>
                                        <p:strVal val="visible"/>
                                      </p:to>
                                    </p:set>
                                    <p:animEffect transition="in" filter="dissolve">
                                      <p:cBhvr>
                                        <p:cTn id="17" dur="500"/>
                                        <p:tgtEl>
                                          <p:spTgt spid="583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2" grpId="0" autoUpdateAnimBg="0"/>
      <p:bldP spid="58373" grpId="0" autoUpdateAnimBg="0"/>
      <p:bldP spid="58377" grpId="0"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1026"/>
          <p:cNvSpPr>
            <a:spLocks noChangeArrowheads="1"/>
          </p:cNvSpPr>
          <p:nvPr/>
        </p:nvSpPr>
        <p:spPr bwMode="auto">
          <a:xfrm>
            <a:off x="564952" y="2057400"/>
            <a:ext cx="67056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d)	</a:t>
            </a:r>
            <a:r>
              <a:rPr lang="en-US" sz="2000" i="1">
                <a:solidFill>
                  <a:srgbClr val="333366"/>
                </a:solidFill>
              </a:rPr>
              <a:t>Agentteori </a:t>
            </a:r>
            <a:r>
              <a:rPr lang="en-US" sz="2000">
                <a:solidFill>
                  <a:srgbClr val="333366"/>
                </a:solidFill>
              </a:rPr>
              <a:t>– ledelsen og eierne har ulike mål; ved høy 	fri kontantstrøm forfordeler ledelsen seg selv 	(eksempelvis frynsegoder)</a:t>
            </a:r>
          </a:p>
        </p:txBody>
      </p:sp>
      <p:sp>
        <p:nvSpPr>
          <p:cNvPr id="81923" name="Rectangle 1027"/>
          <p:cNvSpPr>
            <a:spLocks noChangeArrowheads="1"/>
          </p:cNvSpPr>
          <p:nvPr/>
        </p:nvSpPr>
        <p:spPr bwMode="auto">
          <a:xfrm>
            <a:off x="564952" y="3276600"/>
            <a:ext cx="67056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e)	</a:t>
            </a:r>
            <a:r>
              <a:rPr lang="en-US" sz="2000" i="1">
                <a:solidFill>
                  <a:srgbClr val="333366"/>
                </a:solidFill>
              </a:rPr>
              <a:t>Agentkostnader ved høy gjeld</a:t>
            </a:r>
            <a:r>
              <a:rPr lang="en-US" sz="2000">
                <a:solidFill>
                  <a:srgbClr val="333366"/>
                </a:solidFill>
              </a:rPr>
              <a:t> - konflikt mellom eiere 	og kreditorer ved høy gjeld; eierne forfordeler seg selv	(eksempelvis ved gjennom høyrisikoprosjekter)</a:t>
            </a:r>
          </a:p>
        </p:txBody>
      </p:sp>
      <p:sp>
        <p:nvSpPr>
          <p:cNvPr id="81924" name="Rectangle 1028"/>
          <p:cNvSpPr>
            <a:spLocks noChangeArrowheads="1"/>
          </p:cNvSpPr>
          <p:nvPr/>
        </p:nvSpPr>
        <p:spPr bwMode="auto">
          <a:xfrm>
            <a:off x="539552" y="4495800"/>
            <a:ext cx="6705600" cy="762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f)	</a:t>
            </a:r>
            <a:r>
              <a:rPr lang="en-US" sz="2000" i="1">
                <a:solidFill>
                  <a:srgbClr val="333366"/>
                </a:solidFill>
              </a:rPr>
              <a:t>Finansielle krisekostnader</a:t>
            </a:r>
            <a:r>
              <a:rPr lang="en-US" sz="2000">
                <a:solidFill>
                  <a:srgbClr val="333366"/>
                </a:solidFill>
              </a:rPr>
              <a:t> – lånekostnaden stiger 	ekstra ved høy konkursrisiko (eksempelvis 	konkursadvokater og tapt salg)</a:t>
            </a:r>
          </a:p>
        </p:txBody>
      </p:sp>
      <p:sp>
        <p:nvSpPr>
          <p:cNvPr id="81925" name="Rectangle 1029"/>
          <p:cNvSpPr>
            <a:spLocks noChangeArrowheads="1"/>
          </p:cNvSpPr>
          <p:nvPr/>
        </p:nvSpPr>
        <p:spPr bwMode="auto">
          <a:xfrm>
            <a:off x="6711752" y="914400"/>
            <a:ext cx="2209800" cy="990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rPr>
              <a:t>	Favoriserer gjeld (G) eller egenkapital (EK):</a:t>
            </a:r>
          </a:p>
        </p:txBody>
      </p:sp>
      <p:sp>
        <p:nvSpPr>
          <p:cNvPr id="81929" name="Rectangle 1033"/>
          <p:cNvSpPr>
            <a:spLocks noChangeArrowheads="1"/>
          </p:cNvSpPr>
          <p:nvPr/>
        </p:nvSpPr>
        <p:spPr bwMode="auto">
          <a:xfrm>
            <a:off x="539552" y="5715000"/>
            <a:ext cx="67056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g)	</a:t>
            </a:r>
            <a:r>
              <a:rPr lang="en-US" sz="2000" i="1">
                <a:solidFill>
                  <a:srgbClr val="333366"/>
                </a:solidFill>
              </a:rPr>
              <a:t>Manglende utnyttelse av rentefradrag</a:t>
            </a:r>
          </a:p>
        </p:txBody>
      </p:sp>
      <p:sp>
        <p:nvSpPr>
          <p:cNvPr id="29707" name="Rectangle 1036"/>
          <p:cNvSpPr>
            <a:spLocks noChangeArrowheads="1"/>
          </p:cNvSpPr>
          <p:nvPr/>
        </p:nvSpPr>
        <p:spPr bwMode="auto">
          <a:xfrm>
            <a:off x="539552" y="1028700"/>
            <a:ext cx="5638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5.  Andre imperfeksjoner (forts.)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81922"/>
                                        </p:tgtEl>
                                        <p:attrNameLst>
                                          <p:attrName>style.visibility</p:attrName>
                                        </p:attrNameLst>
                                      </p:cBhvr>
                                      <p:to>
                                        <p:strVal val="visible"/>
                                      </p:to>
                                    </p:set>
                                    <p:animEffect transition="in" filter="dissolve">
                                      <p:cBhvr>
                                        <p:cTn id="7" dur="500"/>
                                        <p:tgtEl>
                                          <p:spTgt spid="819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1923"/>
                                        </p:tgtEl>
                                        <p:attrNameLst>
                                          <p:attrName>style.visibility</p:attrName>
                                        </p:attrNameLst>
                                      </p:cBhvr>
                                      <p:to>
                                        <p:strVal val="visible"/>
                                      </p:to>
                                    </p:set>
                                    <p:animEffect transition="in" filter="dissolve">
                                      <p:cBhvr>
                                        <p:cTn id="12" dur="500"/>
                                        <p:tgtEl>
                                          <p:spTgt spid="8192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81924"/>
                                        </p:tgtEl>
                                        <p:attrNameLst>
                                          <p:attrName>style.visibility</p:attrName>
                                        </p:attrNameLst>
                                      </p:cBhvr>
                                      <p:to>
                                        <p:strVal val="visible"/>
                                      </p:to>
                                    </p:set>
                                    <p:animEffect transition="in" filter="dissolve">
                                      <p:cBhvr>
                                        <p:cTn id="17" dur="500"/>
                                        <p:tgtEl>
                                          <p:spTgt spid="8192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81929"/>
                                        </p:tgtEl>
                                        <p:attrNameLst>
                                          <p:attrName>style.visibility</p:attrName>
                                        </p:attrNameLst>
                                      </p:cBhvr>
                                      <p:to>
                                        <p:strVal val="visible"/>
                                      </p:to>
                                    </p:set>
                                    <p:animEffect transition="in" filter="dissolve">
                                      <p:cBhvr>
                                        <p:cTn id="22" dur="500"/>
                                        <p:tgtEl>
                                          <p:spTgt spid="819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81925"/>
                                        </p:tgtEl>
                                        <p:attrNameLst>
                                          <p:attrName>style.visibility</p:attrName>
                                        </p:attrNameLst>
                                      </p:cBhvr>
                                      <p:to>
                                        <p:strVal val="visible"/>
                                      </p:to>
                                    </p:set>
                                    <p:animEffect transition="in" filter="dissolve">
                                      <p:cBhvr>
                                        <p:cTn id="27" dur="500"/>
                                        <p:tgtEl>
                                          <p:spTgt spid="819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2" grpId="0" autoUpdateAnimBg="0"/>
      <p:bldP spid="81923" grpId="0" autoUpdateAnimBg="0"/>
      <p:bldP spid="81924" grpId="0" autoUpdateAnimBg="0"/>
      <p:bldP spid="81925" grpId="0" autoUpdateAnimBg="0"/>
      <p:bldP spid="81929"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1752600" y="1676400"/>
            <a:ext cx="5257800" cy="29765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457200" indent="-457200" eaLnBrk="0" hangingPunct="0">
              <a:spcBef>
                <a:spcPct val="20000"/>
              </a:spcBef>
            </a:pPr>
            <a:r>
              <a:rPr lang="en-US" sz="2800" b="1" dirty="0" err="1">
                <a:solidFill>
                  <a:srgbClr val="333366"/>
                </a:solidFill>
              </a:rPr>
              <a:t>Kapittel</a:t>
            </a:r>
            <a:r>
              <a:rPr lang="en-US" sz="2800" b="1" dirty="0">
                <a:solidFill>
                  <a:srgbClr val="333366"/>
                </a:solidFill>
              </a:rPr>
              <a:t> 8: </a:t>
            </a:r>
            <a:r>
              <a:rPr lang="en-US" sz="2800" b="1" dirty="0" err="1">
                <a:solidFill>
                  <a:srgbClr val="333366"/>
                </a:solidFill>
              </a:rPr>
              <a:t>Oversikt</a:t>
            </a:r>
            <a:endParaRPr lang="en-US" sz="2800" b="1" dirty="0">
              <a:solidFill>
                <a:srgbClr val="333366"/>
              </a:solidFill>
            </a:endParaRPr>
          </a:p>
          <a:p>
            <a:pPr marL="457200" indent="-457200" eaLnBrk="0" hangingPunct="0">
              <a:spcBef>
                <a:spcPct val="20000"/>
              </a:spcBef>
            </a:pPr>
            <a:endParaRPr lang="en-US" b="1" dirty="0">
              <a:solidFill>
                <a:srgbClr val="333366"/>
              </a:solidFill>
            </a:endParaRPr>
          </a:p>
          <a:p>
            <a:pPr marL="457200" indent="-457200" eaLnBrk="0" hangingPunct="0">
              <a:spcBef>
                <a:spcPct val="20000"/>
              </a:spcBef>
            </a:pPr>
            <a:r>
              <a:rPr lang="en-US" sz="2000" dirty="0">
                <a:solidFill>
                  <a:srgbClr val="333366"/>
                </a:solidFill>
              </a:rPr>
              <a:t>1.  </a:t>
            </a:r>
            <a:r>
              <a:rPr lang="en-US" sz="2000" dirty="0" err="1">
                <a:solidFill>
                  <a:srgbClr val="333366"/>
                </a:solidFill>
              </a:rPr>
              <a:t>Skatt</a:t>
            </a:r>
            <a:r>
              <a:rPr lang="en-US" sz="2000" dirty="0">
                <a:solidFill>
                  <a:srgbClr val="333366"/>
                </a:solidFill>
              </a:rPr>
              <a:t> </a:t>
            </a:r>
            <a:r>
              <a:rPr lang="en-US" sz="2000" dirty="0" err="1">
                <a:solidFill>
                  <a:srgbClr val="333366"/>
                </a:solidFill>
              </a:rPr>
              <a:t>og</a:t>
            </a:r>
            <a:r>
              <a:rPr lang="en-US" sz="2000" dirty="0">
                <a:solidFill>
                  <a:srgbClr val="333366"/>
                </a:solidFill>
              </a:rPr>
              <a:t> </a:t>
            </a:r>
            <a:r>
              <a:rPr lang="en-US" sz="2000" dirty="0" err="1">
                <a:solidFill>
                  <a:srgbClr val="333366"/>
                </a:solidFill>
              </a:rPr>
              <a:t>kontantstrøm</a:t>
            </a:r>
            <a:endParaRPr lang="en-US" sz="2000" dirty="0">
              <a:solidFill>
                <a:srgbClr val="333366"/>
              </a:solidFill>
            </a:endParaRPr>
          </a:p>
          <a:p>
            <a:pPr marL="457200" indent="-457200" eaLnBrk="0" hangingPunct="0">
              <a:spcBef>
                <a:spcPct val="20000"/>
              </a:spcBef>
            </a:pPr>
            <a:r>
              <a:rPr lang="en-US" sz="2000" dirty="0">
                <a:solidFill>
                  <a:srgbClr val="333366"/>
                </a:solidFill>
              </a:rPr>
              <a:t>2.  </a:t>
            </a:r>
            <a:r>
              <a:rPr lang="en-US" sz="2000" dirty="0" err="1">
                <a:solidFill>
                  <a:srgbClr val="333366"/>
                </a:solidFill>
              </a:rPr>
              <a:t>Skatt</a:t>
            </a:r>
            <a:r>
              <a:rPr lang="en-US" sz="2000" dirty="0">
                <a:solidFill>
                  <a:srgbClr val="333366"/>
                </a:solidFill>
              </a:rPr>
              <a:t>, </a:t>
            </a:r>
            <a:r>
              <a:rPr lang="en-US" sz="2000" dirty="0" err="1">
                <a:solidFill>
                  <a:srgbClr val="333366"/>
                </a:solidFill>
              </a:rPr>
              <a:t>gjeldsgrad</a:t>
            </a:r>
            <a:r>
              <a:rPr lang="en-US" sz="2000" dirty="0">
                <a:solidFill>
                  <a:srgbClr val="333366"/>
                </a:solidFill>
              </a:rPr>
              <a:t> </a:t>
            </a:r>
            <a:r>
              <a:rPr lang="en-US" sz="2000" dirty="0" err="1">
                <a:solidFill>
                  <a:srgbClr val="333366"/>
                </a:solidFill>
              </a:rPr>
              <a:t>og</a:t>
            </a:r>
            <a:r>
              <a:rPr lang="en-US" sz="2000" dirty="0">
                <a:solidFill>
                  <a:srgbClr val="333366"/>
                </a:solidFill>
              </a:rPr>
              <a:t> </a:t>
            </a:r>
            <a:r>
              <a:rPr lang="en-US" sz="2000" dirty="0" err="1">
                <a:solidFill>
                  <a:srgbClr val="333366"/>
                </a:solidFill>
              </a:rPr>
              <a:t>verdi</a:t>
            </a:r>
            <a:endParaRPr lang="en-US" sz="2000" dirty="0">
              <a:solidFill>
                <a:srgbClr val="333366"/>
              </a:solidFill>
            </a:endParaRPr>
          </a:p>
          <a:p>
            <a:pPr marL="457200" indent="-457200" eaLnBrk="0" hangingPunct="0">
              <a:spcBef>
                <a:spcPct val="20000"/>
              </a:spcBef>
            </a:pPr>
            <a:r>
              <a:rPr lang="en-US" sz="2000" dirty="0">
                <a:solidFill>
                  <a:srgbClr val="333366"/>
                </a:solidFill>
              </a:rPr>
              <a:t>3.  </a:t>
            </a:r>
            <a:r>
              <a:rPr lang="en-US" sz="2000" dirty="0" err="1">
                <a:solidFill>
                  <a:srgbClr val="333366"/>
                </a:solidFill>
              </a:rPr>
              <a:t>Skattesystem</a:t>
            </a:r>
            <a:r>
              <a:rPr lang="en-US" sz="2000" dirty="0">
                <a:solidFill>
                  <a:srgbClr val="333366"/>
                </a:solidFill>
              </a:rPr>
              <a:t> </a:t>
            </a:r>
            <a:r>
              <a:rPr lang="en-US" sz="2000" dirty="0" err="1">
                <a:solidFill>
                  <a:srgbClr val="333366"/>
                </a:solidFill>
              </a:rPr>
              <a:t>og</a:t>
            </a:r>
            <a:r>
              <a:rPr lang="en-US" sz="2000" dirty="0">
                <a:solidFill>
                  <a:srgbClr val="333366"/>
                </a:solidFill>
              </a:rPr>
              <a:t> </a:t>
            </a:r>
            <a:r>
              <a:rPr lang="en-US" sz="2000" dirty="0" err="1">
                <a:solidFill>
                  <a:srgbClr val="333366"/>
                </a:solidFill>
              </a:rPr>
              <a:t>rentenivå</a:t>
            </a:r>
            <a:endParaRPr lang="en-US" sz="2000" dirty="0">
              <a:solidFill>
                <a:srgbClr val="333366"/>
              </a:solidFill>
            </a:endParaRPr>
          </a:p>
          <a:p>
            <a:pPr marL="457200" indent="-457200" eaLnBrk="0" hangingPunct="0">
              <a:spcBef>
                <a:spcPct val="20000"/>
              </a:spcBef>
            </a:pPr>
            <a:r>
              <a:rPr lang="en-US" sz="2000" dirty="0">
                <a:solidFill>
                  <a:srgbClr val="333366"/>
                </a:solidFill>
              </a:rPr>
              <a:t>4.  </a:t>
            </a:r>
            <a:r>
              <a:rPr lang="en-US" sz="2000" dirty="0" err="1">
                <a:solidFill>
                  <a:srgbClr val="333366"/>
                </a:solidFill>
              </a:rPr>
              <a:t>Skatt</a:t>
            </a:r>
            <a:r>
              <a:rPr lang="en-US" sz="2000" dirty="0">
                <a:solidFill>
                  <a:srgbClr val="333366"/>
                </a:solidFill>
              </a:rPr>
              <a:t> </a:t>
            </a:r>
            <a:r>
              <a:rPr lang="en-US" sz="2000" dirty="0" err="1">
                <a:solidFill>
                  <a:srgbClr val="333366"/>
                </a:solidFill>
              </a:rPr>
              <a:t>i</a:t>
            </a:r>
            <a:r>
              <a:rPr lang="en-US" sz="2000" dirty="0">
                <a:solidFill>
                  <a:srgbClr val="333366"/>
                </a:solidFill>
              </a:rPr>
              <a:t> KVM</a:t>
            </a:r>
          </a:p>
          <a:p>
            <a:pPr marL="457200" indent="-457200" eaLnBrk="0" hangingPunct="0">
              <a:spcBef>
                <a:spcPct val="20000"/>
              </a:spcBef>
            </a:pPr>
            <a:r>
              <a:rPr lang="en-US" sz="2000" dirty="0">
                <a:solidFill>
                  <a:srgbClr val="333366"/>
                </a:solidFill>
              </a:rPr>
              <a:t>5.  Andre </a:t>
            </a:r>
            <a:r>
              <a:rPr lang="en-US" sz="2000" dirty="0" err="1">
                <a:solidFill>
                  <a:srgbClr val="333366"/>
                </a:solidFill>
              </a:rPr>
              <a:t>imperfeksjoner</a:t>
            </a:r>
            <a:endParaRPr lang="en-US" sz="2000" dirty="0">
              <a:solidFill>
                <a:srgbClr val="333366"/>
              </a:solidFill>
            </a:endParaRPr>
          </a:p>
          <a:p>
            <a:pPr marL="457200" indent="-457200" eaLnBrk="0" hangingPunct="0">
              <a:spcBef>
                <a:spcPct val="20000"/>
              </a:spcBef>
            </a:pPr>
            <a:endParaRPr lang="en-US" sz="2000" dirty="0">
              <a:solidFill>
                <a:srgbClr val="333366"/>
              </a:solidFill>
            </a:endParaRPr>
          </a:p>
          <a:p>
            <a:pPr marL="457200" indent="-457200" eaLnBrk="0" hangingPunct="0">
              <a:spcBef>
                <a:spcPct val="20000"/>
              </a:spcBef>
              <a:buFontTx/>
              <a:buChar char="-"/>
            </a:pPr>
            <a:endParaRPr lang="en-US" sz="2000" dirty="0">
              <a:solidFill>
                <a:srgbClr val="333366"/>
              </a:solidFill>
            </a:endParaRPr>
          </a:p>
          <a:p>
            <a:pPr marL="457200" indent="-457200" eaLnBrk="0" hangingPunct="0">
              <a:spcBef>
                <a:spcPct val="20000"/>
              </a:spcBef>
              <a:buFontTx/>
              <a:buChar char="-"/>
            </a:pPr>
            <a:endParaRPr lang="en-US" sz="2000" dirty="0">
              <a:solidFill>
                <a:srgbClr val="333366"/>
              </a:solidFill>
            </a:endParaRPr>
          </a:p>
          <a:p>
            <a:pPr marL="457200" indent="-457200" eaLnBrk="0" hangingPunct="0">
              <a:spcBef>
                <a:spcPct val="20000"/>
              </a:spcBef>
              <a:buFontTx/>
              <a:buChar char="-"/>
            </a:pPr>
            <a:endParaRPr lang="en-US" sz="2000" dirty="0">
              <a:solidFill>
                <a:srgbClr val="333366"/>
              </a:solidFill>
            </a:endParaRPr>
          </a:p>
          <a:p>
            <a:pPr marL="457200" indent="-457200" eaLnBrk="0" hangingPunct="0">
              <a:spcBef>
                <a:spcPct val="20000"/>
              </a:spcBef>
              <a:buFontTx/>
              <a:buChar char="-"/>
            </a:pPr>
            <a:endParaRPr lang="en-US" sz="2000" dirty="0">
              <a:solidFill>
                <a:srgbClr val="333366"/>
              </a:solidFill>
            </a:endParaRPr>
          </a:p>
        </p:txBody>
      </p:sp>
      <p:pic>
        <p:nvPicPr>
          <p:cNvPr id="5" name="Picture 4" descr="baner.jpg"/>
          <p:cNvPicPr>
            <a:picLocks noChangeAspect="1"/>
          </p:cNvPicPr>
          <p:nvPr/>
        </p:nvPicPr>
        <p:blipFill>
          <a:blip r:embed="rId2" cstate="print"/>
          <a:stretch>
            <a:fillRect/>
          </a:stretch>
        </p:blipFill>
        <p:spPr>
          <a:xfrm>
            <a:off x="0" y="6414737"/>
            <a:ext cx="9144000" cy="443263"/>
          </a:xfrm>
          <a:prstGeom prst="rect">
            <a:avLst/>
          </a:prstGeom>
        </p:spPr>
      </p:pic>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210744" y="476672"/>
            <a:ext cx="25908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Oppsummering</a:t>
            </a:r>
          </a:p>
        </p:txBody>
      </p:sp>
      <p:sp>
        <p:nvSpPr>
          <p:cNvPr id="30723" name="Rectangle 6"/>
          <p:cNvSpPr>
            <a:spLocks noChangeArrowheads="1"/>
          </p:cNvSpPr>
          <p:nvPr/>
        </p:nvSpPr>
        <p:spPr bwMode="auto">
          <a:xfrm>
            <a:off x="467544" y="933872"/>
            <a:ext cx="8153400" cy="1066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Ved ettleddsskatt medfører økt gjeld at samlet kontantstrøm til eierne og kreditorene (KE + KK) øker fordi skattebetalingen reduseres: </a:t>
            </a:r>
          </a:p>
          <a:p>
            <a:pPr marL="342900" indent="-342900" eaLnBrk="0" hangingPunct="0">
              <a:spcBef>
                <a:spcPct val="20000"/>
              </a:spcBef>
              <a:buFont typeface="Wingdings" pitchFamily="2" charset="2"/>
              <a:buNone/>
            </a:pPr>
            <a:r>
              <a:rPr lang="en-US" sz="1800">
                <a:solidFill>
                  <a:srgbClr val="333366"/>
                </a:solidFill>
              </a:rPr>
              <a:t>	KE + KK = </a:t>
            </a:r>
            <a:r>
              <a:rPr lang="en-US" sz="1800" smtClean="0">
                <a:solidFill>
                  <a:srgbClr val="333366"/>
                </a:solidFill>
              </a:rPr>
              <a:t>OFRS</a:t>
            </a:r>
            <a:r>
              <a:rPr lang="nb-NO" sz="1800" b="1" baseline="30000" smtClean="0">
                <a:solidFill>
                  <a:srgbClr val="333366"/>
                </a:solidFill>
              </a:rPr>
              <a:t> . </a:t>
            </a:r>
            <a:r>
              <a:rPr lang="en-US" sz="1800" smtClean="0">
                <a:solidFill>
                  <a:srgbClr val="333366"/>
                </a:solidFill>
              </a:rPr>
              <a:t>(</a:t>
            </a:r>
            <a:r>
              <a:rPr lang="en-US" sz="1800">
                <a:solidFill>
                  <a:srgbClr val="333366"/>
                </a:solidFill>
              </a:rPr>
              <a:t>1 – s</a:t>
            </a:r>
            <a:r>
              <a:rPr lang="en-US" sz="1800" baseline="-25000">
                <a:solidFill>
                  <a:srgbClr val="333366"/>
                </a:solidFill>
              </a:rPr>
              <a:t>B</a:t>
            </a:r>
            <a:r>
              <a:rPr lang="en-US" sz="1800">
                <a:solidFill>
                  <a:srgbClr val="333366"/>
                </a:solidFill>
              </a:rPr>
              <a:t>) +  r </a:t>
            </a:r>
            <a:r>
              <a:rPr lang="nb-NO" sz="1800" b="1" baseline="30000">
                <a:solidFill>
                  <a:srgbClr val="333366"/>
                </a:solidFill>
              </a:rPr>
              <a:t>.</a:t>
            </a:r>
            <a:r>
              <a:rPr lang="en-US" sz="1800">
                <a:solidFill>
                  <a:srgbClr val="333366"/>
                </a:solidFill>
              </a:rPr>
              <a:t> PG </a:t>
            </a:r>
            <a:r>
              <a:rPr lang="nb-NO" sz="1800" b="1" baseline="30000">
                <a:solidFill>
                  <a:srgbClr val="333366"/>
                </a:solidFill>
              </a:rPr>
              <a:t>.</a:t>
            </a:r>
            <a:r>
              <a:rPr lang="en-US" sz="1800">
                <a:solidFill>
                  <a:srgbClr val="333366"/>
                </a:solidFill>
              </a:rPr>
              <a:t>  s</a:t>
            </a:r>
            <a:r>
              <a:rPr lang="en-US" sz="1800" baseline="-25000">
                <a:solidFill>
                  <a:srgbClr val="333366"/>
                </a:solidFill>
              </a:rPr>
              <a:t>B</a:t>
            </a:r>
          </a:p>
          <a:p>
            <a:pPr marL="342900" indent="-342900" eaLnBrk="0" hangingPunct="0">
              <a:spcBef>
                <a:spcPct val="20000"/>
              </a:spcBef>
              <a:buFont typeface="Wingdings" pitchFamily="2" charset="2"/>
              <a:buNone/>
            </a:pPr>
            <a:endParaRPr lang="en-US" sz="2000">
              <a:solidFill>
                <a:srgbClr val="333366"/>
              </a:solidFill>
            </a:endParaRPr>
          </a:p>
        </p:txBody>
      </p:sp>
      <p:sp>
        <p:nvSpPr>
          <p:cNvPr id="30724" name="Rectangle 9"/>
          <p:cNvSpPr>
            <a:spLocks noChangeArrowheads="1"/>
          </p:cNvSpPr>
          <p:nvPr/>
        </p:nvSpPr>
        <p:spPr bwMode="auto">
          <a:xfrm>
            <a:off x="467544" y="2076872"/>
            <a:ext cx="6858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Kontantstrømsfordelen ved gjeldsfinansiering (KF) er:</a:t>
            </a:r>
            <a:endParaRPr lang="en-US" sz="2000" b="1">
              <a:solidFill>
                <a:srgbClr val="333366"/>
              </a:solidFill>
            </a:endParaRPr>
          </a:p>
        </p:txBody>
      </p:sp>
      <p:sp>
        <p:nvSpPr>
          <p:cNvPr id="30725" name="Rectangle 10"/>
          <p:cNvSpPr>
            <a:spLocks noChangeArrowheads="1"/>
          </p:cNvSpPr>
          <p:nvPr/>
        </p:nvSpPr>
        <p:spPr bwMode="auto">
          <a:xfrm>
            <a:off x="924744" y="2610272"/>
            <a:ext cx="6629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38100">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KF = r </a:t>
            </a:r>
            <a:r>
              <a:rPr lang="nb-NO" sz="2000" b="1" baseline="30000">
                <a:solidFill>
                  <a:srgbClr val="333366"/>
                </a:solidFill>
              </a:rPr>
              <a:t>.</a:t>
            </a:r>
            <a:r>
              <a:rPr lang="en-US" sz="2000">
                <a:solidFill>
                  <a:srgbClr val="333366"/>
                </a:solidFill>
              </a:rPr>
              <a:t> PG </a:t>
            </a:r>
            <a:r>
              <a:rPr lang="nb-NO" sz="2000" b="1" baseline="30000">
                <a:solidFill>
                  <a:srgbClr val="333366"/>
                </a:solidFill>
              </a:rPr>
              <a:t>.</a:t>
            </a:r>
            <a:r>
              <a:rPr lang="en-US" sz="2000">
                <a:solidFill>
                  <a:srgbClr val="333366"/>
                </a:solidFill>
              </a:rPr>
              <a:t> [(1 – s</a:t>
            </a:r>
            <a:r>
              <a:rPr lang="en-US" sz="2000" baseline="-25000">
                <a:solidFill>
                  <a:srgbClr val="333366"/>
                </a:solidFill>
              </a:rPr>
              <a:t>K</a:t>
            </a:r>
            <a:r>
              <a:rPr lang="en-US" sz="2000">
                <a:solidFill>
                  <a:srgbClr val="333366"/>
                </a:solidFill>
              </a:rPr>
              <a:t>) - (1 – s</a:t>
            </a:r>
            <a:r>
              <a:rPr lang="en-US" sz="2000" baseline="-25000">
                <a:solidFill>
                  <a:srgbClr val="333366"/>
                </a:solidFill>
              </a:rPr>
              <a:t>B</a:t>
            </a:r>
            <a:r>
              <a:rPr lang="en-US" sz="2000">
                <a:solidFill>
                  <a:srgbClr val="333366"/>
                </a:solidFill>
              </a:rPr>
              <a:t>) </a:t>
            </a:r>
            <a:r>
              <a:rPr lang="nb-NO" sz="2000" b="1" baseline="30000">
                <a:solidFill>
                  <a:srgbClr val="333366"/>
                </a:solidFill>
              </a:rPr>
              <a:t>.</a:t>
            </a:r>
            <a:r>
              <a:rPr lang="en-US" sz="2000">
                <a:solidFill>
                  <a:srgbClr val="333366"/>
                </a:solidFill>
              </a:rPr>
              <a:t> (1 - s</a:t>
            </a:r>
            <a:r>
              <a:rPr lang="en-US" sz="2000" baseline="-25000">
                <a:solidFill>
                  <a:srgbClr val="333366"/>
                </a:solidFill>
              </a:rPr>
              <a:t>E</a:t>
            </a:r>
            <a:r>
              <a:rPr lang="en-US" sz="2000">
                <a:solidFill>
                  <a:srgbClr val="333366"/>
                </a:solidFill>
              </a:rPr>
              <a:t>)] = r </a:t>
            </a:r>
            <a:r>
              <a:rPr lang="nb-NO" sz="2000" b="1" baseline="30000">
                <a:solidFill>
                  <a:srgbClr val="333366"/>
                </a:solidFill>
              </a:rPr>
              <a:t>.</a:t>
            </a:r>
            <a:r>
              <a:rPr lang="en-US" sz="2000">
                <a:solidFill>
                  <a:srgbClr val="333366"/>
                </a:solidFill>
              </a:rPr>
              <a:t> PG </a:t>
            </a:r>
            <a:r>
              <a:rPr lang="nb-NO" sz="2000" b="1" baseline="30000">
                <a:solidFill>
                  <a:srgbClr val="333366"/>
                </a:solidFill>
              </a:rPr>
              <a:t>.</a:t>
            </a:r>
            <a:r>
              <a:rPr lang="en-US" sz="2000">
                <a:solidFill>
                  <a:srgbClr val="333366"/>
                </a:solidFill>
              </a:rPr>
              <a:t> n*</a:t>
            </a:r>
          </a:p>
          <a:p>
            <a:pPr marL="342900" indent="-342900" eaLnBrk="0" hangingPunct="0">
              <a:spcBef>
                <a:spcPct val="20000"/>
              </a:spcBef>
              <a:buFont typeface="Wingdings" pitchFamily="2" charset="2"/>
              <a:buNone/>
            </a:pPr>
            <a:endParaRPr lang="en-US" sz="2000">
              <a:solidFill>
                <a:srgbClr val="333366"/>
              </a:solidFill>
            </a:endParaRPr>
          </a:p>
        </p:txBody>
      </p:sp>
      <p:sp>
        <p:nvSpPr>
          <p:cNvPr id="30726" name="Rectangle 11"/>
          <p:cNvSpPr>
            <a:spLocks noChangeArrowheads="1"/>
          </p:cNvSpPr>
          <p:nvPr/>
        </p:nvSpPr>
        <p:spPr bwMode="auto">
          <a:xfrm>
            <a:off x="924744" y="3127797"/>
            <a:ext cx="80772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n*: årlig kontantstrømfordel ved gjeld pr. krone av selskapets kontantstrøm </a:t>
            </a:r>
          </a:p>
          <a:p>
            <a:r>
              <a:rPr lang="en-US" sz="2000">
                <a:solidFill>
                  <a:srgbClr val="333366"/>
                </a:solidFill>
              </a:rPr>
              <a:t>      før skatt</a:t>
            </a:r>
            <a:endParaRPr lang="nb-NO" sz="2000">
              <a:solidFill>
                <a:srgbClr val="333366"/>
              </a:solidFill>
            </a:endParaRPr>
          </a:p>
        </p:txBody>
      </p:sp>
      <p:sp>
        <p:nvSpPr>
          <p:cNvPr id="30727" name="Rectangle 12"/>
          <p:cNvSpPr>
            <a:spLocks noChangeArrowheads="1"/>
          </p:cNvSpPr>
          <p:nvPr/>
        </p:nvSpPr>
        <p:spPr bwMode="auto">
          <a:xfrm>
            <a:off x="480244" y="3892972"/>
            <a:ext cx="41021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Verdi av et selskap med evig gjeld:</a:t>
            </a:r>
          </a:p>
        </p:txBody>
      </p:sp>
      <p:graphicFrame>
        <p:nvGraphicFramePr>
          <p:cNvPr id="30728" name="Object 1024"/>
          <p:cNvGraphicFramePr>
            <a:graphicFrameLocks noChangeAspect="1"/>
          </p:cNvGraphicFramePr>
          <p:nvPr/>
        </p:nvGraphicFramePr>
        <p:xfrm>
          <a:off x="4987157" y="3751685"/>
          <a:ext cx="3379787" cy="709612"/>
        </p:xfrm>
        <a:graphic>
          <a:graphicData uri="http://schemas.openxmlformats.org/presentationml/2006/ole">
            <p:oleObj spid="_x0000_s30736" name="Equation" r:id="rId4" imgW="1905000" imgH="419100" progId="">
              <p:embed/>
            </p:oleObj>
          </a:graphicData>
        </a:graphic>
      </p:graphicFrame>
      <p:sp>
        <p:nvSpPr>
          <p:cNvPr id="30729" name="Rectangle 15"/>
          <p:cNvSpPr>
            <a:spLocks noChangeArrowheads="1"/>
          </p:cNvSpPr>
          <p:nvPr/>
        </p:nvSpPr>
        <p:spPr bwMode="auto">
          <a:xfrm>
            <a:off x="480244" y="4439072"/>
            <a:ext cx="83058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Avhengig av selskapets gjeldsgrad vil selskapet ha ulikt klientell </a:t>
            </a:r>
          </a:p>
          <a:p>
            <a:pPr marL="342900" indent="-342900" eaLnBrk="0" hangingPunct="0">
              <a:spcBef>
                <a:spcPct val="20000"/>
              </a:spcBef>
              <a:buFont typeface="Wingdings" pitchFamily="2" charset="2"/>
              <a:buNone/>
            </a:pPr>
            <a:r>
              <a:rPr lang="en-US" sz="2000" i="1">
                <a:solidFill>
                  <a:srgbClr val="333366"/>
                </a:solidFill>
              </a:rPr>
              <a:t>     </a:t>
            </a:r>
            <a:r>
              <a:rPr lang="en-US" sz="2000">
                <a:solidFill>
                  <a:srgbClr val="333366"/>
                </a:solidFill>
              </a:rPr>
              <a:t>(bestemte eiere eller kreditorer med bestemte skattesatser).</a:t>
            </a:r>
          </a:p>
        </p:txBody>
      </p:sp>
      <p:sp>
        <p:nvSpPr>
          <p:cNvPr id="30730" name="Rectangle 16"/>
          <p:cNvSpPr>
            <a:spLocks noChangeArrowheads="1"/>
          </p:cNvSpPr>
          <p:nvPr/>
        </p:nvSpPr>
        <p:spPr bwMode="auto">
          <a:xfrm>
            <a:off x="480244" y="5201072"/>
            <a:ext cx="8229600" cy="914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Miller:  Hvis skattesystemet favoriserer gjeld, vil låneetterspørselen </a:t>
            </a:r>
          </a:p>
          <a:p>
            <a:pPr marL="342900" indent="-342900" eaLnBrk="0" hangingPunct="0">
              <a:spcBef>
                <a:spcPct val="20000"/>
              </a:spcBef>
              <a:buFont typeface="Wingdings" pitchFamily="2" charset="2"/>
              <a:buNone/>
            </a:pPr>
            <a:r>
              <a:rPr lang="en-US" sz="2000">
                <a:solidFill>
                  <a:srgbClr val="333366"/>
                </a:solidFill>
              </a:rPr>
              <a:t>     stimuleres.  Renten vil da øke inntil selskapets lånekostnad etter skatt tilsvarer selskapets EK – kostnad etter skatt.</a:t>
            </a:r>
          </a:p>
        </p:txBody>
      </p:sp>
    </p:spTree>
  </p:cSld>
  <p:clrMapOvr>
    <a:masterClrMapping/>
  </p:clrMapOvr>
  <p:transition>
    <p:dissolv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6"/>
          <p:cNvSpPr>
            <a:spLocks noChangeArrowheads="1"/>
          </p:cNvSpPr>
          <p:nvPr/>
        </p:nvSpPr>
        <p:spPr bwMode="auto">
          <a:xfrm>
            <a:off x="854907" y="970385"/>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Char char="Ø"/>
            </a:pPr>
            <a:r>
              <a:rPr lang="en-US" sz="1600">
                <a:solidFill>
                  <a:srgbClr val="E00070"/>
                </a:solidFill>
                <a:latin typeface="Monotype Sorts" pitchFamily="2" charset="2"/>
              </a:rPr>
              <a:t> </a:t>
            </a:r>
          </a:p>
        </p:txBody>
      </p:sp>
      <p:sp>
        <p:nvSpPr>
          <p:cNvPr id="31747" name="Rectangle 7"/>
          <p:cNvSpPr>
            <a:spLocks noChangeArrowheads="1"/>
          </p:cNvSpPr>
          <p:nvPr/>
        </p:nvSpPr>
        <p:spPr bwMode="auto">
          <a:xfrm>
            <a:off x="854907" y="1491085"/>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Char char="Ø"/>
            </a:pPr>
            <a:r>
              <a:rPr lang="en-US" sz="1600">
                <a:solidFill>
                  <a:srgbClr val="E00070"/>
                </a:solidFill>
                <a:latin typeface="Monotype Sorts" pitchFamily="2" charset="2"/>
              </a:rPr>
              <a:t> </a:t>
            </a:r>
          </a:p>
        </p:txBody>
      </p:sp>
      <p:sp>
        <p:nvSpPr>
          <p:cNvPr id="31748" name="Rectangle 8"/>
          <p:cNvSpPr>
            <a:spLocks noChangeArrowheads="1"/>
          </p:cNvSpPr>
          <p:nvPr/>
        </p:nvSpPr>
        <p:spPr bwMode="auto">
          <a:xfrm>
            <a:off x="867607" y="2100685"/>
            <a:ext cx="457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Char char="Ø"/>
            </a:pPr>
            <a:r>
              <a:rPr lang="en-US" sz="1600">
                <a:solidFill>
                  <a:srgbClr val="E00070"/>
                </a:solidFill>
                <a:latin typeface="Monotype Sorts" pitchFamily="2" charset="2"/>
              </a:rPr>
              <a:t> </a:t>
            </a:r>
          </a:p>
        </p:txBody>
      </p:sp>
      <p:graphicFrame>
        <p:nvGraphicFramePr>
          <p:cNvPr id="31749" name="Object 0"/>
          <p:cNvGraphicFramePr>
            <a:graphicFrameLocks noChangeAspect="1"/>
          </p:cNvGraphicFramePr>
          <p:nvPr/>
        </p:nvGraphicFramePr>
        <p:xfrm>
          <a:off x="1308932" y="1962572"/>
          <a:ext cx="5060950" cy="781050"/>
        </p:xfrm>
        <a:graphic>
          <a:graphicData uri="http://schemas.openxmlformats.org/presentationml/2006/ole">
            <p:oleObj spid="_x0000_s31800" name="Equation" r:id="rId4" imgW="2654300" imgH="419100" progId="">
              <p:embed/>
            </p:oleObj>
          </a:graphicData>
        </a:graphic>
      </p:graphicFrame>
      <p:graphicFrame>
        <p:nvGraphicFramePr>
          <p:cNvPr id="31750" name="Object 1"/>
          <p:cNvGraphicFramePr>
            <a:graphicFrameLocks noChangeAspect="1"/>
          </p:cNvGraphicFramePr>
          <p:nvPr/>
        </p:nvGraphicFramePr>
        <p:xfrm>
          <a:off x="1286707" y="1529185"/>
          <a:ext cx="4275137" cy="381000"/>
        </p:xfrm>
        <a:graphic>
          <a:graphicData uri="http://schemas.openxmlformats.org/presentationml/2006/ole">
            <p:oleObj spid="_x0000_s31801" name="Formel" r:id="rId5" imgW="2565400" imgH="228600" progId="Equation.3">
              <p:embed/>
            </p:oleObj>
          </a:graphicData>
        </a:graphic>
      </p:graphicFrame>
      <p:graphicFrame>
        <p:nvGraphicFramePr>
          <p:cNvPr id="31751" name="Object 2"/>
          <p:cNvGraphicFramePr>
            <a:graphicFrameLocks noChangeAspect="1"/>
          </p:cNvGraphicFramePr>
          <p:nvPr/>
        </p:nvGraphicFramePr>
        <p:xfrm>
          <a:off x="1324807" y="995785"/>
          <a:ext cx="3100387" cy="381000"/>
        </p:xfrm>
        <a:graphic>
          <a:graphicData uri="http://schemas.openxmlformats.org/presentationml/2006/ole">
            <p:oleObj spid="_x0000_s31802" name="Formel" r:id="rId6" imgW="1879600" imgH="228600" progId="Equation.3">
              <p:embed/>
            </p:oleObj>
          </a:graphicData>
        </a:graphic>
      </p:graphicFrame>
      <p:graphicFrame>
        <p:nvGraphicFramePr>
          <p:cNvPr id="31752" name="Object 3"/>
          <p:cNvGraphicFramePr>
            <a:graphicFrameLocks noChangeAspect="1"/>
          </p:cNvGraphicFramePr>
          <p:nvPr/>
        </p:nvGraphicFramePr>
        <p:xfrm>
          <a:off x="2061234" y="2804195"/>
          <a:ext cx="3011908" cy="758949"/>
        </p:xfrm>
        <a:graphic>
          <a:graphicData uri="http://schemas.openxmlformats.org/presentationml/2006/ole">
            <p:oleObj spid="_x0000_s31803" name="Equation" r:id="rId7" imgW="1396394" imgH="393529" progId="">
              <p:embed/>
            </p:oleObj>
          </a:graphicData>
        </a:graphic>
      </p:graphicFrame>
      <p:sp>
        <p:nvSpPr>
          <p:cNvPr id="31753" name="Rectangle 16"/>
          <p:cNvSpPr>
            <a:spLocks noChangeArrowheads="1"/>
          </p:cNvSpPr>
          <p:nvPr/>
        </p:nvSpPr>
        <p:spPr bwMode="auto">
          <a:xfrm>
            <a:off x="2812294" y="476672"/>
            <a:ext cx="35814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b="1">
                <a:solidFill>
                  <a:srgbClr val="333366"/>
                </a:solidFill>
              </a:rPr>
              <a:t>Oppsummering (forts.)</a:t>
            </a:r>
          </a:p>
        </p:txBody>
      </p:sp>
      <p:sp>
        <p:nvSpPr>
          <p:cNvPr id="31754" name="Rectangle 16"/>
          <p:cNvSpPr>
            <a:spLocks noChangeArrowheads="1"/>
          </p:cNvSpPr>
          <p:nvPr/>
        </p:nvSpPr>
        <p:spPr bwMode="auto">
          <a:xfrm>
            <a:off x="946982" y="3635797"/>
            <a:ext cx="5761037"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buFont typeface="Arial" charset="0"/>
              <a:buChar char="•"/>
            </a:pPr>
            <a:r>
              <a:rPr lang="en-US" sz="2000"/>
              <a:t>    KVM for ethvert skattesystem</a:t>
            </a:r>
          </a:p>
        </p:txBody>
      </p:sp>
      <p:graphicFrame>
        <p:nvGraphicFramePr>
          <p:cNvPr id="31755" name="Object 29"/>
          <p:cNvGraphicFramePr>
            <a:graphicFrameLocks noChangeAspect="1"/>
          </p:cNvGraphicFramePr>
          <p:nvPr/>
        </p:nvGraphicFramePr>
        <p:xfrm>
          <a:off x="2028069" y="4226347"/>
          <a:ext cx="2757488" cy="465138"/>
        </p:xfrm>
        <a:graphic>
          <a:graphicData uri="http://schemas.openxmlformats.org/presentationml/2006/ole">
            <p:oleObj spid="_x0000_s31804" name="Equation" r:id="rId8" imgW="1371600" imgH="215900" progId="">
              <p:embed/>
            </p:oleObj>
          </a:graphicData>
        </a:graphic>
      </p:graphicFrame>
      <p:graphicFrame>
        <p:nvGraphicFramePr>
          <p:cNvPr id="31756" name="Object 12"/>
          <p:cNvGraphicFramePr>
            <a:graphicFrameLocks noChangeAspect="1"/>
          </p:cNvGraphicFramePr>
          <p:nvPr/>
        </p:nvGraphicFramePr>
        <p:xfrm>
          <a:off x="2043944" y="4788322"/>
          <a:ext cx="2532063" cy="481013"/>
        </p:xfrm>
        <a:graphic>
          <a:graphicData uri="http://schemas.openxmlformats.org/presentationml/2006/ole">
            <p:oleObj spid="_x0000_s31805" name="Equation" r:id="rId9" imgW="1218671" imgH="215806" progId="">
              <p:embed/>
            </p:oleObj>
          </a:graphicData>
        </a:graphic>
      </p:graphicFrame>
      <p:graphicFrame>
        <p:nvGraphicFramePr>
          <p:cNvPr id="16397" name="Object 26"/>
          <p:cNvGraphicFramePr>
            <a:graphicFrameLocks noChangeAspect="1"/>
          </p:cNvGraphicFramePr>
          <p:nvPr/>
        </p:nvGraphicFramePr>
        <p:xfrm>
          <a:off x="2048806" y="5362997"/>
          <a:ext cx="5115482" cy="432395"/>
        </p:xfrm>
        <a:graphic>
          <a:graphicData uri="http://schemas.openxmlformats.org/presentationml/2006/ole">
            <p:oleObj spid="_x0000_s31806" name="Equation" r:id="rId10" imgW="2413000" imgH="215900" progId="">
              <p:embed/>
            </p:oleObj>
          </a:graphicData>
        </a:graphic>
      </p:graphicFrame>
      <p:sp>
        <p:nvSpPr>
          <p:cNvPr id="31758" name="Rectangle 16"/>
          <p:cNvSpPr>
            <a:spLocks noChangeArrowheads="1"/>
          </p:cNvSpPr>
          <p:nvPr/>
        </p:nvSpPr>
        <p:spPr bwMode="auto">
          <a:xfrm>
            <a:off x="1977269" y="5867822"/>
            <a:ext cx="1800225" cy="3603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sz="2000"/>
              <a:t>Miller-likevekt:</a:t>
            </a:r>
          </a:p>
        </p:txBody>
      </p:sp>
      <p:graphicFrame>
        <p:nvGraphicFramePr>
          <p:cNvPr id="31759" name="Object 14"/>
          <p:cNvGraphicFramePr>
            <a:graphicFrameLocks noChangeAspect="1"/>
          </p:cNvGraphicFramePr>
          <p:nvPr/>
        </p:nvGraphicFramePr>
        <p:xfrm>
          <a:off x="3836232" y="5867822"/>
          <a:ext cx="1079500" cy="385763"/>
        </p:xfrm>
        <a:graphic>
          <a:graphicData uri="http://schemas.openxmlformats.org/presentationml/2006/ole">
            <p:oleObj spid="_x0000_s31807" name="Equation" r:id="rId11" imgW="571252" imgH="190417" progId="">
              <p:embed/>
            </p:oleObj>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397"/>
                                        </p:tgtEl>
                                        <p:attrNameLst>
                                          <p:attrName>style.visibility</p:attrName>
                                        </p:attrNameLst>
                                      </p:cBhvr>
                                      <p:to>
                                        <p:strVal val="visible"/>
                                      </p:to>
                                    </p:set>
                                    <p:animEffect transition="in" filter="dissolve">
                                      <p:cBhvr>
                                        <p:cTn id="7" dur="500"/>
                                        <p:tgtEl>
                                          <p:spTgt spid="163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pSp>
        <p:nvGrpSpPr>
          <p:cNvPr id="2" name="Group 2"/>
          <p:cNvGrpSpPr>
            <a:grpSpLocks/>
          </p:cNvGrpSpPr>
          <p:nvPr/>
        </p:nvGrpSpPr>
        <p:grpSpPr bwMode="auto">
          <a:xfrm>
            <a:off x="6326560" y="3550072"/>
            <a:ext cx="1993900" cy="850900"/>
            <a:chOff x="3744" y="1720"/>
            <a:chExt cx="1256" cy="536"/>
          </a:xfrm>
        </p:grpSpPr>
        <p:sp>
          <p:nvSpPr>
            <p:cNvPr id="4109" name="Oval 3"/>
            <p:cNvSpPr>
              <a:spLocks noChangeArrowheads="1"/>
            </p:cNvSpPr>
            <p:nvPr/>
          </p:nvSpPr>
          <p:spPr bwMode="auto">
            <a:xfrm>
              <a:off x="4184" y="1720"/>
              <a:ext cx="816" cy="288"/>
            </a:xfrm>
            <a:prstGeom prst="ellipse">
              <a:avLst/>
            </a:prstGeom>
            <a:solidFill>
              <a:srgbClr val="33CCCC">
                <a:alpha val="50195"/>
              </a:srgbClr>
            </a:solidFill>
            <a:ln w="28575">
              <a:solidFill>
                <a:srgbClr val="FF3300"/>
              </a:solidFill>
              <a:round/>
              <a:headEnd/>
              <a:tailEnd/>
            </a:ln>
          </p:spPr>
          <p:txBody>
            <a:bodyPr wrap="none" anchor="ctr"/>
            <a:lstStyle/>
            <a:p>
              <a:endParaRPr lang="en-US"/>
            </a:p>
          </p:txBody>
        </p:sp>
        <p:sp>
          <p:nvSpPr>
            <p:cNvPr id="4110" name="Line 4"/>
            <p:cNvSpPr>
              <a:spLocks noChangeShapeType="1"/>
            </p:cNvSpPr>
            <p:nvPr/>
          </p:nvSpPr>
          <p:spPr bwMode="auto">
            <a:xfrm flipV="1">
              <a:off x="3744" y="1968"/>
              <a:ext cx="576" cy="288"/>
            </a:xfrm>
            <a:prstGeom prst="line">
              <a:avLst/>
            </a:prstGeom>
            <a:noFill/>
            <a:ln w="57150">
              <a:solidFill>
                <a:srgbClr val="FF33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grpSp>
      <p:sp>
        <p:nvSpPr>
          <p:cNvPr id="4099" name="Rectangle 6"/>
          <p:cNvSpPr>
            <a:spLocks noGrp="1" noChangeArrowheads="1"/>
          </p:cNvSpPr>
          <p:nvPr>
            <p:ph idx="1"/>
          </p:nvPr>
        </p:nvSpPr>
        <p:spPr>
          <a:xfrm>
            <a:off x="916360" y="1238672"/>
            <a:ext cx="5562600" cy="533400"/>
          </a:xfrm>
        </p:spPr>
        <p:txBody>
          <a:bodyPr lIns="92075" tIns="46038" rIns="92075" bIns="46038"/>
          <a:lstStyle/>
          <a:p>
            <a:pPr eaLnBrk="1" hangingPunct="1">
              <a:buClr>
                <a:srgbClr val="CC0066"/>
              </a:buClr>
              <a:buFont typeface="Wingdings" pitchFamily="2" charset="2"/>
              <a:buChar char="Ø"/>
            </a:pPr>
            <a:r>
              <a:rPr lang="en-US" sz="2000" smtClean="0">
                <a:solidFill>
                  <a:srgbClr val="333366"/>
                </a:solidFill>
              </a:rPr>
              <a:t>Kontantstrøm til eiere og kreditorer:</a:t>
            </a:r>
          </a:p>
        </p:txBody>
      </p:sp>
      <p:sp>
        <p:nvSpPr>
          <p:cNvPr id="4100" name="Rectangle 7"/>
          <p:cNvSpPr>
            <a:spLocks noChangeArrowheads="1"/>
          </p:cNvSpPr>
          <p:nvPr/>
        </p:nvSpPr>
        <p:spPr bwMode="auto">
          <a:xfrm>
            <a:off x="1221160" y="3067472"/>
            <a:ext cx="2667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rPr>
              <a:t>KE + KK = O + r </a:t>
            </a:r>
            <a:r>
              <a:rPr lang="nb-NO" sz="1800" b="1" baseline="30000">
                <a:solidFill>
                  <a:srgbClr val="333366"/>
                </a:solidFill>
              </a:rPr>
              <a:t>.</a:t>
            </a:r>
            <a:r>
              <a:rPr lang="en-US" sz="1800">
                <a:solidFill>
                  <a:srgbClr val="333366"/>
                </a:solidFill>
              </a:rPr>
              <a:t> PG</a:t>
            </a:r>
          </a:p>
        </p:txBody>
      </p:sp>
      <p:sp>
        <p:nvSpPr>
          <p:cNvPr id="27656" name="Rectangle 8"/>
          <p:cNvSpPr>
            <a:spLocks noChangeArrowheads="1"/>
          </p:cNvSpPr>
          <p:nvPr/>
        </p:nvSpPr>
        <p:spPr bwMode="auto">
          <a:xfrm>
            <a:off x="3354760" y="3067472"/>
            <a:ext cx="50292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rPr>
              <a:t>= OFRS  - r </a:t>
            </a:r>
            <a:r>
              <a:rPr lang="nb-NO" sz="1800" b="1" baseline="30000">
                <a:solidFill>
                  <a:srgbClr val="333366"/>
                </a:solidFill>
              </a:rPr>
              <a:t>.</a:t>
            </a:r>
            <a:r>
              <a:rPr lang="en-US" sz="1800">
                <a:solidFill>
                  <a:srgbClr val="333366"/>
                </a:solidFill>
              </a:rPr>
              <a:t> PG – </a:t>
            </a:r>
            <a:r>
              <a:rPr lang="en-US" sz="1800" smtClean="0">
                <a:solidFill>
                  <a:srgbClr val="333366"/>
                </a:solidFill>
              </a:rPr>
              <a:t>sB</a:t>
            </a:r>
            <a:r>
              <a:rPr lang="nb-NO" sz="1800" b="1" baseline="30000" smtClean="0">
                <a:solidFill>
                  <a:srgbClr val="333366"/>
                </a:solidFill>
              </a:rPr>
              <a:t> .</a:t>
            </a:r>
            <a:r>
              <a:rPr lang="en-US" sz="1800" smtClean="0">
                <a:solidFill>
                  <a:srgbClr val="333366"/>
                </a:solidFill>
              </a:rPr>
              <a:t>(</a:t>
            </a:r>
            <a:r>
              <a:rPr lang="en-US" sz="1800">
                <a:solidFill>
                  <a:srgbClr val="333366"/>
                </a:solidFill>
              </a:rPr>
              <a:t>OFRS – r </a:t>
            </a:r>
            <a:r>
              <a:rPr lang="nb-NO" sz="1800" b="1" baseline="30000">
                <a:solidFill>
                  <a:srgbClr val="333366"/>
                </a:solidFill>
              </a:rPr>
              <a:t>.</a:t>
            </a:r>
            <a:r>
              <a:rPr lang="en-US" sz="1800">
                <a:solidFill>
                  <a:srgbClr val="333366"/>
                </a:solidFill>
              </a:rPr>
              <a:t> PG) + r </a:t>
            </a:r>
            <a:r>
              <a:rPr lang="nb-NO" sz="1800" b="1" baseline="30000">
                <a:solidFill>
                  <a:srgbClr val="333366"/>
                </a:solidFill>
              </a:rPr>
              <a:t>.</a:t>
            </a:r>
            <a:r>
              <a:rPr lang="en-US" sz="1800">
                <a:solidFill>
                  <a:srgbClr val="333366"/>
                </a:solidFill>
              </a:rPr>
              <a:t> PG </a:t>
            </a:r>
          </a:p>
        </p:txBody>
      </p:sp>
      <p:sp>
        <p:nvSpPr>
          <p:cNvPr id="27657" name="Rectangle 9"/>
          <p:cNvSpPr>
            <a:spLocks noChangeArrowheads="1"/>
          </p:cNvSpPr>
          <p:nvPr/>
        </p:nvSpPr>
        <p:spPr bwMode="auto">
          <a:xfrm>
            <a:off x="2173660" y="3588172"/>
            <a:ext cx="3733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rPr>
              <a:t>= OFRS  - (s</a:t>
            </a:r>
            <a:r>
              <a:rPr lang="en-US" sz="1800" baseline="-25000">
                <a:solidFill>
                  <a:srgbClr val="333366"/>
                </a:solidFill>
              </a:rPr>
              <a:t>B</a:t>
            </a:r>
            <a:r>
              <a:rPr lang="nb-NO" sz="1800" b="1" baseline="30000">
                <a:solidFill>
                  <a:srgbClr val="333366"/>
                </a:solidFill>
              </a:rPr>
              <a:t>.</a:t>
            </a:r>
            <a:r>
              <a:rPr lang="en-US" sz="1800">
                <a:solidFill>
                  <a:srgbClr val="333366"/>
                </a:solidFill>
              </a:rPr>
              <a:t> OFRS) + r </a:t>
            </a:r>
            <a:r>
              <a:rPr lang="nb-NO" sz="1800" b="1" baseline="30000">
                <a:solidFill>
                  <a:srgbClr val="333366"/>
                </a:solidFill>
              </a:rPr>
              <a:t>.</a:t>
            </a:r>
            <a:r>
              <a:rPr lang="en-US" sz="1800">
                <a:solidFill>
                  <a:srgbClr val="333366"/>
                </a:solidFill>
              </a:rPr>
              <a:t> PG </a:t>
            </a:r>
            <a:r>
              <a:rPr lang="nb-NO" sz="1800" b="1" baseline="30000">
                <a:solidFill>
                  <a:srgbClr val="333366"/>
                </a:solidFill>
              </a:rPr>
              <a:t>.</a:t>
            </a:r>
            <a:r>
              <a:rPr lang="en-US" sz="1800">
                <a:solidFill>
                  <a:srgbClr val="333366"/>
                </a:solidFill>
              </a:rPr>
              <a:t> s</a:t>
            </a:r>
            <a:r>
              <a:rPr lang="en-US" sz="1800" baseline="-25000">
                <a:solidFill>
                  <a:srgbClr val="333366"/>
                </a:solidFill>
              </a:rPr>
              <a:t>B</a:t>
            </a:r>
          </a:p>
        </p:txBody>
      </p:sp>
      <p:sp>
        <p:nvSpPr>
          <p:cNvPr id="27658" name="Rectangle 10"/>
          <p:cNvSpPr>
            <a:spLocks noChangeArrowheads="1"/>
          </p:cNvSpPr>
          <p:nvPr/>
        </p:nvSpPr>
        <p:spPr bwMode="auto">
          <a:xfrm>
            <a:off x="5335960" y="3588172"/>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1800">
                <a:solidFill>
                  <a:srgbClr val="333366"/>
                </a:solidFill>
              </a:rPr>
              <a:t>= OFRS(1 – s</a:t>
            </a:r>
            <a:r>
              <a:rPr lang="en-US" sz="1800" baseline="-25000">
                <a:solidFill>
                  <a:srgbClr val="333366"/>
                </a:solidFill>
              </a:rPr>
              <a:t>B</a:t>
            </a:r>
            <a:r>
              <a:rPr lang="en-US" sz="1800">
                <a:solidFill>
                  <a:srgbClr val="333366"/>
                </a:solidFill>
              </a:rPr>
              <a:t>) +  r </a:t>
            </a:r>
            <a:r>
              <a:rPr lang="nb-NO" sz="1800" b="1" baseline="30000">
                <a:solidFill>
                  <a:srgbClr val="333366"/>
                </a:solidFill>
              </a:rPr>
              <a:t>.</a:t>
            </a:r>
            <a:r>
              <a:rPr lang="en-US" sz="1800">
                <a:solidFill>
                  <a:srgbClr val="333366"/>
                </a:solidFill>
              </a:rPr>
              <a:t> PG </a:t>
            </a:r>
            <a:r>
              <a:rPr lang="nb-NO" sz="1800" b="1" baseline="30000">
                <a:solidFill>
                  <a:srgbClr val="333366"/>
                </a:solidFill>
              </a:rPr>
              <a:t>.</a:t>
            </a:r>
            <a:r>
              <a:rPr lang="en-US" sz="1800">
                <a:solidFill>
                  <a:srgbClr val="333366"/>
                </a:solidFill>
              </a:rPr>
              <a:t>  s</a:t>
            </a:r>
            <a:r>
              <a:rPr lang="en-US" sz="1800" baseline="-25000">
                <a:solidFill>
                  <a:srgbClr val="333366"/>
                </a:solidFill>
              </a:rPr>
              <a:t>B</a:t>
            </a:r>
          </a:p>
        </p:txBody>
      </p:sp>
      <p:sp>
        <p:nvSpPr>
          <p:cNvPr id="27664" name="Rectangle 16"/>
          <p:cNvSpPr>
            <a:spLocks noChangeArrowheads="1"/>
          </p:cNvSpPr>
          <p:nvPr/>
        </p:nvSpPr>
        <p:spPr bwMode="auto">
          <a:xfrm>
            <a:off x="916360" y="4972472"/>
            <a:ext cx="8153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Jo mer gjeld, desto større er KE + KK og jo lavere er skattebetalingen</a:t>
            </a:r>
          </a:p>
        </p:txBody>
      </p:sp>
      <p:sp>
        <p:nvSpPr>
          <p:cNvPr id="4105" name="Rectangle 19"/>
          <p:cNvSpPr>
            <a:spLocks noChangeArrowheads="1"/>
          </p:cNvSpPr>
          <p:nvPr/>
        </p:nvSpPr>
        <p:spPr bwMode="auto">
          <a:xfrm>
            <a:off x="611560" y="476672"/>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a:t>
            </a:r>
          </a:p>
        </p:txBody>
      </p:sp>
      <p:sp>
        <p:nvSpPr>
          <p:cNvPr id="4106" name="Rectangle 21"/>
          <p:cNvSpPr>
            <a:spLocks noChangeArrowheads="1"/>
          </p:cNvSpPr>
          <p:nvPr/>
        </p:nvSpPr>
        <p:spPr bwMode="auto">
          <a:xfrm>
            <a:off x="1221160" y="1772072"/>
            <a:ext cx="7848600" cy="1295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KE: Kontantstrøm til eiere		r:      Gjeldsrentesats</a:t>
            </a:r>
          </a:p>
          <a:p>
            <a:pPr marL="342900" indent="-342900" eaLnBrk="0" hangingPunct="0">
              <a:spcBef>
                <a:spcPct val="20000"/>
              </a:spcBef>
              <a:buFont typeface="Wingdings" pitchFamily="2" charset="2"/>
              <a:buNone/>
            </a:pPr>
            <a:r>
              <a:rPr lang="en-US" sz="2000">
                <a:solidFill>
                  <a:srgbClr val="333366"/>
                </a:solidFill>
              </a:rPr>
              <a:t>KK: Kontantstrøm til kreditorer	PG:   Pålydende gjeld</a:t>
            </a:r>
          </a:p>
          <a:p>
            <a:pPr marL="342900" indent="-342900" eaLnBrk="0" hangingPunct="0">
              <a:spcBef>
                <a:spcPct val="20000"/>
              </a:spcBef>
              <a:buFont typeface="Wingdings" pitchFamily="2" charset="2"/>
              <a:buNone/>
            </a:pPr>
            <a:r>
              <a:rPr lang="en-US" sz="2000">
                <a:solidFill>
                  <a:srgbClr val="333366"/>
                </a:solidFill>
              </a:rPr>
              <a:t>O:    Overskudd			s</a:t>
            </a:r>
            <a:r>
              <a:rPr lang="en-US" sz="2000" baseline="-25000">
                <a:solidFill>
                  <a:srgbClr val="333366"/>
                </a:solidFill>
              </a:rPr>
              <a:t>B:</a:t>
            </a:r>
            <a:r>
              <a:rPr lang="en-US" sz="2000">
                <a:solidFill>
                  <a:srgbClr val="333366"/>
                </a:solidFill>
              </a:rPr>
              <a:t>     Bedriftens skattesats</a:t>
            </a:r>
          </a:p>
        </p:txBody>
      </p:sp>
      <p:sp>
        <p:nvSpPr>
          <p:cNvPr id="27670" name="Rectangle 22"/>
          <p:cNvSpPr>
            <a:spLocks noChangeArrowheads="1"/>
          </p:cNvSpPr>
          <p:nvPr/>
        </p:nvSpPr>
        <p:spPr bwMode="auto">
          <a:xfrm>
            <a:off x="916360" y="5658272"/>
            <a:ext cx="8458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Clr>
                <a:srgbClr val="CC0066"/>
              </a:buClr>
              <a:buFont typeface="Wingdings" pitchFamily="2" charset="2"/>
              <a:buChar char="Ø"/>
            </a:pPr>
            <a:r>
              <a:rPr lang="en-US" sz="2000">
                <a:solidFill>
                  <a:srgbClr val="333366"/>
                </a:solidFill>
              </a:rPr>
              <a:t>Summen til eiere, kreditorer og staten er uavhengig av gjeldsgraden</a:t>
            </a:r>
          </a:p>
        </p:txBody>
      </p:sp>
      <p:sp>
        <p:nvSpPr>
          <p:cNvPr id="15" name="Rectangle 11"/>
          <p:cNvSpPr>
            <a:spLocks noChangeArrowheads="1"/>
          </p:cNvSpPr>
          <p:nvPr/>
        </p:nvSpPr>
        <p:spPr bwMode="auto">
          <a:xfrm>
            <a:off x="5488360" y="4381922"/>
            <a:ext cx="325755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Renteskattegevinst, bedrift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656"/>
                                        </p:tgtEl>
                                        <p:attrNameLst>
                                          <p:attrName>style.visibility</p:attrName>
                                        </p:attrNameLst>
                                      </p:cBhvr>
                                      <p:to>
                                        <p:strVal val="visible"/>
                                      </p:to>
                                    </p:set>
                                    <p:animEffect transition="in" filter="dissolve">
                                      <p:cBhvr>
                                        <p:cTn id="7" dur="500"/>
                                        <p:tgtEl>
                                          <p:spTgt spid="276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7657"/>
                                        </p:tgtEl>
                                        <p:attrNameLst>
                                          <p:attrName>style.visibility</p:attrName>
                                        </p:attrNameLst>
                                      </p:cBhvr>
                                      <p:to>
                                        <p:strVal val="visible"/>
                                      </p:to>
                                    </p:set>
                                    <p:animEffect transition="in" filter="dissolve">
                                      <p:cBhvr>
                                        <p:cTn id="12" dur="500"/>
                                        <p:tgtEl>
                                          <p:spTgt spid="276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7658"/>
                                        </p:tgtEl>
                                        <p:attrNameLst>
                                          <p:attrName>style.visibility</p:attrName>
                                        </p:attrNameLst>
                                      </p:cBhvr>
                                      <p:to>
                                        <p:strVal val="visible"/>
                                      </p:to>
                                    </p:set>
                                    <p:animEffect transition="in" filter="dissolve">
                                      <p:cBhvr>
                                        <p:cTn id="17" dur="500"/>
                                        <p:tgtEl>
                                          <p:spTgt spid="2765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dissolve">
                                      <p:cBhvr>
                                        <p:cTn id="22" dur="500"/>
                                        <p:tgtEl>
                                          <p:spTgt spid="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7664"/>
                                        </p:tgtEl>
                                        <p:attrNameLst>
                                          <p:attrName>style.visibility</p:attrName>
                                        </p:attrNameLst>
                                      </p:cBhvr>
                                      <p:to>
                                        <p:strVal val="visible"/>
                                      </p:to>
                                    </p:set>
                                    <p:animEffect transition="in" filter="dissolve">
                                      <p:cBhvr>
                                        <p:cTn id="27" dur="500"/>
                                        <p:tgtEl>
                                          <p:spTgt spid="2766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grpId="0" nodeType="clickEffect">
                                  <p:stCondLst>
                                    <p:cond delay="0"/>
                                  </p:stCondLst>
                                  <p:childTnLst>
                                    <p:set>
                                      <p:cBhvr>
                                        <p:cTn id="31" dur="1" fill="hold">
                                          <p:stCondLst>
                                            <p:cond delay="0"/>
                                          </p:stCondLst>
                                        </p:cTn>
                                        <p:tgtEl>
                                          <p:spTgt spid="27670"/>
                                        </p:tgtEl>
                                        <p:attrNameLst>
                                          <p:attrName>style.visibility</p:attrName>
                                        </p:attrNameLst>
                                      </p:cBhvr>
                                      <p:to>
                                        <p:strVal val="visible"/>
                                      </p:to>
                                    </p:set>
                                    <p:animEffect transition="in" filter="dissolve">
                                      <p:cBhvr>
                                        <p:cTn id="32" dur="500"/>
                                        <p:tgtEl>
                                          <p:spTgt spid="27670"/>
                                        </p:tgtEl>
                                      </p:cBhvr>
                                    </p:animEffect>
                                  </p:childTnLst>
                                </p:cTn>
                              </p:par>
                            </p:childTnLst>
                          </p:cTn>
                        </p:par>
                        <p:par>
                          <p:cTn id="33" fill="hold" nodeType="afterGroup">
                            <p:stCondLst>
                              <p:cond delay="500"/>
                            </p:stCondLst>
                            <p:childTnLst>
                              <p:par>
                                <p:cTn id="34" presetID="9" presetClass="entr" presetSubtype="0" fill="hold" grpId="0" nodeType="afterEffect">
                                  <p:stCondLst>
                                    <p:cond delay="0"/>
                                  </p:stCondLst>
                                  <p:childTnLst>
                                    <p:set>
                                      <p:cBhvr>
                                        <p:cTn id="35" dur="1" fill="hold">
                                          <p:stCondLst>
                                            <p:cond delay="0"/>
                                          </p:stCondLst>
                                        </p:cTn>
                                        <p:tgtEl>
                                          <p:spTgt spid="15"/>
                                        </p:tgtEl>
                                        <p:attrNameLst>
                                          <p:attrName>style.visibility</p:attrName>
                                        </p:attrNameLst>
                                      </p:cBhvr>
                                      <p:to>
                                        <p:strVal val="visible"/>
                                      </p:to>
                                    </p:set>
                                    <p:animEffect transition="in" filter="dissolve">
                                      <p:cBhvr>
                                        <p:cTn id="36"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6" grpId="0" autoUpdateAnimBg="0"/>
      <p:bldP spid="27657" grpId="0" autoUpdateAnimBg="0"/>
      <p:bldP spid="27658" grpId="0" autoUpdateAnimBg="0"/>
      <p:bldP spid="27664" grpId="0" autoUpdateAnimBg="0"/>
      <p:bldP spid="27670" grpId="0" autoUpdateAnimBg="0"/>
      <p:bldP spid="15"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6" name="Rectangle 10"/>
          <p:cNvSpPr>
            <a:spLocks noChangeArrowheads="1"/>
          </p:cNvSpPr>
          <p:nvPr/>
        </p:nvSpPr>
        <p:spPr bwMode="auto">
          <a:xfrm>
            <a:off x="2590800" y="2743200"/>
            <a:ext cx="6172200" cy="1600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9050">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						28 %</a:t>
            </a:r>
          </a:p>
          <a:p>
            <a:pPr marL="342900" indent="-342900" eaLnBrk="0" hangingPunct="0">
              <a:spcBef>
                <a:spcPct val="20000"/>
              </a:spcBef>
              <a:buFont typeface="Wingdings" pitchFamily="2" charset="2"/>
              <a:buNone/>
            </a:pPr>
            <a:r>
              <a:rPr lang="en-US" sz="2000">
                <a:solidFill>
                  <a:srgbClr val="333366"/>
                </a:solidFill>
              </a:rPr>
              <a:t>						28 %</a:t>
            </a:r>
          </a:p>
          <a:p>
            <a:pPr marL="342900" indent="-342900" eaLnBrk="0" hangingPunct="0">
              <a:spcBef>
                <a:spcPct val="20000"/>
              </a:spcBef>
              <a:buFont typeface="Wingdings" pitchFamily="2" charset="2"/>
              <a:buNone/>
            </a:pPr>
            <a:r>
              <a:rPr lang="en-US" sz="2000">
                <a:solidFill>
                  <a:srgbClr val="333366"/>
                </a:solidFill>
              </a:rPr>
              <a:t>						0 - 28 % </a:t>
            </a:r>
          </a:p>
          <a:p>
            <a:pPr marL="342900" indent="-342900" eaLnBrk="0" hangingPunct="0">
              <a:spcBef>
                <a:spcPct val="20000"/>
              </a:spcBef>
              <a:buFont typeface="Wingdings" pitchFamily="2" charset="2"/>
              <a:buNone/>
            </a:pPr>
            <a:r>
              <a:rPr lang="en-US" sz="2000">
                <a:solidFill>
                  <a:srgbClr val="333366"/>
                </a:solidFill>
              </a:rPr>
              <a:t>						0 - 28 %</a:t>
            </a:r>
          </a:p>
        </p:txBody>
      </p:sp>
      <p:sp>
        <p:nvSpPr>
          <p:cNvPr id="5123" name="Rectangle 2"/>
          <p:cNvSpPr>
            <a:spLocks noChangeArrowheads="1"/>
          </p:cNvSpPr>
          <p:nvPr/>
        </p:nvSpPr>
        <p:spPr bwMode="auto">
          <a:xfrm>
            <a:off x="2514600" y="2743200"/>
            <a:ext cx="5867400" cy="1600200"/>
          </a:xfrm>
          <a:prstGeom prst="rect">
            <a:avLst/>
          </a:prstGeom>
          <a:noFill/>
          <a:ln w="19050">
            <a:solidFill>
              <a:srgbClr val="FF0000"/>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Char char="w"/>
            </a:pPr>
            <a:r>
              <a:rPr lang="en-US" sz="2000">
                <a:solidFill>
                  <a:srgbClr val="333366"/>
                </a:solidFill>
              </a:rPr>
              <a:t>s</a:t>
            </a:r>
            <a:r>
              <a:rPr lang="en-US" sz="2000" baseline="-25000">
                <a:solidFill>
                  <a:srgbClr val="333366"/>
                </a:solidFill>
              </a:rPr>
              <a:t>B</a:t>
            </a:r>
            <a:r>
              <a:rPr lang="en-US" sz="2000">
                <a:solidFill>
                  <a:srgbClr val="333366"/>
                </a:solidFill>
              </a:rPr>
              <a:t> – bedriftsskattesats			</a:t>
            </a:r>
          </a:p>
          <a:p>
            <a:pPr marL="342900" indent="-342900" eaLnBrk="0" hangingPunct="0">
              <a:spcBef>
                <a:spcPct val="20000"/>
              </a:spcBef>
              <a:buFont typeface="Wingdings" pitchFamily="2" charset="2"/>
              <a:buChar char="w"/>
            </a:pPr>
            <a:r>
              <a:rPr lang="en-US" sz="2000">
                <a:solidFill>
                  <a:srgbClr val="333366"/>
                </a:solidFill>
              </a:rPr>
              <a:t>s</a:t>
            </a:r>
            <a:r>
              <a:rPr lang="en-US" sz="2000" baseline="-25000">
                <a:solidFill>
                  <a:srgbClr val="333366"/>
                </a:solidFill>
              </a:rPr>
              <a:t>K</a:t>
            </a:r>
            <a:r>
              <a:rPr lang="en-US" sz="2000">
                <a:solidFill>
                  <a:srgbClr val="333366"/>
                </a:solidFill>
              </a:rPr>
              <a:t> – kreditorskattesats			</a:t>
            </a:r>
          </a:p>
          <a:p>
            <a:pPr marL="342900" indent="-342900" eaLnBrk="0" hangingPunct="0">
              <a:spcBef>
                <a:spcPct val="20000"/>
              </a:spcBef>
              <a:buFont typeface="Wingdings" pitchFamily="2" charset="2"/>
              <a:buChar char="w"/>
            </a:pPr>
            <a:r>
              <a:rPr lang="en-US" sz="2000">
                <a:solidFill>
                  <a:srgbClr val="333366"/>
                </a:solidFill>
              </a:rPr>
              <a:t>s</a:t>
            </a:r>
            <a:r>
              <a:rPr lang="en-US" sz="2000" baseline="-25000">
                <a:solidFill>
                  <a:srgbClr val="333366"/>
                </a:solidFill>
              </a:rPr>
              <a:t>Ed</a:t>
            </a:r>
            <a:r>
              <a:rPr lang="en-US" sz="2000">
                <a:solidFill>
                  <a:srgbClr val="333366"/>
                </a:solidFill>
              </a:rPr>
              <a:t> – dividendeskattesats, eiere		</a:t>
            </a:r>
          </a:p>
          <a:p>
            <a:pPr marL="342900" indent="-342900" eaLnBrk="0" hangingPunct="0">
              <a:spcBef>
                <a:spcPct val="20000"/>
              </a:spcBef>
              <a:buFont typeface="Wingdings" pitchFamily="2" charset="2"/>
              <a:buChar char="w"/>
            </a:pPr>
            <a:r>
              <a:rPr lang="en-US" sz="2000">
                <a:solidFill>
                  <a:srgbClr val="333366"/>
                </a:solidFill>
              </a:rPr>
              <a:t>s</a:t>
            </a:r>
            <a:r>
              <a:rPr lang="en-US" sz="2000" baseline="-25000">
                <a:solidFill>
                  <a:srgbClr val="333366"/>
                </a:solidFill>
              </a:rPr>
              <a:t>Eg</a:t>
            </a:r>
            <a:r>
              <a:rPr lang="en-US" sz="2000">
                <a:solidFill>
                  <a:srgbClr val="333366"/>
                </a:solidFill>
              </a:rPr>
              <a:t> – kursgevinstskattesats, eiere		</a:t>
            </a:r>
          </a:p>
        </p:txBody>
      </p:sp>
      <p:sp>
        <p:nvSpPr>
          <p:cNvPr id="5124" name="Rectangle 4"/>
          <p:cNvSpPr>
            <a:spLocks noChangeArrowheads="1"/>
          </p:cNvSpPr>
          <p:nvPr/>
        </p:nvSpPr>
        <p:spPr bwMode="auto">
          <a:xfrm>
            <a:off x="990600" y="1676400"/>
            <a:ext cx="3886200" cy="5334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333366"/>
                </a:solidFill>
              </a:rPr>
              <a:t>Skattesatser i Norge, 2012</a:t>
            </a:r>
          </a:p>
        </p:txBody>
      </p:sp>
      <p:pic>
        <p:nvPicPr>
          <p:cNvPr id="5125" name="Picture 5" descr="C:\WINDOWS\Application Data\Microsoft\Media Catalog\Downloaded Clips\cl63\j0249163.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43000" y="3200400"/>
            <a:ext cx="990600" cy="9810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5126" name="Rectangle 6"/>
          <p:cNvSpPr>
            <a:spLocks noChangeArrowheads="1"/>
          </p:cNvSpPr>
          <p:nvPr/>
        </p:nvSpPr>
        <p:spPr bwMode="auto">
          <a:xfrm>
            <a:off x="381000" y="3886200"/>
            <a:ext cx="1447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endParaRPr lang="en-GB" sz="2000"/>
          </a:p>
        </p:txBody>
      </p:sp>
      <p:sp>
        <p:nvSpPr>
          <p:cNvPr id="5127" name="Rectangle 11"/>
          <p:cNvSpPr>
            <a:spLocks noChangeArrowheads="1"/>
          </p:cNvSpPr>
          <p:nvPr/>
        </p:nvSpPr>
        <p:spPr bwMode="auto">
          <a:xfrm>
            <a:off x="685800" y="838200"/>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 (forts.)</a:t>
            </a:r>
          </a:p>
        </p:txBody>
      </p:sp>
      <p:sp>
        <p:nvSpPr>
          <p:cNvPr id="5128" name="Rectangle 4"/>
          <p:cNvSpPr>
            <a:spLocks noChangeArrowheads="1"/>
          </p:cNvSpPr>
          <p:nvPr/>
        </p:nvSpPr>
        <p:spPr bwMode="auto">
          <a:xfrm>
            <a:off x="1042988" y="4868863"/>
            <a:ext cx="7416800" cy="936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Samme skattesats uansett dividende eller kursgevinst: </a:t>
            </a:r>
          </a:p>
          <a:p>
            <a:pPr marL="342900" indent="-342900" eaLnBrk="0" hangingPunct="0">
              <a:spcBef>
                <a:spcPct val="20000"/>
              </a:spcBef>
              <a:buFont typeface="Arial" charset="0"/>
              <a:buChar char="•"/>
            </a:pPr>
            <a:r>
              <a:rPr lang="en-US" sz="2000">
                <a:solidFill>
                  <a:srgbClr val="333366"/>
                </a:solidFill>
              </a:rPr>
              <a:t>Bruker felles symbol </a:t>
            </a:r>
            <a:r>
              <a:rPr lang="en-US" sz="2000" smtClean="0">
                <a:solidFill>
                  <a:srgbClr val="333366"/>
                </a:solidFill>
              </a:rPr>
              <a:t>s</a:t>
            </a:r>
            <a:r>
              <a:rPr lang="en-US" sz="2000" baseline="-25000" smtClean="0">
                <a:solidFill>
                  <a:srgbClr val="333366"/>
                </a:solidFill>
              </a:rPr>
              <a:t>E </a:t>
            </a:r>
            <a:r>
              <a:rPr lang="en-US" sz="2000" smtClean="0">
                <a:solidFill>
                  <a:srgbClr val="333366"/>
                </a:solidFill>
              </a:rPr>
              <a:t>for s</a:t>
            </a:r>
            <a:r>
              <a:rPr lang="en-US" sz="2000" baseline="-25000" smtClean="0">
                <a:solidFill>
                  <a:srgbClr val="333366"/>
                </a:solidFill>
              </a:rPr>
              <a:t>Ed </a:t>
            </a:r>
            <a:r>
              <a:rPr lang="en-US" sz="2000" smtClean="0">
                <a:solidFill>
                  <a:srgbClr val="333366"/>
                </a:solidFill>
              </a:rPr>
              <a:t>og s</a:t>
            </a:r>
            <a:r>
              <a:rPr lang="en-US" sz="2000" baseline="-25000" smtClean="0">
                <a:solidFill>
                  <a:srgbClr val="333366"/>
                </a:solidFill>
              </a:rPr>
              <a:t>Eg</a:t>
            </a:r>
            <a:endParaRPr lang="en-US" sz="2000" baseline="-25000">
              <a:solidFill>
                <a:srgbClr val="333366"/>
              </a:solidFill>
            </a:endParaRP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9706">
                                            <p:txEl>
                                              <p:pRg st="0" end="0"/>
                                            </p:txEl>
                                          </p:spTgt>
                                        </p:tgtEl>
                                        <p:attrNameLst>
                                          <p:attrName>style.visibility</p:attrName>
                                        </p:attrNameLst>
                                      </p:cBhvr>
                                      <p:to>
                                        <p:strVal val="visible"/>
                                      </p:to>
                                    </p:set>
                                    <p:animEffect transition="in" filter="dissolve">
                                      <p:cBhvr>
                                        <p:cTn id="7" dur="500"/>
                                        <p:tgtEl>
                                          <p:spTgt spid="2970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9706">
                                            <p:txEl>
                                              <p:pRg st="1" end="1"/>
                                            </p:txEl>
                                          </p:spTgt>
                                        </p:tgtEl>
                                        <p:attrNameLst>
                                          <p:attrName>style.visibility</p:attrName>
                                        </p:attrNameLst>
                                      </p:cBhvr>
                                      <p:to>
                                        <p:strVal val="visible"/>
                                      </p:to>
                                    </p:set>
                                    <p:animEffect transition="in" filter="dissolve">
                                      <p:cBhvr>
                                        <p:cTn id="12" dur="500"/>
                                        <p:tgtEl>
                                          <p:spTgt spid="2970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9706">
                                            <p:txEl>
                                              <p:pRg st="2" end="2"/>
                                            </p:txEl>
                                          </p:spTgt>
                                        </p:tgtEl>
                                        <p:attrNameLst>
                                          <p:attrName>style.visibility</p:attrName>
                                        </p:attrNameLst>
                                      </p:cBhvr>
                                      <p:to>
                                        <p:strVal val="visible"/>
                                      </p:to>
                                    </p:set>
                                    <p:animEffect transition="in" filter="dissolve">
                                      <p:cBhvr>
                                        <p:cTn id="17" dur="500"/>
                                        <p:tgtEl>
                                          <p:spTgt spid="2970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9706">
                                            <p:txEl>
                                              <p:pRg st="3" end="3"/>
                                            </p:txEl>
                                          </p:spTgt>
                                        </p:tgtEl>
                                        <p:attrNameLst>
                                          <p:attrName>style.visibility</p:attrName>
                                        </p:attrNameLst>
                                      </p:cBhvr>
                                      <p:to>
                                        <p:strVal val="visible"/>
                                      </p:to>
                                    </p:set>
                                    <p:animEffect transition="in" filter="dissolve">
                                      <p:cBhvr>
                                        <p:cTn id="22" dur="500"/>
                                        <p:tgtEl>
                                          <p:spTgt spid="2970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916360" y="1234480"/>
            <a:ext cx="37338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Kontantstrøm til eierne </a:t>
            </a:r>
          </a:p>
          <a:p>
            <a:pPr marL="342900" indent="-342900" eaLnBrk="0" hangingPunct="0">
              <a:spcBef>
                <a:spcPct val="20000"/>
              </a:spcBef>
              <a:buFont typeface="Wingdings" pitchFamily="2" charset="2"/>
              <a:buNone/>
            </a:pPr>
            <a:r>
              <a:rPr lang="en-US" sz="2000">
                <a:solidFill>
                  <a:srgbClr val="333366"/>
                </a:solidFill>
              </a:rPr>
              <a:t>etter all skatt:</a:t>
            </a:r>
          </a:p>
        </p:txBody>
      </p:sp>
      <p:sp>
        <p:nvSpPr>
          <p:cNvPr id="31748" name="Rectangle 4"/>
          <p:cNvSpPr>
            <a:spLocks noChangeArrowheads="1"/>
          </p:cNvSpPr>
          <p:nvPr/>
        </p:nvSpPr>
        <p:spPr bwMode="auto">
          <a:xfrm>
            <a:off x="5793160" y="1234480"/>
            <a:ext cx="3200400" cy="68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Kontantstrøm til kreditorene </a:t>
            </a:r>
          </a:p>
          <a:p>
            <a:pPr marL="342900" indent="-342900" eaLnBrk="0" hangingPunct="0">
              <a:spcBef>
                <a:spcPct val="20000"/>
              </a:spcBef>
              <a:buFont typeface="Wingdings" pitchFamily="2" charset="2"/>
              <a:buNone/>
            </a:pPr>
            <a:r>
              <a:rPr lang="en-US" sz="2000">
                <a:solidFill>
                  <a:srgbClr val="333366"/>
                </a:solidFill>
              </a:rPr>
              <a:t>etter all skatt:</a:t>
            </a:r>
          </a:p>
        </p:txBody>
      </p:sp>
      <p:sp>
        <p:nvSpPr>
          <p:cNvPr id="31750" name="Rectangle 6"/>
          <p:cNvSpPr>
            <a:spLocks noChangeArrowheads="1"/>
          </p:cNvSpPr>
          <p:nvPr/>
        </p:nvSpPr>
        <p:spPr bwMode="auto">
          <a:xfrm>
            <a:off x="916360" y="2758480"/>
            <a:ext cx="6858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Kontantstrøm til eierne i et fullt ut EK – finansiert selskap:</a:t>
            </a:r>
          </a:p>
        </p:txBody>
      </p:sp>
      <p:grpSp>
        <p:nvGrpSpPr>
          <p:cNvPr id="6149" name="Group 7"/>
          <p:cNvGrpSpPr>
            <a:grpSpLocks/>
          </p:cNvGrpSpPr>
          <p:nvPr/>
        </p:nvGrpSpPr>
        <p:grpSpPr bwMode="auto">
          <a:xfrm>
            <a:off x="916360" y="2072680"/>
            <a:ext cx="5181600" cy="533400"/>
            <a:chOff x="144" y="1432"/>
            <a:chExt cx="2976" cy="336"/>
          </a:xfrm>
        </p:grpSpPr>
        <p:sp>
          <p:nvSpPr>
            <p:cNvPr id="6161" name="Rectangle 8"/>
            <p:cNvSpPr>
              <a:spLocks noChangeArrowheads="1"/>
            </p:cNvSpPr>
            <p:nvPr/>
          </p:nvSpPr>
          <p:spPr bwMode="auto">
            <a:xfrm>
              <a:off x="384" y="1440"/>
              <a:ext cx="2736"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KE</a:t>
              </a:r>
              <a:r>
                <a:rPr lang="en-US" sz="2000" baseline="-25000">
                  <a:solidFill>
                    <a:srgbClr val="333366"/>
                  </a:solidFill>
                </a:rPr>
                <a:t>M</a:t>
              </a:r>
              <a:r>
                <a:rPr lang="en-US" sz="2000">
                  <a:solidFill>
                    <a:srgbClr val="333366"/>
                  </a:solidFill>
                </a:rPr>
                <a:t> = (OFRS  - r</a:t>
              </a:r>
              <a:r>
                <a:rPr lang="en-US" sz="1800">
                  <a:solidFill>
                    <a:srgbClr val="333366"/>
                  </a:solidFill>
                </a:rPr>
                <a:t> </a:t>
              </a:r>
              <a:r>
                <a:rPr lang="nb-NO" sz="1800" b="1" baseline="30000">
                  <a:solidFill>
                    <a:srgbClr val="333366"/>
                  </a:solidFill>
                </a:rPr>
                <a:t>.</a:t>
              </a:r>
              <a:r>
                <a:rPr lang="en-US" sz="1800">
                  <a:solidFill>
                    <a:srgbClr val="333366"/>
                  </a:solidFill>
                </a:rPr>
                <a:t> </a:t>
              </a:r>
              <a:r>
                <a:rPr lang="en-US" sz="2000">
                  <a:solidFill>
                    <a:srgbClr val="333366"/>
                  </a:solidFill>
                </a:rPr>
                <a:t>PG) </a:t>
              </a:r>
              <a:r>
                <a:rPr lang="nb-NO" sz="1800" b="1" baseline="30000">
                  <a:solidFill>
                    <a:srgbClr val="333366"/>
                  </a:solidFill>
                </a:rPr>
                <a:t>.</a:t>
              </a:r>
              <a:r>
                <a:rPr lang="en-US" sz="1800">
                  <a:solidFill>
                    <a:srgbClr val="333366"/>
                  </a:solidFill>
                </a:rPr>
                <a:t> </a:t>
              </a:r>
              <a:r>
                <a:rPr lang="en-US" sz="2000">
                  <a:solidFill>
                    <a:srgbClr val="333366"/>
                  </a:solidFill>
                </a:rPr>
                <a:t>(1 – s</a:t>
              </a:r>
              <a:r>
                <a:rPr lang="en-US" sz="2000" baseline="-25000">
                  <a:solidFill>
                    <a:srgbClr val="333366"/>
                  </a:solidFill>
                </a:rPr>
                <a:t>B</a:t>
              </a:r>
              <a:r>
                <a:rPr lang="en-US" sz="2000">
                  <a:solidFill>
                    <a:srgbClr val="333366"/>
                  </a:solidFill>
                </a:rPr>
                <a:t>) </a:t>
              </a:r>
              <a:r>
                <a:rPr lang="nb-NO" sz="1800" b="1" baseline="30000">
                  <a:solidFill>
                    <a:srgbClr val="333366"/>
                  </a:solidFill>
                </a:rPr>
                <a:t>.</a:t>
              </a:r>
              <a:r>
                <a:rPr lang="en-US" sz="1800">
                  <a:solidFill>
                    <a:srgbClr val="333366"/>
                  </a:solidFill>
                </a:rPr>
                <a:t> </a:t>
              </a:r>
              <a:r>
                <a:rPr lang="en-US" sz="2000">
                  <a:solidFill>
                    <a:srgbClr val="333366"/>
                  </a:solidFill>
                </a:rPr>
                <a:t>(1 - s</a:t>
              </a:r>
              <a:r>
                <a:rPr lang="en-US" sz="2000" baseline="-25000">
                  <a:solidFill>
                    <a:srgbClr val="333366"/>
                  </a:solidFill>
                </a:rPr>
                <a:t>E</a:t>
              </a:r>
              <a:r>
                <a:rPr lang="en-US" sz="2000">
                  <a:solidFill>
                    <a:srgbClr val="333366"/>
                  </a:solidFill>
                </a:rPr>
                <a:t>)</a:t>
              </a:r>
            </a:p>
          </p:txBody>
        </p:sp>
        <p:sp>
          <p:nvSpPr>
            <p:cNvPr id="6162" name="Rectangle 9"/>
            <p:cNvSpPr>
              <a:spLocks noChangeArrowheads="1"/>
            </p:cNvSpPr>
            <p:nvPr/>
          </p:nvSpPr>
          <p:spPr bwMode="auto">
            <a:xfrm>
              <a:off x="144" y="1432"/>
              <a:ext cx="384" cy="3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FF3300"/>
                  </a:solidFill>
                </a:rPr>
                <a:t>(1)</a:t>
              </a:r>
            </a:p>
          </p:txBody>
        </p:sp>
      </p:grpSp>
      <p:grpSp>
        <p:nvGrpSpPr>
          <p:cNvPr id="3" name="Group 10"/>
          <p:cNvGrpSpPr>
            <a:grpSpLocks/>
          </p:cNvGrpSpPr>
          <p:nvPr/>
        </p:nvGrpSpPr>
        <p:grpSpPr bwMode="auto">
          <a:xfrm>
            <a:off x="5805860" y="2085380"/>
            <a:ext cx="3340100" cy="533400"/>
            <a:chOff x="3224" y="1440"/>
            <a:chExt cx="1912" cy="336"/>
          </a:xfrm>
        </p:grpSpPr>
        <p:sp>
          <p:nvSpPr>
            <p:cNvPr id="6159" name="Rectangle 11"/>
            <p:cNvSpPr>
              <a:spLocks noChangeArrowheads="1"/>
            </p:cNvSpPr>
            <p:nvPr/>
          </p:nvSpPr>
          <p:spPr bwMode="auto">
            <a:xfrm>
              <a:off x="3504" y="1440"/>
              <a:ext cx="1632"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KK</a:t>
              </a:r>
              <a:r>
                <a:rPr lang="en-US" sz="2000" baseline="-25000">
                  <a:solidFill>
                    <a:srgbClr val="333366"/>
                  </a:solidFill>
                </a:rPr>
                <a:t>M</a:t>
              </a:r>
              <a:r>
                <a:rPr lang="en-US" sz="2000">
                  <a:solidFill>
                    <a:srgbClr val="333366"/>
                  </a:solidFill>
                </a:rPr>
                <a:t> = r</a:t>
              </a:r>
              <a:r>
                <a:rPr lang="en-US" sz="1800">
                  <a:solidFill>
                    <a:srgbClr val="333366"/>
                  </a:solidFill>
                </a:rPr>
                <a:t> </a:t>
              </a:r>
              <a:r>
                <a:rPr lang="nb-NO" sz="1800" b="1" baseline="30000">
                  <a:solidFill>
                    <a:srgbClr val="333366"/>
                  </a:solidFill>
                </a:rPr>
                <a:t>.</a:t>
              </a:r>
              <a:r>
                <a:rPr lang="en-US" sz="1800">
                  <a:solidFill>
                    <a:srgbClr val="333366"/>
                  </a:solidFill>
                </a:rPr>
                <a:t> </a:t>
              </a:r>
              <a:r>
                <a:rPr lang="en-US" sz="2000">
                  <a:solidFill>
                    <a:srgbClr val="333366"/>
                  </a:solidFill>
                </a:rPr>
                <a:t>PG </a:t>
              </a:r>
              <a:r>
                <a:rPr lang="nb-NO" sz="1800" b="1" baseline="30000">
                  <a:solidFill>
                    <a:srgbClr val="333366"/>
                  </a:solidFill>
                </a:rPr>
                <a:t>.</a:t>
              </a:r>
              <a:r>
                <a:rPr lang="en-US" sz="1800">
                  <a:solidFill>
                    <a:srgbClr val="333366"/>
                  </a:solidFill>
                </a:rPr>
                <a:t> </a:t>
              </a:r>
              <a:r>
                <a:rPr lang="en-US" sz="2000">
                  <a:solidFill>
                    <a:srgbClr val="333366"/>
                  </a:solidFill>
                </a:rPr>
                <a:t>(1 – s</a:t>
              </a:r>
              <a:r>
                <a:rPr lang="en-US" sz="2000" baseline="-25000">
                  <a:solidFill>
                    <a:srgbClr val="333366"/>
                  </a:solidFill>
                </a:rPr>
                <a:t>K</a:t>
              </a:r>
              <a:r>
                <a:rPr lang="en-US" sz="2000">
                  <a:solidFill>
                    <a:srgbClr val="333366"/>
                  </a:solidFill>
                </a:rPr>
                <a:t>)</a:t>
              </a:r>
            </a:p>
          </p:txBody>
        </p:sp>
        <p:sp>
          <p:nvSpPr>
            <p:cNvPr id="6160" name="Rectangle 12"/>
            <p:cNvSpPr>
              <a:spLocks noChangeArrowheads="1"/>
            </p:cNvSpPr>
            <p:nvPr/>
          </p:nvSpPr>
          <p:spPr bwMode="auto">
            <a:xfrm>
              <a:off x="3224" y="1440"/>
              <a:ext cx="384" cy="3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FF3300"/>
                  </a:solidFill>
                </a:rPr>
                <a:t>(2)</a:t>
              </a:r>
            </a:p>
          </p:txBody>
        </p:sp>
      </p:grpSp>
      <p:grpSp>
        <p:nvGrpSpPr>
          <p:cNvPr id="4" name="Group 13"/>
          <p:cNvGrpSpPr>
            <a:grpSpLocks/>
          </p:cNvGrpSpPr>
          <p:nvPr/>
        </p:nvGrpSpPr>
        <p:grpSpPr bwMode="auto">
          <a:xfrm>
            <a:off x="1602160" y="3507780"/>
            <a:ext cx="4686300" cy="533400"/>
            <a:chOff x="1272" y="2152"/>
            <a:chExt cx="2952" cy="336"/>
          </a:xfrm>
        </p:grpSpPr>
        <p:sp>
          <p:nvSpPr>
            <p:cNvPr id="6157" name="Rectangle 14"/>
            <p:cNvSpPr>
              <a:spLocks noChangeArrowheads="1"/>
            </p:cNvSpPr>
            <p:nvPr/>
          </p:nvSpPr>
          <p:spPr bwMode="auto">
            <a:xfrm>
              <a:off x="1584" y="2160"/>
              <a:ext cx="2640"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KT</a:t>
              </a:r>
              <a:r>
                <a:rPr lang="en-US" sz="2000" baseline="-25000">
                  <a:solidFill>
                    <a:srgbClr val="333366"/>
                  </a:solidFill>
                </a:rPr>
                <a:t>U</a:t>
              </a:r>
              <a:r>
                <a:rPr lang="en-US" sz="2000">
                  <a:solidFill>
                    <a:srgbClr val="333366"/>
                  </a:solidFill>
                </a:rPr>
                <a:t> = OFRS </a:t>
              </a:r>
              <a:r>
                <a:rPr lang="nb-NO" sz="1800" b="1" baseline="30000">
                  <a:solidFill>
                    <a:srgbClr val="333366"/>
                  </a:solidFill>
                </a:rPr>
                <a:t>.</a:t>
              </a:r>
              <a:r>
                <a:rPr lang="en-US" sz="1800">
                  <a:solidFill>
                    <a:srgbClr val="333366"/>
                  </a:solidFill>
                </a:rPr>
                <a:t> </a:t>
              </a:r>
              <a:r>
                <a:rPr lang="en-US" sz="2000">
                  <a:solidFill>
                    <a:srgbClr val="333366"/>
                  </a:solidFill>
                </a:rPr>
                <a:t>(1 – s</a:t>
              </a:r>
              <a:r>
                <a:rPr lang="en-US" sz="2000" baseline="-25000">
                  <a:solidFill>
                    <a:srgbClr val="333366"/>
                  </a:solidFill>
                </a:rPr>
                <a:t>B</a:t>
              </a:r>
              <a:r>
                <a:rPr lang="en-US" sz="2000">
                  <a:solidFill>
                    <a:srgbClr val="333366"/>
                  </a:solidFill>
                </a:rPr>
                <a:t>) </a:t>
              </a:r>
              <a:r>
                <a:rPr lang="nb-NO" sz="1800" b="1" baseline="30000">
                  <a:solidFill>
                    <a:srgbClr val="333366"/>
                  </a:solidFill>
                </a:rPr>
                <a:t>.</a:t>
              </a:r>
              <a:r>
                <a:rPr lang="en-US" sz="1800">
                  <a:solidFill>
                    <a:srgbClr val="333366"/>
                  </a:solidFill>
                </a:rPr>
                <a:t> </a:t>
              </a:r>
              <a:r>
                <a:rPr lang="en-US" sz="2000">
                  <a:solidFill>
                    <a:srgbClr val="333366"/>
                  </a:solidFill>
                </a:rPr>
                <a:t>(1 – s</a:t>
              </a:r>
              <a:r>
                <a:rPr lang="en-US" sz="2000" baseline="-25000">
                  <a:solidFill>
                    <a:srgbClr val="333366"/>
                  </a:solidFill>
                </a:rPr>
                <a:t>E</a:t>
              </a:r>
              <a:r>
                <a:rPr lang="en-US" sz="2000">
                  <a:solidFill>
                    <a:srgbClr val="333366"/>
                  </a:solidFill>
                </a:rPr>
                <a:t>)</a:t>
              </a:r>
            </a:p>
          </p:txBody>
        </p:sp>
        <p:sp>
          <p:nvSpPr>
            <p:cNvPr id="6158" name="Rectangle 15"/>
            <p:cNvSpPr>
              <a:spLocks noChangeArrowheads="1"/>
            </p:cNvSpPr>
            <p:nvPr/>
          </p:nvSpPr>
          <p:spPr bwMode="auto">
            <a:xfrm>
              <a:off x="1272" y="2152"/>
              <a:ext cx="384" cy="3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FF0000"/>
                  </a:solidFill>
                </a:rPr>
                <a:t>(3)</a:t>
              </a:r>
            </a:p>
          </p:txBody>
        </p:sp>
      </p:grpSp>
      <p:sp>
        <p:nvSpPr>
          <p:cNvPr id="31760" name="Rectangle 16"/>
          <p:cNvSpPr>
            <a:spLocks noChangeArrowheads="1"/>
          </p:cNvSpPr>
          <p:nvPr/>
        </p:nvSpPr>
        <p:spPr bwMode="auto">
          <a:xfrm>
            <a:off x="1602160" y="4358680"/>
            <a:ext cx="68580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Kontantstrømsfordelen ved gjeldsfinansiering:</a:t>
            </a:r>
            <a:r>
              <a:rPr lang="en-US" sz="2000"/>
              <a:t>  </a:t>
            </a:r>
            <a:r>
              <a:rPr lang="en-US" sz="2000" b="1">
                <a:solidFill>
                  <a:srgbClr val="FF3300"/>
                </a:solidFill>
              </a:rPr>
              <a:t>(1) + (2) - (3)</a:t>
            </a:r>
            <a:r>
              <a:rPr lang="en-US" sz="2000" b="1">
                <a:solidFill>
                  <a:srgbClr val="333366"/>
                </a:solidFill>
              </a:rPr>
              <a:t>:</a:t>
            </a:r>
          </a:p>
        </p:txBody>
      </p:sp>
      <p:pic>
        <p:nvPicPr>
          <p:cNvPr id="31761" name="Picture 17" descr="c:\Programfiler\Fellesfiler\Microsoft Shared\Clipart\cagcat50\SY01265_.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025898" y="3672880"/>
            <a:ext cx="423862" cy="120173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31762" name="Rectangle 18"/>
          <p:cNvSpPr>
            <a:spLocks noChangeArrowheads="1"/>
          </p:cNvSpPr>
          <p:nvPr/>
        </p:nvSpPr>
        <p:spPr bwMode="auto">
          <a:xfrm>
            <a:off x="1716460" y="5349280"/>
            <a:ext cx="5753100" cy="533400"/>
          </a:xfrm>
          <a:prstGeom prst="rect">
            <a:avLst/>
          </a:prstGeom>
          <a:noFill/>
          <a:ln w="38100">
            <a:solidFill>
              <a:srgbClr val="FF3300"/>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KF = r </a:t>
            </a:r>
            <a:r>
              <a:rPr lang="nb-NO" sz="2000" b="1" baseline="30000">
                <a:solidFill>
                  <a:srgbClr val="333366"/>
                </a:solidFill>
              </a:rPr>
              <a:t>.</a:t>
            </a:r>
            <a:r>
              <a:rPr lang="en-US" sz="2000">
                <a:solidFill>
                  <a:srgbClr val="333366"/>
                </a:solidFill>
              </a:rPr>
              <a:t> PG </a:t>
            </a:r>
            <a:r>
              <a:rPr lang="nb-NO" sz="2000" b="1" baseline="30000">
                <a:solidFill>
                  <a:srgbClr val="333366"/>
                </a:solidFill>
              </a:rPr>
              <a:t>.</a:t>
            </a:r>
            <a:r>
              <a:rPr lang="en-US" sz="2000">
                <a:solidFill>
                  <a:srgbClr val="333366"/>
                </a:solidFill>
              </a:rPr>
              <a:t> [(1 – s</a:t>
            </a:r>
            <a:r>
              <a:rPr lang="en-US" sz="2000" baseline="-25000">
                <a:solidFill>
                  <a:srgbClr val="333366"/>
                </a:solidFill>
              </a:rPr>
              <a:t>K</a:t>
            </a:r>
            <a:r>
              <a:rPr lang="en-US" sz="2000">
                <a:solidFill>
                  <a:srgbClr val="333366"/>
                </a:solidFill>
              </a:rPr>
              <a:t>) - (1 – s</a:t>
            </a:r>
            <a:r>
              <a:rPr lang="en-US" sz="2000" baseline="-25000">
                <a:solidFill>
                  <a:srgbClr val="333366"/>
                </a:solidFill>
              </a:rPr>
              <a:t>B</a:t>
            </a:r>
            <a:r>
              <a:rPr lang="en-US" sz="2000">
                <a:solidFill>
                  <a:srgbClr val="333366"/>
                </a:solidFill>
              </a:rPr>
              <a:t>) </a:t>
            </a:r>
            <a:r>
              <a:rPr lang="nb-NO" sz="2000" b="1" baseline="30000">
                <a:solidFill>
                  <a:srgbClr val="333366"/>
                </a:solidFill>
              </a:rPr>
              <a:t>.</a:t>
            </a:r>
            <a:r>
              <a:rPr lang="en-US" sz="2000">
                <a:solidFill>
                  <a:srgbClr val="333366"/>
                </a:solidFill>
              </a:rPr>
              <a:t> (1 - s</a:t>
            </a:r>
            <a:r>
              <a:rPr lang="en-US" sz="2000" baseline="-25000">
                <a:solidFill>
                  <a:srgbClr val="333366"/>
                </a:solidFill>
              </a:rPr>
              <a:t>E</a:t>
            </a:r>
            <a:r>
              <a:rPr lang="en-US" sz="2000">
                <a:solidFill>
                  <a:srgbClr val="333366"/>
                </a:solidFill>
              </a:rPr>
              <a:t>)] = r </a:t>
            </a:r>
            <a:r>
              <a:rPr lang="nb-NO" sz="2000" b="1" baseline="30000">
                <a:solidFill>
                  <a:srgbClr val="333366"/>
                </a:solidFill>
              </a:rPr>
              <a:t>.</a:t>
            </a:r>
            <a:r>
              <a:rPr lang="en-US" sz="2000">
                <a:solidFill>
                  <a:srgbClr val="333366"/>
                </a:solidFill>
              </a:rPr>
              <a:t> PG </a:t>
            </a:r>
            <a:r>
              <a:rPr lang="nb-NO" sz="2000" b="1" baseline="30000">
                <a:solidFill>
                  <a:srgbClr val="333366"/>
                </a:solidFill>
              </a:rPr>
              <a:t>.</a:t>
            </a:r>
            <a:r>
              <a:rPr lang="en-US" sz="2000">
                <a:solidFill>
                  <a:srgbClr val="333366"/>
                </a:solidFill>
              </a:rPr>
              <a:t> n*</a:t>
            </a:r>
          </a:p>
          <a:p>
            <a:pPr marL="342900" indent="-342900" eaLnBrk="0" hangingPunct="0">
              <a:spcBef>
                <a:spcPct val="20000"/>
              </a:spcBef>
              <a:buFont typeface="Wingdings" pitchFamily="2" charset="2"/>
              <a:buNone/>
            </a:pPr>
            <a:endParaRPr lang="en-US" sz="2000">
              <a:solidFill>
                <a:srgbClr val="333366"/>
              </a:solidFill>
            </a:endParaRPr>
          </a:p>
        </p:txBody>
      </p:sp>
      <p:pic>
        <p:nvPicPr>
          <p:cNvPr id="6155" name="Picture 22" descr="C:\Programfiler\Microsoft Office\Clipart\WebArt\BS00005A.gif"/>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7606085" y="4968280"/>
            <a:ext cx="1006475" cy="11541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156" name="Rectangle 28"/>
          <p:cNvSpPr>
            <a:spLocks noChangeArrowheads="1"/>
          </p:cNvSpPr>
          <p:nvPr/>
        </p:nvSpPr>
        <p:spPr bwMode="auto">
          <a:xfrm>
            <a:off x="611560" y="548680"/>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 (forts.): Toleddsskatt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1748"/>
                                        </p:tgtEl>
                                        <p:attrNameLst>
                                          <p:attrName>style.visibility</p:attrName>
                                        </p:attrNameLst>
                                      </p:cBhvr>
                                      <p:to>
                                        <p:strVal val="visible"/>
                                      </p:to>
                                    </p:set>
                                    <p:animEffect transition="in" filter="dissolve">
                                      <p:cBhvr>
                                        <p:cTn id="7" dur="500"/>
                                        <p:tgtEl>
                                          <p:spTgt spid="31748"/>
                                        </p:tgtEl>
                                      </p:cBhvr>
                                    </p:animEffect>
                                  </p:childTnLst>
                                </p:cTn>
                              </p:par>
                            </p:childTnLst>
                          </p:cTn>
                        </p:par>
                        <p:par>
                          <p:cTn id="8" fill="hold" nodeType="afterGroup">
                            <p:stCondLst>
                              <p:cond delay="500"/>
                            </p:stCondLst>
                            <p:childTnLst>
                              <p:par>
                                <p:cTn id="9" presetID="9"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dissolve">
                                      <p:cBhvr>
                                        <p:cTn id="11" dur="500"/>
                                        <p:tgtEl>
                                          <p:spTgt spid="3"/>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31750"/>
                                        </p:tgtEl>
                                        <p:attrNameLst>
                                          <p:attrName>style.visibility</p:attrName>
                                        </p:attrNameLst>
                                      </p:cBhvr>
                                      <p:to>
                                        <p:strVal val="visible"/>
                                      </p:to>
                                    </p:set>
                                    <p:animEffect transition="in" filter="dissolve">
                                      <p:cBhvr>
                                        <p:cTn id="16" dur="500"/>
                                        <p:tgtEl>
                                          <p:spTgt spid="31750"/>
                                        </p:tgtEl>
                                      </p:cBhvr>
                                    </p:animEffect>
                                  </p:childTnLst>
                                </p:cTn>
                              </p:par>
                            </p:childTnLst>
                          </p:cTn>
                        </p:par>
                        <p:par>
                          <p:cTn id="17" fill="hold" nodeType="afterGroup">
                            <p:stCondLst>
                              <p:cond delay="500"/>
                            </p:stCondLst>
                            <p:childTnLst>
                              <p:par>
                                <p:cTn id="18" presetID="9" presetClass="entr" presetSubtype="0" fill="hold" nodeType="after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dissolv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31761"/>
                                        </p:tgtEl>
                                        <p:attrNameLst>
                                          <p:attrName>style.visibility</p:attrName>
                                        </p:attrNameLst>
                                      </p:cBhvr>
                                      <p:to>
                                        <p:strVal val="visible"/>
                                      </p:to>
                                    </p:set>
                                    <p:animEffect transition="in" filter="dissolve">
                                      <p:cBhvr>
                                        <p:cTn id="25" dur="500"/>
                                        <p:tgtEl>
                                          <p:spTgt spid="31761"/>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31760"/>
                                        </p:tgtEl>
                                        <p:attrNameLst>
                                          <p:attrName>style.visibility</p:attrName>
                                        </p:attrNameLst>
                                      </p:cBhvr>
                                      <p:to>
                                        <p:strVal val="visible"/>
                                      </p:to>
                                    </p:set>
                                    <p:animEffect transition="in" filter="dissolve">
                                      <p:cBhvr>
                                        <p:cTn id="29" dur="500"/>
                                        <p:tgtEl>
                                          <p:spTgt spid="3176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31762"/>
                                        </p:tgtEl>
                                        <p:attrNameLst>
                                          <p:attrName>style.visibility</p:attrName>
                                        </p:attrNameLst>
                                      </p:cBhvr>
                                      <p:to>
                                        <p:strVal val="visible"/>
                                      </p:to>
                                    </p:set>
                                    <p:animEffect transition="in" filter="dissolve">
                                      <p:cBhvr>
                                        <p:cTn id="34" dur="500"/>
                                        <p:tgtEl>
                                          <p:spTgt spid="3176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8" grpId="0" autoUpdateAnimBg="0"/>
      <p:bldP spid="31750" grpId="0" autoUpdateAnimBg="0"/>
      <p:bldP spid="31760" grpId="0" autoUpdateAnimBg="0"/>
      <p:bldP spid="31762"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170" name="Group 1092"/>
          <p:cNvGrpSpPr>
            <a:grpSpLocks/>
          </p:cNvGrpSpPr>
          <p:nvPr/>
        </p:nvGrpSpPr>
        <p:grpSpPr bwMode="auto">
          <a:xfrm>
            <a:off x="381000" y="793478"/>
            <a:ext cx="8763000" cy="5414962"/>
            <a:chOff x="240" y="861"/>
            <a:chExt cx="5520" cy="3411"/>
          </a:xfrm>
        </p:grpSpPr>
        <p:grpSp>
          <p:nvGrpSpPr>
            <p:cNvPr id="7172" name="Group 1090"/>
            <p:cNvGrpSpPr>
              <a:grpSpLocks/>
            </p:cNvGrpSpPr>
            <p:nvPr/>
          </p:nvGrpSpPr>
          <p:grpSpPr bwMode="auto">
            <a:xfrm>
              <a:off x="240" y="861"/>
              <a:ext cx="5376" cy="3411"/>
              <a:chOff x="240" y="816"/>
              <a:chExt cx="5376" cy="3411"/>
            </a:xfrm>
          </p:grpSpPr>
          <p:sp>
            <p:nvSpPr>
              <p:cNvPr id="7178" name="Rectangle 1045"/>
              <p:cNvSpPr>
                <a:spLocks noChangeArrowheads="1"/>
              </p:cNvSpPr>
              <p:nvPr/>
            </p:nvSpPr>
            <p:spPr bwMode="auto">
              <a:xfrm>
                <a:off x="240" y="818"/>
                <a:ext cx="5328" cy="864"/>
              </a:xfrm>
              <a:prstGeom prst="rect">
                <a:avLst/>
              </a:prstGeom>
              <a:solidFill>
                <a:srgbClr val="CCECFF"/>
              </a:solidFill>
              <a:ln w="38100">
                <a:solidFill>
                  <a:srgbClr val="000080"/>
                </a:solidFill>
                <a:miter lim="800000"/>
                <a:headEnd/>
                <a:tailEnd/>
              </a:ln>
            </p:spPr>
            <p:txBody>
              <a:bodyPr wrap="none" anchor="ctr"/>
              <a:lstStyle/>
              <a:p>
                <a:endParaRPr lang="en-US"/>
              </a:p>
            </p:txBody>
          </p:sp>
          <p:sp>
            <p:nvSpPr>
              <p:cNvPr id="7179" name="Rectangle 1049"/>
              <p:cNvSpPr>
                <a:spLocks noChangeArrowheads="1"/>
              </p:cNvSpPr>
              <p:nvPr/>
            </p:nvSpPr>
            <p:spPr bwMode="auto">
              <a:xfrm>
                <a:off x="240" y="2499"/>
                <a:ext cx="5328" cy="864"/>
              </a:xfrm>
              <a:prstGeom prst="rect">
                <a:avLst/>
              </a:prstGeom>
              <a:solidFill>
                <a:srgbClr val="FFFFB7"/>
              </a:solidFill>
              <a:ln w="38100">
                <a:solidFill>
                  <a:srgbClr val="000080"/>
                </a:solidFill>
                <a:miter lim="800000"/>
                <a:headEnd/>
                <a:tailEnd/>
              </a:ln>
            </p:spPr>
            <p:txBody>
              <a:bodyPr wrap="none" anchor="ctr"/>
              <a:lstStyle/>
              <a:p>
                <a:endParaRPr lang="en-US"/>
              </a:p>
            </p:txBody>
          </p:sp>
          <p:sp>
            <p:nvSpPr>
              <p:cNvPr id="7180" name="Rectangle 1048"/>
              <p:cNvSpPr>
                <a:spLocks noChangeArrowheads="1"/>
              </p:cNvSpPr>
              <p:nvPr/>
            </p:nvSpPr>
            <p:spPr bwMode="auto">
              <a:xfrm>
                <a:off x="240" y="1674"/>
                <a:ext cx="5328" cy="864"/>
              </a:xfrm>
              <a:prstGeom prst="rect">
                <a:avLst/>
              </a:prstGeom>
              <a:solidFill>
                <a:srgbClr val="FFDFBF"/>
              </a:solidFill>
              <a:ln w="38100">
                <a:solidFill>
                  <a:srgbClr val="000080"/>
                </a:solidFill>
                <a:miter lim="800000"/>
                <a:headEnd/>
                <a:tailEnd/>
              </a:ln>
            </p:spPr>
            <p:txBody>
              <a:bodyPr wrap="none" anchor="ctr"/>
              <a:lstStyle/>
              <a:p>
                <a:endParaRPr lang="en-US"/>
              </a:p>
            </p:txBody>
          </p:sp>
          <p:sp>
            <p:nvSpPr>
              <p:cNvPr id="7181" name="Rectangle 1027"/>
              <p:cNvSpPr>
                <a:spLocks noChangeArrowheads="1"/>
              </p:cNvSpPr>
              <p:nvPr/>
            </p:nvSpPr>
            <p:spPr bwMode="auto">
              <a:xfrm>
                <a:off x="1824" y="816"/>
                <a:ext cx="2016" cy="2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algn="ctr" eaLnBrk="0" hangingPunct="0">
                  <a:spcBef>
                    <a:spcPct val="20000"/>
                  </a:spcBef>
                  <a:buFont typeface="Wingdings" pitchFamily="2" charset="2"/>
                  <a:buNone/>
                </a:pPr>
                <a:r>
                  <a:rPr lang="en-US" sz="2000" b="1" i="1">
                    <a:solidFill>
                      <a:srgbClr val="333366"/>
                    </a:solidFill>
                  </a:rPr>
                  <a:t>TOLEDDSBESKATNING</a:t>
                </a:r>
              </a:p>
            </p:txBody>
          </p:sp>
          <p:sp>
            <p:nvSpPr>
              <p:cNvPr id="7182" name="Rectangle 1030"/>
              <p:cNvSpPr>
                <a:spLocks noChangeArrowheads="1"/>
              </p:cNvSpPr>
              <p:nvPr/>
            </p:nvSpPr>
            <p:spPr bwMode="auto">
              <a:xfrm>
                <a:off x="576" y="978"/>
                <a:ext cx="1584" cy="4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333366"/>
                    </a:solidFill>
                  </a:rPr>
                  <a:t>Til kreditorer</a:t>
                </a:r>
              </a:p>
              <a:p>
                <a:pPr marL="342900" indent="-342900" eaLnBrk="0" hangingPunct="0">
                  <a:spcBef>
                    <a:spcPct val="20000"/>
                  </a:spcBef>
                  <a:buFont typeface="Wingdings" pitchFamily="2" charset="2"/>
                  <a:buNone/>
                </a:pPr>
                <a:r>
                  <a:rPr lang="en-US" sz="1800" b="1">
                    <a:solidFill>
                      <a:srgbClr val="333366"/>
                    </a:solidFill>
                  </a:rPr>
                  <a:t>ved lånefinansiering</a:t>
                </a:r>
              </a:p>
            </p:txBody>
          </p:sp>
          <p:sp>
            <p:nvSpPr>
              <p:cNvPr id="7183" name="Rectangle 1031"/>
              <p:cNvSpPr>
                <a:spLocks noChangeArrowheads="1"/>
              </p:cNvSpPr>
              <p:nvPr/>
            </p:nvSpPr>
            <p:spPr bwMode="auto">
              <a:xfrm>
                <a:off x="3936" y="994"/>
                <a:ext cx="1680" cy="4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lstStyle/>
              <a:p>
                <a:pPr marL="342900" indent="-342900" eaLnBrk="0" hangingPunct="0">
                  <a:spcBef>
                    <a:spcPct val="20000"/>
                  </a:spcBef>
                  <a:buFont typeface="Wingdings" pitchFamily="2" charset="2"/>
                  <a:buNone/>
                </a:pPr>
                <a:r>
                  <a:rPr lang="en-US" sz="2000" b="1">
                    <a:solidFill>
                      <a:srgbClr val="333366"/>
                    </a:solidFill>
                  </a:rPr>
                  <a:t>Til eiere ved</a:t>
                </a:r>
              </a:p>
              <a:p>
                <a:pPr marL="342900" indent="-342900" eaLnBrk="0" hangingPunct="0">
                  <a:spcBef>
                    <a:spcPct val="20000"/>
                  </a:spcBef>
                  <a:buFont typeface="Wingdings" pitchFamily="2" charset="2"/>
                  <a:buNone/>
                </a:pPr>
                <a:r>
                  <a:rPr lang="en-US" sz="1800" b="1">
                    <a:solidFill>
                      <a:srgbClr val="333366"/>
                    </a:solidFill>
                  </a:rPr>
                  <a:t>egenkapitalfinansiering</a:t>
                </a:r>
              </a:p>
            </p:txBody>
          </p:sp>
          <p:sp>
            <p:nvSpPr>
              <p:cNvPr id="7184" name="Rectangle 1035"/>
              <p:cNvSpPr>
                <a:spLocks noChangeArrowheads="1"/>
              </p:cNvSpPr>
              <p:nvPr/>
            </p:nvSpPr>
            <p:spPr bwMode="auto">
              <a:xfrm>
                <a:off x="2208" y="1314"/>
                <a:ext cx="624"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Rente</a:t>
                </a:r>
                <a:endParaRPr lang="nb-NO" sz="1800" b="1">
                  <a:solidFill>
                    <a:srgbClr val="333366"/>
                  </a:solidFill>
                </a:endParaRPr>
              </a:p>
            </p:txBody>
          </p:sp>
          <p:sp>
            <p:nvSpPr>
              <p:cNvPr id="7185" name="Rectangle 1036"/>
              <p:cNvSpPr>
                <a:spLocks noChangeArrowheads="1"/>
              </p:cNvSpPr>
              <p:nvPr/>
            </p:nvSpPr>
            <p:spPr bwMode="auto">
              <a:xfrm>
                <a:off x="3024" y="1314"/>
                <a:ext cx="81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Dividende</a:t>
                </a:r>
                <a:endParaRPr lang="nb-NO" sz="1800" b="1">
                  <a:solidFill>
                    <a:srgbClr val="333366"/>
                  </a:solidFill>
                </a:endParaRPr>
              </a:p>
            </p:txBody>
          </p:sp>
          <p:sp>
            <p:nvSpPr>
              <p:cNvPr id="7186" name="Rectangle 1041"/>
              <p:cNvSpPr>
                <a:spLocks noChangeArrowheads="1"/>
              </p:cNvSpPr>
              <p:nvPr/>
            </p:nvSpPr>
            <p:spPr bwMode="auto">
              <a:xfrm>
                <a:off x="432" y="1458"/>
                <a:ext cx="81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i="1">
                    <a:solidFill>
                      <a:srgbClr val="333366"/>
                    </a:solidFill>
                  </a:rPr>
                  <a:t>Skattebeløp</a:t>
                </a:r>
                <a:endParaRPr lang="nb-NO" sz="1800" b="1" i="1">
                  <a:solidFill>
                    <a:srgbClr val="333366"/>
                  </a:solidFill>
                </a:endParaRPr>
              </a:p>
            </p:txBody>
          </p:sp>
          <p:sp>
            <p:nvSpPr>
              <p:cNvPr id="7187" name="Rectangle 1042"/>
              <p:cNvSpPr>
                <a:spLocks noChangeArrowheads="1"/>
              </p:cNvSpPr>
              <p:nvPr/>
            </p:nvSpPr>
            <p:spPr bwMode="auto">
              <a:xfrm>
                <a:off x="4416" y="1458"/>
                <a:ext cx="81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i="1">
                    <a:solidFill>
                      <a:srgbClr val="333366"/>
                    </a:solidFill>
                  </a:rPr>
                  <a:t>Skattebeløp</a:t>
                </a:r>
                <a:endParaRPr lang="nb-NO" sz="1800" b="1" i="1">
                  <a:solidFill>
                    <a:srgbClr val="333366"/>
                  </a:solidFill>
                </a:endParaRPr>
              </a:p>
            </p:txBody>
          </p:sp>
          <p:sp>
            <p:nvSpPr>
              <p:cNvPr id="7188" name="Rectangle 1044"/>
              <p:cNvSpPr>
                <a:spLocks noChangeArrowheads="1"/>
              </p:cNvSpPr>
              <p:nvPr/>
            </p:nvSpPr>
            <p:spPr bwMode="auto">
              <a:xfrm>
                <a:off x="2496" y="1923"/>
                <a:ext cx="816"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BEDRIFT</a:t>
                </a:r>
                <a:endParaRPr lang="nb-NO" sz="1800" b="1">
                  <a:solidFill>
                    <a:srgbClr val="333366"/>
                  </a:solidFill>
                </a:endParaRPr>
              </a:p>
            </p:txBody>
          </p:sp>
          <p:sp>
            <p:nvSpPr>
              <p:cNvPr id="7189" name="Rectangle 1050"/>
              <p:cNvSpPr>
                <a:spLocks noChangeArrowheads="1"/>
              </p:cNvSpPr>
              <p:nvPr/>
            </p:nvSpPr>
            <p:spPr bwMode="auto">
              <a:xfrm>
                <a:off x="240" y="3363"/>
                <a:ext cx="5328" cy="864"/>
              </a:xfrm>
              <a:prstGeom prst="rect">
                <a:avLst/>
              </a:prstGeom>
              <a:solidFill>
                <a:srgbClr val="B7FFB7"/>
              </a:solidFill>
              <a:ln w="38100">
                <a:solidFill>
                  <a:srgbClr val="000080"/>
                </a:solidFill>
                <a:miter lim="800000"/>
                <a:headEnd/>
                <a:tailEnd/>
              </a:ln>
            </p:spPr>
            <p:txBody>
              <a:bodyPr wrap="none" anchor="ctr"/>
              <a:lstStyle/>
              <a:p>
                <a:endParaRPr lang="en-US"/>
              </a:p>
            </p:txBody>
          </p:sp>
          <p:sp>
            <p:nvSpPr>
              <p:cNvPr id="7190" name="Rectangle 1054"/>
              <p:cNvSpPr>
                <a:spLocks noChangeArrowheads="1"/>
              </p:cNvSpPr>
              <p:nvPr/>
            </p:nvSpPr>
            <p:spPr bwMode="auto">
              <a:xfrm>
                <a:off x="2400" y="2787"/>
                <a:ext cx="960"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INVESTOR</a:t>
                </a:r>
                <a:endParaRPr lang="nb-NO" sz="1800" b="1">
                  <a:solidFill>
                    <a:srgbClr val="333366"/>
                  </a:solidFill>
                </a:endParaRPr>
              </a:p>
            </p:txBody>
          </p:sp>
          <p:grpSp>
            <p:nvGrpSpPr>
              <p:cNvPr id="7191" name="Group 1086"/>
              <p:cNvGrpSpPr>
                <a:grpSpLocks/>
              </p:cNvGrpSpPr>
              <p:nvPr/>
            </p:nvGrpSpPr>
            <p:grpSpPr bwMode="auto">
              <a:xfrm>
                <a:off x="2832" y="1411"/>
                <a:ext cx="2600" cy="1344"/>
                <a:chOff x="2832" y="1408"/>
                <a:chExt cx="2600" cy="1344"/>
              </a:xfrm>
            </p:grpSpPr>
            <p:sp>
              <p:nvSpPr>
                <p:cNvPr id="7213" name="Oval 1038"/>
                <p:cNvSpPr>
                  <a:spLocks noChangeArrowheads="1"/>
                </p:cNvSpPr>
                <p:nvPr/>
              </p:nvSpPr>
              <p:spPr bwMode="auto">
                <a:xfrm>
                  <a:off x="3648" y="1792"/>
                  <a:ext cx="336" cy="240"/>
                </a:xfrm>
                <a:prstGeom prst="ellipse">
                  <a:avLst/>
                </a:prstGeom>
                <a:solidFill>
                  <a:schemeClr val="bg1"/>
                </a:solidFill>
                <a:ln w="38100">
                  <a:solidFill>
                    <a:srgbClr val="000080"/>
                  </a:solidFill>
                  <a:round/>
                  <a:headEnd/>
                  <a:tailEnd/>
                </a:ln>
              </p:spPr>
              <p:txBody>
                <a:bodyPr wrap="none" anchor="ctr"/>
                <a:lstStyle/>
                <a:p>
                  <a:endParaRPr lang="en-US"/>
                </a:p>
              </p:txBody>
            </p:sp>
            <p:sp>
              <p:nvSpPr>
                <p:cNvPr id="7214" name="Rectangle 1039"/>
                <p:cNvSpPr>
                  <a:spLocks noChangeArrowheads="1"/>
                </p:cNvSpPr>
                <p:nvPr/>
              </p:nvSpPr>
              <p:spPr bwMode="auto">
                <a:xfrm>
                  <a:off x="4752" y="1792"/>
                  <a:ext cx="680"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800" b="1">
                      <a:solidFill>
                        <a:srgbClr val="333366"/>
                      </a:solidFill>
                    </a:rPr>
                    <a:t>s</a:t>
                  </a:r>
                  <a:r>
                    <a:rPr lang="en-US" sz="1800" b="1" baseline="-25000">
                      <a:solidFill>
                        <a:srgbClr val="333366"/>
                      </a:solidFill>
                    </a:rPr>
                    <a:t>B </a:t>
                  </a:r>
                  <a:r>
                    <a:rPr lang="en-US" sz="1800" b="1">
                      <a:solidFill>
                        <a:srgbClr val="333366"/>
                      </a:solidFill>
                    </a:rPr>
                    <a:t>(28 %)</a:t>
                  </a:r>
                  <a:endParaRPr lang="nb-NO" sz="1800" b="1">
                    <a:solidFill>
                      <a:srgbClr val="333366"/>
                    </a:solidFill>
                  </a:endParaRPr>
                </a:p>
              </p:txBody>
            </p:sp>
            <p:sp>
              <p:nvSpPr>
                <p:cNvPr id="7215" name="Line 1052"/>
                <p:cNvSpPr>
                  <a:spLocks noChangeShapeType="1"/>
                </p:cNvSpPr>
                <p:nvPr/>
              </p:nvSpPr>
              <p:spPr bwMode="auto">
                <a:xfrm>
                  <a:off x="2832" y="1408"/>
                  <a:ext cx="864" cy="432"/>
                </a:xfrm>
                <a:prstGeom prst="line">
                  <a:avLst/>
                </a:prstGeom>
                <a:noFill/>
                <a:ln w="38100">
                  <a:solidFill>
                    <a:srgbClr val="333399"/>
                  </a:solidFill>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16" name="Line 1056"/>
                <p:cNvSpPr>
                  <a:spLocks noChangeShapeType="1"/>
                </p:cNvSpPr>
                <p:nvPr/>
              </p:nvSpPr>
              <p:spPr bwMode="auto">
                <a:xfrm>
                  <a:off x="3816" y="2032"/>
                  <a:ext cx="0" cy="720"/>
                </a:xfrm>
                <a:prstGeom prst="line">
                  <a:avLst/>
                </a:prstGeom>
                <a:noFill/>
                <a:ln w="38100">
                  <a:solidFill>
                    <a:srgbClr val="333399"/>
                  </a:solidFill>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17" name="Line 1061"/>
                <p:cNvSpPr>
                  <a:spLocks noChangeShapeType="1"/>
                </p:cNvSpPr>
                <p:nvPr/>
              </p:nvSpPr>
              <p:spPr bwMode="auto">
                <a:xfrm>
                  <a:off x="3984" y="1912"/>
                  <a:ext cx="624" cy="0"/>
                </a:xfrm>
                <a:prstGeom prst="line">
                  <a:avLst/>
                </a:prstGeom>
                <a:noFill/>
                <a:ln w="38100">
                  <a:solidFill>
                    <a:srgbClr val="333399"/>
                  </a:solidFill>
                  <a:prstDash val="lgDash"/>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18" name="Rectangle 1062"/>
                <p:cNvSpPr>
                  <a:spLocks noChangeArrowheads="1"/>
                </p:cNvSpPr>
                <p:nvPr/>
              </p:nvSpPr>
              <p:spPr bwMode="auto">
                <a:xfrm>
                  <a:off x="3268" y="2304"/>
                  <a:ext cx="428"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800" b="1">
                      <a:solidFill>
                        <a:srgbClr val="333366"/>
                      </a:solidFill>
                    </a:rPr>
                    <a:t>1 - s</a:t>
                  </a:r>
                  <a:r>
                    <a:rPr lang="en-US" sz="1800" b="1" baseline="-25000">
                      <a:solidFill>
                        <a:srgbClr val="333366"/>
                      </a:solidFill>
                    </a:rPr>
                    <a:t>B</a:t>
                  </a:r>
                  <a:endParaRPr lang="nb-NO" sz="1800" b="1">
                    <a:solidFill>
                      <a:srgbClr val="333366"/>
                    </a:solidFill>
                  </a:endParaRPr>
                </a:p>
              </p:txBody>
            </p:sp>
          </p:grpSp>
          <p:grpSp>
            <p:nvGrpSpPr>
              <p:cNvPr id="7192" name="Group 1081"/>
              <p:cNvGrpSpPr>
                <a:grpSpLocks/>
              </p:cNvGrpSpPr>
              <p:nvPr/>
            </p:nvGrpSpPr>
            <p:grpSpPr bwMode="auto">
              <a:xfrm>
                <a:off x="772" y="1410"/>
                <a:ext cx="2060" cy="1344"/>
                <a:chOff x="772" y="1440"/>
                <a:chExt cx="2060" cy="1344"/>
              </a:xfrm>
            </p:grpSpPr>
            <p:sp>
              <p:nvSpPr>
                <p:cNvPr id="7207" name="Oval 1040"/>
                <p:cNvSpPr>
                  <a:spLocks noChangeArrowheads="1"/>
                </p:cNvSpPr>
                <p:nvPr/>
              </p:nvSpPr>
              <p:spPr bwMode="auto">
                <a:xfrm>
                  <a:off x="1680" y="1824"/>
                  <a:ext cx="336" cy="240"/>
                </a:xfrm>
                <a:prstGeom prst="ellipse">
                  <a:avLst/>
                </a:prstGeom>
                <a:solidFill>
                  <a:schemeClr val="bg1"/>
                </a:solidFill>
                <a:ln w="38100">
                  <a:solidFill>
                    <a:srgbClr val="000080"/>
                  </a:solidFill>
                  <a:round/>
                  <a:headEnd/>
                  <a:tailEnd/>
                </a:ln>
              </p:spPr>
              <p:txBody>
                <a:bodyPr wrap="none" anchor="ctr"/>
                <a:lstStyle/>
                <a:p>
                  <a:endParaRPr lang="en-US"/>
                </a:p>
              </p:txBody>
            </p:sp>
            <p:sp>
              <p:nvSpPr>
                <p:cNvPr id="7208" name="Rectangle 1043"/>
                <p:cNvSpPr>
                  <a:spLocks noChangeArrowheads="1"/>
                </p:cNvSpPr>
                <p:nvPr/>
              </p:nvSpPr>
              <p:spPr bwMode="auto">
                <a:xfrm>
                  <a:off x="772" y="1824"/>
                  <a:ext cx="188"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800" b="1">
                      <a:solidFill>
                        <a:srgbClr val="333366"/>
                      </a:solidFill>
                    </a:rPr>
                    <a:t>0</a:t>
                  </a:r>
                  <a:endParaRPr lang="nb-NO" sz="1800" b="1">
                    <a:solidFill>
                      <a:srgbClr val="333366"/>
                    </a:solidFill>
                  </a:endParaRPr>
                </a:p>
              </p:txBody>
            </p:sp>
            <p:sp>
              <p:nvSpPr>
                <p:cNvPr id="7209" name="Line 1051"/>
                <p:cNvSpPr>
                  <a:spLocks noChangeShapeType="1"/>
                </p:cNvSpPr>
                <p:nvPr/>
              </p:nvSpPr>
              <p:spPr bwMode="auto">
                <a:xfrm flipH="1">
                  <a:off x="1968" y="1440"/>
                  <a:ext cx="864" cy="432"/>
                </a:xfrm>
                <a:prstGeom prst="line">
                  <a:avLst/>
                </a:prstGeom>
                <a:noFill/>
                <a:ln w="38100">
                  <a:solidFill>
                    <a:srgbClr val="333399"/>
                  </a:solidFill>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10" name="Line 1058"/>
                <p:cNvSpPr>
                  <a:spLocks noChangeShapeType="1"/>
                </p:cNvSpPr>
                <p:nvPr/>
              </p:nvSpPr>
              <p:spPr bwMode="auto">
                <a:xfrm>
                  <a:off x="1848" y="2064"/>
                  <a:ext cx="0" cy="720"/>
                </a:xfrm>
                <a:prstGeom prst="line">
                  <a:avLst/>
                </a:prstGeom>
                <a:noFill/>
                <a:ln w="38100">
                  <a:solidFill>
                    <a:srgbClr val="333399"/>
                  </a:solidFill>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11" name="Line 1060"/>
                <p:cNvSpPr>
                  <a:spLocks noChangeShapeType="1"/>
                </p:cNvSpPr>
                <p:nvPr/>
              </p:nvSpPr>
              <p:spPr bwMode="auto">
                <a:xfrm flipH="1">
                  <a:off x="1008" y="1944"/>
                  <a:ext cx="672" cy="0"/>
                </a:xfrm>
                <a:prstGeom prst="line">
                  <a:avLst/>
                </a:prstGeom>
                <a:noFill/>
                <a:ln w="38100">
                  <a:solidFill>
                    <a:srgbClr val="333399"/>
                  </a:solidFill>
                  <a:prstDash val="lgDash"/>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12" name="Rectangle 1063"/>
                <p:cNvSpPr>
                  <a:spLocks noChangeArrowheads="1"/>
                </p:cNvSpPr>
                <p:nvPr/>
              </p:nvSpPr>
              <p:spPr bwMode="auto">
                <a:xfrm>
                  <a:off x="1840" y="2361"/>
                  <a:ext cx="188"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800" b="1">
                      <a:solidFill>
                        <a:srgbClr val="333366"/>
                      </a:solidFill>
                    </a:rPr>
                    <a:t>1</a:t>
                  </a:r>
                  <a:endParaRPr lang="nb-NO" sz="1800" b="1">
                    <a:solidFill>
                      <a:srgbClr val="333366"/>
                    </a:solidFill>
                  </a:endParaRPr>
                </a:p>
              </p:txBody>
            </p:sp>
          </p:grpSp>
          <p:grpSp>
            <p:nvGrpSpPr>
              <p:cNvPr id="7193" name="Group 1083"/>
              <p:cNvGrpSpPr>
                <a:grpSpLocks/>
              </p:cNvGrpSpPr>
              <p:nvPr/>
            </p:nvGrpSpPr>
            <p:grpSpPr bwMode="auto">
              <a:xfrm>
                <a:off x="315" y="2787"/>
                <a:ext cx="1701" cy="816"/>
                <a:chOff x="315" y="2784"/>
                <a:chExt cx="1701" cy="816"/>
              </a:xfrm>
            </p:grpSpPr>
            <p:sp>
              <p:nvSpPr>
                <p:cNvPr id="7203" name="Oval 1059"/>
                <p:cNvSpPr>
                  <a:spLocks noChangeArrowheads="1"/>
                </p:cNvSpPr>
                <p:nvPr/>
              </p:nvSpPr>
              <p:spPr bwMode="auto">
                <a:xfrm>
                  <a:off x="1680" y="2784"/>
                  <a:ext cx="336" cy="240"/>
                </a:xfrm>
                <a:prstGeom prst="ellipse">
                  <a:avLst/>
                </a:prstGeom>
                <a:solidFill>
                  <a:schemeClr val="bg1"/>
                </a:solidFill>
                <a:ln w="38100">
                  <a:solidFill>
                    <a:srgbClr val="000080"/>
                  </a:solidFill>
                  <a:round/>
                  <a:headEnd/>
                  <a:tailEnd/>
                </a:ln>
              </p:spPr>
              <p:txBody>
                <a:bodyPr wrap="none" anchor="ctr"/>
                <a:lstStyle/>
                <a:p>
                  <a:endParaRPr lang="en-US"/>
                </a:p>
              </p:txBody>
            </p:sp>
            <p:sp>
              <p:nvSpPr>
                <p:cNvPr id="7204" name="Line 1069"/>
                <p:cNvSpPr>
                  <a:spLocks noChangeShapeType="1"/>
                </p:cNvSpPr>
                <p:nvPr/>
              </p:nvSpPr>
              <p:spPr bwMode="auto">
                <a:xfrm>
                  <a:off x="1854" y="3024"/>
                  <a:ext cx="0" cy="576"/>
                </a:xfrm>
                <a:prstGeom prst="line">
                  <a:avLst/>
                </a:prstGeom>
                <a:noFill/>
                <a:ln w="38100">
                  <a:solidFill>
                    <a:srgbClr val="333399"/>
                  </a:solidFill>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05" name="Line 1071"/>
                <p:cNvSpPr>
                  <a:spLocks noChangeShapeType="1"/>
                </p:cNvSpPr>
                <p:nvPr/>
              </p:nvSpPr>
              <p:spPr bwMode="auto">
                <a:xfrm flipH="1">
                  <a:off x="1008" y="2916"/>
                  <a:ext cx="672" cy="0"/>
                </a:xfrm>
                <a:prstGeom prst="line">
                  <a:avLst/>
                </a:prstGeom>
                <a:noFill/>
                <a:ln w="38100">
                  <a:solidFill>
                    <a:srgbClr val="333399"/>
                  </a:solidFill>
                  <a:prstDash val="lgDash"/>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206" name="Rectangle 1072"/>
                <p:cNvSpPr>
                  <a:spLocks noChangeArrowheads="1"/>
                </p:cNvSpPr>
                <p:nvPr/>
              </p:nvSpPr>
              <p:spPr bwMode="auto">
                <a:xfrm>
                  <a:off x="315" y="2793"/>
                  <a:ext cx="691"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800" b="1">
                      <a:solidFill>
                        <a:srgbClr val="333366"/>
                      </a:solidFill>
                    </a:rPr>
                    <a:t>s</a:t>
                  </a:r>
                  <a:r>
                    <a:rPr lang="en-US" sz="1800" b="1" baseline="-25000">
                      <a:solidFill>
                        <a:srgbClr val="333366"/>
                      </a:solidFill>
                    </a:rPr>
                    <a:t>K </a:t>
                  </a:r>
                  <a:r>
                    <a:rPr lang="en-US" sz="1800" b="1">
                      <a:solidFill>
                        <a:srgbClr val="333366"/>
                      </a:solidFill>
                    </a:rPr>
                    <a:t>(28 %)</a:t>
                  </a:r>
                  <a:endParaRPr lang="nb-NO" sz="1800" b="1">
                    <a:solidFill>
                      <a:srgbClr val="333366"/>
                    </a:solidFill>
                  </a:endParaRPr>
                </a:p>
              </p:txBody>
            </p:sp>
          </p:grpSp>
          <p:grpSp>
            <p:nvGrpSpPr>
              <p:cNvPr id="7194" name="Group 1085"/>
              <p:cNvGrpSpPr>
                <a:grpSpLocks/>
              </p:cNvGrpSpPr>
              <p:nvPr/>
            </p:nvGrpSpPr>
            <p:grpSpPr bwMode="auto">
              <a:xfrm>
                <a:off x="576" y="3537"/>
                <a:ext cx="1536" cy="235"/>
                <a:chOff x="576" y="3567"/>
                <a:chExt cx="1536" cy="235"/>
              </a:xfrm>
            </p:grpSpPr>
            <p:sp>
              <p:nvSpPr>
                <p:cNvPr id="7201" name="Rectangle 1070"/>
                <p:cNvSpPr>
                  <a:spLocks noChangeArrowheads="1"/>
                </p:cNvSpPr>
                <p:nvPr/>
              </p:nvSpPr>
              <p:spPr bwMode="auto">
                <a:xfrm>
                  <a:off x="576" y="3571"/>
                  <a:ext cx="1152"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i="1">
                      <a:solidFill>
                        <a:srgbClr val="333366"/>
                      </a:solidFill>
                    </a:rPr>
                    <a:t>Etter all skatt:</a:t>
                  </a:r>
                  <a:endParaRPr lang="nb-NO" sz="1800" b="1" i="1">
                    <a:solidFill>
                      <a:srgbClr val="333366"/>
                    </a:solidFill>
                  </a:endParaRPr>
                </a:p>
              </p:txBody>
            </p:sp>
            <p:sp>
              <p:nvSpPr>
                <p:cNvPr id="7202" name="Rectangle 1075"/>
                <p:cNvSpPr>
                  <a:spLocks noChangeArrowheads="1"/>
                </p:cNvSpPr>
                <p:nvPr/>
              </p:nvSpPr>
              <p:spPr bwMode="auto">
                <a:xfrm>
                  <a:off x="1613" y="3567"/>
                  <a:ext cx="499"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800" b="1">
                      <a:solidFill>
                        <a:srgbClr val="333366"/>
                      </a:solidFill>
                    </a:rPr>
                    <a:t>(1- s</a:t>
                  </a:r>
                  <a:r>
                    <a:rPr lang="en-US" sz="1800" b="1" baseline="-25000">
                      <a:solidFill>
                        <a:srgbClr val="333366"/>
                      </a:solidFill>
                    </a:rPr>
                    <a:t>K</a:t>
                  </a:r>
                  <a:r>
                    <a:rPr lang="en-US" sz="1800" b="1">
                      <a:solidFill>
                        <a:srgbClr val="333366"/>
                      </a:solidFill>
                    </a:rPr>
                    <a:t>)</a:t>
                  </a:r>
                  <a:endParaRPr lang="nb-NO" sz="1800" b="1">
                    <a:solidFill>
                      <a:srgbClr val="333366"/>
                    </a:solidFill>
                  </a:endParaRPr>
                </a:p>
              </p:txBody>
            </p:sp>
          </p:grpSp>
          <p:sp>
            <p:nvSpPr>
              <p:cNvPr id="7195" name="Rectangle 1076"/>
              <p:cNvSpPr>
                <a:spLocks noChangeArrowheads="1"/>
              </p:cNvSpPr>
              <p:nvPr/>
            </p:nvSpPr>
            <p:spPr bwMode="auto">
              <a:xfrm>
                <a:off x="3408" y="3522"/>
                <a:ext cx="1008"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(1- s</a:t>
                </a:r>
                <a:r>
                  <a:rPr lang="en-US" sz="1800" b="1" baseline="-25000">
                    <a:solidFill>
                      <a:srgbClr val="333366"/>
                    </a:solidFill>
                  </a:rPr>
                  <a:t>B</a:t>
                </a:r>
                <a:r>
                  <a:rPr lang="en-US" sz="1800" b="1">
                    <a:solidFill>
                      <a:srgbClr val="333366"/>
                    </a:solidFill>
                  </a:rPr>
                  <a:t>)</a:t>
                </a:r>
                <a:r>
                  <a:rPr lang="en-US" sz="1800" b="1" baseline="30000">
                    <a:solidFill>
                      <a:srgbClr val="333366"/>
                    </a:solidFill>
                  </a:rPr>
                  <a:t>.</a:t>
                </a:r>
                <a:r>
                  <a:rPr lang="en-US" sz="1800" b="1">
                    <a:solidFill>
                      <a:srgbClr val="333366"/>
                    </a:solidFill>
                  </a:rPr>
                  <a:t>(1- s</a:t>
                </a:r>
                <a:r>
                  <a:rPr lang="en-US" sz="1800" b="1" baseline="-25000">
                    <a:solidFill>
                      <a:srgbClr val="333366"/>
                    </a:solidFill>
                  </a:rPr>
                  <a:t>E</a:t>
                </a:r>
                <a:r>
                  <a:rPr lang="en-US" sz="1800" b="1">
                    <a:solidFill>
                      <a:srgbClr val="333366"/>
                    </a:solidFill>
                  </a:rPr>
                  <a:t>)</a:t>
                </a:r>
                <a:endParaRPr lang="nb-NO" sz="1800" b="1">
                  <a:solidFill>
                    <a:srgbClr val="333366"/>
                  </a:solidFill>
                </a:endParaRPr>
              </a:p>
            </p:txBody>
          </p:sp>
          <p:sp>
            <p:nvSpPr>
              <p:cNvPr id="7196" name="Rectangle 1077"/>
              <p:cNvSpPr>
                <a:spLocks noChangeArrowheads="1"/>
              </p:cNvSpPr>
              <p:nvPr/>
            </p:nvSpPr>
            <p:spPr bwMode="auto">
              <a:xfrm>
                <a:off x="3360" y="3960"/>
                <a:ext cx="1872" cy="233"/>
              </a:xfrm>
              <a:prstGeom prst="rect">
                <a:avLst/>
              </a:prstGeom>
              <a:solidFill>
                <a:srgbClr val="FFFFFF"/>
              </a:solidFill>
              <a:ln w="19050">
                <a:solidFill>
                  <a:schemeClr val="tx1"/>
                </a:solidFill>
                <a:miter lim="800000"/>
                <a:headEnd/>
                <a:tailEnd/>
              </a:ln>
            </p:spPr>
            <p:txBody>
              <a:bodyPr>
                <a:spAutoFit/>
              </a:bodyPr>
              <a:lstStyle/>
              <a:p>
                <a:pPr algn="ctr"/>
                <a:r>
                  <a:rPr lang="en-US" sz="1800" b="1">
                    <a:solidFill>
                      <a:srgbClr val="333366"/>
                    </a:solidFill>
                  </a:rPr>
                  <a:t>n</a:t>
                </a:r>
                <a:r>
                  <a:rPr lang="en-US" sz="1800" b="1" baseline="30000">
                    <a:solidFill>
                      <a:srgbClr val="333366"/>
                    </a:solidFill>
                  </a:rPr>
                  <a:t>*</a:t>
                </a:r>
                <a:r>
                  <a:rPr lang="en-US" sz="1800" b="1">
                    <a:solidFill>
                      <a:srgbClr val="333366"/>
                    </a:solidFill>
                  </a:rPr>
                  <a:t>= (1- s</a:t>
                </a:r>
                <a:r>
                  <a:rPr lang="en-US" sz="1800" b="1" baseline="-25000">
                    <a:solidFill>
                      <a:srgbClr val="333366"/>
                    </a:solidFill>
                  </a:rPr>
                  <a:t>K</a:t>
                </a:r>
                <a:r>
                  <a:rPr lang="en-US" sz="1800" b="1">
                    <a:solidFill>
                      <a:srgbClr val="333366"/>
                    </a:solidFill>
                  </a:rPr>
                  <a:t>) - (1- s</a:t>
                </a:r>
                <a:r>
                  <a:rPr lang="en-US" sz="1800" b="1" baseline="-25000">
                    <a:solidFill>
                      <a:srgbClr val="333366"/>
                    </a:solidFill>
                  </a:rPr>
                  <a:t>B</a:t>
                </a:r>
                <a:r>
                  <a:rPr lang="en-US" sz="1800" b="1">
                    <a:solidFill>
                      <a:srgbClr val="333366"/>
                    </a:solidFill>
                  </a:rPr>
                  <a:t>)</a:t>
                </a:r>
                <a:r>
                  <a:rPr lang="en-US" sz="1800" b="1" baseline="30000">
                    <a:solidFill>
                      <a:srgbClr val="333366"/>
                    </a:solidFill>
                  </a:rPr>
                  <a:t>.</a:t>
                </a:r>
                <a:r>
                  <a:rPr lang="en-US" sz="1800" b="1">
                    <a:solidFill>
                      <a:srgbClr val="333366"/>
                    </a:solidFill>
                  </a:rPr>
                  <a:t>(1- s</a:t>
                </a:r>
                <a:r>
                  <a:rPr lang="en-US" sz="1800" b="1" baseline="-25000">
                    <a:solidFill>
                      <a:srgbClr val="333366"/>
                    </a:solidFill>
                  </a:rPr>
                  <a:t>E</a:t>
                </a:r>
                <a:r>
                  <a:rPr lang="en-US" sz="1800" b="1">
                    <a:solidFill>
                      <a:srgbClr val="333366"/>
                    </a:solidFill>
                  </a:rPr>
                  <a:t>)</a:t>
                </a:r>
                <a:endParaRPr lang="nb-NO" sz="1800" b="1">
                  <a:solidFill>
                    <a:srgbClr val="333366"/>
                  </a:solidFill>
                </a:endParaRPr>
              </a:p>
            </p:txBody>
          </p:sp>
          <p:sp>
            <p:nvSpPr>
              <p:cNvPr id="7197" name="Rectangle 1078"/>
              <p:cNvSpPr>
                <a:spLocks noChangeArrowheads="1"/>
              </p:cNvSpPr>
              <p:nvPr/>
            </p:nvSpPr>
            <p:spPr bwMode="auto">
              <a:xfrm>
                <a:off x="480" y="3963"/>
                <a:ext cx="2928" cy="23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Fordelen ved gjelds- kontra EK-finansiering:</a:t>
                </a:r>
                <a:endParaRPr lang="nb-NO" sz="1800" b="1" i="1">
                  <a:solidFill>
                    <a:srgbClr val="333366"/>
                  </a:solidFill>
                </a:endParaRPr>
              </a:p>
            </p:txBody>
          </p:sp>
          <p:grpSp>
            <p:nvGrpSpPr>
              <p:cNvPr id="7198" name="Group 1087"/>
              <p:cNvGrpSpPr>
                <a:grpSpLocks/>
              </p:cNvGrpSpPr>
              <p:nvPr/>
            </p:nvGrpSpPr>
            <p:grpSpPr bwMode="auto">
              <a:xfrm>
                <a:off x="2640" y="1074"/>
                <a:ext cx="432" cy="336"/>
                <a:chOff x="2640" y="1104"/>
                <a:chExt cx="432" cy="336"/>
              </a:xfrm>
            </p:grpSpPr>
            <p:sp>
              <p:nvSpPr>
                <p:cNvPr id="7199" name="Oval 1032"/>
                <p:cNvSpPr>
                  <a:spLocks noChangeArrowheads="1"/>
                </p:cNvSpPr>
                <p:nvPr/>
              </p:nvSpPr>
              <p:spPr bwMode="auto">
                <a:xfrm>
                  <a:off x="2640" y="1104"/>
                  <a:ext cx="432" cy="336"/>
                </a:xfrm>
                <a:prstGeom prst="ellipse">
                  <a:avLst/>
                </a:prstGeom>
                <a:solidFill>
                  <a:schemeClr val="bg1"/>
                </a:solidFill>
                <a:ln w="38100">
                  <a:solidFill>
                    <a:srgbClr val="000080"/>
                  </a:solidFill>
                  <a:round/>
                  <a:headEnd/>
                  <a:tailEnd/>
                </a:ln>
              </p:spPr>
              <p:txBody>
                <a:bodyPr wrap="none" anchor="ctr"/>
                <a:lstStyle/>
                <a:p>
                  <a:endParaRPr lang="en-US"/>
                </a:p>
              </p:txBody>
            </p:sp>
            <p:sp>
              <p:nvSpPr>
                <p:cNvPr id="7200" name="Rectangle 1033"/>
                <p:cNvSpPr>
                  <a:spLocks noChangeArrowheads="1"/>
                </p:cNvSpPr>
                <p:nvPr/>
              </p:nvSpPr>
              <p:spPr bwMode="auto">
                <a:xfrm>
                  <a:off x="2672" y="1167"/>
                  <a:ext cx="372" cy="2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1600" b="1">
                      <a:solidFill>
                        <a:srgbClr val="333366"/>
                      </a:solidFill>
                    </a:rPr>
                    <a:t>1 kr.</a:t>
                  </a:r>
                  <a:endParaRPr lang="nb-NO" sz="1600" b="1">
                    <a:solidFill>
                      <a:srgbClr val="333366"/>
                    </a:solidFill>
                  </a:endParaRPr>
                </a:p>
              </p:txBody>
            </p:sp>
          </p:grpSp>
        </p:grpSp>
        <p:grpSp>
          <p:nvGrpSpPr>
            <p:cNvPr id="7173" name="Group 1088"/>
            <p:cNvGrpSpPr>
              <a:grpSpLocks/>
            </p:cNvGrpSpPr>
            <p:nvPr/>
          </p:nvGrpSpPr>
          <p:grpSpPr bwMode="auto">
            <a:xfrm>
              <a:off x="3648" y="2796"/>
              <a:ext cx="2112" cy="816"/>
              <a:chOff x="3648" y="2784"/>
              <a:chExt cx="2112" cy="816"/>
            </a:xfrm>
          </p:grpSpPr>
          <p:sp>
            <p:nvSpPr>
              <p:cNvPr id="7174" name="Oval 1057"/>
              <p:cNvSpPr>
                <a:spLocks noChangeArrowheads="1"/>
              </p:cNvSpPr>
              <p:nvPr/>
            </p:nvSpPr>
            <p:spPr bwMode="auto">
              <a:xfrm>
                <a:off x="3648" y="2784"/>
                <a:ext cx="336" cy="240"/>
              </a:xfrm>
              <a:prstGeom prst="ellipse">
                <a:avLst/>
              </a:prstGeom>
              <a:solidFill>
                <a:schemeClr val="bg1"/>
              </a:solidFill>
              <a:ln w="38100">
                <a:solidFill>
                  <a:srgbClr val="000080"/>
                </a:solidFill>
                <a:round/>
                <a:headEnd/>
                <a:tailEnd/>
              </a:ln>
            </p:spPr>
            <p:txBody>
              <a:bodyPr wrap="none" anchor="ctr"/>
              <a:lstStyle/>
              <a:p>
                <a:endParaRPr lang="en-US"/>
              </a:p>
            </p:txBody>
          </p:sp>
          <p:sp>
            <p:nvSpPr>
              <p:cNvPr id="7175" name="Line 1068"/>
              <p:cNvSpPr>
                <a:spLocks noChangeShapeType="1"/>
              </p:cNvSpPr>
              <p:nvPr/>
            </p:nvSpPr>
            <p:spPr bwMode="auto">
              <a:xfrm>
                <a:off x="3822" y="3024"/>
                <a:ext cx="0" cy="576"/>
              </a:xfrm>
              <a:prstGeom prst="line">
                <a:avLst/>
              </a:prstGeom>
              <a:noFill/>
              <a:ln w="38100">
                <a:solidFill>
                  <a:srgbClr val="333399"/>
                </a:solidFill>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sp>
            <p:nvSpPr>
              <p:cNvPr id="7176" name="Rectangle 1073"/>
              <p:cNvSpPr>
                <a:spLocks noChangeArrowheads="1"/>
              </p:cNvSpPr>
              <p:nvPr/>
            </p:nvSpPr>
            <p:spPr bwMode="auto">
              <a:xfrm>
                <a:off x="4560" y="2793"/>
                <a:ext cx="1200" cy="40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1800" b="1">
                    <a:solidFill>
                      <a:srgbClr val="333366"/>
                    </a:solidFill>
                  </a:rPr>
                  <a:t>(1- s</a:t>
                </a:r>
                <a:r>
                  <a:rPr lang="en-US" sz="1800" b="1" baseline="-25000">
                    <a:solidFill>
                      <a:srgbClr val="333366"/>
                    </a:solidFill>
                  </a:rPr>
                  <a:t>B</a:t>
                </a:r>
                <a:r>
                  <a:rPr lang="en-US" sz="1800" b="1">
                    <a:solidFill>
                      <a:srgbClr val="333366"/>
                    </a:solidFill>
                  </a:rPr>
                  <a:t>)</a:t>
                </a:r>
                <a:r>
                  <a:rPr lang="en-US" sz="1800" b="1" baseline="30000">
                    <a:solidFill>
                      <a:srgbClr val="333366"/>
                    </a:solidFill>
                  </a:rPr>
                  <a:t>.</a:t>
                </a:r>
                <a:r>
                  <a:rPr lang="en-US" sz="1800" b="1">
                    <a:solidFill>
                      <a:srgbClr val="333366"/>
                    </a:solidFill>
                  </a:rPr>
                  <a:t>s</a:t>
                </a:r>
                <a:r>
                  <a:rPr lang="en-US" sz="1800" b="1" baseline="-25000">
                    <a:solidFill>
                      <a:srgbClr val="333366"/>
                    </a:solidFill>
                  </a:rPr>
                  <a:t>E </a:t>
                </a:r>
              </a:p>
              <a:p>
                <a:r>
                  <a:rPr lang="en-US" sz="1800" b="1">
                    <a:solidFill>
                      <a:srgbClr val="333366"/>
                    </a:solidFill>
                  </a:rPr>
                  <a:t>(0-28 %)</a:t>
                </a:r>
                <a:endParaRPr lang="nb-NO" sz="1800" b="1">
                  <a:solidFill>
                    <a:srgbClr val="333366"/>
                  </a:solidFill>
                </a:endParaRPr>
              </a:p>
            </p:txBody>
          </p:sp>
          <p:sp>
            <p:nvSpPr>
              <p:cNvPr id="7177" name="Line 1074"/>
              <p:cNvSpPr>
                <a:spLocks noChangeShapeType="1"/>
              </p:cNvSpPr>
              <p:nvPr/>
            </p:nvSpPr>
            <p:spPr bwMode="auto">
              <a:xfrm>
                <a:off x="3984" y="2928"/>
                <a:ext cx="624" cy="0"/>
              </a:xfrm>
              <a:prstGeom prst="line">
                <a:avLst/>
              </a:prstGeom>
              <a:noFill/>
              <a:ln w="38100">
                <a:solidFill>
                  <a:srgbClr val="333399"/>
                </a:solidFill>
                <a:prstDash val="lgDash"/>
                <a:round/>
                <a:headEnd/>
                <a:tailEnd type="stealth" w="med" len="med"/>
              </a:ln>
              <a:extLst>
                <a:ext uri="{909E8E84-426E-40DD-AFC4-6F175D3DCCD1}">
                  <a14:hiddenFill xmlns:a14="http://schemas.microsoft.com/office/drawing/2010/main" xmlns="">
                    <a:noFill/>
                  </a14:hiddenFill>
                </a:ext>
              </a:extLst>
            </p:spPr>
            <p:txBody>
              <a:bodyPr/>
              <a:lstStyle/>
              <a:p>
                <a:endParaRPr lang="en-US"/>
              </a:p>
            </p:txBody>
          </p:sp>
        </p:grpSp>
      </p:grpSp>
      <p:sp>
        <p:nvSpPr>
          <p:cNvPr id="7171" name="Rectangle 1091"/>
          <p:cNvSpPr>
            <a:spLocks noChangeArrowheads="1"/>
          </p:cNvSpPr>
          <p:nvPr/>
        </p:nvSpPr>
        <p:spPr bwMode="auto">
          <a:xfrm>
            <a:off x="685800" y="188640"/>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 (forts.)</a:t>
            </a:r>
          </a:p>
        </p:txBody>
      </p:sp>
    </p:spTree>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9" name="Rectangle 9"/>
          <p:cNvSpPr>
            <a:spLocks noChangeArrowheads="1"/>
          </p:cNvSpPr>
          <p:nvPr/>
        </p:nvSpPr>
        <p:spPr bwMode="auto">
          <a:xfrm>
            <a:off x="776536" y="4697313"/>
            <a:ext cx="6172200" cy="1323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pPr marL="285750" indent="-285750" eaLnBrk="0" hangingPunct="0">
              <a:spcBef>
                <a:spcPct val="50000"/>
              </a:spcBef>
              <a:buClr>
                <a:srgbClr val="CC0066"/>
              </a:buClr>
              <a:buFont typeface="Wingdings" pitchFamily="2" charset="2"/>
              <a:buChar char="Ø"/>
            </a:pPr>
            <a:r>
              <a:rPr lang="en-US" sz="2000" dirty="0" err="1">
                <a:solidFill>
                  <a:srgbClr val="333366"/>
                </a:solidFill>
              </a:rPr>
              <a:t>Hvis</a:t>
            </a:r>
            <a:r>
              <a:rPr lang="en-US" sz="2000" dirty="0">
                <a:solidFill>
                  <a:srgbClr val="333366"/>
                </a:solidFill>
              </a:rPr>
              <a:t> n*  &lt; 0:	</a:t>
            </a:r>
          </a:p>
          <a:p>
            <a:pPr marL="285750" indent="-285750" eaLnBrk="0" hangingPunct="0">
              <a:spcBef>
                <a:spcPct val="50000"/>
              </a:spcBef>
              <a:buClr>
                <a:srgbClr val="CC0066"/>
              </a:buClr>
              <a:buFont typeface="Wingdings" pitchFamily="2" charset="2"/>
              <a:buChar char="Ø"/>
            </a:pPr>
            <a:r>
              <a:rPr lang="en-US" sz="2000" dirty="0" err="1">
                <a:solidFill>
                  <a:srgbClr val="333366"/>
                </a:solidFill>
              </a:rPr>
              <a:t>Hvis</a:t>
            </a:r>
            <a:r>
              <a:rPr lang="en-US" sz="2000" dirty="0">
                <a:solidFill>
                  <a:srgbClr val="333366"/>
                </a:solidFill>
              </a:rPr>
              <a:t> n*  = 0:	</a:t>
            </a:r>
          </a:p>
          <a:p>
            <a:pPr marL="285750" indent="-285750" eaLnBrk="0" hangingPunct="0">
              <a:spcBef>
                <a:spcPct val="50000"/>
              </a:spcBef>
              <a:buClr>
                <a:srgbClr val="CC0066"/>
              </a:buClr>
              <a:buFont typeface="Wingdings" pitchFamily="2" charset="2"/>
              <a:buChar char="Ø"/>
            </a:pPr>
            <a:r>
              <a:rPr lang="en-US" sz="2000" dirty="0" err="1">
                <a:solidFill>
                  <a:srgbClr val="333366"/>
                </a:solidFill>
              </a:rPr>
              <a:t>Hvis</a:t>
            </a:r>
            <a:r>
              <a:rPr lang="en-US" sz="2000" dirty="0">
                <a:solidFill>
                  <a:srgbClr val="333366"/>
                </a:solidFill>
              </a:rPr>
              <a:t> n*  &gt; 0:	</a:t>
            </a:r>
          </a:p>
        </p:txBody>
      </p:sp>
      <p:sp>
        <p:nvSpPr>
          <p:cNvPr id="35852" name="Rectangle 12"/>
          <p:cNvSpPr>
            <a:spLocks noChangeArrowheads="1"/>
          </p:cNvSpPr>
          <p:nvPr/>
        </p:nvSpPr>
        <p:spPr bwMode="auto">
          <a:xfrm>
            <a:off x="776536" y="3349526"/>
            <a:ext cx="80772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n*: årlig kontantstrømsfordel ved gjeld pr. krone av selskapets kontantstrøm </a:t>
            </a:r>
          </a:p>
          <a:p>
            <a:r>
              <a:rPr lang="en-US" sz="2000">
                <a:solidFill>
                  <a:srgbClr val="333366"/>
                </a:solidFill>
              </a:rPr>
              <a:t>      fra driften før skatt</a:t>
            </a:r>
            <a:endParaRPr lang="nb-NO" sz="2000">
              <a:solidFill>
                <a:srgbClr val="333366"/>
              </a:solidFill>
            </a:endParaRPr>
          </a:p>
        </p:txBody>
      </p:sp>
      <p:sp>
        <p:nvSpPr>
          <p:cNvPr id="8196" name="Rectangle 57"/>
          <p:cNvSpPr>
            <a:spLocks noChangeArrowheads="1"/>
          </p:cNvSpPr>
          <p:nvPr/>
        </p:nvSpPr>
        <p:spPr bwMode="auto">
          <a:xfrm>
            <a:off x="827336" y="1817588"/>
            <a:ext cx="3886200" cy="457200"/>
          </a:xfrm>
          <a:prstGeom prst="rect">
            <a:avLst/>
          </a:prstGeom>
          <a:noFill/>
          <a:ln w="38100">
            <a:solidFill>
              <a:srgbClr val="FF3300"/>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n* = </a:t>
            </a:r>
            <a:r>
              <a:rPr lang="en-US" sz="2000" smtClean="0">
                <a:solidFill>
                  <a:srgbClr val="333366"/>
                </a:solidFill>
              </a:rPr>
              <a:t>(</a:t>
            </a:r>
            <a:r>
              <a:rPr lang="en-US" sz="2000">
                <a:solidFill>
                  <a:srgbClr val="333366"/>
                </a:solidFill>
              </a:rPr>
              <a:t>1 – s</a:t>
            </a:r>
            <a:r>
              <a:rPr lang="en-US" sz="2000" baseline="-25000">
                <a:solidFill>
                  <a:srgbClr val="333366"/>
                </a:solidFill>
              </a:rPr>
              <a:t>K</a:t>
            </a:r>
            <a:r>
              <a:rPr lang="en-US" sz="2000">
                <a:solidFill>
                  <a:srgbClr val="333366"/>
                </a:solidFill>
              </a:rPr>
              <a:t>) –  (1 – s</a:t>
            </a:r>
            <a:r>
              <a:rPr lang="en-US" sz="2000" baseline="-25000">
                <a:solidFill>
                  <a:srgbClr val="333366"/>
                </a:solidFill>
              </a:rPr>
              <a:t>B</a:t>
            </a:r>
            <a:r>
              <a:rPr lang="en-US" sz="2000">
                <a:solidFill>
                  <a:srgbClr val="333366"/>
                </a:solidFill>
              </a:rPr>
              <a:t>) </a:t>
            </a:r>
            <a:r>
              <a:rPr lang="en-US" sz="2000" b="1" baseline="30000">
                <a:solidFill>
                  <a:srgbClr val="333366"/>
                </a:solidFill>
              </a:rPr>
              <a:t>. </a:t>
            </a:r>
            <a:r>
              <a:rPr lang="en-US" sz="2000">
                <a:solidFill>
                  <a:srgbClr val="333366"/>
                </a:solidFill>
              </a:rPr>
              <a:t>(1 – s</a:t>
            </a:r>
            <a:r>
              <a:rPr lang="en-US" sz="2000" baseline="-25000">
                <a:solidFill>
                  <a:srgbClr val="333366"/>
                </a:solidFill>
              </a:rPr>
              <a:t>E</a:t>
            </a:r>
            <a:r>
              <a:rPr lang="en-US" sz="2000" smtClean="0">
                <a:solidFill>
                  <a:srgbClr val="333366"/>
                </a:solidFill>
              </a:rPr>
              <a:t>)</a:t>
            </a:r>
            <a:endParaRPr lang="en-US" sz="2000">
              <a:solidFill>
                <a:srgbClr val="333366"/>
              </a:solidFill>
            </a:endParaRPr>
          </a:p>
        </p:txBody>
      </p:sp>
      <p:sp>
        <p:nvSpPr>
          <p:cNvPr id="8197" name="Rectangle 197"/>
          <p:cNvSpPr>
            <a:spLocks noChangeArrowheads="1"/>
          </p:cNvSpPr>
          <p:nvPr/>
        </p:nvSpPr>
        <p:spPr bwMode="auto">
          <a:xfrm>
            <a:off x="395536" y="903188"/>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 (forts.)</a:t>
            </a:r>
          </a:p>
        </p:txBody>
      </p:sp>
      <p:pic>
        <p:nvPicPr>
          <p:cNvPr id="8198" name="Picture 7"/>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5038974" y="901601"/>
            <a:ext cx="3814762" cy="23764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52"/>
                                        </p:tgtEl>
                                        <p:attrNameLst>
                                          <p:attrName>style.visibility</p:attrName>
                                        </p:attrNameLst>
                                      </p:cBhvr>
                                      <p:to>
                                        <p:strVal val="visible"/>
                                      </p:to>
                                    </p:set>
                                    <p:animEffect transition="in" filter="dissolve">
                                      <p:cBhvr>
                                        <p:cTn id="7" dur="500"/>
                                        <p:tgtEl>
                                          <p:spTgt spid="3585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5849">
                                            <p:txEl>
                                              <p:pRg st="0" end="0"/>
                                            </p:txEl>
                                          </p:spTgt>
                                        </p:tgtEl>
                                        <p:attrNameLst>
                                          <p:attrName>style.visibility</p:attrName>
                                        </p:attrNameLst>
                                      </p:cBhvr>
                                      <p:to>
                                        <p:strVal val="visible"/>
                                      </p:to>
                                    </p:set>
                                    <p:animEffect transition="in" filter="dissolve">
                                      <p:cBhvr>
                                        <p:cTn id="12" dur="500"/>
                                        <p:tgtEl>
                                          <p:spTgt spid="35849">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5849">
                                            <p:txEl>
                                              <p:pRg st="1" end="1"/>
                                            </p:txEl>
                                          </p:spTgt>
                                        </p:tgtEl>
                                        <p:attrNameLst>
                                          <p:attrName>style.visibility</p:attrName>
                                        </p:attrNameLst>
                                      </p:cBhvr>
                                      <p:to>
                                        <p:strVal val="visible"/>
                                      </p:to>
                                    </p:set>
                                    <p:animEffect transition="in" filter="dissolve">
                                      <p:cBhvr>
                                        <p:cTn id="17" dur="500"/>
                                        <p:tgtEl>
                                          <p:spTgt spid="35849">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35849">
                                            <p:txEl>
                                              <p:pRg st="2" end="2"/>
                                            </p:txEl>
                                          </p:spTgt>
                                        </p:tgtEl>
                                        <p:attrNameLst>
                                          <p:attrName>style.visibility</p:attrName>
                                        </p:attrNameLst>
                                      </p:cBhvr>
                                      <p:to>
                                        <p:strVal val="visible"/>
                                      </p:to>
                                    </p:set>
                                    <p:animEffect transition="in" filter="dissolve">
                                      <p:cBhvr>
                                        <p:cTn id="22" dur="500"/>
                                        <p:tgtEl>
                                          <p:spTgt spid="358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9" grpId="0" build="p" autoUpdateAnimBg="0"/>
      <p:bldP spid="35852"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899344" y="1458888"/>
            <a:ext cx="3886200" cy="457200"/>
          </a:xfrm>
          <a:prstGeom prst="rect">
            <a:avLst/>
          </a:prstGeom>
          <a:noFill/>
          <a:ln w="38100">
            <a:solidFill>
              <a:srgbClr val="FF3300"/>
            </a:solidFill>
            <a:miter lim="800000"/>
            <a:headEnd/>
            <a:tailEnd/>
          </a:ln>
          <a:extLst>
            <a:ext uri="{909E8E84-426E-40DD-AFC4-6F175D3DCCD1}">
              <a14:hiddenFill xmlns:a14="http://schemas.microsoft.com/office/drawing/2010/main" xmlns="">
                <a:solidFill>
                  <a:srgbClr val="FFFFFF"/>
                </a:solidFill>
              </a14:hiddenFill>
            </a:ext>
          </a:extLst>
        </p:spPr>
        <p:txBody>
          <a:bodyPr lIns="92075" tIns="46038" rIns="92075" bIns="46038"/>
          <a:lstStyle/>
          <a:p>
            <a:pPr marL="342900" indent="-342900" eaLnBrk="0" hangingPunct="0">
              <a:spcBef>
                <a:spcPct val="20000"/>
              </a:spcBef>
              <a:buFont typeface="Wingdings" pitchFamily="2" charset="2"/>
              <a:buNone/>
            </a:pPr>
            <a:r>
              <a:rPr lang="en-US" sz="2000">
                <a:solidFill>
                  <a:srgbClr val="333366"/>
                </a:solidFill>
              </a:rPr>
              <a:t>n* = </a:t>
            </a:r>
            <a:r>
              <a:rPr lang="en-US" sz="2000" smtClean="0">
                <a:solidFill>
                  <a:srgbClr val="333366"/>
                </a:solidFill>
              </a:rPr>
              <a:t>(</a:t>
            </a:r>
            <a:r>
              <a:rPr lang="en-US" sz="2000">
                <a:solidFill>
                  <a:srgbClr val="333366"/>
                </a:solidFill>
              </a:rPr>
              <a:t>1 – s</a:t>
            </a:r>
            <a:r>
              <a:rPr lang="en-US" sz="2000" baseline="-25000">
                <a:solidFill>
                  <a:srgbClr val="333366"/>
                </a:solidFill>
              </a:rPr>
              <a:t>K</a:t>
            </a:r>
            <a:r>
              <a:rPr lang="en-US" sz="2000">
                <a:solidFill>
                  <a:srgbClr val="333366"/>
                </a:solidFill>
              </a:rPr>
              <a:t>) –  (1 – s</a:t>
            </a:r>
            <a:r>
              <a:rPr lang="en-US" sz="2000" baseline="-25000">
                <a:solidFill>
                  <a:srgbClr val="333366"/>
                </a:solidFill>
              </a:rPr>
              <a:t>B</a:t>
            </a:r>
            <a:r>
              <a:rPr lang="en-US" sz="2000">
                <a:solidFill>
                  <a:srgbClr val="333366"/>
                </a:solidFill>
              </a:rPr>
              <a:t>) </a:t>
            </a:r>
            <a:r>
              <a:rPr lang="en-US" sz="2000" b="1" baseline="30000">
                <a:solidFill>
                  <a:srgbClr val="333366"/>
                </a:solidFill>
              </a:rPr>
              <a:t>. </a:t>
            </a:r>
            <a:r>
              <a:rPr lang="en-US" sz="2000">
                <a:solidFill>
                  <a:srgbClr val="333366"/>
                </a:solidFill>
              </a:rPr>
              <a:t>(1 – s</a:t>
            </a:r>
            <a:r>
              <a:rPr lang="en-US" sz="2000" baseline="-25000">
                <a:solidFill>
                  <a:srgbClr val="333366"/>
                </a:solidFill>
              </a:rPr>
              <a:t>E</a:t>
            </a:r>
            <a:r>
              <a:rPr lang="en-US" sz="2000" smtClean="0">
                <a:solidFill>
                  <a:srgbClr val="333366"/>
                </a:solidFill>
              </a:rPr>
              <a:t>)</a:t>
            </a:r>
            <a:endParaRPr lang="en-US" sz="2000">
              <a:solidFill>
                <a:srgbClr val="333366"/>
              </a:solidFill>
            </a:endParaRPr>
          </a:p>
        </p:txBody>
      </p:sp>
      <p:sp>
        <p:nvSpPr>
          <p:cNvPr id="9219" name="Rectangle 5"/>
          <p:cNvSpPr>
            <a:spLocks noChangeArrowheads="1"/>
          </p:cNvSpPr>
          <p:nvPr/>
        </p:nvSpPr>
        <p:spPr bwMode="auto">
          <a:xfrm>
            <a:off x="696144" y="2052613"/>
            <a:ext cx="8077200"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b="1">
                <a:solidFill>
                  <a:srgbClr val="333366"/>
                </a:solidFill>
              </a:rPr>
              <a:t> Skatt og optimal gjeldsgrad og skatt, noen </a:t>
            </a:r>
          </a:p>
          <a:p>
            <a:r>
              <a:rPr lang="en-US" sz="2000" b="1">
                <a:solidFill>
                  <a:srgbClr val="333366"/>
                </a:solidFill>
              </a:rPr>
              <a:t> spesialtilfeller</a:t>
            </a:r>
            <a:endParaRPr lang="nb-NO" sz="2000" b="1">
              <a:solidFill>
                <a:srgbClr val="333366"/>
              </a:solidFill>
            </a:endParaRPr>
          </a:p>
        </p:txBody>
      </p:sp>
      <p:sp>
        <p:nvSpPr>
          <p:cNvPr id="67590" name="Rectangle 6"/>
          <p:cNvSpPr>
            <a:spLocks noChangeArrowheads="1"/>
          </p:cNvSpPr>
          <p:nvPr/>
        </p:nvSpPr>
        <p:spPr bwMode="auto">
          <a:xfrm>
            <a:off x="772344" y="2754288"/>
            <a:ext cx="28956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1. Skattefrihet: n*= 0</a:t>
            </a:r>
            <a:endParaRPr lang="nb-NO" sz="2000">
              <a:solidFill>
                <a:srgbClr val="333366"/>
              </a:solidFill>
            </a:endParaRPr>
          </a:p>
        </p:txBody>
      </p:sp>
      <p:sp>
        <p:nvSpPr>
          <p:cNvPr id="67591" name="Rectangle 7"/>
          <p:cNvSpPr>
            <a:spLocks noChangeArrowheads="1"/>
          </p:cNvSpPr>
          <p:nvPr/>
        </p:nvSpPr>
        <p:spPr bwMode="auto">
          <a:xfrm>
            <a:off x="772344" y="3760763"/>
            <a:ext cx="47244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2. Kun selskapsskatt (ettleddsskatt): n* = s</a:t>
            </a:r>
            <a:r>
              <a:rPr lang="en-US" sz="2000" baseline="-25000">
                <a:solidFill>
                  <a:srgbClr val="333366"/>
                </a:solidFill>
              </a:rPr>
              <a:t>B</a:t>
            </a:r>
            <a:r>
              <a:rPr lang="en-US" sz="2000">
                <a:solidFill>
                  <a:srgbClr val="333366"/>
                </a:solidFill>
              </a:rPr>
              <a:t> </a:t>
            </a:r>
            <a:endParaRPr lang="nb-NO" sz="2000">
              <a:solidFill>
                <a:srgbClr val="333366"/>
              </a:solidFill>
            </a:endParaRPr>
          </a:p>
        </p:txBody>
      </p:sp>
      <p:sp>
        <p:nvSpPr>
          <p:cNvPr id="67592" name="Rectangle 8"/>
          <p:cNvSpPr>
            <a:spLocks noChangeArrowheads="1"/>
          </p:cNvSpPr>
          <p:nvPr/>
        </p:nvSpPr>
        <p:spPr bwMode="auto">
          <a:xfrm>
            <a:off x="5725344" y="2754288"/>
            <a:ext cx="2717800" cy="396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p>
            <a:r>
              <a:rPr lang="en-US" sz="2000">
                <a:solidFill>
                  <a:srgbClr val="333366"/>
                </a:solidFill>
              </a:rPr>
              <a:t>Ingen optimal gjeldsgrad</a:t>
            </a:r>
            <a:endParaRPr lang="nb-NO" sz="2000">
              <a:solidFill>
                <a:srgbClr val="333366"/>
              </a:solidFill>
            </a:endParaRPr>
          </a:p>
        </p:txBody>
      </p:sp>
      <p:sp>
        <p:nvSpPr>
          <p:cNvPr id="67593" name="Rectangle 9"/>
          <p:cNvSpPr>
            <a:spLocks noChangeArrowheads="1"/>
          </p:cNvSpPr>
          <p:nvPr/>
        </p:nvSpPr>
        <p:spPr bwMode="auto">
          <a:xfrm>
            <a:off x="5688832" y="3744888"/>
            <a:ext cx="3389312"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Gjeld favoriseres; bedre jo høyere skattesats</a:t>
            </a:r>
            <a:endParaRPr lang="nb-NO" sz="2000">
              <a:solidFill>
                <a:srgbClr val="333366"/>
              </a:solidFill>
            </a:endParaRPr>
          </a:p>
        </p:txBody>
      </p:sp>
      <p:sp>
        <p:nvSpPr>
          <p:cNvPr id="67594" name="Rectangle 10"/>
          <p:cNvSpPr>
            <a:spLocks noChangeArrowheads="1"/>
          </p:cNvSpPr>
          <p:nvPr/>
        </p:nvSpPr>
        <p:spPr bwMode="auto">
          <a:xfrm>
            <a:off x="772344" y="4979963"/>
            <a:ext cx="4724400" cy="13112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3. Toleddsskatt med nøytral </a:t>
            </a:r>
          </a:p>
          <a:p>
            <a:r>
              <a:rPr lang="en-US" sz="2000">
                <a:solidFill>
                  <a:srgbClr val="333366"/>
                </a:solidFill>
              </a:rPr>
              <a:t>    investorbeskatning (eier og kreditor   </a:t>
            </a:r>
          </a:p>
          <a:p>
            <a:r>
              <a:rPr lang="en-US" sz="2000">
                <a:solidFill>
                  <a:srgbClr val="333366"/>
                </a:solidFill>
              </a:rPr>
              <a:t>    beskattes likt): s</a:t>
            </a:r>
            <a:r>
              <a:rPr lang="en-US" sz="2000" baseline="-25000">
                <a:solidFill>
                  <a:srgbClr val="333366"/>
                </a:solidFill>
              </a:rPr>
              <a:t>K</a:t>
            </a:r>
            <a:r>
              <a:rPr lang="en-US" sz="2000">
                <a:solidFill>
                  <a:srgbClr val="333366"/>
                </a:solidFill>
              </a:rPr>
              <a:t>= s</a:t>
            </a:r>
            <a:r>
              <a:rPr lang="en-US" sz="2000" baseline="-25000">
                <a:solidFill>
                  <a:srgbClr val="333366"/>
                </a:solidFill>
              </a:rPr>
              <a:t>E</a:t>
            </a:r>
            <a:endParaRPr lang="en-US" sz="2000">
              <a:solidFill>
                <a:srgbClr val="333366"/>
              </a:solidFill>
              <a:latin typeface="Wingdings 3" pitchFamily="18" charset="2"/>
            </a:endParaRPr>
          </a:p>
          <a:p>
            <a:r>
              <a:rPr lang="en-US" sz="2000">
                <a:solidFill>
                  <a:srgbClr val="333366"/>
                </a:solidFill>
                <a:latin typeface="Wingdings 3" pitchFamily="18" charset="2"/>
              </a:rPr>
              <a:t> a </a:t>
            </a:r>
            <a:r>
              <a:rPr lang="en-US" sz="2000">
                <a:solidFill>
                  <a:srgbClr val="333366"/>
                </a:solidFill>
              </a:rPr>
              <a:t>n* =  s</a:t>
            </a:r>
            <a:r>
              <a:rPr lang="en-US" sz="2000" baseline="-25000">
                <a:solidFill>
                  <a:srgbClr val="333366"/>
                </a:solidFill>
              </a:rPr>
              <a:t>B</a:t>
            </a:r>
            <a:r>
              <a:rPr lang="en-US" sz="2000">
                <a:solidFill>
                  <a:srgbClr val="333366"/>
                </a:solidFill>
              </a:rPr>
              <a:t> </a:t>
            </a:r>
            <a:r>
              <a:rPr lang="en-US" sz="2000" b="1" baseline="30000">
                <a:solidFill>
                  <a:srgbClr val="333366"/>
                </a:solidFill>
              </a:rPr>
              <a:t>. </a:t>
            </a:r>
            <a:r>
              <a:rPr lang="en-US" sz="2000">
                <a:solidFill>
                  <a:srgbClr val="333366"/>
                </a:solidFill>
              </a:rPr>
              <a:t>(1 – s</a:t>
            </a:r>
            <a:r>
              <a:rPr lang="en-US" sz="2000" baseline="-25000">
                <a:solidFill>
                  <a:srgbClr val="333366"/>
                </a:solidFill>
              </a:rPr>
              <a:t>K</a:t>
            </a:r>
            <a:r>
              <a:rPr lang="en-US" sz="2000">
                <a:solidFill>
                  <a:srgbClr val="333366"/>
                </a:solidFill>
              </a:rPr>
              <a:t>)</a:t>
            </a:r>
            <a:endParaRPr lang="nb-NO" sz="2000">
              <a:solidFill>
                <a:srgbClr val="333366"/>
              </a:solidFill>
            </a:endParaRPr>
          </a:p>
        </p:txBody>
      </p:sp>
      <p:sp>
        <p:nvSpPr>
          <p:cNvPr id="67595" name="Rectangle 11"/>
          <p:cNvSpPr>
            <a:spLocks noChangeArrowheads="1"/>
          </p:cNvSpPr>
          <p:nvPr/>
        </p:nvSpPr>
        <p:spPr bwMode="auto">
          <a:xfrm>
            <a:off x="5725344" y="4964088"/>
            <a:ext cx="3389313" cy="7016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Gjeld favoriseres, bedre jo høyere selskapsskattesats</a:t>
            </a:r>
            <a:endParaRPr lang="nb-NO" sz="2000">
              <a:solidFill>
                <a:srgbClr val="333366"/>
              </a:solidFill>
            </a:endParaRPr>
          </a:p>
        </p:txBody>
      </p:sp>
      <p:grpSp>
        <p:nvGrpSpPr>
          <p:cNvPr id="2" name="Group 16"/>
          <p:cNvGrpSpPr>
            <a:grpSpLocks/>
          </p:cNvGrpSpPr>
          <p:nvPr/>
        </p:nvGrpSpPr>
        <p:grpSpPr bwMode="auto">
          <a:xfrm>
            <a:off x="4048944" y="4384651"/>
            <a:ext cx="1662113" cy="900112"/>
            <a:chOff x="2544" y="2505"/>
            <a:chExt cx="1047" cy="567"/>
          </a:xfrm>
        </p:grpSpPr>
        <p:grpSp>
          <p:nvGrpSpPr>
            <p:cNvPr id="9234" name="Group 14"/>
            <p:cNvGrpSpPr>
              <a:grpSpLocks/>
            </p:cNvGrpSpPr>
            <p:nvPr/>
          </p:nvGrpSpPr>
          <p:grpSpPr bwMode="auto">
            <a:xfrm>
              <a:off x="2544" y="2640"/>
              <a:ext cx="912" cy="432"/>
              <a:chOff x="1164" y="2640"/>
              <a:chExt cx="912" cy="432"/>
            </a:xfrm>
          </p:grpSpPr>
          <p:sp>
            <p:nvSpPr>
              <p:cNvPr id="9236" name="Rectangle 12"/>
              <p:cNvSpPr>
                <a:spLocks noChangeArrowheads="1"/>
              </p:cNvSpPr>
              <p:nvPr/>
            </p:nvSpPr>
            <p:spPr bwMode="auto">
              <a:xfrm>
                <a:off x="1200" y="2736"/>
                <a:ext cx="86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M&amp;M63</a:t>
                </a:r>
                <a:endParaRPr lang="nb-NO" sz="2000">
                  <a:solidFill>
                    <a:srgbClr val="333366"/>
                  </a:solidFill>
                </a:endParaRPr>
              </a:p>
            </p:txBody>
          </p:sp>
          <p:sp>
            <p:nvSpPr>
              <p:cNvPr id="9237" name="Oval 13"/>
              <p:cNvSpPr>
                <a:spLocks noChangeArrowheads="1"/>
              </p:cNvSpPr>
              <p:nvPr/>
            </p:nvSpPr>
            <p:spPr bwMode="auto">
              <a:xfrm>
                <a:off x="1164" y="2640"/>
                <a:ext cx="912" cy="432"/>
              </a:xfrm>
              <a:prstGeom prst="ellipse">
                <a:avLst/>
              </a:prstGeom>
              <a:noFill/>
              <a:ln w="38100">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sp>
          <p:nvSpPr>
            <p:cNvPr id="9235" name="Line 15"/>
            <p:cNvSpPr>
              <a:spLocks noChangeShapeType="1"/>
            </p:cNvSpPr>
            <p:nvPr/>
          </p:nvSpPr>
          <p:spPr bwMode="auto">
            <a:xfrm flipV="1">
              <a:off x="3399" y="2505"/>
              <a:ext cx="192" cy="240"/>
            </a:xfrm>
            <a:prstGeom prst="line">
              <a:avLst/>
            </a:prstGeom>
            <a:noFill/>
            <a:ln w="76200">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grpSp>
      <p:grpSp>
        <p:nvGrpSpPr>
          <p:cNvPr id="4" name="Group 22"/>
          <p:cNvGrpSpPr>
            <a:grpSpLocks/>
          </p:cNvGrpSpPr>
          <p:nvPr/>
        </p:nvGrpSpPr>
        <p:grpSpPr bwMode="auto">
          <a:xfrm>
            <a:off x="3744144" y="3044801"/>
            <a:ext cx="1879600" cy="685800"/>
            <a:chOff x="2352" y="1911"/>
            <a:chExt cx="1184" cy="432"/>
          </a:xfrm>
        </p:grpSpPr>
        <p:grpSp>
          <p:nvGrpSpPr>
            <p:cNvPr id="9230" name="Group 18"/>
            <p:cNvGrpSpPr>
              <a:grpSpLocks/>
            </p:cNvGrpSpPr>
            <p:nvPr/>
          </p:nvGrpSpPr>
          <p:grpSpPr bwMode="auto">
            <a:xfrm>
              <a:off x="2352" y="1911"/>
              <a:ext cx="912" cy="432"/>
              <a:chOff x="1164" y="2640"/>
              <a:chExt cx="912" cy="432"/>
            </a:xfrm>
          </p:grpSpPr>
          <p:sp>
            <p:nvSpPr>
              <p:cNvPr id="9232" name="Rectangle 19"/>
              <p:cNvSpPr>
                <a:spLocks noChangeArrowheads="1"/>
              </p:cNvSpPr>
              <p:nvPr/>
            </p:nvSpPr>
            <p:spPr bwMode="auto">
              <a:xfrm>
                <a:off x="1200" y="2736"/>
                <a:ext cx="864" cy="2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sz="2000">
                    <a:solidFill>
                      <a:srgbClr val="333366"/>
                    </a:solidFill>
                  </a:rPr>
                  <a:t>M&amp;M58</a:t>
                </a:r>
                <a:endParaRPr lang="nb-NO" sz="2000">
                  <a:solidFill>
                    <a:srgbClr val="333366"/>
                  </a:solidFill>
                </a:endParaRPr>
              </a:p>
            </p:txBody>
          </p:sp>
          <p:sp>
            <p:nvSpPr>
              <p:cNvPr id="9233" name="Oval 20"/>
              <p:cNvSpPr>
                <a:spLocks noChangeArrowheads="1"/>
              </p:cNvSpPr>
              <p:nvPr/>
            </p:nvSpPr>
            <p:spPr bwMode="auto">
              <a:xfrm>
                <a:off x="1164" y="2640"/>
                <a:ext cx="912" cy="432"/>
              </a:xfrm>
              <a:prstGeom prst="ellipse">
                <a:avLst/>
              </a:prstGeom>
              <a:noFill/>
              <a:ln w="38100">
                <a:solidFill>
                  <a:srgbClr val="FF0000"/>
                </a:solidFill>
                <a:round/>
                <a:headEnd/>
                <a:tailEnd/>
              </a:ln>
              <a:extLst>
                <a:ext uri="{909E8E84-426E-40DD-AFC4-6F175D3DCCD1}">
                  <a14:hiddenFill xmlns:a14="http://schemas.microsoft.com/office/drawing/2010/main" xmlns="">
                    <a:solidFill>
                      <a:srgbClr val="FFFFFF"/>
                    </a:solidFill>
                  </a14:hiddenFill>
                </a:ext>
              </a:extLst>
            </p:spPr>
            <p:txBody>
              <a:bodyPr wrap="none" anchor="ctr"/>
              <a:lstStyle/>
              <a:p>
                <a:endParaRPr lang="en-US"/>
              </a:p>
            </p:txBody>
          </p:sp>
        </p:grpSp>
        <p:sp>
          <p:nvSpPr>
            <p:cNvPr id="9231" name="Line 21"/>
            <p:cNvSpPr>
              <a:spLocks noChangeShapeType="1"/>
            </p:cNvSpPr>
            <p:nvPr/>
          </p:nvSpPr>
          <p:spPr bwMode="auto">
            <a:xfrm flipV="1">
              <a:off x="3200" y="1920"/>
              <a:ext cx="336" cy="96"/>
            </a:xfrm>
            <a:prstGeom prst="line">
              <a:avLst/>
            </a:prstGeom>
            <a:noFill/>
            <a:ln w="76200">
              <a:solidFill>
                <a:srgbClr val="FF0000"/>
              </a:solidFill>
              <a:round/>
              <a:headEnd/>
              <a:tailEnd type="triangle" w="med" len="med"/>
            </a:ln>
            <a:extLst>
              <a:ext uri="{909E8E84-426E-40DD-AFC4-6F175D3DCCD1}">
                <a14:hiddenFill xmlns:a14="http://schemas.microsoft.com/office/drawing/2010/main" xmlns="">
                  <a:noFill/>
                </a14:hiddenFill>
              </a:ext>
            </a:extLst>
          </p:spPr>
          <p:txBody>
            <a:bodyPr/>
            <a:lstStyle/>
            <a:p>
              <a:endParaRPr lang="en-US"/>
            </a:p>
          </p:txBody>
        </p:sp>
      </p:grpSp>
      <p:sp>
        <p:nvSpPr>
          <p:cNvPr id="9228" name="Rectangle 25"/>
          <p:cNvSpPr>
            <a:spLocks noChangeArrowheads="1"/>
          </p:cNvSpPr>
          <p:nvPr/>
        </p:nvSpPr>
        <p:spPr bwMode="auto">
          <a:xfrm>
            <a:off x="467544" y="620688"/>
            <a:ext cx="8153400" cy="838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92075" tIns="46038" rIns="92075" bIns="46038" anchor="ctr"/>
          <a:lstStyle/>
          <a:p>
            <a:r>
              <a:rPr lang="en-US" b="1">
                <a:solidFill>
                  <a:srgbClr val="333366"/>
                </a:solidFill>
              </a:rPr>
              <a:t>1. Skatt og kontantstrøm (forts.)</a:t>
            </a:r>
          </a:p>
        </p:txBody>
      </p:sp>
      <p:graphicFrame>
        <p:nvGraphicFramePr>
          <p:cNvPr id="9229" name="Object 1024"/>
          <p:cNvGraphicFramePr>
            <a:graphicFrameLocks noChangeAspect="1"/>
          </p:cNvGraphicFramePr>
          <p:nvPr/>
        </p:nvGraphicFramePr>
        <p:xfrm>
          <a:off x="5953944" y="658788"/>
          <a:ext cx="2895600" cy="2171700"/>
        </p:xfrm>
        <a:graphic>
          <a:graphicData uri="http://schemas.openxmlformats.org/presentationml/2006/ole">
            <p:oleObj spid="_x0000_s9243" name="Lysbilde" r:id="rId4" imgW="4572000" imgH="3429000" progId="PowerPoint.Slide.8">
              <p:embed/>
            </p:oleObj>
          </a:graphicData>
        </a:graphic>
      </p:graphicFrame>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7590"/>
                                        </p:tgtEl>
                                        <p:attrNameLst>
                                          <p:attrName>style.visibility</p:attrName>
                                        </p:attrNameLst>
                                      </p:cBhvr>
                                      <p:to>
                                        <p:strVal val="visible"/>
                                      </p:to>
                                    </p:set>
                                    <p:animEffect transition="in" filter="dissolve">
                                      <p:cBhvr>
                                        <p:cTn id="7" dur="500"/>
                                        <p:tgtEl>
                                          <p:spTgt spid="6759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7592"/>
                                        </p:tgtEl>
                                        <p:attrNameLst>
                                          <p:attrName>style.visibility</p:attrName>
                                        </p:attrNameLst>
                                      </p:cBhvr>
                                      <p:to>
                                        <p:strVal val="visible"/>
                                      </p:to>
                                    </p:set>
                                    <p:animEffect transition="in" filter="dissolve">
                                      <p:cBhvr>
                                        <p:cTn id="12" dur="500"/>
                                        <p:tgtEl>
                                          <p:spTgt spid="675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67591"/>
                                        </p:tgtEl>
                                        <p:attrNameLst>
                                          <p:attrName>style.visibility</p:attrName>
                                        </p:attrNameLst>
                                      </p:cBhvr>
                                      <p:to>
                                        <p:strVal val="visible"/>
                                      </p:to>
                                    </p:set>
                                    <p:animEffect transition="in" filter="dissolve">
                                      <p:cBhvr>
                                        <p:cTn id="22" dur="500"/>
                                        <p:tgtEl>
                                          <p:spTgt spid="6759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7593"/>
                                        </p:tgtEl>
                                        <p:attrNameLst>
                                          <p:attrName>style.visibility</p:attrName>
                                        </p:attrNameLst>
                                      </p:cBhvr>
                                      <p:to>
                                        <p:strVal val="visible"/>
                                      </p:to>
                                    </p:set>
                                    <p:animEffect transition="in" filter="dissolve">
                                      <p:cBhvr>
                                        <p:cTn id="27" dur="500"/>
                                        <p:tgtEl>
                                          <p:spTgt spid="6759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ntr" presetSubtype="0" fill="hold" nodeType="clickEffect">
                                  <p:stCondLst>
                                    <p:cond delay="0"/>
                                  </p:stCondLst>
                                  <p:childTnLst>
                                    <p:set>
                                      <p:cBhvr>
                                        <p:cTn id="31" dur="1" fill="hold">
                                          <p:stCondLst>
                                            <p:cond delay="0"/>
                                          </p:stCondLst>
                                        </p:cTn>
                                        <p:tgtEl>
                                          <p:spTgt spid="2"/>
                                        </p:tgtEl>
                                        <p:attrNameLst>
                                          <p:attrName>style.visibility</p:attrName>
                                        </p:attrNameLst>
                                      </p:cBhvr>
                                      <p:to>
                                        <p:strVal val="visible"/>
                                      </p:to>
                                    </p:set>
                                    <p:animEffect transition="in" filter="dissolve">
                                      <p:cBhvr>
                                        <p:cTn id="32" dur="500"/>
                                        <p:tgtEl>
                                          <p:spTgt spid="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67594"/>
                                        </p:tgtEl>
                                        <p:attrNameLst>
                                          <p:attrName>style.visibility</p:attrName>
                                        </p:attrNameLst>
                                      </p:cBhvr>
                                      <p:to>
                                        <p:strVal val="visible"/>
                                      </p:to>
                                    </p:set>
                                    <p:animEffect transition="in" filter="dissolve">
                                      <p:cBhvr>
                                        <p:cTn id="37" dur="500"/>
                                        <p:tgtEl>
                                          <p:spTgt spid="6759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67595"/>
                                        </p:tgtEl>
                                        <p:attrNameLst>
                                          <p:attrName>style.visibility</p:attrName>
                                        </p:attrNameLst>
                                      </p:cBhvr>
                                      <p:to>
                                        <p:strVal val="visible"/>
                                      </p:to>
                                    </p:set>
                                    <p:animEffect transition="in" filter="dissolve">
                                      <p:cBhvr>
                                        <p:cTn id="42" dur="500"/>
                                        <p:tgtEl>
                                          <p:spTgt spid="675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90" grpId="0" autoUpdateAnimBg="0"/>
      <p:bldP spid="67591" grpId="0" autoUpdateAnimBg="0"/>
      <p:bldP spid="67592" grpId="0" autoUpdateAnimBg="0"/>
      <p:bldP spid="67593" grpId="0" autoUpdateAnimBg="0"/>
      <p:bldP spid="67594" grpId="0" autoUpdateAnimBg="0"/>
      <p:bldP spid="67595" grpId="0" autoUpdateAnimBg="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2394</TotalTime>
  <Words>1435</Words>
  <Application>Microsoft Office PowerPoint</Application>
  <PresentationFormat>Skjermfremvisning (4:3)</PresentationFormat>
  <Paragraphs>281</Paragraphs>
  <Slides>31</Slides>
  <Notes>29</Notes>
  <HiddenSlides>0</HiddenSlides>
  <MMClips>0</MMClips>
  <ScaleCrop>false</ScaleCrop>
  <HeadingPairs>
    <vt:vector size="6" baseType="variant">
      <vt:variant>
        <vt:lpstr>Tema</vt:lpstr>
      </vt:variant>
      <vt:variant>
        <vt:i4>1</vt:i4>
      </vt:variant>
      <vt:variant>
        <vt:lpstr>Innebygde OLE-servere</vt:lpstr>
      </vt:variant>
      <vt:variant>
        <vt:i4>5</vt:i4>
      </vt:variant>
      <vt:variant>
        <vt:lpstr>Lysbildetitler</vt:lpstr>
      </vt:variant>
      <vt:variant>
        <vt:i4>31</vt:i4>
      </vt:variant>
    </vt:vector>
  </HeadingPairs>
  <TitlesOfParts>
    <vt:vector size="37" baseType="lpstr">
      <vt:lpstr>Office Theme</vt:lpstr>
      <vt:lpstr>Lysbilde</vt:lpstr>
      <vt:lpstr>Equation</vt:lpstr>
      <vt:lpstr>Formel</vt:lpstr>
      <vt:lpstr>Microsoft Office Excel 97-2003-regneark</vt:lpstr>
      <vt:lpstr>Worksheet</vt:lpstr>
      <vt:lpstr>Lysbilde 1</vt:lpstr>
      <vt:lpstr>Lysbilde 2</vt:lpstr>
      <vt:lpstr>Lysbilde 3</vt:lpstr>
      <vt:lpstr>Lysbilde 4</vt:lpstr>
      <vt:lpstr>Lysbilde 5</vt:lpstr>
      <vt:lpstr>Lysbilde 6</vt:lpstr>
      <vt:lpstr>Lysbilde 7</vt:lpstr>
      <vt:lpstr>Lysbilde 8</vt:lpstr>
      <vt:lpstr>Lysbilde 9</vt:lpstr>
      <vt:lpstr>Lysbilde 10</vt:lpstr>
      <vt:lpstr>Lysbilde 11</vt:lpstr>
      <vt:lpstr>Lysbilde 12</vt:lpstr>
      <vt:lpstr>Lysbilde 13</vt:lpstr>
      <vt:lpstr>Lysbilde 14</vt:lpstr>
      <vt:lpstr>Lysbilde 15</vt:lpstr>
      <vt:lpstr>Lysbilde 16</vt:lpstr>
      <vt:lpstr>Lysbilde 17</vt:lpstr>
      <vt:lpstr>Lysbilde 18</vt:lpstr>
      <vt:lpstr>Lysbilde 19</vt:lpstr>
      <vt:lpstr>Lysbilde 20</vt:lpstr>
      <vt:lpstr>Lysbilde 21</vt:lpstr>
      <vt:lpstr>Lysbilde 22</vt:lpstr>
      <vt:lpstr>Lysbilde 23</vt:lpstr>
      <vt:lpstr>Lysbilde 24</vt:lpstr>
      <vt:lpstr>Lysbilde 25</vt:lpstr>
      <vt:lpstr>Lysbilde 26</vt:lpstr>
      <vt:lpstr>Lysbilde 27</vt:lpstr>
      <vt:lpstr>Lysbilde 28</vt:lpstr>
      <vt:lpstr>Lysbilde 29</vt:lpstr>
      <vt:lpstr>Lysbilde 30</vt:lpstr>
      <vt:lpstr>Lysbilde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Rolf Eigil Bygdnes</dc:creator>
  <cp:lastModifiedBy>Administrator</cp:lastModifiedBy>
  <cp:revision>179</cp:revision>
  <cp:lastPrinted>2002-08-26T14:09:56Z</cp:lastPrinted>
  <dcterms:created xsi:type="dcterms:W3CDTF">2002-08-23T21:41:54Z</dcterms:created>
  <dcterms:modified xsi:type="dcterms:W3CDTF">2012-08-01T09:17:00Z</dcterms:modified>
</cp:coreProperties>
</file>