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Default Extension="xls" ContentType="application/vnd.ms-exce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6"/>
  </p:notesMasterIdLst>
  <p:handoutMasterIdLst>
    <p:handoutMasterId r:id="rId57"/>
  </p:handoutMasterIdLst>
  <p:sldIdLst>
    <p:sldId id="319" r:id="rId2"/>
    <p:sldId id="256" r:id="rId3"/>
    <p:sldId id="262" r:id="rId4"/>
    <p:sldId id="265" r:id="rId5"/>
    <p:sldId id="264" r:id="rId6"/>
    <p:sldId id="261" r:id="rId7"/>
    <p:sldId id="260" r:id="rId8"/>
    <p:sldId id="259" r:id="rId9"/>
    <p:sldId id="307" r:id="rId10"/>
    <p:sldId id="308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7" r:id="rId21"/>
    <p:sldId id="274" r:id="rId22"/>
    <p:sldId id="278" r:id="rId23"/>
    <p:sldId id="279" r:id="rId24"/>
    <p:sldId id="316" r:id="rId25"/>
    <p:sldId id="280" r:id="rId26"/>
    <p:sldId id="318" r:id="rId27"/>
    <p:sldId id="283" r:id="rId28"/>
    <p:sldId id="312" r:id="rId29"/>
    <p:sldId id="313" r:id="rId30"/>
    <p:sldId id="314" r:id="rId31"/>
    <p:sldId id="315" r:id="rId32"/>
    <p:sldId id="286" r:id="rId33"/>
    <p:sldId id="287" r:id="rId34"/>
    <p:sldId id="288" r:id="rId35"/>
    <p:sldId id="289" r:id="rId36"/>
    <p:sldId id="292" r:id="rId37"/>
    <p:sldId id="290" r:id="rId38"/>
    <p:sldId id="291" r:id="rId39"/>
    <p:sldId id="293" r:id="rId40"/>
    <p:sldId id="294" r:id="rId41"/>
    <p:sldId id="295" r:id="rId42"/>
    <p:sldId id="296" r:id="rId43"/>
    <p:sldId id="297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9" r:id="rId53"/>
    <p:sldId id="310" r:id="rId54"/>
    <p:sldId id="311" r:id="rId55"/>
  </p:sldIdLst>
  <p:sldSz cx="9144000" cy="6858000" type="screen4x3"/>
  <p:notesSz cx="6784975" cy="9923463"/>
  <p:defaultTextStyle>
    <a:defPPr>
      <a:defRPr lang="nb-NO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Math B" pitchFamily="2" charset="2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Math B" pitchFamily="2" charset="2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Math B" pitchFamily="2" charset="2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Math B" pitchFamily="2" charset="2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Math B" pitchFamily="2" charset="2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Math B" pitchFamily="2" charset="2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Math B" pitchFamily="2" charset="2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Math B" pitchFamily="2" charset="2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Math B" pitchFamily="2" charset="2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M" initials="DM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1C9F6"/>
    <a:srgbClr val="00864A"/>
    <a:srgbClr val="C80000"/>
    <a:srgbClr val="CC0066"/>
    <a:srgbClr val="E00070"/>
    <a:srgbClr val="FEFFE5"/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88856" autoAdjust="0"/>
  </p:normalViewPr>
  <p:slideViewPr>
    <p:cSldViewPr>
      <p:cViewPr varScale="1">
        <p:scale>
          <a:sx n="100" d="100"/>
          <a:sy n="100" d="100"/>
        </p:scale>
        <p:origin x="-195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850"/>
    </p:cViewPr>
  </p:sorterViewPr>
  <p:notesViewPr>
    <p:cSldViewPr>
      <p:cViewPr>
        <p:scale>
          <a:sx n="80" d="100"/>
          <a:sy n="80" d="100"/>
        </p:scale>
        <p:origin x="-942" y="-306"/>
      </p:cViewPr>
      <p:guideLst>
        <p:guide orient="horz" pos="3126"/>
        <p:guide pos="21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Fin&#216;k\Under%20arbeid\FOGKap05%20v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b-NO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/>
              <a:t>Rentens terminstruktur</a:t>
            </a:r>
          </a:p>
        </c:rich>
      </c:tx>
      <c:layout>
        <c:manualLayout>
          <c:xMode val="edge"/>
          <c:yMode val="edge"/>
          <c:x val="0.28347824600100885"/>
          <c:y val="1.5243902439024393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7.8260869565217397E-2"/>
          <c:y val="0.11890261603023787"/>
          <c:w val="0.85391304347826091"/>
          <c:h val="0.65243999565310062"/>
        </c:manualLayout>
      </c:layout>
      <c:lineChart>
        <c:grouping val="standard"/>
        <c:ser>
          <c:idx val="0"/>
          <c:order val="0"/>
          <c:tx>
            <c:strRef>
              <c:f>'Figur 5.5'!$D$24</c:f>
              <c:strCache>
                <c:ptCount val="1"/>
                <c:pt idx="0">
                  <c:v>September 1990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'Figur 5.5'!$C$25:$C$29</c:f>
              <c:strCache>
                <c:ptCount val="5"/>
                <c:pt idx="0">
                  <c:v>3 måneder</c:v>
                </c:pt>
                <c:pt idx="1">
                  <c:v>12 måneder</c:v>
                </c:pt>
                <c:pt idx="2">
                  <c:v>3 år</c:v>
                </c:pt>
                <c:pt idx="3">
                  <c:v>5 år</c:v>
                </c:pt>
                <c:pt idx="4">
                  <c:v>10 år</c:v>
                </c:pt>
              </c:strCache>
            </c:strRef>
          </c:cat>
          <c:val>
            <c:numRef>
              <c:f>'Figur 5.5'!$D$25:$D$29</c:f>
              <c:numCache>
                <c:formatCode>0.0</c:formatCode>
                <c:ptCount val="5"/>
                <c:pt idx="0">
                  <c:v>11.44</c:v>
                </c:pt>
                <c:pt idx="1">
                  <c:v>11.42</c:v>
                </c:pt>
                <c:pt idx="2">
                  <c:v>10.62</c:v>
                </c:pt>
                <c:pt idx="3">
                  <c:v>10.59</c:v>
                </c:pt>
                <c:pt idx="4">
                  <c:v>10.57</c:v>
                </c:pt>
              </c:numCache>
            </c:numRef>
          </c:val>
        </c:ser>
        <c:ser>
          <c:idx val="1"/>
          <c:order val="1"/>
          <c:tx>
            <c:strRef>
              <c:f>'Figur 5.5'!$E$24</c:f>
              <c:strCache>
                <c:ptCount val="1"/>
                <c:pt idx="0">
                  <c:v>September 1994</c:v>
                </c:pt>
              </c:strCache>
            </c:strRef>
          </c:tx>
          <c:spPr>
            <a:ln w="38100">
              <a:solidFill>
                <a:srgbClr val="FF00FF"/>
              </a:solidFill>
              <a:prstDash val="sysDash"/>
            </a:ln>
          </c:spPr>
          <c:marker>
            <c:symbol val="none"/>
          </c:marker>
          <c:cat>
            <c:strRef>
              <c:f>'Figur 5.5'!$C$25:$C$29</c:f>
              <c:strCache>
                <c:ptCount val="5"/>
                <c:pt idx="0">
                  <c:v>3 måneder</c:v>
                </c:pt>
                <c:pt idx="1">
                  <c:v>12 måneder</c:v>
                </c:pt>
                <c:pt idx="2">
                  <c:v>3 år</c:v>
                </c:pt>
                <c:pt idx="3">
                  <c:v>5 år</c:v>
                </c:pt>
                <c:pt idx="4">
                  <c:v>10 år</c:v>
                </c:pt>
              </c:strCache>
            </c:strRef>
          </c:cat>
          <c:val>
            <c:numRef>
              <c:f>'Figur 5.5'!$E$25:$E$29</c:f>
              <c:numCache>
                <c:formatCode>0.0</c:formatCode>
                <c:ptCount val="5"/>
                <c:pt idx="0">
                  <c:v>6.95</c:v>
                </c:pt>
                <c:pt idx="1">
                  <c:v>7.6199999999999966</c:v>
                </c:pt>
                <c:pt idx="2">
                  <c:v>8.0400000000000009</c:v>
                </c:pt>
                <c:pt idx="3">
                  <c:v>8.6300000000000008</c:v>
                </c:pt>
                <c:pt idx="4">
                  <c:v>8.9</c:v>
                </c:pt>
              </c:numCache>
            </c:numRef>
          </c:val>
        </c:ser>
        <c:ser>
          <c:idx val="2"/>
          <c:order val="2"/>
          <c:tx>
            <c:strRef>
              <c:f>'Figur 5.5'!$F$24</c:f>
              <c:strCache>
                <c:ptCount val="1"/>
                <c:pt idx="0">
                  <c:v>September 1998</c:v>
                </c:pt>
              </c:strCache>
            </c:strRef>
          </c:tx>
          <c:spPr>
            <a:ln w="38100">
              <a:solidFill>
                <a:srgbClr val="FFFF00"/>
              </a:solidFill>
              <a:prstDash val="solid"/>
            </a:ln>
          </c:spPr>
          <c:marker>
            <c:symbol val="none"/>
          </c:marker>
          <c:cat>
            <c:strRef>
              <c:f>'Figur 5.5'!$C$25:$C$29</c:f>
              <c:strCache>
                <c:ptCount val="5"/>
                <c:pt idx="0">
                  <c:v>3 måneder</c:v>
                </c:pt>
                <c:pt idx="1">
                  <c:v>12 måneder</c:v>
                </c:pt>
                <c:pt idx="2">
                  <c:v>3 år</c:v>
                </c:pt>
                <c:pt idx="3">
                  <c:v>5 år</c:v>
                </c:pt>
                <c:pt idx="4">
                  <c:v>10 år</c:v>
                </c:pt>
              </c:strCache>
            </c:strRef>
          </c:cat>
          <c:val>
            <c:numRef>
              <c:f>'Figur 5.5'!$F$25:$F$29</c:f>
              <c:numCache>
                <c:formatCode>0.0</c:formatCode>
                <c:ptCount val="5"/>
                <c:pt idx="0">
                  <c:v>8.4</c:v>
                </c:pt>
                <c:pt idx="1">
                  <c:v>7.28</c:v>
                </c:pt>
                <c:pt idx="2">
                  <c:v>6.03</c:v>
                </c:pt>
                <c:pt idx="3">
                  <c:v>5.72</c:v>
                </c:pt>
                <c:pt idx="4">
                  <c:v>5.44</c:v>
                </c:pt>
              </c:numCache>
            </c:numRef>
          </c:val>
        </c:ser>
        <c:ser>
          <c:idx val="3"/>
          <c:order val="3"/>
          <c:tx>
            <c:strRef>
              <c:f>'Figur 5.5'!$G$24</c:f>
              <c:strCache>
                <c:ptCount val="1"/>
                <c:pt idx="0">
                  <c:v>September 2002</c:v>
                </c:pt>
              </c:strCache>
            </c:strRef>
          </c:tx>
          <c:spPr>
            <a:ln w="38100">
              <a:solidFill>
                <a:srgbClr val="000000"/>
              </a:solidFill>
              <a:prstDash val="lgDashDotDot"/>
            </a:ln>
          </c:spPr>
          <c:marker>
            <c:symbol val="none"/>
          </c:marker>
          <c:cat>
            <c:strRef>
              <c:f>'Figur 5.5'!$C$25:$C$29</c:f>
              <c:strCache>
                <c:ptCount val="5"/>
                <c:pt idx="0">
                  <c:v>3 måneder</c:v>
                </c:pt>
                <c:pt idx="1">
                  <c:v>12 måneder</c:v>
                </c:pt>
                <c:pt idx="2">
                  <c:v>3 år</c:v>
                </c:pt>
                <c:pt idx="3">
                  <c:v>5 år</c:v>
                </c:pt>
                <c:pt idx="4">
                  <c:v>10 år</c:v>
                </c:pt>
              </c:strCache>
            </c:strRef>
          </c:cat>
          <c:val>
            <c:numRef>
              <c:f>'Figur 5.5'!$G$25:$G$29</c:f>
              <c:numCache>
                <c:formatCode>0.0</c:formatCode>
                <c:ptCount val="5"/>
                <c:pt idx="0">
                  <c:v>7.45</c:v>
                </c:pt>
                <c:pt idx="1">
                  <c:v>7.07</c:v>
                </c:pt>
                <c:pt idx="2">
                  <c:v>6.2</c:v>
                </c:pt>
                <c:pt idx="3">
                  <c:v>6.08</c:v>
                </c:pt>
                <c:pt idx="4">
                  <c:v>6.06</c:v>
                </c:pt>
              </c:numCache>
            </c:numRef>
          </c:val>
        </c:ser>
        <c:ser>
          <c:idx val="4"/>
          <c:order val="4"/>
          <c:tx>
            <c:strRef>
              <c:f>'Figur 5.5'!$H$24</c:f>
              <c:strCache>
                <c:ptCount val="1"/>
                <c:pt idx="0">
                  <c:v>September 2006</c:v>
                </c:pt>
              </c:strCache>
            </c:strRef>
          </c:tx>
          <c:spPr>
            <a:ln w="38100">
              <a:solidFill>
                <a:srgbClr val="99CC00"/>
              </a:solidFill>
              <a:prstDash val="lgDashDot"/>
            </a:ln>
          </c:spPr>
          <c:marker>
            <c:symbol val="none"/>
          </c:marker>
          <c:cat>
            <c:strRef>
              <c:f>'Figur 5.5'!$C$25:$C$29</c:f>
              <c:strCache>
                <c:ptCount val="5"/>
                <c:pt idx="0">
                  <c:v>3 måneder</c:v>
                </c:pt>
                <c:pt idx="1">
                  <c:v>12 måneder</c:v>
                </c:pt>
                <c:pt idx="2">
                  <c:v>3 år</c:v>
                </c:pt>
                <c:pt idx="3">
                  <c:v>5 år</c:v>
                </c:pt>
                <c:pt idx="4">
                  <c:v>10 år</c:v>
                </c:pt>
              </c:strCache>
            </c:strRef>
          </c:cat>
          <c:val>
            <c:numRef>
              <c:f>'Figur 5.5'!$H$25:$H$29</c:f>
              <c:numCache>
                <c:formatCode>0.0</c:formatCode>
                <c:ptCount val="5"/>
                <c:pt idx="0">
                  <c:v>3.4699999999999998</c:v>
                </c:pt>
                <c:pt idx="1">
                  <c:v>3.84</c:v>
                </c:pt>
                <c:pt idx="2">
                  <c:v>3.88</c:v>
                </c:pt>
                <c:pt idx="3">
                  <c:v>3.96</c:v>
                </c:pt>
                <c:pt idx="4">
                  <c:v>4.1199999999999966</c:v>
                </c:pt>
              </c:numCache>
            </c:numRef>
          </c:val>
        </c:ser>
        <c:ser>
          <c:idx val="5"/>
          <c:order val="5"/>
          <c:tx>
            <c:strRef>
              <c:f>'Figur 5.5'!$I$24</c:f>
              <c:strCache>
                <c:ptCount val="1"/>
                <c:pt idx="0">
                  <c:v>September 2010</c:v>
                </c:pt>
              </c:strCache>
            </c:strRef>
          </c:tx>
          <c:marker>
            <c:symbol val="none"/>
          </c:marker>
          <c:cat>
            <c:strRef>
              <c:f>'Figur 5.5'!$C$25:$C$29</c:f>
              <c:strCache>
                <c:ptCount val="5"/>
                <c:pt idx="0">
                  <c:v>3 måneder</c:v>
                </c:pt>
                <c:pt idx="1">
                  <c:v>12 måneder</c:v>
                </c:pt>
                <c:pt idx="2">
                  <c:v>3 år</c:v>
                </c:pt>
                <c:pt idx="3">
                  <c:v>5 år</c:v>
                </c:pt>
                <c:pt idx="4">
                  <c:v>10 år</c:v>
                </c:pt>
              </c:strCache>
            </c:strRef>
          </c:cat>
          <c:val>
            <c:numRef>
              <c:f>'Figur 5.5'!$I$25:$I$29</c:f>
              <c:numCache>
                <c:formatCode>0.0</c:formatCode>
                <c:ptCount val="5"/>
                <c:pt idx="0">
                  <c:v>2.7</c:v>
                </c:pt>
                <c:pt idx="1">
                  <c:v>3.21</c:v>
                </c:pt>
                <c:pt idx="2">
                  <c:v>2.42</c:v>
                </c:pt>
                <c:pt idx="3">
                  <c:v>2.72</c:v>
                </c:pt>
                <c:pt idx="4">
                  <c:v>3.3</c:v>
                </c:pt>
              </c:numCache>
            </c:numRef>
          </c:val>
        </c:ser>
        <c:marker val="1"/>
        <c:axId val="191750144"/>
        <c:axId val="191751680"/>
      </c:lineChart>
      <c:catAx>
        <c:axId val="19175014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nb-NO"/>
          </a:p>
        </c:txPr>
        <c:crossAx val="191751680"/>
        <c:crosses val="autoZero"/>
        <c:auto val="1"/>
        <c:lblAlgn val="ctr"/>
        <c:lblOffset val="100"/>
        <c:tickLblSkip val="1"/>
        <c:tickMarkSkip val="1"/>
      </c:catAx>
      <c:valAx>
        <c:axId val="191751680"/>
        <c:scaling>
          <c:orientation val="minMax"/>
        </c:scaling>
        <c:axPos val="l"/>
        <c:numFmt formatCode="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nb-NO"/>
          </a:p>
        </c:txPr>
        <c:crossAx val="191750144"/>
        <c:crosses val="autoZero"/>
        <c:crossBetween val="midCat"/>
      </c:valAx>
      <c:spPr>
        <a:gradFill rotWithShape="0">
          <a:gsLst>
            <a:gs pos="0">
              <a:srgbClr val="FFFFFF">
                <a:gamma/>
                <a:tint val="12157"/>
                <a:invGamma/>
              </a:srgbClr>
            </a:gs>
            <a:gs pos="100000">
              <a:srgbClr val="3366FF"/>
            </a:gs>
          </a:gsLst>
          <a:lin ang="5400000" scaled="1"/>
        </a:gradFill>
        <a:ln w="25400">
          <a:noFill/>
        </a:ln>
      </c:spPr>
    </c:plotArea>
    <c:legend>
      <c:legendPos val="b"/>
      <c:layout>
        <c:manualLayout>
          <c:xMode val="edge"/>
          <c:yMode val="edge"/>
          <c:x val="9.0434738003026566E-2"/>
          <c:y val="0.87805006081556869"/>
          <c:w val="0.6566149426761404"/>
          <c:h val="0.1219499391844311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nb-NO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525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nb-NO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image" Target="../media/image31.emf"/><Relationship Id="rId4" Type="http://schemas.openxmlformats.org/officeDocument/2006/relationships/image" Target="../media/image3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image" Target="../media/image36.emf"/><Relationship Id="rId4" Type="http://schemas.openxmlformats.org/officeDocument/2006/relationships/image" Target="../media/image39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emf"/><Relationship Id="rId1" Type="http://schemas.openxmlformats.org/officeDocument/2006/relationships/image" Target="../media/image5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emf"/><Relationship Id="rId1" Type="http://schemas.openxmlformats.org/officeDocument/2006/relationships/image" Target="../media/image11.e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image" Target="../media/image17.emf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image" Target="../media/image8.wmf"/><Relationship Id="rId4" Type="http://schemas.openxmlformats.org/officeDocument/2006/relationships/image" Target="../media/image3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66" tIns="45583" rIns="91166" bIns="45583" numCol="1" anchor="t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10445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4925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66" tIns="45583" rIns="91166" bIns="45583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10445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66" tIns="45583" rIns="91166" bIns="45583" numCol="1" anchor="b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10445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4925" y="9428163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66" tIns="45583" rIns="91166" bIns="45583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Times New Roman" pitchFamily="18" charset="0"/>
              </a:defRPr>
            </a:lvl1pPr>
          </a:lstStyle>
          <a:p>
            <a:fld id="{9E6C26D2-05DC-4154-A12A-E6D9B65D728B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2089505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66" tIns="45583" rIns="91166" bIns="45583" numCol="1" anchor="t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4925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66" tIns="45583" rIns="91166" bIns="45583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3288"/>
            <a:ext cx="497522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66" tIns="45583" rIns="91166" bIns="45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66" tIns="45583" rIns="91166" bIns="45583" numCol="1" anchor="b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4925" y="9428163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66" tIns="45583" rIns="91166" bIns="45583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Times New Roman" pitchFamily="18" charset="0"/>
              </a:defRPr>
            </a:lvl1pPr>
          </a:lstStyle>
          <a:p>
            <a:fld id="{71E9B1C2-438B-4E89-95EB-11CDD93028E7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2193219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7D3156-932C-4F23-8846-5E58C364540F}" type="slidenum">
              <a:rPr lang="nb-NO"/>
              <a:pPr/>
              <a:t>1</a:t>
            </a:fld>
            <a:endParaRPr lang="nb-NO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1EBBD-AE31-4F49-8642-A16E0335D4D1}" type="slidenum">
              <a:rPr lang="nb-NO"/>
              <a:pPr/>
              <a:t>10</a:t>
            </a:fld>
            <a:endParaRPr lang="nb-NO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44538"/>
            <a:ext cx="4960937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875" y="4713288"/>
            <a:ext cx="4975225" cy="4465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166" tIns="45583" rIns="91166" bIns="45583"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8BB319-0FA6-4C8E-B6D6-A02D9E97A95F}" type="slidenum">
              <a:rPr lang="nb-NO"/>
              <a:pPr/>
              <a:t>11</a:t>
            </a:fld>
            <a:endParaRPr lang="nb-NO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4A4A66-AC0B-42FC-9EF2-5CD5F199173C}" type="slidenum">
              <a:rPr lang="nb-NO"/>
              <a:pPr/>
              <a:t>12</a:t>
            </a:fld>
            <a:endParaRPr lang="nb-NO"/>
          </a:p>
        </p:txBody>
      </p:sp>
      <p:sp>
        <p:nvSpPr>
          <p:cNvPr id="1116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EFFA00-EC9F-49EE-8C19-6DEA9531E14C}" type="slidenum">
              <a:rPr lang="nb-NO"/>
              <a:pPr/>
              <a:t>13</a:t>
            </a:fld>
            <a:endParaRPr lang="nb-NO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DACE18-3A65-408E-A850-B351188CB3C5}" type="slidenum">
              <a:rPr lang="nb-NO"/>
              <a:pPr/>
              <a:t>14</a:t>
            </a:fld>
            <a:endParaRPr lang="nb-NO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5F25C7-AC59-4B2C-8A01-B281D3709046}" type="slidenum">
              <a:rPr lang="nb-NO"/>
              <a:pPr/>
              <a:t>15</a:t>
            </a:fld>
            <a:endParaRPr lang="nb-NO"/>
          </a:p>
        </p:txBody>
      </p:sp>
      <p:sp>
        <p:nvSpPr>
          <p:cNvPr id="113666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C307EA-02DC-4629-961A-431D2F7E037F}" type="slidenum">
              <a:rPr lang="nb-NO"/>
              <a:pPr/>
              <a:t>16</a:t>
            </a:fld>
            <a:endParaRPr lang="nb-NO"/>
          </a:p>
        </p:txBody>
      </p:sp>
      <p:sp>
        <p:nvSpPr>
          <p:cNvPr id="11469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F1ACB-263D-4BF4-AE98-D4146CBE1A50}" type="slidenum">
              <a:rPr lang="nb-NO"/>
              <a:pPr/>
              <a:t>17</a:t>
            </a:fld>
            <a:endParaRPr lang="nb-NO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7E1A9-C19A-4372-8A87-52325AAA588F}" type="slidenum">
              <a:rPr lang="nb-NO"/>
              <a:pPr/>
              <a:t>18</a:t>
            </a:fld>
            <a:endParaRPr lang="nb-NO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en-US" sz="2000" baseline="300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A94F8-DC45-4BD1-9911-AFA327708F14}" type="slidenum">
              <a:rPr lang="nb-NO"/>
              <a:pPr/>
              <a:t>19</a:t>
            </a:fld>
            <a:endParaRPr lang="nb-NO"/>
          </a:p>
        </p:txBody>
      </p:sp>
      <p:sp>
        <p:nvSpPr>
          <p:cNvPr id="94210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7D3156-932C-4F23-8846-5E58C364540F}" type="slidenum">
              <a:rPr lang="nb-NO"/>
              <a:pPr/>
              <a:t>2</a:t>
            </a:fld>
            <a:endParaRPr lang="nb-NO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7F918F-E5A2-4E6B-AA51-F40F0F81E10D}" type="slidenum">
              <a:rPr lang="nb-NO"/>
              <a:pPr/>
              <a:t>20</a:t>
            </a:fld>
            <a:endParaRPr lang="nb-NO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44538"/>
            <a:ext cx="4960937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875" y="4713288"/>
            <a:ext cx="4975225" cy="4465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166" tIns="45583" rIns="91166" bIns="45583"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6B0A1D-931B-4C39-80D9-539C5F2D7F3E}" type="slidenum">
              <a:rPr lang="nb-NO"/>
              <a:pPr/>
              <a:t>21</a:t>
            </a:fld>
            <a:endParaRPr lang="nb-NO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F6437E-1E71-4547-BFA7-B17EF467AC85}" type="slidenum">
              <a:rPr lang="nb-NO"/>
              <a:pPr/>
              <a:t>22</a:t>
            </a:fld>
            <a:endParaRPr lang="nb-NO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E2C3B7-710E-41DC-BBA0-3643E7A4248D}" type="slidenum">
              <a:rPr lang="nb-NO"/>
              <a:pPr/>
              <a:t>23</a:t>
            </a:fld>
            <a:endParaRPr lang="nb-NO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438BB-0F66-423C-805A-C6261E247220}" type="slidenum">
              <a:rPr lang="nb-NO"/>
              <a:pPr/>
              <a:t>24</a:t>
            </a:fld>
            <a:endParaRPr lang="nb-NO"/>
          </a:p>
        </p:txBody>
      </p:sp>
      <p:sp>
        <p:nvSpPr>
          <p:cNvPr id="12800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1B95AB-E080-4D71-BFEA-9E84D0C1F617}" type="slidenum">
              <a:rPr lang="nb-NO"/>
              <a:pPr/>
              <a:t>25</a:t>
            </a:fld>
            <a:endParaRPr lang="nb-NO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EE0837-1DD2-488D-AF71-E3D5B7030D5C}" type="slidenum">
              <a:rPr lang="nb-NO"/>
              <a:pPr/>
              <a:t>26</a:t>
            </a:fld>
            <a:endParaRPr lang="nb-NO"/>
          </a:p>
        </p:txBody>
      </p:sp>
      <p:sp>
        <p:nvSpPr>
          <p:cNvPr id="1310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44538"/>
            <a:ext cx="4960937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7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875" y="4713288"/>
            <a:ext cx="4975225" cy="4465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166" tIns="45583" rIns="91166" bIns="45583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6AD31B-C9C8-4145-9055-61F5755779BA}" type="slidenum">
              <a:rPr lang="nb-NO"/>
              <a:pPr/>
              <a:t>27</a:t>
            </a:fld>
            <a:endParaRPr lang="nb-NO"/>
          </a:p>
        </p:txBody>
      </p:sp>
      <p:sp>
        <p:nvSpPr>
          <p:cNvPr id="993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7ECC3F-30C0-4C1D-B425-BC19720FBE68}" type="slidenum">
              <a:rPr lang="nb-NO"/>
              <a:pPr/>
              <a:t>28</a:t>
            </a:fld>
            <a:endParaRPr lang="nb-NO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232D9A-D73F-40D1-855F-F6CA0C9F7B9A}" type="slidenum">
              <a:rPr lang="nb-NO"/>
              <a:pPr/>
              <a:t>29</a:t>
            </a:fld>
            <a:endParaRPr lang="nb-NO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68D282-F56D-4962-93E5-BF4B8B914C71}" type="slidenum">
              <a:rPr lang="nb-NO"/>
              <a:pPr/>
              <a:t>3</a:t>
            </a:fld>
            <a:endParaRPr lang="nb-NO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F6817F-19C7-4CA0-9E07-EB87C42E0FC4}" type="slidenum">
              <a:rPr lang="nb-NO"/>
              <a:pPr/>
              <a:t>30</a:t>
            </a:fld>
            <a:endParaRPr lang="nb-NO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52CA40-472A-4452-904B-BF13CB70240A}" type="slidenum">
              <a:rPr lang="nb-NO"/>
              <a:pPr/>
              <a:t>31</a:t>
            </a:fld>
            <a:endParaRPr lang="nb-NO"/>
          </a:p>
        </p:txBody>
      </p:sp>
      <p:sp>
        <p:nvSpPr>
          <p:cNvPr id="12288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1EED0-6CFB-4760-B57F-95DAD2560C24}" type="slidenum">
              <a:rPr lang="nb-NO"/>
              <a:pPr/>
              <a:t>32</a:t>
            </a:fld>
            <a:endParaRPr lang="nb-NO"/>
          </a:p>
        </p:txBody>
      </p:sp>
      <p:sp>
        <p:nvSpPr>
          <p:cNvPr id="880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651AB4-4851-4F97-9F3D-34F49FAA0BD8}" type="slidenum">
              <a:rPr lang="nb-NO"/>
              <a:pPr/>
              <a:t>33</a:t>
            </a:fld>
            <a:endParaRPr lang="nb-NO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223C96-6F99-4D4F-868B-80088D5C44F4}" type="slidenum">
              <a:rPr lang="nb-NO"/>
              <a:pPr/>
              <a:t>34</a:t>
            </a:fld>
            <a:endParaRPr lang="nb-NO"/>
          </a:p>
        </p:txBody>
      </p:sp>
      <p:sp>
        <p:nvSpPr>
          <p:cNvPr id="8704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FFCC9C-465C-4A2A-AD1D-77B3E7508C0F}" type="slidenum">
              <a:rPr lang="nb-NO"/>
              <a:pPr/>
              <a:t>35</a:t>
            </a:fld>
            <a:endParaRPr lang="nb-NO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E5E94-9A91-48D2-BD93-2410AE60E05B}" type="slidenum">
              <a:rPr lang="nb-NO"/>
              <a:pPr/>
              <a:t>36</a:t>
            </a:fld>
            <a:endParaRPr lang="nb-NO"/>
          </a:p>
        </p:txBody>
      </p:sp>
      <p:sp>
        <p:nvSpPr>
          <p:cNvPr id="860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4C4291-67B8-4559-8BB1-622E7D10B45A}" type="slidenum">
              <a:rPr lang="nb-NO"/>
              <a:pPr/>
              <a:t>37</a:t>
            </a:fld>
            <a:endParaRPr lang="nb-NO"/>
          </a:p>
        </p:txBody>
      </p:sp>
      <p:sp>
        <p:nvSpPr>
          <p:cNvPr id="849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2A60EC-6E9A-40CB-8F31-AE5EB9181224}" type="slidenum">
              <a:rPr lang="nb-NO"/>
              <a:pPr/>
              <a:t>38</a:t>
            </a:fld>
            <a:endParaRPr lang="nb-NO"/>
          </a:p>
        </p:txBody>
      </p:sp>
      <p:sp>
        <p:nvSpPr>
          <p:cNvPr id="839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5E8E16-E8B5-4D94-AD52-B57067BAFD6D}" type="slidenum">
              <a:rPr lang="nb-NO"/>
              <a:pPr/>
              <a:t>39</a:t>
            </a:fld>
            <a:endParaRPr lang="nb-NO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2BD5A5-5C59-43D2-B635-BF7B209E4F93}" type="slidenum">
              <a:rPr lang="nb-NO"/>
              <a:pPr/>
              <a:t>4</a:t>
            </a:fld>
            <a:endParaRPr lang="nb-NO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DF050F-1BD5-44CD-82A5-B93F1E1C9B73}" type="slidenum">
              <a:rPr lang="nb-NO"/>
              <a:pPr/>
              <a:t>40</a:t>
            </a:fld>
            <a:endParaRPr lang="nb-NO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154D84-5BC3-40EE-85F9-1B461A86284C}" type="slidenum">
              <a:rPr lang="nb-NO"/>
              <a:pPr/>
              <a:t>41</a:t>
            </a:fld>
            <a:endParaRPr lang="nb-NO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45149-B3FD-475D-9354-0AB2399E3D07}" type="slidenum">
              <a:rPr lang="nb-NO"/>
              <a:pPr/>
              <a:t>42</a:t>
            </a:fld>
            <a:endParaRPr lang="nb-NO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E7A3F-8638-4409-B8FC-09011DA6AA88}" type="slidenum">
              <a:rPr lang="nb-NO"/>
              <a:pPr/>
              <a:t>43</a:t>
            </a:fld>
            <a:endParaRPr lang="nb-NO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102A5D-8B4B-4997-8713-CE4173744294}" type="slidenum">
              <a:rPr lang="nb-NO"/>
              <a:pPr/>
              <a:t>44</a:t>
            </a:fld>
            <a:endParaRPr lang="nb-NO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2867DA-2B45-48BB-8E8A-F90636808C86}" type="slidenum">
              <a:rPr lang="nb-NO"/>
              <a:pPr/>
              <a:t>45</a:t>
            </a:fld>
            <a:endParaRPr lang="nb-NO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11948F-0DB8-431E-936B-68CB4367BE88}" type="slidenum">
              <a:rPr lang="nb-NO"/>
              <a:pPr/>
              <a:t>46</a:t>
            </a:fld>
            <a:endParaRPr lang="nb-NO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76F5F9-E123-46B4-A85A-81231207F5FC}" type="slidenum">
              <a:rPr lang="nb-NO"/>
              <a:pPr/>
              <a:t>47</a:t>
            </a:fld>
            <a:endParaRPr lang="nb-NO"/>
          </a:p>
        </p:txBody>
      </p:sp>
      <p:sp>
        <p:nvSpPr>
          <p:cNvPr id="768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7BC860-BAC3-4B19-B2C7-B895F53AB0F6}" type="slidenum">
              <a:rPr lang="nb-NO"/>
              <a:pPr/>
              <a:t>48</a:t>
            </a:fld>
            <a:endParaRPr lang="nb-NO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B9A2FC-E731-489C-8DCE-B0BE2600C590}" type="slidenum">
              <a:rPr lang="nb-NO"/>
              <a:pPr/>
              <a:t>49</a:t>
            </a:fld>
            <a:endParaRPr lang="nb-NO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DF23C-FCE6-4571-9927-14E1267991AA}" type="slidenum">
              <a:rPr lang="nb-NO"/>
              <a:pPr/>
              <a:t>5</a:t>
            </a:fld>
            <a:endParaRPr lang="nb-NO"/>
          </a:p>
        </p:txBody>
      </p:sp>
      <p:sp>
        <p:nvSpPr>
          <p:cNvPr id="10854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692A37-7A1A-48D4-B7BD-4539FE9F20A0}" type="slidenum">
              <a:rPr lang="nb-NO"/>
              <a:pPr/>
              <a:t>50</a:t>
            </a:fld>
            <a:endParaRPr lang="nb-NO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215" y="4817715"/>
            <a:ext cx="4975225" cy="4465638"/>
          </a:xfrm>
        </p:spPr>
        <p:txBody>
          <a:bodyPr/>
          <a:lstStyle/>
          <a:p>
            <a:pPr marL="228600" indent="-228600"/>
            <a:endParaRPr lang="nb-NO" sz="1000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53BDB8-6315-43FB-85B8-D2A221BD6D3A}" type="slidenum">
              <a:rPr lang="nb-NO"/>
              <a:pPr/>
              <a:t>51</a:t>
            </a:fld>
            <a:endParaRPr lang="nb-NO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nb-NO" dirty="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519AAB-BA9D-44B6-A1A2-2B549B0B38C5}" type="slidenum">
              <a:rPr lang="nb-NO"/>
              <a:pPr/>
              <a:t>52</a:t>
            </a:fld>
            <a:endParaRPr lang="nb-NO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FED754-0AD1-4ADD-8C3B-BFD668F88EBB}" type="slidenum">
              <a:rPr lang="nb-NO"/>
              <a:pPr/>
              <a:t>53</a:t>
            </a:fld>
            <a:endParaRPr lang="nb-NO"/>
          </a:p>
        </p:txBody>
      </p:sp>
      <p:sp>
        <p:nvSpPr>
          <p:cNvPr id="1249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19BCB9-A21C-46F1-86EE-0A01F8387532}" type="slidenum">
              <a:rPr lang="nb-NO"/>
              <a:pPr/>
              <a:t>54</a:t>
            </a:fld>
            <a:endParaRPr lang="nb-NO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D31D0F-9F41-4CC9-B444-873043E1CE99}" type="slidenum">
              <a:rPr lang="nb-NO"/>
              <a:pPr/>
              <a:t>6</a:t>
            </a:fld>
            <a:endParaRPr lang="nb-NO"/>
          </a:p>
        </p:txBody>
      </p:sp>
      <p:sp>
        <p:nvSpPr>
          <p:cNvPr id="1095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DAC69E-CDA9-476C-B220-27BB3B897ECA}" type="slidenum">
              <a:rPr lang="nb-NO"/>
              <a:pPr/>
              <a:t>7</a:t>
            </a:fld>
            <a:endParaRPr lang="nb-NO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50936A-F4ED-4BFE-8688-A3E512C2AF27}" type="slidenum">
              <a:rPr lang="nb-NO"/>
              <a:pPr/>
              <a:t>8</a:t>
            </a:fld>
            <a:endParaRPr lang="nb-NO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982AD0-4A7E-4EBE-BFC1-056F0F0B64D7}" type="slidenum">
              <a:rPr lang="nb-NO"/>
              <a:pPr/>
              <a:t>9</a:t>
            </a:fld>
            <a:endParaRPr lang="nb-NO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44538"/>
            <a:ext cx="4960937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875" y="4713288"/>
            <a:ext cx="4975225" cy="4465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166" tIns="45583" rIns="91166" bIns="45583"/>
          <a:lstStyle/>
          <a:p>
            <a:endParaRPr lang="nb-NO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aner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Excel_97-2003-regneark1.xls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3.wmf"/><Relationship Id="rId4" Type="http://schemas.openxmlformats.org/officeDocument/2006/relationships/oleObject" Target="../embeddings/Microsoft_Office_Excel_97-2003-regneark2.xls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Office_Excel_97-2003-regneark5.xls"/><Relationship Id="rId3" Type="http://schemas.openxmlformats.org/officeDocument/2006/relationships/notesSlide" Target="../notesSlides/notesSlide28.xml"/><Relationship Id="rId7" Type="http://schemas.openxmlformats.org/officeDocument/2006/relationships/oleObject" Target="../embeddings/Microsoft_Office_Excel_97-2003-regneark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Microsoft_Office_Excel_97-2003-regneark3.xls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29.xml"/><Relationship Id="rId7" Type="http://schemas.openxmlformats.org/officeDocument/2006/relationships/oleObject" Target="../embeddings/Microsoft_Office_Excel_97-2003-regneark8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Microsoft_Office_Excel_97-2003-regneark7.xls"/><Relationship Id="rId5" Type="http://schemas.openxmlformats.org/officeDocument/2006/relationships/oleObject" Target="../embeddings/Microsoft_Office_Excel_97-2003-regneark6.xls"/><Relationship Id="rId4" Type="http://schemas.openxmlformats.org/officeDocument/2006/relationships/oleObject" Target="../embeddings/oleObject20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1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31.xml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26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7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33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oleObject" Target="../embeddings/Microsoft_Office_Excel_97-2003-regneark1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Microsoft_Office_Excel_97-2003-regneark11.xls"/><Relationship Id="rId5" Type="http://schemas.openxmlformats.org/officeDocument/2006/relationships/oleObject" Target="../embeddings/Microsoft_Office_Excel_97-2003-regneark10.xls"/><Relationship Id="rId4" Type="http://schemas.openxmlformats.org/officeDocument/2006/relationships/oleObject" Target="../embeddings/Microsoft_Office_Excel_97-2003-regneark9.xls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37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38.bin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39.bin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agbok HVITpc [Converted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1916832"/>
            <a:ext cx="4953000" cy="230799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026"/>
          <p:cNvSpPr>
            <a:spLocks noChangeArrowheads="1"/>
          </p:cNvSpPr>
          <p:nvPr/>
        </p:nvSpPr>
        <p:spPr bwMode="auto">
          <a:xfrm>
            <a:off x="352425" y="56257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b="1">
                <a:latin typeface="Times New Roman" pitchFamily="18" charset="0"/>
              </a:rPr>
              <a:t>	4.  Obligasjonlån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2164" name="Rectangle 1028"/>
          <p:cNvSpPr>
            <a:spLocks noChangeArrowheads="1"/>
          </p:cNvSpPr>
          <p:nvPr/>
        </p:nvSpPr>
        <p:spPr bwMode="auto">
          <a:xfrm>
            <a:off x="719138" y="2086570"/>
            <a:ext cx="5930900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Renten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markedet</a:t>
            </a:r>
            <a:r>
              <a:rPr lang="en-US" sz="2000" dirty="0">
                <a:latin typeface="Times New Roman" pitchFamily="18" charset="0"/>
              </a:rPr>
              <a:t> for </a:t>
            </a:r>
            <a:r>
              <a:rPr lang="en-US" sz="2000" dirty="0" err="1">
                <a:latin typeface="Times New Roman" pitchFamily="18" charset="0"/>
              </a:rPr>
              <a:t>tilsvarende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lån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u="sng" dirty="0">
                <a:latin typeface="Times New Roman" pitchFamily="18" charset="0"/>
              </a:rPr>
              <a:t>faller</a:t>
            </a:r>
            <a:r>
              <a:rPr lang="en-US" sz="2000" dirty="0">
                <a:latin typeface="Times New Roman" pitchFamily="18" charset="0"/>
              </a:rPr>
              <a:t>    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umiddelbart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5% til 3%.  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skjer</a:t>
            </a:r>
            <a:r>
              <a:rPr lang="en-US" sz="2000" dirty="0">
                <a:latin typeface="Times New Roman" pitchFamily="18" charset="0"/>
              </a:rPr>
              <a:t> med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markedskursen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verdien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lånet</a:t>
            </a:r>
            <a:r>
              <a:rPr lang="en-US" sz="2000" dirty="0">
                <a:latin typeface="Times New Roman" pitchFamily="18" charset="0"/>
              </a:rPr>
              <a:t>?</a:t>
            </a:r>
          </a:p>
        </p:txBody>
      </p:sp>
      <p:sp>
        <p:nvSpPr>
          <p:cNvPr id="92165" name="Rectangle 1029"/>
          <p:cNvSpPr>
            <a:spLocks noChangeArrowheads="1"/>
          </p:cNvSpPr>
          <p:nvPr/>
        </p:nvSpPr>
        <p:spPr bwMode="auto">
          <a:xfrm>
            <a:off x="1052513" y="330577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En ny investor vil kreve 3% avkastning på sin investering:</a:t>
            </a:r>
          </a:p>
        </p:txBody>
      </p:sp>
      <p:sp>
        <p:nvSpPr>
          <p:cNvPr id="92167" name="Rectangle 1031"/>
          <p:cNvSpPr>
            <a:spLocks noChangeArrowheads="1"/>
          </p:cNvSpPr>
          <p:nvPr/>
        </p:nvSpPr>
        <p:spPr bwMode="auto">
          <a:xfrm>
            <a:off x="1876425" y="5515570"/>
            <a:ext cx="66294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Inverst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forhold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mellom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renteendring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kursendring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Sammenheng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mellom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løpetid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kursendring</a:t>
            </a:r>
            <a:r>
              <a:rPr lang="en-US" sz="2000" dirty="0">
                <a:latin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</a:rPr>
              <a:t>Kommer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senere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2168" name="AutoShape 1032"/>
          <p:cNvSpPr>
            <a:spLocks noChangeArrowheads="1"/>
          </p:cNvSpPr>
          <p:nvPr/>
        </p:nvSpPr>
        <p:spPr bwMode="auto">
          <a:xfrm>
            <a:off x="947738" y="5591770"/>
            <a:ext cx="776287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92169" name="AutoShape 1033"/>
          <p:cNvSpPr>
            <a:spLocks noChangeArrowheads="1"/>
          </p:cNvSpPr>
          <p:nvPr/>
        </p:nvSpPr>
        <p:spPr bwMode="auto">
          <a:xfrm>
            <a:off x="962025" y="6023570"/>
            <a:ext cx="776288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92170" name="Rectangle 1034"/>
          <p:cNvSpPr>
            <a:spLocks noChangeArrowheads="1"/>
          </p:cNvSpPr>
          <p:nvPr/>
        </p:nvSpPr>
        <p:spPr bwMode="auto">
          <a:xfrm>
            <a:off x="5167313" y="3777258"/>
            <a:ext cx="3200400" cy="1657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dirty="0" err="1">
                <a:latin typeface="Times New Roman" pitchFamily="18" charset="0"/>
              </a:rPr>
              <a:t>Rente</a:t>
            </a:r>
            <a:r>
              <a:rPr lang="en-US" sz="2000" b="1" dirty="0">
                <a:latin typeface="Times New Roman" pitchFamily="18" charset="0"/>
              </a:rPr>
              <a:t>		</a:t>
            </a:r>
            <a:r>
              <a:rPr lang="en-US" sz="2000" b="1" dirty="0" err="1">
                <a:latin typeface="Times New Roman" pitchFamily="18" charset="0"/>
              </a:rPr>
              <a:t>Kurs</a:t>
            </a:r>
            <a:r>
              <a:rPr lang="en-US" sz="2000" dirty="0">
                <a:latin typeface="Times New Roman" pitchFamily="18" charset="0"/>
              </a:rPr>
              <a:t>	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3%		</a:t>
            </a:r>
            <a:endParaRPr lang="en-US" sz="2000" dirty="0" smtClean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</a:rPr>
              <a:t>5%		100,00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</a:rPr>
              <a:t>7</a:t>
            </a:r>
            <a:r>
              <a:rPr lang="en-US" sz="2000" dirty="0">
                <a:latin typeface="Times New Roman" pitchFamily="18" charset="0"/>
              </a:rPr>
              <a:t>%		  98,13</a:t>
            </a:r>
          </a:p>
        </p:txBody>
      </p:sp>
      <p:sp>
        <p:nvSpPr>
          <p:cNvPr id="92172" name="Rectangle 1036"/>
          <p:cNvSpPr>
            <a:spLocks noChangeArrowheads="1"/>
          </p:cNvSpPr>
          <p:nvPr/>
        </p:nvSpPr>
        <p:spPr bwMode="auto">
          <a:xfrm>
            <a:off x="685800" y="1019770"/>
            <a:ext cx="60960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 1 (forts.):  </a:t>
            </a:r>
            <a:r>
              <a:rPr lang="en-US" sz="2000" dirty="0" err="1">
                <a:latin typeface="Times New Roman" pitchFamily="18" charset="0"/>
              </a:rPr>
              <a:t>Kraftselskap</a:t>
            </a:r>
            <a:r>
              <a:rPr lang="en-US" sz="2000" dirty="0">
                <a:latin typeface="Times New Roman" pitchFamily="18" charset="0"/>
              </a:rPr>
              <a:t> A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lagt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</a:t>
            </a:r>
            <a:r>
              <a:rPr lang="en-US" sz="2000" dirty="0">
                <a:latin typeface="Times New Roman" pitchFamily="18" charset="0"/>
              </a:rPr>
              <a:t> et 1- </a:t>
            </a:r>
            <a:r>
              <a:rPr lang="en-US" sz="2000" dirty="0" err="1">
                <a:latin typeface="Times New Roman" pitchFamily="18" charset="0"/>
              </a:rPr>
              <a:t>års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lån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pålydende</a:t>
            </a:r>
            <a:r>
              <a:rPr lang="en-US" sz="2000" dirty="0" smtClean="0">
                <a:latin typeface="Times New Roman" pitchFamily="18" charset="0"/>
              </a:rPr>
              <a:t> 100 </a:t>
            </a:r>
            <a:r>
              <a:rPr lang="en-US" sz="2000" dirty="0" err="1" smtClean="0">
                <a:latin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markedet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Kupongrenten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5% p.a.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</a:p>
        </p:txBody>
      </p:sp>
      <p:pic>
        <p:nvPicPr>
          <p:cNvPr id="92174" name="Picture 1038" descr="c:\Programfiler\Microsoft Office\Clipart\photohm\j014583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702270"/>
            <a:ext cx="1522412" cy="2362200"/>
          </a:xfrm>
          <a:prstGeom prst="rect">
            <a:avLst/>
          </a:prstGeom>
          <a:noFill/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33904310"/>
              </p:ext>
            </p:extLst>
          </p:nvPr>
        </p:nvGraphicFramePr>
        <p:xfrm>
          <a:off x="2328863" y="4280495"/>
          <a:ext cx="487362" cy="274638"/>
        </p:xfrm>
        <a:graphic>
          <a:graphicData uri="http://schemas.openxmlformats.org/presentationml/2006/ole">
            <p:oleObj spid="_x0000_s141324" name="Equation" r:id="rId5" imgW="279279" imgH="165028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 autoUpdateAnimBg="0"/>
      <p:bldP spid="92167" grpId="0" autoUpdateAnimBg="0"/>
      <p:bldP spid="92168" grpId="0" animBg="1"/>
      <p:bldP spid="92169" grpId="0" animBg="1"/>
      <p:bldP spid="9217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066800" y="1378496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Sammenhengen mellom markedsrente og markedsverdi (kurs)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414463" y="3512096"/>
            <a:ext cx="73152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P</a:t>
            </a:r>
            <a:r>
              <a:rPr lang="en-US" sz="2000" baseline="-25000">
                <a:latin typeface="Times New Roman" pitchFamily="18" charset="0"/>
              </a:rPr>
              <a:t>0 </a:t>
            </a:r>
            <a:r>
              <a:rPr lang="en-US" sz="2000">
                <a:latin typeface="Times New Roman" pitchFamily="18" charset="0"/>
              </a:rPr>
              <a:t>= Pris på obligasjonen i dag	M = pålydende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k </a:t>
            </a:r>
            <a:r>
              <a:rPr lang="en-US" sz="2000">
                <a:latin typeface="Times New Roman" pitchFamily="18" charset="0"/>
              </a:rPr>
              <a:t>= kupongrente pr. år		r = årlig markedsrente (effektiv 				      rente)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n = antall renteperioder pr. år	T = antall perioder til forfall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100138" y="5188496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Markedsverdi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en null-</a:t>
            </a:r>
            <a:r>
              <a:rPr lang="en-US" sz="2000" dirty="0" err="1">
                <a:latin typeface="Times New Roman" pitchFamily="18" charset="0"/>
              </a:rPr>
              <a:t>kupong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dvs</a:t>
            </a:r>
            <a:r>
              <a:rPr lang="en-US" sz="2000" dirty="0">
                <a:latin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</a:rPr>
              <a:t>r</a:t>
            </a:r>
            <a:r>
              <a:rPr lang="en-US" sz="2000" baseline="-25000" dirty="0" err="1">
                <a:latin typeface="Times New Roman" pitchFamily="18" charset="0"/>
              </a:rPr>
              <a:t>k</a:t>
            </a:r>
            <a:r>
              <a:rPr lang="en-US" sz="2000" dirty="0">
                <a:latin typeface="Times New Roman" pitchFamily="18" charset="0"/>
              </a:rPr>
              <a:t> = 0):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1023938" y="1835696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Markedsverdi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333375" y="692696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b="1">
                <a:latin typeface="Times New Roman" pitchFamily="18" charset="0"/>
              </a:rPr>
              <a:t>	4.  Obligasjonlån (forts.)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142336" name="Object 1024"/>
          <p:cNvGraphicFramePr>
            <a:graphicFrameLocks noChangeAspect="1"/>
          </p:cNvGraphicFramePr>
          <p:nvPr/>
        </p:nvGraphicFramePr>
        <p:xfrm>
          <a:off x="2719388" y="2369096"/>
          <a:ext cx="3300412" cy="863600"/>
        </p:xfrm>
        <a:graphic>
          <a:graphicData uri="http://schemas.openxmlformats.org/presentationml/2006/ole">
            <p:oleObj spid="_x0000_s142358" name="Equation" r:id="rId4" imgW="1790700" imgH="431800" progId="">
              <p:embed/>
            </p:oleObj>
          </a:graphicData>
        </a:graphic>
      </p:graphicFrame>
      <p:graphicFrame>
        <p:nvGraphicFramePr>
          <p:cNvPr id="142337" name="Object 1025"/>
          <p:cNvGraphicFramePr>
            <a:graphicFrameLocks noChangeAspect="1"/>
          </p:cNvGraphicFramePr>
          <p:nvPr/>
        </p:nvGraphicFramePr>
        <p:xfrm>
          <a:off x="3730625" y="5671096"/>
          <a:ext cx="1450975" cy="812800"/>
        </p:xfrm>
        <a:graphic>
          <a:graphicData uri="http://schemas.openxmlformats.org/presentationml/2006/ole">
            <p:oleObj spid="_x0000_s142359" name="Formel" r:id="rId5" imgW="787400" imgH="4191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2347913" y="3301976"/>
            <a:ext cx="5181600" cy="633412"/>
            <a:chOff x="2544" y="1104"/>
            <a:chExt cx="3264" cy="399"/>
          </a:xfrm>
        </p:grpSpPr>
        <p:sp>
          <p:nvSpPr>
            <p:cNvPr id="18435" name="Line 3"/>
            <p:cNvSpPr>
              <a:spLocks noChangeShapeType="1"/>
            </p:cNvSpPr>
            <p:nvPr/>
          </p:nvSpPr>
          <p:spPr bwMode="auto">
            <a:xfrm>
              <a:off x="2640" y="1392"/>
              <a:ext cx="30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diamond" w="med" len="med"/>
              <a:tailEnd type="diamond" w="med" len="med"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18436" name="Text Box 4"/>
            <p:cNvSpPr txBox="1">
              <a:spLocks noChangeArrowheads="1"/>
            </p:cNvSpPr>
            <p:nvPr/>
          </p:nvSpPr>
          <p:spPr bwMode="auto">
            <a:xfrm>
              <a:off x="2544" y="110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3216" y="110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38" name="Text Box 6"/>
            <p:cNvSpPr txBox="1">
              <a:spLocks noChangeArrowheads="1"/>
            </p:cNvSpPr>
            <p:nvPr/>
          </p:nvSpPr>
          <p:spPr bwMode="auto">
            <a:xfrm>
              <a:off x="3984" y="110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5520" y="110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8440" name="Text Box 8"/>
            <p:cNvSpPr txBox="1">
              <a:spLocks noChangeArrowheads="1"/>
            </p:cNvSpPr>
            <p:nvPr/>
          </p:nvSpPr>
          <p:spPr bwMode="auto">
            <a:xfrm>
              <a:off x="5088" y="110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endParaRPr lang="en-GB" sz="2000">
                <a:latin typeface="Times New Roman" pitchFamily="18" charset="0"/>
              </a:endParaRPr>
            </a:p>
          </p:txBody>
        </p:sp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3225" y="1253"/>
              <a:ext cx="1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Wingdings" pitchFamily="2" charset="2"/>
                </a:rPr>
                <a:t>w</a:t>
              </a:r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3984" y="1248"/>
              <a:ext cx="1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Wingdings" pitchFamily="2" charset="2"/>
                </a:rPr>
                <a:t>w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4608" y="110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nb-NO" sz="2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4752" y="1248"/>
              <a:ext cx="1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Wingdings" pitchFamily="2" charset="2"/>
                </a:rPr>
                <a:t>w</a:t>
              </a:r>
            </a:p>
          </p:txBody>
        </p:sp>
      </p:grp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728663" y="1992288"/>
            <a:ext cx="73914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En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pålydende</a:t>
            </a:r>
            <a:r>
              <a:rPr lang="en-US" sz="2000" dirty="0" smtClean="0">
                <a:latin typeface="Times New Roman" pitchFamily="18" charset="0"/>
              </a:rPr>
              <a:t> 100 NOK med </a:t>
            </a:r>
            <a:r>
              <a:rPr lang="en-US" sz="2000" dirty="0">
                <a:latin typeface="Times New Roman" pitchFamily="18" charset="0"/>
              </a:rPr>
              <a:t>to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 til </a:t>
            </a:r>
            <a:r>
              <a:rPr lang="en-US" sz="2000" dirty="0" err="1">
                <a:latin typeface="Times New Roman" pitchFamily="18" charset="0"/>
              </a:rPr>
              <a:t>forfall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årlig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kupongrente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6% </a:t>
            </a:r>
            <a:r>
              <a:rPr lang="en-US" sz="2000" dirty="0" err="1">
                <a:latin typeface="Times New Roman" pitchFamily="18" charset="0"/>
              </a:rPr>
              <a:t>som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utbetales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halvårlig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Dagens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obligasjoner</a:t>
            </a:r>
            <a:r>
              <a:rPr lang="en-US" sz="2000" dirty="0">
                <a:latin typeface="Times New Roman" pitchFamily="18" charset="0"/>
              </a:rPr>
              <a:t> med to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forfall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4% p.a.</a:t>
            </a:r>
          </a:p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Hva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?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1009650" y="4292576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</a:rPr>
              <a:t>NV</a:t>
            </a:r>
            <a:r>
              <a:rPr lang="en-US" sz="2000" baseline="-25000" dirty="0" smtClean="0">
                <a:latin typeface="Times New Roman" pitchFamily="18" charset="0"/>
              </a:rPr>
              <a:t>2</a:t>
            </a:r>
            <a:r>
              <a:rPr lang="en-US" sz="2000" baseline="-25000" dirty="0">
                <a:latin typeface="Times New Roman" pitchFamily="18" charset="0"/>
              </a:rPr>
              <a:t>%</a:t>
            </a:r>
            <a:r>
              <a:rPr lang="en-US" sz="2000" dirty="0">
                <a:latin typeface="Times New Roman" pitchFamily="18" charset="0"/>
              </a:rPr>
              <a:t>=</a:t>
            </a:r>
          </a:p>
        </p:txBody>
      </p:sp>
      <p:grpSp>
        <p:nvGrpSpPr>
          <p:cNvPr id="18458" name="Group 26"/>
          <p:cNvGrpSpPr>
            <a:grpSpLocks/>
          </p:cNvGrpSpPr>
          <p:nvPr/>
        </p:nvGrpSpPr>
        <p:grpSpPr bwMode="auto">
          <a:xfrm>
            <a:off x="3414713" y="3897288"/>
            <a:ext cx="4267200" cy="396875"/>
            <a:chOff x="2592" y="2688"/>
            <a:chExt cx="2688" cy="250"/>
          </a:xfrm>
        </p:grpSpPr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2592" y="2688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nb-NO" sz="2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3360" y="2688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nb-NO" sz="2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128" y="2688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nb-NO" sz="2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4848" y="2688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nb-NO" sz="2000">
                  <a:latin typeface="Times New Roman" pitchFamily="18" charset="0"/>
                </a:rPr>
                <a:t>103</a:t>
              </a:r>
            </a:p>
          </p:txBody>
        </p:sp>
      </p:grp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728663" y="4964088"/>
            <a:ext cx="73914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Hva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dersom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markedsrenten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</a:t>
            </a:r>
            <a:r>
              <a:rPr lang="en-US" sz="2000" dirty="0" err="1">
                <a:latin typeface="Times New Roman" pitchFamily="18" charset="0"/>
              </a:rPr>
              <a:t>stiger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4% til 5%?</a:t>
            </a: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1028700" y="5740376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</a:rPr>
              <a:t>NV</a:t>
            </a:r>
            <a:r>
              <a:rPr lang="en-US" sz="2000" baseline="-25000" dirty="0" smtClean="0">
                <a:latin typeface="Times New Roman" pitchFamily="18" charset="0"/>
              </a:rPr>
              <a:t>2,5</a:t>
            </a:r>
            <a:r>
              <a:rPr lang="en-US" sz="2000" baseline="-25000" dirty="0">
                <a:latin typeface="Times New Roman" pitchFamily="18" charset="0"/>
              </a:rPr>
              <a:t>%</a:t>
            </a:r>
            <a:r>
              <a:rPr lang="en-US" sz="2000" dirty="0">
                <a:latin typeface="Times New Roman" pitchFamily="18" charset="0"/>
              </a:rPr>
              <a:t>=</a:t>
            </a:r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338138" y="620688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b="1">
                <a:latin typeface="Times New Roman" pitchFamily="18" charset="0"/>
              </a:rPr>
              <a:t>	4.  Obligasjonlån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728663" y="1154088"/>
            <a:ext cx="73914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Sammenhengen mellom markedsrente og markedsverdi (kurs)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Eksempel: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9" grpId="0" autoUpdateAnimBg="0"/>
      <p:bldP spid="18455" grpId="0" autoUpdateAnimBg="0"/>
      <p:bldP spid="1845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85800" y="764704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5. Terminstruktur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009650" y="1450504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Terminstruktur:  </a:t>
            </a:r>
            <a:r>
              <a:rPr lang="en-US" sz="2000">
                <a:latin typeface="Times New Roman" pitchFamily="18" charset="0"/>
              </a:rPr>
              <a:t>Sammenhengen mellom effektiv rente og løpetid</a:t>
            </a:r>
            <a:endParaRPr lang="en-US" sz="2000" b="1">
              <a:latin typeface="Times New Roman" pitchFamily="18" charset="0"/>
            </a:endParaRPr>
          </a:p>
        </p:txBody>
      </p:sp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126904"/>
            <a:ext cx="2476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05270395"/>
              </p:ext>
            </p:extLst>
          </p:nvPr>
        </p:nvGraphicFramePr>
        <p:xfrm>
          <a:off x="1390650" y="2194992"/>
          <a:ext cx="6385520" cy="3534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85800" y="1066800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5. Terminstruktur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90600" y="19812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Rentens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terminstruktur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viktig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valg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rentebinding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990600" y="2590800"/>
            <a:ext cx="7391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Vi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bruke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rentekurven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terminstrukturkurven</a:t>
            </a:r>
            <a:r>
              <a:rPr lang="en-US" sz="2000" dirty="0">
                <a:latin typeface="Times New Roman" pitchFamily="18" charset="0"/>
              </a:rPr>
              <a:t>) til å </a:t>
            </a:r>
            <a:r>
              <a:rPr lang="en-US" sz="2000" dirty="0" err="1">
                <a:latin typeface="Times New Roman" pitchFamily="18" charset="0"/>
              </a:rPr>
              <a:t>beregne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forventede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fremtidige</a:t>
            </a:r>
            <a:r>
              <a:rPr lang="en-US" sz="2000" dirty="0">
                <a:latin typeface="Times New Roman" pitchFamily="18" charset="0"/>
              </a:rPr>
              <a:t> renter (</a:t>
            </a:r>
            <a:r>
              <a:rPr lang="en-US" sz="2000" dirty="0" err="1">
                <a:latin typeface="Times New Roman" pitchFamily="18" charset="0"/>
              </a:rPr>
              <a:t>terminrenter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eller</a:t>
            </a:r>
            <a:r>
              <a:rPr lang="en-US" sz="2000" dirty="0">
                <a:latin typeface="Times New Roman" pitchFamily="18" charset="0"/>
              </a:rPr>
              <a:t> forward renter),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f. </a:t>
            </a:r>
            <a:r>
              <a:rPr lang="en-US" sz="2000" dirty="0" err="1">
                <a:latin typeface="Times New Roman" pitchFamily="18" charset="0"/>
              </a:rPr>
              <a:t>eks</a:t>
            </a:r>
            <a:r>
              <a:rPr lang="en-US" sz="2000" dirty="0">
                <a:latin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</a:rPr>
              <a:t>forventet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ett-års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år</a:t>
            </a:r>
            <a:endParaRPr lang="en-US" sz="2000" dirty="0">
              <a:latin typeface="Times New Roman" pitchFamily="18" charset="0"/>
            </a:endParaRPr>
          </a:p>
        </p:txBody>
      </p:sp>
      <p:grpSp>
        <p:nvGrpSpPr>
          <p:cNvPr id="21543" name="Group 39"/>
          <p:cNvGrpSpPr>
            <a:grpSpLocks/>
          </p:cNvGrpSpPr>
          <p:nvPr/>
        </p:nvGrpSpPr>
        <p:grpSpPr bwMode="auto">
          <a:xfrm>
            <a:off x="2590800" y="3916363"/>
            <a:ext cx="5791200" cy="1143000"/>
            <a:chOff x="1680" y="2304"/>
            <a:chExt cx="3648" cy="720"/>
          </a:xfrm>
        </p:grpSpPr>
        <p:grpSp>
          <p:nvGrpSpPr>
            <p:cNvPr id="21541" name="Group 37"/>
            <p:cNvGrpSpPr>
              <a:grpSpLocks/>
            </p:cNvGrpSpPr>
            <p:nvPr/>
          </p:nvGrpSpPr>
          <p:grpSpPr bwMode="auto">
            <a:xfrm>
              <a:off x="1680" y="2304"/>
              <a:ext cx="3648" cy="437"/>
              <a:chOff x="1680" y="2304"/>
              <a:chExt cx="3648" cy="437"/>
            </a:xfrm>
          </p:grpSpPr>
          <p:sp>
            <p:nvSpPr>
              <p:cNvPr id="21510" name="Line 6"/>
              <p:cNvSpPr>
                <a:spLocks noChangeShapeType="1"/>
              </p:cNvSpPr>
              <p:nvPr/>
            </p:nvSpPr>
            <p:spPr bwMode="auto">
              <a:xfrm>
                <a:off x="1776" y="2592"/>
                <a:ext cx="35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diamond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1511" name="Text Box 7"/>
              <p:cNvSpPr txBox="1">
                <a:spLocks noChangeArrowheads="1"/>
              </p:cNvSpPr>
              <p:nvPr/>
            </p:nvSpPr>
            <p:spPr bwMode="auto">
              <a:xfrm>
                <a:off x="1680" y="230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1512" name="Text Box 8"/>
              <p:cNvSpPr txBox="1">
                <a:spLocks noChangeArrowheads="1"/>
              </p:cNvSpPr>
              <p:nvPr/>
            </p:nvSpPr>
            <p:spPr bwMode="auto">
              <a:xfrm>
                <a:off x="2352" y="230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1513" name="Text Box 9"/>
              <p:cNvSpPr txBox="1">
                <a:spLocks noChangeArrowheads="1"/>
              </p:cNvSpPr>
              <p:nvPr/>
            </p:nvSpPr>
            <p:spPr bwMode="auto">
              <a:xfrm>
                <a:off x="3120" y="230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21514" name="Text Box 10"/>
              <p:cNvSpPr txBox="1">
                <a:spLocks noChangeArrowheads="1"/>
              </p:cNvSpPr>
              <p:nvPr/>
            </p:nvSpPr>
            <p:spPr bwMode="auto">
              <a:xfrm>
                <a:off x="4656" y="230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21515" name="Text Box 11"/>
              <p:cNvSpPr txBox="1">
                <a:spLocks noChangeArrowheads="1"/>
              </p:cNvSpPr>
              <p:nvPr/>
            </p:nvSpPr>
            <p:spPr bwMode="auto">
              <a:xfrm>
                <a:off x="4224" y="2304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GB">
                  <a:latin typeface="Times New Roman" pitchFamily="18" charset="0"/>
                </a:endParaRPr>
              </a:p>
            </p:txBody>
          </p:sp>
          <p:sp>
            <p:nvSpPr>
              <p:cNvPr id="21516" name="Text Box 12"/>
              <p:cNvSpPr txBox="1">
                <a:spLocks noChangeArrowheads="1"/>
              </p:cNvSpPr>
              <p:nvPr/>
            </p:nvSpPr>
            <p:spPr bwMode="auto">
              <a:xfrm>
                <a:off x="2361" y="2453"/>
                <a:ext cx="18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1517" name="Text Box 13"/>
              <p:cNvSpPr txBox="1">
                <a:spLocks noChangeArrowheads="1"/>
              </p:cNvSpPr>
              <p:nvPr/>
            </p:nvSpPr>
            <p:spPr bwMode="auto">
              <a:xfrm>
                <a:off x="3120" y="2448"/>
                <a:ext cx="18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1518" name="Rectangle 14"/>
              <p:cNvSpPr>
                <a:spLocks noChangeArrowheads="1"/>
              </p:cNvSpPr>
              <p:nvPr/>
            </p:nvSpPr>
            <p:spPr bwMode="auto">
              <a:xfrm>
                <a:off x="3744" y="2304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nb-NO" sz="2000"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21519" name="Text Box 15"/>
              <p:cNvSpPr txBox="1">
                <a:spLocks noChangeArrowheads="1"/>
              </p:cNvSpPr>
              <p:nvPr/>
            </p:nvSpPr>
            <p:spPr bwMode="auto">
              <a:xfrm>
                <a:off x="3888" y="2448"/>
                <a:ext cx="18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>
                    <a:latin typeface="Wingdings" pitchFamily="2" charset="2"/>
                  </a:rPr>
                  <a:t>w</a:t>
                </a:r>
              </a:p>
            </p:txBody>
          </p:sp>
        </p:grpSp>
        <p:sp>
          <p:nvSpPr>
            <p:cNvPr id="21532" name="Line 28"/>
            <p:cNvSpPr>
              <a:spLocks noChangeShapeType="1"/>
            </p:cNvSpPr>
            <p:nvPr/>
          </p:nvSpPr>
          <p:spPr bwMode="auto">
            <a:xfrm>
              <a:off x="1776" y="2832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21533" name="Line 29"/>
            <p:cNvSpPr>
              <a:spLocks noChangeShapeType="1"/>
            </p:cNvSpPr>
            <p:nvPr/>
          </p:nvSpPr>
          <p:spPr bwMode="auto">
            <a:xfrm>
              <a:off x="2448" y="3024"/>
              <a:ext cx="7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1295400" y="4953000"/>
            <a:ext cx="1600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To-års renten 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i dag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5308600" y="5211763"/>
            <a:ext cx="307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Ett-års renten om ett år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 flipV="1">
            <a:off x="2895600" y="4830763"/>
            <a:ext cx="685800" cy="228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 flipH="1" flipV="1">
            <a:off x="4622800" y="5211763"/>
            <a:ext cx="685800" cy="152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7292975" y="41449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>
                <a:latin typeface="Wingdings" pitchFamily="2" charset="2"/>
              </a:rPr>
              <a:t>w</a:t>
            </a:r>
            <a:endParaRPr lang="en-GB">
              <a:latin typeface="Wingdings" pitchFamily="2" charset="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5" grpId="0" autoUpdateAnimBg="0"/>
      <p:bldP spid="21536" grpId="0" autoUpdateAnimBg="0"/>
      <p:bldP spid="21537" grpId="0" animBg="1"/>
      <p:bldP spid="215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371600" y="1916088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baseline="-25000" dirty="0" smtClean="0">
                <a:latin typeface="Times New Roman" pitchFamily="18" charset="0"/>
              </a:rPr>
              <a:t>0</a:t>
            </a:r>
            <a:r>
              <a:rPr lang="en-US" sz="2000" b="1" dirty="0" smtClean="0">
                <a:latin typeface="Times New Roman" pitchFamily="18" charset="0"/>
              </a:rPr>
              <a:t>r</a:t>
            </a:r>
            <a:r>
              <a:rPr lang="en-US" sz="2000" b="1" baseline="-25000" dirty="0" smtClean="0">
                <a:latin typeface="Times New Roman" pitchFamily="18" charset="0"/>
              </a:rPr>
              <a:t>T </a:t>
            </a:r>
            <a:r>
              <a:rPr lang="en-US" sz="2000" dirty="0" smtClean="0">
                <a:latin typeface="Times New Roman" pitchFamily="18" charset="0"/>
              </a:rPr>
              <a:t>= </a:t>
            </a:r>
            <a:r>
              <a:rPr lang="en-US" sz="2000" dirty="0" err="1">
                <a:latin typeface="Times New Roman" pitchFamily="18" charset="0"/>
              </a:rPr>
              <a:t>spotrente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dag (t = 0) for </a:t>
            </a:r>
            <a:r>
              <a:rPr lang="en-US" sz="2000" dirty="0" err="1">
                <a:latin typeface="Times New Roman" pitchFamily="18" charset="0"/>
              </a:rPr>
              <a:t>perioden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frem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tidspunkt</a:t>
            </a:r>
            <a:r>
              <a:rPr lang="en-US" sz="2000" dirty="0">
                <a:latin typeface="Times New Roman" pitchFamily="18" charset="0"/>
              </a:rPr>
              <a:t> T.  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990600" y="1125513"/>
            <a:ext cx="7391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Forventningsteori</a:t>
            </a:r>
            <a:r>
              <a:rPr lang="en-US" sz="2000" b="1" dirty="0">
                <a:latin typeface="Times New Roman" pitchFamily="18" charset="0"/>
              </a:rPr>
              <a:t>: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Terminstrukturen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</a:rPr>
              <a:t>basert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markedsaktørenes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forventninger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fremtidig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renteutvikling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905000" y="2330426"/>
            <a:ext cx="457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: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b="1" baseline="-25000" dirty="0">
                <a:latin typeface="Times New Roman" pitchFamily="18" charset="0"/>
              </a:rPr>
              <a:t>0</a:t>
            </a:r>
            <a:r>
              <a:rPr lang="en-US" sz="2000" b="1" dirty="0">
                <a:latin typeface="Times New Roman" pitchFamily="18" charset="0"/>
              </a:rPr>
              <a:t>r</a:t>
            </a:r>
            <a:r>
              <a:rPr lang="en-US" sz="2000" b="1" baseline="-25000" dirty="0">
                <a:latin typeface="Times New Roman" pitchFamily="18" charset="0"/>
              </a:rPr>
              <a:t>5</a:t>
            </a:r>
            <a:r>
              <a:rPr lang="en-US" sz="2000" baseline="-25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= </a:t>
            </a:r>
            <a:r>
              <a:rPr lang="en-US" sz="2000" dirty="0" err="1" smtClean="0">
                <a:latin typeface="Times New Roman" pitchFamily="18" charset="0"/>
              </a:rPr>
              <a:t>dagens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5-års </a:t>
            </a:r>
            <a:r>
              <a:rPr lang="en-US" sz="2000" dirty="0" err="1">
                <a:latin typeface="Times New Roman" pitchFamily="18" charset="0"/>
              </a:rPr>
              <a:t>rente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371600" y="3973488"/>
            <a:ext cx="7391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baseline="-25000" dirty="0">
                <a:latin typeface="Times New Roman" pitchFamily="18" charset="0"/>
              </a:rPr>
              <a:t>t-1</a:t>
            </a:r>
            <a:r>
              <a:rPr lang="en-US" sz="2000" b="1" dirty="0">
                <a:latin typeface="Times New Roman" pitchFamily="18" charset="0"/>
              </a:rPr>
              <a:t>f</a:t>
            </a:r>
            <a:r>
              <a:rPr lang="en-US" sz="2000" b="1" baseline="-25000" dirty="0">
                <a:latin typeface="Times New Roman" pitchFamily="18" charset="0"/>
              </a:rPr>
              <a:t>t</a:t>
            </a:r>
            <a:r>
              <a:rPr lang="en-US" sz="2000" baseline="-25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= </a:t>
            </a:r>
            <a:r>
              <a:rPr lang="en-US" sz="2000" dirty="0">
                <a:latin typeface="Times New Roman" pitchFamily="18" charset="0"/>
              </a:rPr>
              <a:t>forward (</a:t>
            </a:r>
            <a:r>
              <a:rPr lang="en-US" sz="2000" dirty="0" err="1">
                <a:latin typeface="Times New Roman" pitchFamily="18" charset="0"/>
              </a:rPr>
              <a:t>termin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for et </a:t>
            </a:r>
            <a:r>
              <a:rPr lang="en-US" sz="2000" dirty="0" err="1">
                <a:latin typeface="Times New Roman" pitchFamily="18" charset="0"/>
              </a:rPr>
              <a:t>lån</a:t>
            </a:r>
            <a:r>
              <a:rPr lang="en-US" sz="2000" dirty="0">
                <a:latin typeface="Times New Roman" pitchFamily="18" charset="0"/>
              </a:rPr>
              <a:t> med 1-års (fast)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tatt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opp</a:t>
            </a:r>
            <a:r>
              <a:rPr lang="en-US" sz="2000" dirty="0">
                <a:latin typeface="Times New Roman" pitchFamily="18" charset="0"/>
              </a:rPr>
              <a:t>  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     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tidspunkt</a:t>
            </a:r>
            <a:r>
              <a:rPr lang="en-US" sz="2000" dirty="0">
                <a:latin typeface="Times New Roman" pitchFamily="18" charset="0"/>
              </a:rPr>
              <a:t> t-1, </a:t>
            </a:r>
            <a:r>
              <a:rPr lang="en-US" sz="2000" dirty="0" err="1">
                <a:latin typeface="Times New Roman" pitchFamily="18" charset="0"/>
              </a:rPr>
              <a:t>som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tilbakebetales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tidspunkt</a:t>
            </a:r>
            <a:r>
              <a:rPr lang="en-US" sz="2000" dirty="0">
                <a:latin typeface="Times New Roman" pitchFamily="18" charset="0"/>
              </a:rPr>
              <a:t> t. 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071688" y="4735488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: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b="1" baseline="-25000" dirty="0">
                <a:latin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</a:rPr>
              <a:t>f</a:t>
            </a:r>
            <a:r>
              <a:rPr lang="en-US" sz="2000" b="1" baseline="-25000" dirty="0">
                <a:latin typeface="Times New Roman" pitchFamily="18" charset="0"/>
              </a:rPr>
              <a:t>3</a:t>
            </a:r>
            <a:r>
              <a:rPr lang="en-US" sz="2000" baseline="-25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= </a:t>
            </a:r>
            <a:r>
              <a:rPr lang="en-US" sz="2000" dirty="0">
                <a:latin typeface="Times New Roman" pitchFamily="18" charset="0"/>
              </a:rPr>
              <a:t>1-års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år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6248400" y="321148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GB">
              <a:latin typeface="Times New Roman" pitchFamily="18" charset="0"/>
            </a:endParaRPr>
          </a:p>
        </p:txBody>
      </p:sp>
      <p:grpSp>
        <p:nvGrpSpPr>
          <p:cNvPr id="22591" name="Group 63"/>
          <p:cNvGrpSpPr>
            <a:grpSpLocks/>
          </p:cNvGrpSpPr>
          <p:nvPr/>
        </p:nvGrpSpPr>
        <p:grpSpPr bwMode="auto">
          <a:xfrm>
            <a:off x="1930400" y="2587601"/>
            <a:ext cx="6527800" cy="838200"/>
            <a:chOff x="1504" y="1968"/>
            <a:chExt cx="4112" cy="528"/>
          </a:xfrm>
        </p:grpSpPr>
        <p:sp>
          <p:nvSpPr>
            <p:cNvPr id="22549" name="Line 21"/>
            <p:cNvSpPr>
              <a:spLocks noChangeShapeType="1"/>
            </p:cNvSpPr>
            <p:nvPr/>
          </p:nvSpPr>
          <p:spPr bwMode="auto">
            <a:xfrm>
              <a:off x="1600" y="2496"/>
              <a:ext cx="36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sm" len="sm"/>
              <a:tailEnd type="oval" w="sm" len="sm"/>
            </a:ln>
            <a:effectLst/>
          </p:spPr>
          <p:txBody>
            <a:bodyPr/>
            <a:lstStyle/>
            <a:p>
              <a:endParaRPr lang="nb-NO"/>
            </a:p>
          </p:txBody>
        </p:sp>
        <p:grpSp>
          <p:nvGrpSpPr>
            <p:cNvPr id="22573" name="Group 45"/>
            <p:cNvGrpSpPr>
              <a:grpSpLocks/>
            </p:cNvGrpSpPr>
            <p:nvPr/>
          </p:nvGrpSpPr>
          <p:grpSpPr bwMode="auto">
            <a:xfrm>
              <a:off x="1504" y="1968"/>
              <a:ext cx="4112" cy="410"/>
              <a:chOff x="1504" y="2160"/>
              <a:chExt cx="4112" cy="410"/>
            </a:xfrm>
          </p:grpSpPr>
          <p:sp>
            <p:nvSpPr>
              <p:cNvPr id="22539" name="Line 11"/>
              <p:cNvSpPr>
                <a:spLocks noChangeShapeType="1"/>
              </p:cNvSpPr>
              <p:nvPr/>
            </p:nvSpPr>
            <p:spPr bwMode="auto">
              <a:xfrm>
                <a:off x="1600" y="2448"/>
                <a:ext cx="40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diamond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2540" name="Text Box 12"/>
              <p:cNvSpPr txBox="1">
                <a:spLocks noChangeArrowheads="1"/>
              </p:cNvSpPr>
              <p:nvPr/>
            </p:nvSpPr>
            <p:spPr bwMode="auto">
              <a:xfrm>
                <a:off x="1504" y="2160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2541" name="Text Box 13"/>
              <p:cNvSpPr txBox="1">
                <a:spLocks noChangeArrowheads="1"/>
              </p:cNvSpPr>
              <p:nvPr/>
            </p:nvSpPr>
            <p:spPr bwMode="auto">
              <a:xfrm>
                <a:off x="2176" y="2160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2542" name="Text Box 14"/>
              <p:cNvSpPr txBox="1">
                <a:spLocks noChangeArrowheads="1"/>
              </p:cNvSpPr>
              <p:nvPr/>
            </p:nvSpPr>
            <p:spPr bwMode="auto">
              <a:xfrm>
                <a:off x="2944" y="2160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22543" name="Text Box 15"/>
              <p:cNvSpPr txBox="1">
                <a:spLocks noChangeArrowheads="1"/>
              </p:cNvSpPr>
              <p:nvPr/>
            </p:nvSpPr>
            <p:spPr bwMode="auto">
              <a:xfrm>
                <a:off x="4480" y="2160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22545" name="Text Box 17"/>
              <p:cNvSpPr txBox="1">
                <a:spLocks noChangeArrowheads="1"/>
              </p:cNvSpPr>
              <p:nvPr/>
            </p:nvSpPr>
            <p:spPr bwMode="auto">
              <a:xfrm>
                <a:off x="2185" y="2317"/>
                <a:ext cx="1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2546" name="Text Box 18"/>
              <p:cNvSpPr txBox="1">
                <a:spLocks noChangeArrowheads="1"/>
              </p:cNvSpPr>
              <p:nvPr/>
            </p:nvSpPr>
            <p:spPr bwMode="auto">
              <a:xfrm>
                <a:off x="2944" y="2312"/>
                <a:ext cx="1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2547" name="Rectangle 19"/>
              <p:cNvSpPr>
                <a:spLocks noChangeArrowheads="1"/>
              </p:cNvSpPr>
              <p:nvPr/>
            </p:nvSpPr>
            <p:spPr bwMode="auto">
              <a:xfrm>
                <a:off x="3568" y="2160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nb-NO" sz="2000"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22548" name="Text Box 20"/>
              <p:cNvSpPr txBox="1">
                <a:spLocks noChangeArrowheads="1"/>
              </p:cNvSpPr>
              <p:nvPr/>
            </p:nvSpPr>
            <p:spPr bwMode="auto">
              <a:xfrm>
                <a:off x="3712" y="2312"/>
                <a:ext cx="1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2551" name="Text Box 23"/>
              <p:cNvSpPr txBox="1">
                <a:spLocks noChangeArrowheads="1"/>
              </p:cNvSpPr>
              <p:nvPr/>
            </p:nvSpPr>
            <p:spPr bwMode="auto">
              <a:xfrm>
                <a:off x="4481" y="2320"/>
                <a:ext cx="1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2552" name="Text Box 24"/>
              <p:cNvSpPr txBox="1">
                <a:spLocks noChangeArrowheads="1"/>
              </p:cNvSpPr>
              <p:nvPr/>
            </p:nvSpPr>
            <p:spPr bwMode="auto">
              <a:xfrm>
                <a:off x="5136" y="2160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5</a:t>
                </a:r>
              </a:p>
            </p:txBody>
          </p:sp>
        </p:grpSp>
      </p:grpSp>
      <p:sp>
        <p:nvSpPr>
          <p:cNvPr id="22570" name="Rectangle 42"/>
          <p:cNvSpPr>
            <a:spLocks noChangeArrowheads="1"/>
          </p:cNvSpPr>
          <p:nvPr/>
        </p:nvSpPr>
        <p:spPr bwMode="auto">
          <a:xfrm>
            <a:off x="685800" y="620688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5. Terminstruktur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2572" name="Text Box 44"/>
          <p:cNvSpPr txBox="1">
            <a:spLocks noChangeArrowheads="1"/>
          </p:cNvSpPr>
          <p:nvPr/>
        </p:nvSpPr>
        <p:spPr bwMode="auto">
          <a:xfrm>
            <a:off x="7697788" y="2844776"/>
            <a:ext cx="290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000">
                <a:latin typeface="Wingdings" pitchFamily="2" charset="2"/>
              </a:rPr>
              <a:t>w</a:t>
            </a:r>
          </a:p>
        </p:txBody>
      </p:sp>
      <p:sp>
        <p:nvSpPr>
          <p:cNvPr id="22589" name="Rectangle 61"/>
          <p:cNvSpPr>
            <a:spLocks noChangeArrowheads="1"/>
          </p:cNvSpPr>
          <p:nvPr/>
        </p:nvSpPr>
        <p:spPr bwMode="auto">
          <a:xfrm>
            <a:off x="4719638" y="3425801"/>
            <a:ext cx="461962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b="1" baseline="-25000">
                <a:latin typeface="Times New Roman" pitchFamily="18" charset="0"/>
              </a:rPr>
              <a:t>0</a:t>
            </a:r>
            <a:r>
              <a:rPr lang="en-US" sz="2000" b="1">
                <a:latin typeface="Times New Roman" pitchFamily="18" charset="0"/>
              </a:rPr>
              <a:t>r</a:t>
            </a:r>
            <a:r>
              <a:rPr lang="en-US" sz="2000" b="1" baseline="-25000">
                <a:latin typeface="Times New Roman" pitchFamily="18" charset="0"/>
              </a:rPr>
              <a:t>5</a:t>
            </a:r>
            <a:endParaRPr lang="nb-NO" sz="2000" b="1" baseline="-25000">
              <a:latin typeface="Times New Roman" pitchFamily="18" charset="0"/>
            </a:endParaRPr>
          </a:p>
        </p:txBody>
      </p:sp>
      <p:sp>
        <p:nvSpPr>
          <p:cNvPr id="22590" name="Rectangle 62"/>
          <p:cNvSpPr>
            <a:spLocks noChangeArrowheads="1"/>
          </p:cNvSpPr>
          <p:nvPr/>
        </p:nvSpPr>
        <p:spPr bwMode="auto">
          <a:xfrm>
            <a:off x="4924425" y="5876901"/>
            <a:ext cx="43338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b="1" baseline="-25000">
                <a:latin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</a:rPr>
              <a:t>f</a:t>
            </a:r>
            <a:r>
              <a:rPr lang="en-US" sz="2000" b="1" baseline="-25000">
                <a:latin typeface="Times New Roman" pitchFamily="18" charset="0"/>
              </a:rPr>
              <a:t>3</a:t>
            </a:r>
            <a:endParaRPr lang="nb-NO" sz="2000" b="1" baseline="-25000">
              <a:latin typeface="Times New Roman" pitchFamily="18" charset="0"/>
            </a:endParaRPr>
          </a:p>
        </p:txBody>
      </p:sp>
      <p:grpSp>
        <p:nvGrpSpPr>
          <p:cNvPr id="22594" name="Group 66"/>
          <p:cNvGrpSpPr>
            <a:grpSpLocks/>
          </p:cNvGrpSpPr>
          <p:nvPr/>
        </p:nvGrpSpPr>
        <p:grpSpPr bwMode="auto">
          <a:xfrm>
            <a:off x="2106613" y="5191101"/>
            <a:ext cx="6527800" cy="762000"/>
            <a:chOff x="1327" y="3551"/>
            <a:chExt cx="4112" cy="480"/>
          </a:xfrm>
        </p:grpSpPr>
        <p:grpSp>
          <p:nvGrpSpPr>
            <p:cNvPr id="22588" name="Group 60"/>
            <p:cNvGrpSpPr>
              <a:grpSpLocks/>
            </p:cNvGrpSpPr>
            <p:nvPr/>
          </p:nvGrpSpPr>
          <p:grpSpPr bwMode="auto">
            <a:xfrm>
              <a:off x="1327" y="3551"/>
              <a:ext cx="4112" cy="480"/>
              <a:chOff x="1504" y="3600"/>
              <a:chExt cx="4112" cy="480"/>
            </a:xfrm>
          </p:grpSpPr>
          <p:sp>
            <p:nvSpPr>
              <p:cNvPr id="22554" name="Line 26"/>
              <p:cNvSpPr>
                <a:spLocks noChangeShapeType="1"/>
              </p:cNvSpPr>
              <p:nvPr/>
            </p:nvSpPr>
            <p:spPr bwMode="auto">
              <a:xfrm>
                <a:off x="3024" y="4080"/>
                <a:ext cx="76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oval" w="sm" len="med"/>
                <a:tailEnd type="oval" w="sm" len="med"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grpSp>
            <p:nvGrpSpPr>
              <p:cNvPr id="22576" name="Group 48"/>
              <p:cNvGrpSpPr>
                <a:grpSpLocks/>
              </p:cNvGrpSpPr>
              <p:nvPr/>
            </p:nvGrpSpPr>
            <p:grpSpPr bwMode="auto">
              <a:xfrm>
                <a:off x="1504" y="3600"/>
                <a:ext cx="4112" cy="410"/>
                <a:chOff x="1504" y="2160"/>
                <a:chExt cx="4112" cy="410"/>
              </a:xfrm>
            </p:grpSpPr>
            <p:sp>
              <p:nvSpPr>
                <p:cNvPr id="22577" name="Line 49"/>
                <p:cNvSpPr>
                  <a:spLocks noChangeShapeType="1"/>
                </p:cNvSpPr>
                <p:nvPr/>
              </p:nvSpPr>
              <p:spPr bwMode="auto">
                <a:xfrm>
                  <a:off x="1600" y="2448"/>
                  <a:ext cx="401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diamond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2257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04" y="2160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0</a:t>
                  </a:r>
                </a:p>
              </p:txBody>
            </p:sp>
            <p:sp>
              <p:nvSpPr>
                <p:cNvPr id="2257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76" y="2160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2258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944" y="2160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2258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4480" y="2160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4</a:t>
                  </a:r>
                </a:p>
              </p:txBody>
            </p:sp>
            <p:sp>
              <p:nvSpPr>
                <p:cNvPr id="2258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185" y="2317"/>
                  <a:ext cx="18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Wingdings" pitchFamily="2" charset="2"/>
                    </a:rPr>
                    <a:t>w</a:t>
                  </a:r>
                </a:p>
              </p:txBody>
            </p:sp>
            <p:sp>
              <p:nvSpPr>
                <p:cNvPr id="2258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944" y="2312"/>
                  <a:ext cx="18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Wingdings" pitchFamily="2" charset="2"/>
                    </a:rPr>
                    <a:t>w</a:t>
                  </a:r>
                </a:p>
              </p:txBody>
            </p:sp>
            <p:sp>
              <p:nvSpPr>
                <p:cNvPr id="22584" name="Rectangle 56"/>
                <p:cNvSpPr>
                  <a:spLocks noChangeArrowheads="1"/>
                </p:cNvSpPr>
                <p:nvPr/>
              </p:nvSpPr>
              <p:spPr bwMode="auto">
                <a:xfrm>
                  <a:off x="3568" y="2160"/>
                  <a:ext cx="52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nb-NO" sz="2000">
                      <a:latin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2258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712" y="2312"/>
                  <a:ext cx="18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Wingdings" pitchFamily="2" charset="2"/>
                    </a:rPr>
                    <a:t>w</a:t>
                  </a:r>
                </a:p>
              </p:txBody>
            </p:sp>
            <p:sp>
              <p:nvSpPr>
                <p:cNvPr id="2258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4481" y="2320"/>
                  <a:ext cx="18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Wingdings" pitchFamily="2" charset="2"/>
                    </a:rPr>
                    <a:t>w</a:t>
                  </a:r>
                </a:p>
              </p:txBody>
            </p:sp>
            <p:sp>
              <p:nvSpPr>
                <p:cNvPr id="2258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5136" y="2160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5</a:t>
                  </a:r>
                </a:p>
              </p:txBody>
            </p:sp>
          </p:grpSp>
        </p:grpSp>
        <p:sp>
          <p:nvSpPr>
            <p:cNvPr id="22593" name="Text Box 65"/>
            <p:cNvSpPr txBox="1">
              <a:spLocks noChangeArrowheads="1"/>
            </p:cNvSpPr>
            <p:nvPr/>
          </p:nvSpPr>
          <p:spPr bwMode="auto">
            <a:xfrm>
              <a:off x="4887" y="3714"/>
              <a:ext cx="1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Wingdings" pitchFamily="2" charset="2"/>
                </a:rPr>
                <a:t>w</a:t>
              </a: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autoUpdateAnimBg="0"/>
      <p:bldP spid="22536" grpId="0" autoUpdateAnimBg="0"/>
      <p:bldP spid="22590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685800" y="692696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5. Terminstruktur - forventningsteori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90600" y="1226096"/>
            <a:ext cx="73914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Du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lese </a:t>
            </a:r>
            <a:r>
              <a:rPr lang="en-US" sz="2000" dirty="0" err="1">
                <a:latin typeface="Times New Roman" pitchFamily="18" charset="0"/>
              </a:rPr>
              <a:t>spotrenter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b="1" baseline="-25000" dirty="0">
                <a:latin typeface="Times New Roman" pitchFamily="18" charset="0"/>
              </a:rPr>
              <a:t>0</a:t>
            </a:r>
            <a:r>
              <a:rPr lang="en-US" sz="2000" b="1" dirty="0">
                <a:latin typeface="Times New Roman" pitchFamily="18" charset="0"/>
              </a:rPr>
              <a:t>r</a:t>
            </a:r>
            <a:r>
              <a:rPr lang="en-US" sz="2000" b="1" baseline="-25000" dirty="0">
                <a:latin typeface="Times New Roman" pitchFamily="18" charset="0"/>
              </a:rPr>
              <a:t>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direkte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markedet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aviser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internett</a:t>
            </a:r>
            <a:r>
              <a:rPr lang="en-US" sz="2000" dirty="0">
                <a:latin typeface="Times New Roman" pitchFamily="18" charset="0"/>
              </a:rPr>
              <a:t>)</a:t>
            </a:r>
          </a:p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Terminrenter</a:t>
            </a:r>
            <a:r>
              <a:rPr lang="en-US" sz="2000" dirty="0" smtClean="0">
                <a:latin typeface="Times New Roman" pitchFamily="18" charset="0"/>
              </a:rPr>
              <a:t>/</a:t>
            </a:r>
            <a:r>
              <a:rPr lang="en-US" sz="2000" dirty="0" err="1" smtClean="0">
                <a:latin typeface="Times New Roman" pitchFamily="18" charset="0"/>
              </a:rPr>
              <a:t>forwardrenter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regnes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basert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spotrentene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: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476375" y="2140496"/>
            <a:ext cx="7286625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Alternativ A:</a:t>
            </a:r>
            <a:r>
              <a:rPr lang="en-US" sz="2000">
                <a:latin typeface="Times New Roman" pitchFamily="18" charset="0"/>
              </a:rPr>
              <a:t> Du kan låne 100 avdragsfritt i 3 år, all rente betales ved innfrielse  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Alternativ B:</a:t>
            </a:r>
            <a:r>
              <a:rPr lang="en-US" sz="2000">
                <a:latin typeface="Times New Roman" pitchFamily="18" charset="0"/>
              </a:rPr>
              <a:t> Du låner 100 avdragsfritt med årlig rentebetaling i 3 år</a:t>
            </a: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5257800" y="4974184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- 100</a:t>
            </a:r>
            <a:r>
              <a:rPr lang="en-US" sz="2000" baseline="30000">
                <a:latin typeface="Times New Roman" pitchFamily="18" charset="0"/>
              </a:rPr>
              <a:t>.</a:t>
            </a:r>
            <a:r>
              <a:rPr lang="en-US" sz="2000">
                <a:latin typeface="Times New Roman" pitchFamily="18" charset="0"/>
              </a:rPr>
              <a:t>(1+</a:t>
            </a:r>
            <a:r>
              <a:rPr lang="en-US" sz="2000" b="1" baseline="-25000">
                <a:latin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</a:rPr>
              <a:t>f</a:t>
            </a:r>
            <a:r>
              <a:rPr lang="en-US" sz="2000" b="1" baseline="-25000">
                <a:latin typeface="Times New Roman" pitchFamily="18" charset="0"/>
              </a:rPr>
              <a:t>3 </a:t>
            </a:r>
            <a:r>
              <a:rPr lang="en-US" sz="2000">
                <a:latin typeface="Times New Roman" pitchFamily="18" charset="0"/>
              </a:rPr>
              <a:t>)</a:t>
            </a:r>
            <a:endParaRPr lang="en-US" sz="2000" baseline="30000">
              <a:latin typeface="Times New Roman" pitchFamily="18" charset="0"/>
            </a:endParaRP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2971800" y="4959896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(1+</a:t>
            </a:r>
            <a:r>
              <a:rPr lang="en-US" sz="2000" b="1">
                <a:latin typeface="Times New Roman" pitchFamily="18" charset="0"/>
              </a:rPr>
              <a:t> </a:t>
            </a:r>
            <a:r>
              <a:rPr lang="en-US" sz="2000" b="1" baseline="-25000">
                <a:latin typeface="Times New Roman" pitchFamily="18" charset="0"/>
              </a:rPr>
              <a:t>0</a:t>
            </a:r>
            <a:r>
              <a:rPr lang="en-US" sz="2000" b="1">
                <a:latin typeface="Times New Roman" pitchFamily="18" charset="0"/>
              </a:rPr>
              <a:t>r</a:t>
            </a:r>
            <a:r>
              <a:rPr lang="en-US" sz="2000" b="1" baseline="-25000">
                <a:latin typeface="Times New Roman" pitchFamily="18" charset="0"/>
              </a:rPr>
              <a:t>1 </a:t>
            </a:r>
            <a:r>
              <a:rPr lang="en-US" sz="2000">
                <a:latin typeface="Times New Roman" pitchFamily="18" charset="0"/>
              </a:rPr>
              <a:t>)</a:t>
            </a:r>
            <a:endParaRPr lang="en-US" sz="2000" baseline="30000">
              <a:latin typeface="Times New Roman" pitchFamily="18" charset="0"/>
            </a:endParaRPr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4191000" y="4959896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(1+</a:t>
            </a:r>
            <a:r>
              <a:rPr lang="en-US" sz="2000" b="1">
                <a:latin typeface="Times New Roman" pitchFamily="18" charset="0"/>
              </a:rPr>
              <a:t> </a:t>
            </a:r>
            <a:r>
              <a:rPr lang="en-US" sz="2000" b="1" baseline="-25000">
                <a:latin typeface="Times New Roman" pitchFamily="18" charset="0"/>
              </a:rPr>
              <a:t>1</a:t>
            </a:r>
            <a:r>
              <a:rPr lang="en-US" sz="2000" b="1">
                <a:latin typeface="Times New Roman" pitchFamily="18" charset="0"/>
              </a:rPr>
              <a:t>f</a:t>
            </a:r>
            <a:r>
              <a:rPr lang="en-US" sz="2000" b="1" baseline="-25000">
                <a:latin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</a:rPr>
              <a:t>)</a:t>
            </a:r>
            <a:endParaRPr lang="en-US" sz="2000" baseline="30000">
              <a:latin typeface="Times New Roman" pitchFamily="18" charset="0"/>
            </a:endParaRPr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1066800" y="5493296"/>
            <a:ext cx="7391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Hvis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alternativ</a:t>
            </a:r>
            <a:r>
              <a:rPr lang="en-US" sz="2000" dirty="0">
                <a:latin typeface="Times New Roman" pitchFamily="18" charset="0"/>
              </a:rPr>
              <a:t> A </a:t>
            </a:r>
            <a:r>
              <a:rPr lang="en-US" sz="2000" dirty="0" err="1">
                <a:latin typeface="Times New Roman" pitchFamily="18" charset="0"/>
              </a:rPr>
              <a:t>skal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være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lik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alternativ</a:t>
            </a:r>
            <a:r>
              <a:rPr lang="en-US" sz="2000" dirty="0">
                <a:latin typeface="Times New Roman" pitchFamily="18" charset="0"/>
              </a:rPr>
              <a:t> B,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vi se </a:t>
            </a:r>
            <a:r>
              <a:rPr lang="en-US" sz="2000" dirty="0" err="1">
                <a:latin typeface="Times New Roman" pitchFamily="18" charset="0"/>
              </a:rPr>
              <a:t>hvilke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b="1" dirty="0" err="1">
                <a:latin typeface="Times New Roman" pitchFamily="18" charset="0"/>
              </a:rPr>
              <a:t>implisitte</a:t>
            </a:r>
            <a:r>
              <a:rPr lang="en-US" sz="2000" dirty="0">
                <a:latin typeface="Times New Roman" pitchFamily="18" charset="0"/>
              </a:rPr>
              <a:t> forward renter </a:t>
            </a:r>
            <a:r>
              <a:rPr lang="en-US" sz="2000" dirty="0" err="1">
                <a:latin typeface="Times New Roman" pitchFamily="18" charset="0"/>
              </a:rPr>
              <a:t>alternativ</a:t>
            </a:r>
            <a:r>
              <a:rPr lang="en-US" sz="2000" dirty="0">
                <a:latin typeface="Times New Roman" pitchFamily="18" charset="0"/>
              </a:rPr>
              <a:t> A </a:t>
            </a:r>
            <a:r>
              <a:rPr lang="en-US" sz="2000" dirty="0" err="1">
                <a:latin typeface="Times New Roman" pitchFamily="18" charset="0"/>
              </a:rPr>
              <a:t>medfører</a:t>
            </a:r>
            <a:r>
              <a:rPr lang="en-US" sz="2000" dirty="0">
                <a:latin typeface="Times New Roman" pitchFamily="18" charset="0"/>
              </a:rPr>
              <a:t>.</a:t>
            </a:r>
          </a:p>
        </p:txBody>
      </p:sp>
      <p:grpSp>
        <p:nvGrpSpPr>
          <p:cNvPr id="23603" name="Group 51"/>
          <p:cNvGrpSpPr>
            <a:grpSpLocks/>
          </p:cNvGrpSpPr>
          <p:nvPr/>
        </p:nvGrpSpPr>
        <p:grpSpPr bwMode="auto">
          <a:xfrm>
            <a:off x="1295400" y="3131096"/>
            <a:ext cx="6019800" cy="823913"/>
            <a:chOff x="1104" y="2304"/>
            <a:chExt cx="3792" cy="519"/>
          </a:xfrm>
        </p:grpSpPr>
        <p:sp>
          <p:nvSpPr>
            <p:cNvPr id="23572" name="Rectangle 20"/>
            <p:cNvSpPr>
              <a:spLocks noChangeArrowheads="1"/>
            </p:cNvSpPr>
            <p:nvPr/>
          </p:nvSpPr>
          <p:spPr bwMode="auto">
            <a:xfrm>
              <a:off x="1104" y="2480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nb-NO" sz="2000" b="1" dirty="0">
                  <a:latin typeface="Times New Roman" pitchFamily="18" charset="0"/>
                </a:rPr>
                <a:t>A</a:t>
              </a:r>
              <a:r>
                <a:rPr lang="nb-NO" sz="2000" dirty="0">
                  <a:latin typeface="Times New Roman" pitchFamily="18" charset="0"/>
                </a:rPr>
                <a:t>:</a:t>
              </a:r>
            </a:p>
          </p:txBody>
        </p:sp>
        <p:sp>
          <p:nvSpPr>
            <p:cNvPr id="23583" name="Rectangle 31"/>
            <p:cNvSpPr>
              <a:spLocks noChangeArrowheads="1"/>
            </p:cNvSpPr>
            <p:nvPr/>
          </p:nvSpPr>
          <p:spPr bwMode="auto">
            <a:xfrm>
              <a:off x="1440" y="2592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2000">
                  <a:latin typeface="Times New Roman" pitchFamily="18" charset="0"/>
                </a:rPr>
                <a:t>+ 100</a:t>
              </a:r>
            </a:p>
          </p:txBody>
        </p:sp>
        <p:sp>
          <p:nvSpPr>
            <p:cNvPr id="23584" name="Rectangle 32"/>
            <p:cNvSpPr>
              <a:spLocks noChangeArrowheads="1"/>
            </p:cNvSpPr>
            <p:nvPr/>
          </p:nvSpPr>
          <p:spPr bwMode="auto">
            <a:xfrm>
              <a:off x="3600" y="2592"/>
              <a:ext cx="12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2000">
                  <a:latin typeface="Times New Roman" pitchFamily="18" charset="0"/>
                </a:rPr>
                <a:t>- 100</a:t>
              </a:r>
              <a:r>
                <a:rPr lang="en-US" sz="2000" baseline="30000">
                  <a:latin typeface="Times New Roman" pitchFamily="18" charset="0"/>
                </a:rPr>
                <a:t>.</a:t>
              </a:r>
              <a:r>
                <a:rPr lang="en-US" sz="2000">
                  <a:latin typeface="Times New Roman" pitchFamily="18" charset="0"/>
                </a:rPr>
                <a:t>(1+</a:t>
              </a:r>
              <a:r>
                <a:rPr lang="en-US" sz="2000" b="1">
                  <a:latin typeface="Times New Roman" pitchFamily="18" charset="0"/>
                </a:rPr>
                <a:t> </a:t>
              </a:r>
              <a:r>
                <a:rPr lang="en-US" sz="2000" b="1" baseline="-25000">
                  <a:latin typeface="Times New Roman" pitchFamily="18" charset="0"/>
                </a:rPr>
                <a:t>0</a:t>
              </a:r>
              <a:r>
                <a:rPr lang="en-US" sz="2000" b="1">
                  <a:latin typeface="Times New Roman" pitchFamily="18" charset="0"/>
                </a:rPr>
                <a:t>r</a:t>
              </a:r>
              <a:r>
                <a:rPr lang="en-US" sz="2000" b="1" baseline="-25000">
                  <a:latin typeface="Times New Roman" pitchFamily="18" charset="0"/>
                </a:rPr>
                <a:t>3 </a:t>
              </a:r>
              <a:r>
                <a:rPr lang="en-US" sz="2000">
                  <a:latin typeface="Times New Roman" pitchFamily="18" charset="0"/>
                </a:rPr>
                <a:t>)</a:t>
              </a:r>
              <a:r>
                <a:rPr lang="en-US" sz="2000" baseline="30000">
                  <a:latin typeface="Times New Roman" pitchFamily="18" charset="0"/>
                </a:rPr>
                <a:t>3</a:t>
              </a:r>
            </a:p>
          </p:txBody>
        </p:sp>
        <p:grpSp>
          <p:nvGrpSpPr>
            <p:cNvPr id="23592" name="Group 40"/>
            <p:cNvGrpSpPr>
              <a:grpSpLocks/>
            </p:cNvGrpSpPr>
            <p:nvPr/>
          </p:nvGrpSpPr>
          <p:grpSpPr bwMode="auto">
            <a:xfrm>
              <a:off x="1680" y="2304"/>
              <a:ext cx="2784" cy="415"/>
              <a:chOff x="1680" y="2352"/>
              <a:chExt cx="2784" cy="415"/>
            </a:xfrm>
          </p:grpSpPr>
          <p:grpSp>
            <p:nvGrpSpPr>
              <p:cNvPr id="23591" name="Group 39"/>
              <p:cNvGrpSpPr>
                <a:grpSpLocks/>
              </p:cNvGrpSpPr>
              <p:nvPr/>
            </p:nvGrpSpPr>
            <p:grpSpPr bwMode="auto">
              <a:xfrm>
                <a:off x="1680" y="2352"/>
                <a:ext cx="2784" cy="415"/>
                <a:chOff x="1680" y="2352"/>
                <a:chExt cx="2784" cy="415"/>
              </a:xfrm>
            </p:grpSpPr>
            <p:sp>
              <p:nvSpPr>
                <p:cNvPr id="23560" name="Line 8"/>
                <p:cNvSpPr>
                  <a:spLocks noChangeShapeType="1"/>
                </p:cNvSpPr>
                <p:nvPr/>
              </p:nvSpPr>
              <p:spPr bwMode="auto">
                <a:xfrm>
                  <a:off x="1776" y="2640"/>
                  <a:ext cx="26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diamond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23561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680" y="2352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0</a:t>
                  </a:r>
                </a:p>
              </p:txBody>
            </p:sp>
            <p:sp>
              <p:nvSpPr>
                <p:cNvPr id="23562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352" y="2352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23563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120" y="2352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23566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361" y="2517"/>
                  <a:ext cx="18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Wingdings" pitchFamily="2" charset="2"/>
                    </a:rPr>
                    <a:t>w</a:t>
                  </a:r>
                </a:p>
              </p:txBody>
            </p:sp>
            <p:sp>
              <p:nvSpPr>
                <p:cNvPr id="2356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120" y="2504"/>
                  <a:ext cx="18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Wingdings" pitchFamily="2" charset="2"/>
                    </a:rPr>
                    <a:t>w</a:t>
                  </a:r>
                </a:p>
              </p:txBody>
            </p:sp>
            <p:sp>
              <p:nvSpPr>
                <p:cNvPr id="23568" name="Rectangle 16"/>
                <p:cNvSpPr>
                  <a:spLocks noChangeArrowheads="1"/>
                </p:cNvSpPr>
                <p:nvPr/>
              </p:nvSpPr>
              <p:spPr bwMode="auto">
                <a:xfrm>
                  <a:off x="3744" y="2352"/>
                  <a:ext cx="52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nb-NO" sz="2000">
                      <a:latin typeface="Times New Roman" pitchFamily="18" charset="0"/>
                    </a:rPr>
                    <a:t>3</a:t>
                  </a:r>
                </a:p>
              </p:txBody>
            </p:sp>
          </p:grpSp>
          <p:sp>
            <p:nvSpPr>
              <p:cNvPr id="23590" name="Text Box 38"/>
              <p:cNvSpPr txBox="1">
                <a:spLocks noChangeArrowheads="1"/>
              </p:cNvSpPr>
              <p:nvPr/>
            </p:nvSpPr>
            <p:spPr bwMode="auto">
              <a:xfrm>
                <a:off x="3905" y="2512"/>
                <a:ext cx="1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Wingdings" pitchFamily="2" charset="2"/>
                  </a:rPr>
                  <a:t>w</a:t>
                </a:r>
              </a:p>
            </p:txBody>
          </p:sp>
        </p:grpSp>
      </p:grpSp>
      <p:grpSp>
        <p:nvGrpSpPr>
          <p:cNvPr id="23604" name="Group 52"/>
          <p:cNvGrpSpPr>
            <a:grpSpLocks/>
          </p:cNvGrpSpPr>
          <p:nvPr/>
        </p:nvGrpSpPr>
        <p:grpSpPr bwMode="auto">
          <a:xfrm>
            <a:off x="1295400" y="4350296"/>
            <a:ext cx="5334000" cy="990600"/>
            <a:chOff x="1104" y="2880"/>
            <a:chExt cx="3360" cy="624"/>
          </a:xfrm>
        </p:grpSpPr>
        <p:sp>
          <p:nvSpPr>
            <p:cNvPr id="23582" name="Rectangle 30"/>
            <p:cNvSpPr>
              <a:spLocks noChangeArrowheads="1"/>
            </p:cNvSpPr>
            <p:nvPr/>
          </p:nvSpPr>
          <p:spPr bwMode="auto">
            <a:xfrm>
              <a:off x="1104" y="3008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nb-NO" sz="2000" b="1" dirty="0">
                  <a:latin typeface="Times New Roman" pitchFamily="18" charset="0"/>
                </a:rPr>
                <a:t>B</a:t>
              </a:r>
              <a:r>
                <a:rPr lang="nb-NO" sz="2000" dirty="0">
                  <a:latin typeface="Times New Roman" pitchFamily="18" charset="0"/>
                </a:rPr>
                <a:t>:</a:t>
              </a:r>
            </a:p>
          </p:txBody>
        </p:sp>
        <p:sp>
          <p:nvSpPr>
            <p:cNvPr id="23585" name="Rectangle 33"/>
            <p:cNvSpPr>
              <a:spLocks noChangeArrowheads="1"/>
            </p:cNvSpPr>
            <p:nvPr/>
          </p:nvSpPr>
          <p:spPr bwMode="auto">
            <a:xfrm>
              <a:off x="1440" y="3273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2000">
                  <a:latin typeface="Times New Roman" pitchFamily="18" charset="0"/>
                </a:rPr>
                <a:t>+ 100</a:t>
              </a:r>
            </a:p>
          </p:txBody>
        </p:sp>
        <p:grpSp>
          <p:nvGrpSpPr>
            <p:cNvPr id="23593" name="Group 41"/>
            <p:cNvGrpSpPr>
              <a:grpSpLocks/>
            </p:cNvGrpSpPr>
            <p:nvPr/>
          </p:nvGrpSpPr>
          <p:grpSpPr bwMode="auto">
            <a:xfrm>
              <a:off x="1680" y="2880"/>
              <a:ext cx="2784" cy="415"/>
              <a:chOff x="1680" y="2352"/>
              <a:chExt cx="2784" cy="415"/>
            </a:xfrm>
          </p:grpSpPr>
          <p:grpSp>
            <p:nvGrpSpPr>
              <p:cNvPr id="23594" name="Group 42"/>
              <p:cNvGrpSpPr>
                <a:grpSpLocks/>
              </p:cNvGrpSpPr>
              <p:nvPr/>
            </p:nvGrpSpPr>
            <p:grpSpPr bwMode="auto">
              <a:xfrm>
                <a:off x="1680" y="2352"/>
                <a:ext cx="2784" cy="415"/>
                <a:chOff x="1680" y="2352"/>
                <a:chExt cx="2784" cy="415"/>
              </a:xfrm>
            </p:grpSpPr>
            <p:sp>
              <p:nvSpPr>
                <p:cNvPr id="23595" name="Line 43"/>
                <p:cNvSpPr>
                  <a:spLocks noChangeShapeType="1"/>
                </p:cNvSpPr>
                <p:nvPr/>
              </p:nvSpPr>
              <p:spPr bwMode="auto">
                <a:xfrm>
                  <a:off x="1776" y="2640"/>
                  <a:ext cx="26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diamond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2359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680" y="2352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0</a:t>
                  </a:r>
                </a:p>
              </p:txBody>
            </p:sp>
            <p:sp>
              <p:nvSpPr>
                <p:cNvPr id="2359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352" y="2352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2359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120" y="2352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2359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361" y="2517"/>
                  <a:ext cx="18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Wingdings" pitchFamily="2" charset="2"/>
                    </a:rPr>
                    <a:t>w</a:t>
                  </a:r>
                </a:p>
              </p:txBody>
            </p:sp>
            <p:sp>
              <p:nvSpPr>
                <p:cNvPr id="2360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3120" y="2504"/>
                  <a:ext cx="18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Wingdings" pitchFamily="2" charset="2"/>
                    </a:rPr>
                    <a:t>w</a:t>
                  </a:r>
                </a:p>
              </p:txBody>
            </p:sp>
            <p:sp>
              <p:nvSpPr>
                <p:cNvPr id="23601" name="Rectangle 49"/>
                <p:cNvSpPr>
                  <a:spLocks noChangeArrowheads="1"/>
                </p:cNvSpPr>
                <p:nvPr/>
              </p:nvSpPr>
              <p:spPr bwMode="auto">
                <a:xfrm>
                  <a:off x="3744" y="2352"/>
                  <a:ext cx="52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nb-NO" sz="2000">
                      <a:latin typeface="Times New Roman" pitchFamily="18" charset="0"/>
                    </a:rPr>
                    <a:t>3</a:t>
                  </a:r>
                </a:p>
              </p:txBody>
            </p:sp>
          </p:grpSp>
          <p:sp>
            <p:nvSpPr>
              <p:cNvPr id="23602" name="Text Box 50"/>
              <p:cNvSpPr txBox="1">
                <a:spLocks noChangeArrowheads="1"/>
              </p:cNvSpPr>
              <p:nvPr/>
            </p:nvSpPr>
            <p:spPr bwMode="auto">
              <a:xfrm>
                <a:off x="3905" y="2512"/>
                <a:ext cx="1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Wingdings" pitchFamily="2" charset="2"/>
                  </a:rPr>
                  <a:t>w</a:t>
                </a:r>
              </a:p>
            </p:txBody>
          </p:sp>
        </p:grpSp>
      </p:grpSp>
      <p:grpSp>
        <p:nvGrpSpPr>
          <p:cNvPr id="23614" name="Group 62"/>
          <p:cNvGrpSpPr>
            <a:grpSpLocks/>
          </p:cNvGrpSpPr>
          <p:nvPr/>
        </p:nvGrpSpPr>
        <p:grpSpPr bwMode="auto">
          <a:xfrm>
            <a:off x="2209800" y="3893096"/>
            <a:ext cx="4038600" cy="1143000"/>
            <a:chOff x="1680" y="2688"/>
            <a:chExt cx="2544" cy="720"/>
          </a:xfrm>
        </p:grpSpPr>
        <p:sp>
          <p:nvSpPr>
            <p:cNvPr id="23605" name="Rectangle 53"/>
            <p:cNvSpPr>
              <a:spLocks noChangeArrowheads="1"/>
            </p:cNvSpPr>
            <p:nvPr/>
          </p:nvSpPr>
          <p:spPr bwMode="auto">
            <a:xfrm>
              <a:off x="1776" y="2745"/>
              <a:ext cx="1824" cy="231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2000">
                  <a:latin typeface="Times New Roman" pitchFamily="18" charset="0"/>
                </a:rPr>
                <a:t>Leses direkte i markedet</a:t>
              </a:r>
            </a:p>
          </p:txBody>
        </p:sp>
        <p:sp>
          <p:nvSpPr>
            <p:cNvPr id="23607" name="Oval 55"/>
            <p:cNvSpPr>
              <a:spLocks noChangeArrowheads="1"/>
            </p:cNvSpPr>
            <p:nvPr/>
          </p:nvSpPr>
          <p:spPr bwMode="auto">
            <a:xfrm>
              <a:off x="1680" y="2736"/>
              <a:ext cx="1920" cy="2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23609" name="Line 57"/>
            <p:cNvSpPr>
              <a:spLocks noChangeShapeType="1"/>
            </p:cNvSpPr>
            <p:nvPr/>
          </p:nvSpPr>
          <p:spPr bwMode="auto">
            <a:xfrm>
              <a:off x="2592" y="2976"/>
              <a:ext cx="0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23610" name="Line 58"/>
            <p:cNvSpPr>
              <a:spLocks noChangeShapeType="1"/>
            </p:cNvSpPr>
            <p:nvPr/>
          </p:nvSpPr>
          <p:spPr bwMode="auto">
            <a:xfrm flipV="1">
              <a:off x="3504" y="2688"/>
              <a:ext cx="720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23613" name="Group 61"/>
          <p:cNvGrpSpPr>
            <a:grpSpLocks/>
          </p:cNvGrpSpPr>
          <p:nvPr/>
        </p:nvGrpSpPr>
        <p:grpSpPr bwMode="auto">
          <a:xfrm>
            <a:off x="4876800" y="3969296"/>
            <a:ext cx="2743200" cy="1143000"/>
            <a:chOff x="3360" y="2736"/>
            <a:chExt cx="1728" cy="720"/>
          </a:xfrm>
        </p:grpSpPr>
        <p:sp>
          <p:nvSpPr>
            <p:cNvPr id="23606" name="Rectangle 54"/>
            <p:cNvSpPr>
              <a:spLocks noChangeArrowheads="1"/>
            </p:cNvSpPr>
            <p:nvPr/>
          </p:nvSpPr>
          <p:spPr bwMode="auto">
            <a:xfrm>
              <a:off x="4032" y="2736"/>
              <a:ext cx="1056" cy="231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2000">
                  <a:latin typeface="Times New Roman" pitchFamily="18" charset="0"/>
                </a:rPr>
                <a:t>Kan regnes ut</a:t>
              </a:r>
            </a:p>
          </p:txBody>
        </p:sp>
        <p:sp>
          <p:nvSpPr>
            <p:cNvPr id="23608" name="Oval 56"/>
            <p:cNvSpPr>
              <a:spLocks noChangeArrowheads="1"/>
            </p:cNvSpPr>
            <p:nvPr/>
          </p:nvSpPr>
          <p:spPr bwMode="auto">
            <a:xfrm>
              <a:off x="3984" y="2736"/>
              <a:ext cx="1104" cy="2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23611" name="Line 59"/>
            <p:cNvSpPr>
              <a:spLocks noChangeShapeType="1"/>
            </p:cNvSpPr>
            <p:nvPr/>
          </p:nvSpPr>
          <p:spPr bwMode="auto">
            <a:xfrm flipH="1">
              <a:off x="4416" y="2976"/>
              <a:ext cx="336" cy="48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23612" name="Line 60"/>
            <p:cNvSpPr>
              <a:spLocks noChangeShapeType="1"/>
            </p:cNvSpPr>
            <p:nvPr/>
          </p:nvSpPr>
          <p:spPr bwMode="auto">
            <a:xfrm flipH="1">
              <a:off x="3360" y="2880"/>
              <a:ext cx="672" cy="5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6" grpId="0" autoUpdateAnimBg="0"/>
      <p:bldP spid="23587" grpId="0" autoUpdateAnimBg="0"/>
      <p:bldP spid="23588" grpId="0" autoUpdateAnimBg="0"/>
      <p:bldP spid="2358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990600" y="1674912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Eksempel</a:t>
            </a:r>
            <a:r>
              <a:rPr lang="en-US" sz="2000">
                <a:latin typeface="Times New Roman" pitchFamily="18" charset="0"/>
              </a:rPr>
              <a:t> (forts.):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286000" y="5719192"/>
            <a:ext cx="556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(1+ </a:t>
            </a:r>
            <a:r>
              <a:rPr lang="en-US" sz="2000" baseline="-25000" dirty="0">
                <a:latin typeface="Times New Roman" pitchFamily="18" charset="0"/>
              </a:rPr>
              <a:t>0</a:t>
            </a:r>
            <a:r>
              <a:rPr lang="en-US" sz="2000" dirty="0">
                <a:latin typeface="Times New Roman" pitchFamily="18" charset="0"/>
              </a:rPr>
              <a:t>r</a:t>
            </a:r>
            <a:r>
              <a:rPr lang="en-US" sz="2000" baseline="-25000" dirty="0">
                <a:latin typeface="Times New Roman" pitchFamily="18" charset="0"/>
              </a:rPr>
              <a:t>T </a:t>
            </a:r>
            <a:r>
              <a:rPr lang="en-US" sz="2000" dirty="0">
                <a:latin typeface="Times New Roman" pitchFamily="18" charset="0"/>
              </a:rPr>
              <a:t>)</a:t>
            </a:r>
            <a:r>
              <a:rPr lang="en-US" sz="2000" baseline="30000" dirty="0">
                <a:latin typeface="Times New Roman" pitchFamily="18" charset="0"/>
              </a:rPr>
              <a:t>T  </a:t>
            </a:r>
            <a:r>
              <a:rPr lang="en-US" sz="2000" dirty="0">
                <a:latin typeface="Times New Roman" pitchFamily="18" charset="0"/>
              </a:rPr>
              <a:t>= (1+ </a:t>
            </a:r>
            <a:r>
              <a:rPr lang="en-US" sz="2000" baseline="-25000" dirty="0">
                <a:latin typeface="Times New Roman" pitchFamily="18" charset="0"/>
              </a:rPr>
              <a:t>0</a:t>
            </a:r>
            <a:r>
              <a:rPr lang="en-US" sz="2000" dirty="0">
                <a:latin typeface="Times New Roman" pitchFamily="18" charset="0"/>
              </a:rPr>
              <a:t>r</a:t>
            </a:r>
            <a:r>
              <a:rPr lang="en-US" sz="2000" baseline="-25000" dirty="0">
                <a:latin typeface="Times New Roman" pitchFamily="18" charset="0"/>
              </a:rPr>
              <a:t>1 </a:t>
            </a:r>
            <a:r>
              <a:rPr lang="en-US" sz="2000" dirty="0">
                <a:latin typeface="Times New Roman" pitchFamily="18" charset="0"/>
              </a:rPr>
              <a:t>)</a:t>
            </a:r>
            <a:r>
              <a:rPr lang="en-US" sz="2000" baseline="30000" dirty="0">
                <a:latin typeface="Times New Roman" pitchFamily="18" charset="0"/>
              </a:rPr>
              <a:t> .</a:t>
            </a:r>
            <a:r>
              <a:rPr lang="en-US" sz="2000" dirty="0">
                <a:latin typeface="Times New Roman" pitchFamily="18" charset="0"/>
              </a:rPr>
              <a:t>(1+ </a:t>
            </a:r>
            <a:r>
              <a:rPr lang="en-US" sz="2000" baseline="-25000" dirty="0">
                <a:latin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</a:rPr>
              <a:t>f</a:t>
            </a:r>
            <a:r>
              <a:rPr lang="en-US" sz="2000" baseline="-25000" dirty="0">
                <a:latin typeface="Times New Roman" pitchFamily="18" charset="0"/>
              </a:rPr>
              <a:t>2 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baseline="30000" dirty="0">
                <a:latin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</a:rPr>
              <a:t>(1+ </a:t>
            </a:r>
            <a:r>
              <a:rPr lang="en-US" sz="2000" baseline="-25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f</a:t>
            </a:r>
            <a:r>
              <a:rPr lang="en-US" sz="2000" baseline="-25000" dirty="0">
                <a:latin typeface="Times New Roman" pitchFamily="18" charset="0"/>
              </a:rPr>
              <a:t>3 </a:t>
            </a:r>
            <a:r>
              <a:rPr lang="en-US" sz="2000" dirty="0">
                <a:latin typeface="Times New Roman" pitchFamily="18" charset="0"/>
              </a:rPr>
              <a:t>) ……(1+ </a:t>
            </a:r>
            <a:r>
              <a:rPr lang="en-US" sz="2000" baseline="-25000" dirty="0">
                <a:latin typeface="Times New Roman" pitchFamily="18" charset="0"/>
              </a:rPr>
              <a:t>T-1</a:t>
            </a:r>
            <a:r>
              <a:rPr lang="en-US" sz="2000" dirty="0">
                <a:latin typeface="Times New Roman" pitchFamily="18" charset="0"/>
              </a:rPr>
              <a:t>f</a:t>
            </a:r>
            <a:r>
              <a:rPr lang="en-US" sz="2000" baseline="-25000" dirty="0">
                <a:latin typeface="Times New Roman" pitchFamily="18" charset="0"/>
              </a:rPr>
              <a:t>T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3733800" y="3046512"/>
            <a:ext cx="990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sm" len="sm"/>
            <a:tailEnd type="oval" w="sm" len="sm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4813300" y="3325912"/>
            <a:ext cx="1066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sm" len="sm"/>
            <a:tailEnd type="oval" w="sm" len="sm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>
            <a:off x="5943600" y="3503712"/>
            <a:ext cx="1066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sm" len="sm"/>
            <a:tailEnd type="oval" w="sm" len="sm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6019800" y="3122712"/>
            <a:ext cx="100047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(1+</a:t>
            </a:r>
            <a:r>
              <a:rPr lang="en-US" sz="2000" b="1" baseline="-25000" dirty="0">
                <a:latin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</a:rPr>
              <a:t>f</a:t>
            </a:r>
            <a:r>
              <a:rPr lang="en-US" sz="2000" b="1" baseline="-25000" dirty="0">
                <a:latin typeface="Times New Roman" pitchFamily="18" charset="0"/>
              </a:rPr>
              <a:t>3 </a:t>
            </a:r>
            <a:r>
              <a:rPr lang="en-US" sz="2000" dirty="0">
                <a:latin typeface="Times New Roman" pitchFamily="18" charset="0"/>
              </a:rPr>
              <a:t>)</a:t>
            </a:r>
            <a:endParaRPr lang="en-US" sz="2000" baseline="30000" dirty="0">
              <a:latin typeface="Times New Roman" pitchFamily="18" charset="0"/>
            </a:endParaRP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3733800" y="2665512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(1+</a:t>
            </a:r>
            <a:r>
              <a:rPr lang="en-US" sz="2000" b="1">
                <a:latin typeface="Times New Roman" pitchFamily="18" charset="0"/>
              </a:rPr>
              <a:t> </a:t>
            </a:r>
            <a:r>
              <a:rPr lang="en-US" sz="2000" b="1" baseline="-25000">
                <a:latin typeface="Times New Roman" pitchFamily="18" charset="0"/>
              </a:rPr>
              <a:t>0</a:t>
            </a:r>
            <a:r>
              <a:rPr lang="en-US" sz="2000" b="1">
                <a:latin typeface="Times New Roman" pitchFamily="18" charset="0"/>
              </a:rPr>
              <a:t>r</a:t>
            </a:r>
            <a:r>
              <a:rPr lang="en-US" sz="2000" b="1" baseline="-25000">
                <a:latin typeface="Times New Roman" pitchFamily="18" charset="0"/>
              </a:rPr>
              <a:t>1 </a:t>
            </a:r>
            <a:r>
              <a:rPr lang="en-US" sz="2000">
                <a:latin typeface="Times New Roman" pitchFamily="18" charset="0"/>
              </a:rPr>
              <a:t>)</a:t>
            </a:r>
            <a:endParaRPr lang="en-US" sz="2000" baseline="30000">
              <a:latin typeface="Times New Roman" pitchFamily="18" charset="0"/>
            </a:endParaRPr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4876800" y="2959200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(1+</a:t>
            </a:r>
            <a:r>
              <a:rPr lang="en-US" sz="2000" b="1">
                <a:latin typeface="Times New Roman" pitchFamily="18" charset="0"/>
              </a:rPr>
              <a:t> </a:t>
            </a:r>
            <a:r>
              <a:rPr lang="en-US" sz="2000" b="1" baseline="-25000">
                <a:latin typeface="Times New Roman" pitchFamily="18" charset="0"/>
              </a:rPr>
              <a:t>1</a:t>
            </a:r>
            <a:r>
              <a:rPr lang="en-US" sz="2000" b="1">
                <a:latin typeface="Times New Roman" pitchFamily="18" charset="0"/>
              </a:rPr>
              <a:t>f</a:t>
            </a:r>
            <a:r>
              <a:rPr lang="en-US" sz="2000" b="1" baseline="-25000">
                <a:latin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</a:rPr>
              <a:t>)</a:t>
            </a:r>
            <a:endParaRPr lang="en-US" sz="2000" baseline="30000">
              <a:latin typeface="Times New Roman" pitchFamily="18" charset="0"/>
            </a:endParaRPr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1066800" y="3656112"/>
            <a:ext cx="7391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Forventningsteorien medfører at investor er indifferent mellom de to alternativene:</a:t>
            </a:r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3733800" y="2665512"/>
            <a:ext cx="3352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sm" len="sm"/>
            <a:tailEnd type="oval" w="sm" len="sm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6227763" y="2284512"/>
            <a:ext cx="1087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(1+</a:t>
            </a:r>
            <a:r>
              <a:rPr lang="en-US" sz="2000" b="1">
                <a:latin typeface="Times New Roman" pitchFamily="18" charset="0"/>
              </a:rPr>
              <a:t> </a:t>
            </a:r>
            <a:r>
              <a:rPr lang="en-US" sz="2000" b="1" baseline="-25000">
                <a:latin typeface="Times New Roman" pitchFamily="18" charset="0"/>
              </a:rPr>
              <a:t>0</a:t>
            </a:r>
            <a:r>
              <a:rPr lang="en-US" sz="2000" b="1">
                <a:latin typeface="Times New Roman" pitchFamily="18" charset="0"/>
              </a:rPr>
              <a:t>r</a:t>
            </a:r>
            <a:r>
              <a:rPr lang="en-US" sz="2000" b="1" baseline="-25000">
                <a:latin typeface="Times New Roman" pitchFamily="18" charset="0"/>
              </a:rPr>
              <a:t>3 </a:t>
            </a:r>
            <a:r>
              <a:rPr lang="en-US" sz="2000">
                <a:latin typeface="Times New Roman" pitchFamily="18" charset="0"/>
              </a:rPr>
              <a:t>)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nb-NO" sz="2000" baseline="30000">
              <a:latin typeface="Times New Roman" pitchFamily="18" charset="0"/>
            </a:endParaRP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1066800" y="5256312"/>
            <a:ext cx="1447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Generelt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685800" y="836712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5. Terminstruktur – forventningsteori (forts.)</a:t>
            </a:r>
            <a:endParaRPr lang="en-US">
              <a:latin typeface="Times New Roman" pitchFamily="18" charset="0"/>
            </a:endParaRPr>
          </a:p>
        </p:txBody>
      </p:sp>
      <p:grpSp>
        <p:nvGrpSpPr>
          <p:cNvPr id="24640" name="Group 64"/>
          <p:cNvGrpSpPr>
            <a:grpSpLocks/>
          </p:cNvGrpSpPr>
          <p:nvPr/>
        </p:nvGrpSpPr>
        <p:grpSpPr bwMode="auto">
          <a:xfrm>
            <a:off x="3505200" y="1625700"/>
            <a:ext cx="4419600" cy="658812"/>
            <a:chOff x="2688" y="1201"/>
            <a:chExt cx="2784" cy="415"/>
          </a:xfrm>
        </p:grpSpPr>
        <p:grpSp>
          <p:nvGrpSpPr>
            <p:cNvPr id="24639" name="Group 63"/>
            <p:cNvGrpSpPr>
              <a:grpSpLocks/>
            </p:cNvGrpSpPr>
            <p:nvPr/>
          </p:nvGrpSpPr>
          <p:grpSpPr bwMode="auto">
            <a:xfrm>
              <a:off x="2688" y="1201"/>
              <a:ext cx="2784" cy="415"/>
              <a:chOff x="2688" y="1200"/>
              <a:chExt cx="2784" cy="415"/>
            </a:xfrm>
          </p:grpSpPr>
          <p:sp>
            <p:nvSpPr>
              <p:cNvPr id="24631" name="Line 55"/>
              <p:cNvSpPr>
                <a:spLocks noChangeShapeType="1"/>
              </p:cNvSpPr>
              <p:nvPr/>
            </p:nvSpPr>
            <p:spPr bwMode="auto">
              <a:xfrm>
                <a:off x="2784" y="1488"/>
                <a:ext cx="26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diamond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4632" name="Text Box 56"/>
              <p:cNvSpPr txBox="1">
                <a:spLocks noChangeArrowheads="1"/>
              </p:cNvSpPr>
              <p:nvPr/>
            </p:nvSpPr>
            <p:spPr bwMode="auto">
              <a:xfrm>
                <a:off x="2688" y="1200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4633" name="Text Box 57"/>
              <p:cNvSpPr txBox="1">
                <a:spLocks noChangeArrowheads="1"/>
              </p:cNvSpPr>
              <p:nvPr/>
            </p:nvSpPr>
            <p:spPr bwMode="auto">
              <a:xfrm>
                <a:off x="3360" y="1200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4634" name="Text Box 58"/>
              <p:cNvSpPr txBox="1">
                <a:spLocks noChangeArrowheads="1"/>
              </p:cNvSpPr>
              <p:nvPr/>
            </p:nvSpPr>
            <p:spPr bwMode="auto">
              <a:xfrm>
                <a:off x="4128" y="1200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24635" name="Text Box 59"/>
              <p:cNvSpPr txBox="1">
                <a:spLocks noChangeArrowheads="1"/>
              </p:cNvSpPr>
              <p:nvPr/>
            </p:nvSpPr>
            <p:spPr bwMode="auto">
              <a:xfrm>
                <a:off x="3369" y="1365"/>
                <a:ext cx="1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4636" name="Text Box 60"/>
              <p:cNvSpPr txBox="1">
                <a:spLocks noChangeArrowheads="1"/>
              </p:cNvSpPr>
              <p:nvPr/>
            </p:nvSpPr>
            <p:spPr bwMode="auto">
              <a:xfrm>
                <a:off x="4128" y="1352"/>
                <a:ext cx="1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4637" name="Rectangle 61"/>
              <p:cNvSpPr>
                <a:spLocks noChangeArrowheads="1"/>
              </p:cNvSpPr>
              <p:nvPr/>
            </p:nvSpPr>
            <p:spPr bwMode="auto">
              <a:xfrm>
                <a:off x="4752" y="1200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nb-NO" sz="2000">
                    <a:latin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24638" name="Text Box 62"/>
            <p:cNvSpPr txBox="1">
              <a:spLocks noChangeArrowheads="1"/>
            </p:cNvSpPr>
            <p:nvPr/>
          </p:nvSpPr>
          <p:spPr bwMode="auto">
            <a:xfrm>
              <a:off x="4913" y="1360"/>
              <a:ext cx="1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Wingdings" pitchFamily="2" charset="2"/>
                </a:rPr>
                <a:t>w</a:t>
              </a:r>
            </a:p>
          </p:txBody>
        </p:sp>
      </p:grpSp>
      <p:sp>
        <p:nvSpPr>
          <p:cNvPr id="24641" name="Rectangle 65"/>
          <p:cNvSpPr>
            <a:spLocks noChangeArrowheads="1"/>
          </p:cNvSpPr>
          <p:nvPr/>
        </p:nvSpPr>
        <p:spPr bwMode="auto">
          <a:xfrm>
            <a:off x="2667000" y="4494312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 (1+ </a:t>
            </a: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3 </a:t>
            </a:r>
            <a:r>
              <a:rPr lang="en-US" sz="2000">
                <a:latin typeface="Times New Roman" pitchFamily="18" charset="0"/>
              </a:rPr>
              <a:t>)</a:t>
            </a:r>
            <a:r>
              <a:rPr lang="en-US" sz="2000" baseline="30000">
                <a:latin typeface="Times New Roman" pitchFamily="18" charset="0"/>
              </a:rPr>
              <a:t>3  </a:t>
            </a:r>
            <a:r>
              <a:rPr lang="en-US" sz="2000">
                <a:latin typeface="Times New Roman" pitchFamily="18" charset="0"/>
              </a:rPr>
              <a:t>= (1+ </a:t>
            </a: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1 </a:t>
            </a:r>
            <a:r>
              <a:rPr lang="en-US" sz="2000">
                <a:latin typeface="Times New Roman" pitchFamily="18" charset="0"/>
              </a:rPr>
              <a:t>)</a:t>
            </a:r>
            <a:r>
              <a:rPr lang="en-US" sz="2000" baseline="30000">
                <a:latin typeface="Times New Roman" pitchFamily="18" charset="0"/>
              </a:rPr>
              <a:t> .</a:t>
            </a:r>
            <a:r>
              <a:rPr lang="en-US" sz="2000">
                <a:latin typeface="Times New Roman" pitchFamily="18" charset="0"/>
              </a:rPr>
              <a:t>(1+ </a:t>
            </a:r>
            <a:r>
              <a:rPr lang="en-US" sz="2000" baseline="-25000">
                <a:latin typeface="Times New Roman" pitchFamily="18" charset="0"/>
              </a:rPr>
              <a:t>1</a:t>
            </a:r>
            <a:r>
              <a:rPr lang="en-US" sz="2000">
                <a:latin typeface="Times New Roman" pitchFamily="18" charset="0"/>
              </a:rPr>
              <a:t>f</a:t>
            </a:r>
            <a:r>
              <a:rPr lang="en-US" sz="2000" baseline="-25000">
                <a:latin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</a:rPr>
              <a:t>) </a:t>
            </a:r>
            <a:r>
              <a:rPr lang="en-US" sz="2000" baseline="30000">
                <a:latin typeface="Times New Roman" pitchFamily="18" charset="0"/>
              </a:rPr>
              <a:t>.</a:t>
            </a:r>
            <a:r>
              <a:rPr lang="en-US" sz="2000">
                <a:latin typeface="Times New Roman" pitchFamily="18" charset="0"/>
              </a:rPr>
              <a:t>(1+ </a:t>
            </a:r>
            <a:r>
              <a:rPr lang="en-US" sz="2000" baseline="-25000">
                <a:latin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</a:rPr>
              <a:t>f</a:t>
            </a:r>
            <a:r>
              <a:rPr lang="en-US" sz="2000" baseline="-25000">
                <a:latin typeface="Times New Roman" pitchFamily="18" charset="0"/>
              </a:rPr>
              <a:t>3 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utoUpdateAnimBg="0"/>
      <p:bldP spid="24598" grpId="0" autoUpdateAnimBg="0"/>
      <p:bldP spid="24601" grpId="0" autoUpdateAnimBg="0"/>
      <p:bldP spid="2464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019175" y="1086272"/>
            <a:ext cx="73914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Eksempel:  </a:t>
            </a:r>
            <a:r>
              <a:rPr lang="en-US" sz="2000">
                <a:latin typeface="Times New Roman" pitchFamily="18" charset="0"/>
              </a:rPr>
              <a:t>Du observerer tre statsobligasjoner i markedet med gjenværende løpetid på henholdsvis 1, 2 og 3 år.  Alle tre obligasjonene har pålydende på 100 og årlig kupongrente på 5%.  Markedsprisen på obligasjonene er:	</a:t>
            </a:r>
          </a:p>
          <a:p>
            <a:pPr algn="l"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1 år:	100	2 år:	99,08     	   3 år:	   97,33</a:t>
            </a:r>
          </a:p>
          <a:p>
            <a:pPr algn="l">
              <a:buFont typeface="Wingdings" pitchFamily="2" charset="2"/>
              <a:buNone/>
            </a:pPr>
            <a:endParaRPr lang="en-US" sz="2000">
              <a:latin typeface="Times New Roman" pitchFamily="18" charset="0"/>
            </a:endParaRPr>
          </a:p>
          <a:p>
            <a:pPr algn="l"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Beregn 1-års forwardrente om ett år og to år.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019175" y="3372272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Vi regner først ut effektiv rente for obligasjonene: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095375" y="3905672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 </a:t>
            </a: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1 </a:t>
            </a:r>
            <a:r>
              <a:rPr lang="en-US" sz="2000">
                <a:latin typeface="Times New Roman" pitchFamily="18" charset="0"/>
              </a:rPr>
              <a:t> :	-100 = 105/(1+ </a:t>
            </a: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1</a:t>
            </a:r>
            <a:r>
              <a:rPr lang="en-US" sz="2000">
                <a:latin typeface="Times New Roman" pitchFamily="18" charset="0"/>
              </a:rPr>
              <a:t>)</a:t>
            </a:r>
            <a:endParaRPr lang="en-US" sz="2000" baseline="-25000">
              <a:latin typeface="Times New Roman" pitchFamily="18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4572000" y="3919960"/>
            <a:ext cx="1019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1 </a:t>
            </a:r>
            <a:r>
              <a:rPr lang="en-US" sz="2000">
                <a:latin typeface="Times New Roman" pitchFamily="18" charset="0"/>
              </a:rPr>
              <a:t>= 5%</a:t>
            </a:r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4143375" y="4045372"/>
            <a:ext cx="228600" cy="1524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1095375" y="4743872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 </a:t>
            </a: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</a:rPr>
              <a:t> :	IRR =</a:t>
            </a:r>
            <a:endParaRPr lang="en-US" sz="2000" baseline="-25000">
              <a:latin typeface="Times New Roman" pitchFamily="18" charset="0"/>
            </a:endParaRPr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2695575" y="4731172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</a:rPr>
              <a:t>= 5,5%</a:t>
            </a:r>
          </a:p>
        </p:txBody>
      </p:sp>
      <p:sp>
        <p:nvSpPr>
          <p:cNvPr id="25640" name="Rectangle 40"/>
          <p:cNvSpPr>
            <a:spLocks noChangeArrowheads="1"/>
          </p:cNvSpPr>
          <p:nvPr/>
        </p:nvSpPr>
        <p:spPr bwMode="auto">
          <a:xfrm>
            <a:off x="1095375" y="5670972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 </a:t>
            </a: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3 </a:t>
            </a:r>
            <a:r>
              <a:rPr lang="en-US" sz="2000">
                <a:latin typeface="Times New Roman" pitchFamily="18" charset="0"/>
              </a:rPr>
              <a:t> :	IRR =</a:t>
            </a:r>
            <a:endParaRPr lang="en-US" sz="2000" baseline="-25000">
              <a:latin typeface="Times New Roman" pitchFamily="18" charset="0"/>
            </a:endParaRPr>
          </a:p>
        </p:txBody>
      </p:sp>
      <p:sp>
        <p:nvSpPr>
          <p:cNvPr id="25641" name="Rectangle 41"/>
          <p:cNvSpPr>
            <a:spLocks noChangeArrowheads="1"/>
          </p:cNvSpPr>
          <p:nvPr/>
        </p:nvSpPr>
        <p:spPr bwMode="auto">
          <a:xfrm>
            <a:off x="2695575" y="5658272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3 </a:t>
            </a:r>
            <a:r>
              <a:rPr lang="en-US" sz="2000">
                <a:latin typeface="Times New Roman" pitchFamily="18" charset="0"/>
              </a:rPr>
              <a:t>= 6%</a:t>
            </a:r>
          </a:p>
        </p:txBody>
      </p:sp>
      <p:sp>
        <p:nvSpPr>
          <p:cNvPr id="25645" name="Rectangle 45"/>
          <p:cNvSpPr>
            <a:spLocks noChangeArrowheads="1"/>
          </p:cNvSpPr>
          <p:nvPr/>
        </p:nvSpPr>
        <p:spPr bwMode="auto">
          <a:xfrm>
            <a:off x="685800" y="476672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5. Terminstruktur – forventningsteori (forts.)</a:t>
            </a:r>
            <a:endParaRPr lang="en-US">
              <a:latin typeface="Times New Roman" pitchFamily="18" charset="0"/>
            </a:endParaRPr>
          </a:p>
        </p:txBody>
      </p:sp>
      <p:grpSp>
        <p:nvGrpSpPr>
          <p:cNvPr id="25655" name="Group 55"/>
          <p:cNvGrpSpPr>
            <a:grpSpLocks/>
          </p:cNvGrpSpPr>
          <p:nvPr/>
        </p:nvGrpSpPr>
        <p:grpSpPr bwMode="auto">
          <a:xfrm>
            <a:off x="5591175" y="3600872"/>
            <a:ext cx="2133600" cy="930275"/>
            <a:chOff x="3888" y="2544"/>
            <a:chExt cx="1344" cy="586"/>
          </a:xfrm>
        </p:grpSpPr>
        <p:sp>
          <p:nvSpPr>
            <p:cNvPr id="25614" name="Text Box 14"/>
            <p:cNvSpPr txBox="1">
              <a:spLocks noChangeArrowheads="1"/>
            </p:cNvSpPr>
            <p:nvPr/>
          </p:nvSpPr>
          <p:spPr bwMode="auto">
            <a:xfrm>
              <a:off x="4608" y="2880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Times New Roman" pitchFamily="18" charset="0"/>
                </a:rPr>
                <a:t>105</a:t>
              </a:r>
            </a:p>
          </p:txBody>
        </p:sp>
        <p:grpSp>
          <p:nvGrpSpPr>
            <p:cNvPr id="25654" name="Group 54"/>
            <p:cNvGrpSpPr>
              <a:grpSpLocks/>
            </p:cNvGrpSpPr>
            <p:nvPr/>
          </p:nvGrpSpPr>
          <p:grpSpPr bwMode="auto">
            <a:xfrm>
              <a:off x="3888" y="2544"/>
              <a:ext cx="1344" cy="576"/>
              <a:chOff x="3888" y="2544"/>
              <a:chExt cx="1344" cy="576"/>
            </a:xfrm>
          </p:grpSpPr>
          <p:sp>
            <p:nvSpPr>
              <p:cNvPr id="25610" name="Text Box 10"/>
              <p:cNvSpPr txBox="1">
                <a:spLocks noChangeArrowheads="1"/>
              </p:cNvSpPr>
              <p:nvPr/>
            </p:nvSpPr>
            <p:spPr bwMode="auto">
              <a:xfrm>
                <a:off x="4032" y="254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11" name="Text Box 11"/>
              <p:cNvSpPr txBox="1">
                <a:spLocks noChangeArrowheads="1"/>
              </p:cNvSpPr>
              <p:nvPr/>
            </p:nvSpPr>
            <p:spPr bwMode="auto">
              <a:xfrm>
                <a:off x="4704" y="254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12" name="Line 12"/>
              <p:cNvSpPr>
                <a:spLocks noChangeShapeType="1"/>
              </p:cNvSpPr>
              <p:nvPr/>
            </p:nvSpPr>
            <p:spPr bwMode="auto">
              <a:xfrm>
                <a:off x="4128" y="2832"/>
                <a:ext cx="1104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diamond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5613" name="Text Box 13"/>
              <p:cNvSpPr txBox="1">
                <a:spLocks noChangeArrowheads="1"/>
              </p:cNvSpPr>
              <p:nvPr/>
            </p:nvSpPr>
            <p:spPr bwMode="auto">
              <a:xfrm>
                <a:off x="3888" y="2870"/>
                <a:ext cx="48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-100</a:t>
                </a:r>
              </a:p>
            </p:txBody>
          </p:sp>
          <p:sp>
            <p:nvSpPr>
              <p:cNvPr id="25646" name="Rectangle 46"/>
              <p:cNvSpPr>
                <a:spLocks noChangeArrowheads="1"/>
              </p:cNvSpPr>
              <p:nvPr/>
            </p:nvSpPr>
            <p:spPr bwMode="auto">
              <a:xfrm>
                <a:off x="4687" y="2688"/>
                <a:ext cx="227" cy="288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nb-NO">
                    <a:latin typeface="Wingdings" pitchFamily="2" charset="2"/>
                  </a:rPr>
                  <a:t>w</a:t>
                </a:r>
              </a:p>
            </p:txBody>
          </p:sp>
        </p:grpSp>
      </p:grpSp>
      <p:grpSp>
        <p:nvGrpSpPr>
          <p:cNvPr id="25650" name="Group 50"/>
          <p:cNvGrpSpPr>
            <a:grpSpLocks/>
          </p:cNvGrpSpPr>
          <p:nvPr/>
        </p:nvGrpSpPr>
        <p:grpSpPr bwMode="auto">
          <a:xfrm>
            <a:off x="5553075" y="4439072"/>
            <a:ext cx="2819400" cy="962025"/>
            <a:chOff x="3768" y="3042"/>
            <a:chExt cx="1776" cy="606"/>
          </a:xfrm>
        </p:grpSpPr>
        <p:grpSp>
          <p:nvGrpSpPr>
            <p:cNvPr id="25649" name="Group 49"/>
            <p:cNvGrpSpPr>
              <a:grpSpLocks/>
            </p:cNvGrpSpPr>
            <p:nvPr/>
          </p:nvGrpSpPr>
          <p:grpSpPr bwMode="auto">
            <a:xfrm>
              <a:off x="3768" y="3042"/>
              <a:ext cx="1776" cy="606"/>
              <a:chOff x="3768" y="3052"/>
              <a:chExt cx="1776" cy="606"/>
            </a:xfrm>
          </p:grpSpPr>
          <p:sp>
            <p:nvSpPr>
              <p:cNvPr id="25622" name="Text Box 22"/>
              <p:cNvSpPr txBox="1">
                <a:spLocks noChangeArrowheads="1"/>
              </p:cNvSpPr>
              <p:nvPr/>
            </p:nvSpPr>
            <p:spPr bwMode="auto">
              <a:xfrm>
                <a:off x="4584" y="3408"/>
                <a:ext cx="48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5</a:t>
                </a:r>
              </a:p>
            </p:txBody>
          </p:sp>
          <p:grpSp>
            <p:nvGrpSpPr>
              <p:cNvPr id="25648" name="Group 48"/>
              <p:cNvGrpSpPr>
                <a:grpSpLocks/>
              </p:cNvGrpSpPr>
              <p:nvPr/>
            </p:nvGrpSpPr>
            <p:grpSpPr bwMode="auto">
              <a:xfrm>
                <a:off x="3768" y="3052"/>
                <a:ext cx="1776" cy="596"/>
                <a:chOff x="3768" y="3062"/>
                <a:chExt cx="1776" cy="596"/>
              </a:xfrm>
            </p:grpSpPr>
            <p:sp>
              <p:nvSpPr>
                <p:cNvPr id="2561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3912" y="3062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0</a:t>
                  </a:r>
                </a:p>
              </p:txBody>
            </p:sp>
            <p:sp>
              <p:nvSpPr>
                <p:cNvPr id="2561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584" y="3062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25620" name="Line 20"/>
                <p:cNvSpPr>
                  <a:spLocks noChangeShapeType="1"/>
                </p:cNvSpPr>
                <p:nvPr/>
              </p:nvSpPr>
              <p:spPr bwMode="auto">
                <a:xfrm>
                  <a:off x="4008" y="3350"/>
                  <a:ext cx="1512" cy="1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 type="diamond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2562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768" y="3388"/>
                  <a:ext cx="62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-99,08</a:t>
                  </a:r>
                </a:p>
              </p:txBody>
            </p:sp>
            <p:sp>
              <p:nvSpPr>
                <p:cNvPr id="2562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576" y="3216"/>
                  <a:ext cx="183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>
                      <a:latin typeface="Wingdings" pitchFamily="2" charset="2"/>
                    </a:rPr>
                    <a:t>w</a:t>
                  </a:r>
                </a:p>
              </p:txBody>
            </p:sp>
            <p:sp>
              <p:nvSpPr>
                <p:cNvPr id="2562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144" y="3072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2562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64" y="3408"/>
                  <a:ext cx="480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nb-NO" sz="2000">
                      <a:latin typeface="Times New Roman" pitchFamily="18" charset="0"/>
                    </a:rPr>
                    <a:t>105</a:t>
                  </a:r>
                </a:p>
              </p:txBody>
            </p:sp>
          </p:grpSp>
        </p:grpSp>
        <p:sp>
          <p:nvSpPr>
            <p:cNvPr id="25647" name="Rectangle 47"/>
            <p:cNvSpPr>
              <a:spLocks noChangeArrowheads="1"/>
            </p:cNvSpPr>
            <p:nvPr/>
          </p:nvSpPr>
          <p:spPr bwMode="auto">
            <a:xfrm>
              <a:off x="5136" y="3192"/>
              <a:ext cx="22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nb-NO">
                  <a:latin typeface="Wingdings" pitchFamily="2" charset="2"/>
                </a:rPr>
                <a:t>w</a:t>
              </a:r>
            </a:p>
          </p:txBody>
        </p:sp>
      </p:grpSp>
      <p:grpSp>
        <p:nvGrpSpPr>
          <p:cNvPr id="25653" name="Group 53"/>
          <p:cNvGrpSpPr>
            <a:grpSpLocks/>
          </p:cNvGrpSpPr>
          <p:nvPr/>
        </p:nvGrpSpPr>
        <p:grpSpPr bwMode="auto">
          <a:xfrm>
            <a:off x="4676775" y="5429672"/>
            <a:ext cx="3733800" cy="914400"/>
            <a:chOff x="3216" y="3696"/>
            <a:chExt cx="2352" cy="576"/>
          </a:xfrm>
        </p:grpSpPr>
        <p:grpSp>
          <p:nvGrpSpPr>
            <p:cNvPr id="25652" name="Group 52"/>
            <p:cNvGrpSpPr>
              <a:grpSpLocks/>
            </p:cNvGrpSpPr>
            <p:nvPr/>
          </p:nvGrpSpPr>
          <p:grpSpPr bwMode="auto">
            <a:xfrm>
              <a:off x="3216" y="3696"/>
              <a:ext cx="2352" cy="576"/>
              <a:chOff x="3216" y="3696"/>
              <a:chExt cx="2352" cy="576"/>
            </a:xfrm>
          </p:grpSpPr>
          <p:sp>
            <p:nvSpPr>
              <p:cNvPr id="25637" name="Text Box 37"/>
              <p:cNvSpPr txBox="1">
                <a:spLocks noChangeArrowheads="1"/>
              </p:cNvSpPr>
              <p:nvPr/>
            </p:nvSpPr>
            <p:spPr bwMode="auto">
              <a:xfrm>
                <a:off x="4584" y="4008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25626" name="Text Box 26"/>
              <p:cNvSpPr txBox="1">
                <a:spLocks noChangeArrowheads="1"/>
              </p:cNvSpPr>
              <p:nvPr/>
            </p:nvSpPr>
            <p:spPr bwMode="auto">
              <a:xfrm>
                <a:off x="3360" y="3696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27" name="Text Box 27"/>
              <p:cNvSpPr txBox="1">
                <a:spLocks noChangeArrowheads="1"/>
              </p:cNvSpPr>
              <p:nvPr/>
            </p:nvSpPr>
            <p:spPr bwMode="auto">
              <a:xfrm>
                <a:off x="4032" y="3696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28" name="Line 28"/>
              <p:cNvSpPr>
                <a:spLocks noChangeShapeType="1"/>
              </p:cNvSpPr>
              <p:nvPr/>
            </p:nvSpPr>
            <p:spPr bwMode="auto">
              <a:xfrm>
                <a:off x="3456" y="3984"/>
                <a:ext cx="2112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diamond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5629" name="Text Box 29"/>
              <p:cNvSpPr txBox="1">
                <a:spLocks noChangeArrowheads="1"/>
              </p:cNvSpPr>
              <p:nvPr/>
            </p:nvSpPr>
            <p:spPr bwMode="auto">
              <a:xfrm>
                <a:off x="3216" y="4022"/>
                <a:ext cx="62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-97,33</a:t>
                </a:r>
              </a:p>
            </p:txBody>
          </p:sp>
          <p:sp>
            <p:nvSpPr>
              <p:cNvPr id="25630" name="Text Box 30"/>
              <p:cNvSpPr txBox="1">
                <a:spLocks noChangeArrowheads="1"/>
              </p:cNvSpPr>
              <p:nvPr/>
            </p:nvSpPr>
            <p:spPr bwMode="auto">
              <a:xfrm>
                <a:off x="4024" y="3838"/>
                <a:ext cx="18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5631" name="Text Box 31"/>
              <p:cNvSpPr txBox="1">
                <a:spLocks noChangeArrowheads="1"/>
              </p:cNvSpPr>
              <p:nvPr/>
            </p:nvSpPr>
            <p:spPr bwMode="auto">
              <a:xfrm>
                <a:off x="4592" y="3706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25632" name="Text Box 32"/>
              <p:cNvSpPr txBox="1">
                <a:spLocks noChangeArrowheads="1"/>
              </p:cNvSpPr>
              <p:nvPr/>
            </p:nvSpPr>
            <p:spPr bwMode="auto">
              <a:xfrm>
                <a:off x="5064" y="4022"/>
                <a:ext cx="48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105</a:t>
                </a:r>
              </a:p>
            </p:txBody>
          </p:sp>
          <p:sp>
            <p:nvSpPr>
              <p:cNvPr id="25635" name="Text Box 35"/>
              <p:cNvSpPr txBox="1">
                <a:spLocks noChangeArrowheads="1"/>
              </p:cNvSpPr>
              <p:nvPr/>
            </p:nvSpPr>
            <p:spPr bwMode="auto">
              <a:xfrm>
                <a:off x="4032" y="400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25636" name="Text Box 36"/>
              <p:cNvSpPr txBox="1">
                <a:spLocks noChangeArrowheads="1"/>
              </p:cNvSpPr>
              <p:nvPr/>
            </p:nvSpPr>
            <p:spPr bwMode="auto">
              <a:xfrm>
                <a:off x="4569" y="3840"/>
                <a:ext cx="18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25638" name="Text Box 38"/>
              <p:cNvSpPr txBox="1">
                <a:spLocks noChangeArrowheads="1"/>
              </p:cNvSpPr>
              <p:nvPr/>
            </p:nvSpPr>
            <p:spPr bwMode="auto">
              <a:xfrm>
                <a:off x="5136" y="3716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25651" name="Text Box 51"/>
            <p:cNvSpPr txBox="1">
              <a:spLocks noChangeArrowheads="1"/>
            </p:cNvSpPr>
            <p:nvPr/>
          </p:nvSpPr>
          <p:spPr bwMode="auto">
            <a:xfrm>
              <a:off x="5120" y="3840"/>
              <a:ext cx="1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>
                  <a:latin typeface="Wingdings" pitchFamily="2" charset="2"/>
                </a:rPr>
                <a:t>w</a:t>
              </a: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utoUpdateAnimBg="0"/>
      <p:bldP spid="25607" grpId="0" autoUpdateAnimBg="0"/>
      <p:bldP spid="25608" grpId="0" autoUpdateAnimBg="0"/>
      <p:bldP spid="25609" grpId="0" animBg="1"/>
      <p:bldP spid="25616" grpId="0" autoUpdateAnimBg="0"/>
      <p:bldP spid="25634" grpId="0" autoUpdateAnimBg="0"/>
      <p:bldP spid="25640" grpId="0" autoUpdateAnimBg="0"/>
      <p:bldP spid="2564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004888" y="1230288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Eksempel </a:t>
            </a:r>
            <a:r>
              <a:rPr lang="en-US" sz="2000">
                <a:latin typeface="Times New Roman" pitchFamily="18" charset="0"/>
              </a:rPr>
              <a:t>(forts.):</a:t>
            </a:r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>
            <a:off x="4052888" y="1992288"/>
            <a:ext cx="1066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sm" len="sm"/>
            <a:tailEnd type="oval" w="sm" len="sm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4052888" y="2449488"/>
            <a:ext cx="3225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sm" len="sm"/>
            <a:tailEnd type="oval" w="sm" len="sm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4281488" y="1611288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5%</a:t>
            </a:r>
            <a:endParaRPr lang="en-US" sz="2000" baseline="30000">
              <a:latin typeface="Times New Roman" pitchFamily="18" charset="0"/>
            </a:endParaRPr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5348288" y="1930376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5,5%</a:t>
            </a:r>
            <a:endParaRPr lang="en-US" sz="2000" baseline="30000">
              <a:latin typeface="Times New Roman" pitchFamily="18" charset="0"/>
            </a:endParaRPr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6491288" y="2147863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6%</a:t>
            </a:r>
            <a:endParaRPr lang="en-US" sz="2000" baseline="30000">
              <a:latin typeface="Times New Roman" pitchFamily="18" charset="0"/>
            </a:endParaRPr>
          </a:p>
        </p:txBody>
      </p:sp>
      <p:sp>
        <p:nvSpPr>
          <p:cNvPr id="28709" name="Line 37"/>
          <p:cNvSpPr>
            <a:spLocks noChangeShapeType="1"/>
          </p:cNvSpPr>
          <p:nvPr/>
        </p:nvSpPr>
        <p:spPr bwMode="auto">
          <a:xfrm>
            <a:off x="4052888" y="2220888"/>
            <a:ext cx="2209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sm" len="sm"/>
            <a:tailEnd type="oval" w="sm" len="sm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1385888" y="3487713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 (1+ </a:t>
            </a: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T </a:t>
            </a:r>
            <a:r>
              <a:rPr lang="en-US" sz="2000">
                <a:latin typeface="Times New Roman" pitchFamily="18" charset="0"/>
              </a:rPr>
              <a:t>)</a:t>
            </a:r>
            <a:r>
              <a:rPr lang="en-US" sz="2000" baseline="30000">
                <a:latin typeface="Times New Roman" pitchFamily="18" charset="0"/>
              </a:rPr>
              <a:t>3 </a:t>
            </a:r>
            <a:r>
              <a:rPr lang="en-US" sz="2000">
                <a:latin typeface="Times New Roman" pitchFamily="18" charset="0"/>
              </a:rPr>
              <a:t>=(1+ </a:t>
            </a:r>
            <a:r>
              <a:rPr lang="en-US" sz="2000" baseline="-25000">
                <a:latin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1 </a:t>
            </a:r>
            <a:r>
              <a:rPr lang="en-US" sz="2000">
                <a:latin typeface="Times New Roman" pitchFamily="18" charset="0"/>
              </a:rPr>
              <a:t>)</a:t>
            </a:r>
            <a:r>
              <a:rPr lang="en-US" sz="2000" baseline="30000">
                <a:latin typeface="Times New Roman" pitchFamily="18" charset="0"/>
              </a:rPr>
              <a:t> .</a:t>
            </a:r>
            <a:r>
              <a:rPr lang="en-US" sz="2000">
                <a:latin typeface="Times New Roman" pitchFamily="18" charset="0"/>
              </a:rPr>
              <a:t>(1+ </a:t>
            </a:r>
            <a:r>
              <a:rPr lang="en-US" sz="2000" baseline="-25000">
                <a:latin typeface="Times New Roman" pitchFamily="18" charset="0"/>
              </a:rPr>
              <a:t>1</a:t>
            </a:r>
            <a:r>
              <a:rPr lang="en-US" sz="2000">
                <a:latin typeface="Times New Roman" pitchFamily="18" charset="0"/>
              </a:rPr>
              <a:t>f</a:t>
            </a:r>
            <a:r>
              <a:rPr lang="en-US" sz="2000" baseline="-25000">
                <a:latin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</a:rPr>
              <a:t>) </a:t>
            </a:r>
            <a:r>
              <a:rPr lang="en-US" sz="2000" baseline="30000">
                <a:latin typeface="Times New Roman" pitchFamily="18" charset="0"/>
              </a:rPr>
              <a:t>.</a:t>
            </a:r>
            <a:r>
              <a:rPr lang="en-US" sz="2000">
                <a:latin typeface="Times New Roman" pitchFamily="18" charset="0"/>
              </a:rPr>
              <a:t>(1+ </a:t>
            </a:r>
            <a:r>
              <a:rPr lang="en-US" sz="2000" baseline="-25000">
                <a:latin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</a:rPr>
              <a:t>f</a:t>
            </a:r>
            <a:r>
              <a:rPr lang="en-US" sz="2000" baseline="-25000">
                <a:latin typeface="Times New Roman" pitchFamily="18" charset="0"/>
              </a:rPr>
              <a:t>3 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1004888" y="3135288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Vi vet at:</a:t>
            </a:r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928688" y="3984601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 Altså:</a:t>
            </a:r>
            <a:endParaRPr lang="en-US" sz="2000" baseline="-25000">
              <a:latin typeface="Times New Roman" pitchFamily="18" charset="0"/>
            </a:endParaRPr>
          </a:p>
        </p:txBody>
      </p:sp>
      <p:graphicFrame>
        <p:nvGraphicFramePr>
          <p:cNvPr id="28717" name="Object 45"/>
          <p:cNvGraphicFramePr>
            <a:graphicFrameLocks/>
          </p:cNvGraphicFramePr>
          <p:nvPr/>
        </p:nvGraphicFramePr>
        <p:xfrm>
          <a:off x="1004888" y="4202088"/>
          <a:ext cx="3294062" cy="838200"/>
        </p:xfrm>
        <a:graphic>
          <a:graphicData uri="http://schemas.openxmlformats.org/presentationml/2006/ole">
            <p:oleObj spid="_x0000_s28783" name="Formel" r:id="rId4" imgW="47512800" imgH="14606280" progId="Equation.3">
              <p:embed/>
            </p:oleObj>
          </a:graphicData>
        </a:graphic>
      </p:graphicFrame>
      <p:sp>
        <p:nvSpPr>
          <p:cNvPr id="28718" name="Oval 46"/>
          <p:cNvSpPr>
            <a:spLocks noChangeArrowheads="1"/>
          </p:cNvSpPr>
          <p:nvPr/>
        </p:nvSpPr>
        <p:spPr bwMode="auto">
          <a:xfrm>
            <a:off x="2224088" y="4633888"/>
            <a:ext cx="198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graphicFrame>
        <p:nvGraphicFramePr>
          <p:cNvPr id="28720" name="Object 48"/>
          <p:cNvGraphicFramePr>
            <a:graphicFrameLocks/>
          </p:cNvGraphicFramePr>
          <p:nvPr/>
        </p:nvGraphicFramePr>
        <p:xfrm>
          <a:off x="4191000" y="5040288"/>
          <a:ext cx="1171575" cy="431800"/>
        </p:xfrm>
        <a:graphic>
          <a:graphicData uri="http://schemas.openxmlformats.org/presentationml/2006/ole">
            <p:oleObj spid="_x0000_s28784" name="Formel" r:id="rId5" imgW="16641360" imgH="7702920" progId="Equation.3">
              <p:embed/>
            </p:oleObj>
          </a:graphicData>
        </a:graphic>
      </p:graphicFrame>
      <p:sp>
        <p:nvSpPr>
          <p:cNvPr id="28721" name="Line 49"/>
          <p:cNvSpPr>
            <a:spLocks noChangeShapeType="1"/>
          </p:cNvSpPr>
          <p:nvPr/>
        </p:nvSpPr>
        <p:spPr bwMode="auto">
          <a:xfrm>
            <a:off x="3671888" y="5054576"/>
            <a:ext cx="519112" cy="1381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8734" name="Line 62"/>
          <p:cNvSpPr>
            <a:spLocks noChangeShapeType="1"/>
          </p:cNvSpPr>
          <p:nvPr/>
        </p:nvSpPr>
        <p:spPr bwMode="auto">
          <a:xfrm>
            <a:off x="3976688" y="1562076"/>
            <a:ext cx="426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diamond" w="med" len="med"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8735" name="Text Box 63"/>
          <p:cNvSpPr txBox="1">
            <a:spLocks noChangeArrowheads="1"/>
          </p:cNvSpPr>
          <p:nvPr/>
        </p:nvSpPr>
        <p:spPr bwMode="auto">
          <a:xfrm>
            <a:off x="3581400" y="1154088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000">
                <a:latin typeface="Times New Roman" pitchFamily="18" charset="0"/>
              </a:rPr>
              <a:t>0</a:t>
            </a:r>
          </a:p>
        </p:txBody>
      </p:sp>
      <p:sp>
        <p:nvSpPr>
          <p:cNvPr id="28736" name="Text Box 64"/>
          <p:cNvSpPr txBox="1">
            <a:spLocks noChangeArrowheads="1"/>
          </p:cNvSpPr>
          <p:nvPr/>
        </p:nvSpPr>
        <p:spPr bwMode="auto">
          <a:xfrm>
            <a:off x="4648200" y="1154088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000">
                <a:latin typeface="Times New Roman" pitchFamily="18" charset="0"/>
              </a:rPr>
              <a:t>1</a:t>
            </a:r>
          </a:p>
        </p:txBody>
      </p:sp>
      <p:sp>
        <p:nvSpPr>
          <p:cNvPr id="28737" name="Text Box 65"/>
          <p:cNvSpPr txBox="1">
            <a:spLocks noChangeArrowheads="1"/>
          </p:cNvSpPr>
          <p:nvPr/>
        </p:nvSpPr>
        <p:spPr bwMode="auto">
          <a:xfrm>
            <a:off x="5867400" y="1154088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000">
                <a:latin typeface="Times New Roman" pitchFamily="18" charset="0"/>
              </a:rPr>
              <a:t>2</a:t>
            </a:r>
          </a:p>
        </p:txBody>
      </p:sp>
      <p:sp>
        <p:nvSpPr>
          <p:cNvPr id="28738" name="Text Box 66"/>
          <p:cNvSpPr txBox="1">
            <a:spLocks noChangeArrowheads="1"/>
          </p:cNvSpPr>
          <p:nvPr/>
        </p:nvSpPr>
        <p:spPr bwMode="auto">
          <a:xfrm>
            <a:off x="4905375" y="1365226"/>
            <a:ext cx="290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000">
                <a:latin typeface="Wingdings" pitchFamily="2" charset="2"/>
              </a:rPr>
              <a:t>w</a:t>
            </a:r>
          </a:p>
        </p:txBody>
      </p:sp>
      <p:sp>
        <p:nvSpPr>
          <p:cNvPr id="28739" name="Text Box 67"/>
          <p:cNvSpPr txBox="1">
            <a:spLocks noChangeArrowheads="1"/>
          </p:cNvSpPr>
          <p:nvPr/>
        </p:nvSpPr>
        <p:spPr bwMode="auto">
          <a:xfrm>
            <a:off x="6110288" y="1344588"/>
            <a:ext cx="290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000">
                <a:latin typeface="Wingdings" pitchFamily="2" charset="2"/>
              </a:rPr>
              <a:t>w</a:t>
            </a:r>
          </a:p>
        </p:txBody>
      </p:sp>
      <p:sp>
        <p:nvSpPr>
          <p:cNvPr id="28740" name="Rectangle 68"/>
          <p:cNvSpPr>
            <a:spLocks noChangeArrowheads="1"/>
          </p:cNvSpPr>
          <p:nvPr/>
        </p:nvSpPr>
        <p:spPr bwMode="auto">
          <a:xfrm>
            <a:off x="6705600" y="1154088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sz="2000">
                <a:latin typeface="Times New Roman" pitchFamily="18" charset="0"/>
              </a:rPr>
              <a:t>3</a:t>
            </a:r>
          </a:p>
        </p:txBody>
      </p:sp>
      <p:sp>
        <p:nvSpPr>
          <p:cNvPr id="28741" name="Text Box 69"/>
          <p:cNvSpPr txBox="1">
            <a:spLocks noChangeArrowheads="1"/>
          </p:cNvSpPr>
          <p:nvPr/>
        </p:nvSpPr>
        <p:spPr bwMode="auto">
          <a:xfrm>
            <a:off x="7177088" y="1355701"/>
            <a:ext cx="290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000">
                <a:latin typeface="Wingdings" pitchFamily="2" charset="2"/>
              </a:rPr>
              <a:t>w</a:t>
            </a:r>
          </a:p>
        </p:txBody>
      </p:sp>
      <p:sp>
        <p:nvSpPr>
          <p:cNvPr id="28744" name="Rectangle 72"/>
          <p:cNvSpPr>
            <a:spLocks noChangeArrowheads="1"/>
          </p:cNvSpPr>
          <p:nvPr/>
        </p:nvSpPr>
        <p:spPr bwMode="auto">
          <a:xfrm>
            <a:off x="685800" y="620688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5. Terminstruktur – forventningsteori (forts.)</a:t>
            </a:r>
            <a:endParaRPr lang="en-US">
              <a:latin typeface="Times New Roman" pitchFamily="18" charset="0"/>
            </a:endParaRPr>
          </a:p>
        </p:txBody>
      </p:sp>
      <p:grpSp>
        <p:nvGrpSpPr>
          <p:cNvPr id="28748" name="Group 76"/>
          <p:cNvGrpSpPr>
            <a:grpSpLocks/>
          </p:cNvGrpSpPr>
          <p:nvPr/>
        </p:nvGrpSpPr>
        <p:grpSpPr bwMode="auto">
          <a:xfrm>
            <a:off x="5132388" y="2509813"/>
            <a:ext cx="2146300" cy="609600"/>
            <a:chOff x="3233" y="1862"/>
            <a:chExt cx="1352" cy="384"/>
          </a:xfrm>
        </p:grpSpPr>
        <p:sp>
          <p:nvSpPr>
            <p:cNvPr id="28707" name="Line 35"/>
            <p:cNvSpPr>
              <a:spLocks noChangeShapeType="1"/>
            </p:cNvSpPr>
            <p:nvPr/>
          </p:nvSpPr>
          <p:spPr bwMode="auto">
            <a:xfrm>
              <a:off x="3233" y="2134"/>
              <a:ext cx="67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sm" len="sm"/>
              <a:tailEnd type="oval" w="sm" len="sm"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28708" name="Line 36"/>
            <p:cNvSpPr>
              <a:spLocks noChangeShapeType="1"/>
            </p:cNvSpPr>
            <p:nvPr/>
          </p:nvSpPr>
          <p:spPr bwMode="auto">
            <a:xfrm>
              <a:off x="3913" y="2246"/>
              <a:ext cx="67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sm" len="sm"/>
              <a:tailEnd type="oval" w="sm" len="sm"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28728" name="Rectangle 56"/>
            <p:cNvSpPr>
              <a:spLocks noChangeArrowheads="1"/>
            </p:cNvSpPr>
            <p:nvPr/>
          </p:nvSpPr>
          <p:spPr bwMode="auto">
            <a:xfrm>
              <a:off x="4056" y="1984"/>
              <a:ext cx="2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000" baseline="-25000">
                  <a:latin typeface="Times New Roman" pitchFamily="18" charset="0"/>
                </a:rPr>
                <a:t>2</a:t>
              </a:r>
              <a:r>
                <a:rPr lang="en-US" sz="2000">
                  <a:latin typeface="Times New Roman" pitchFamily="18" charset="0"/>
                </a:rPr>
                <a:t>f</a:t>
              </a:r>
              <a:r>
                <a:rPr lang="en-US" sz="2000" baseline="-25000">
                  <a:latin typeface="Times New Roman" pitchFamily="18" charset="0"/>
                </a:rPr>
                <a:t>3 </a:t>
              </a:r>
              <a:endParaRPr lang="nb-NO" sz="2000">
                <a:latin typeface="Times New Roman" pitchFamily="18" charset="0"/>
              </a:endParaRPr>
            </a:p>
          </p:txBody>
        </p:sp>
        <p:sp>
          <p:nvSpPr>
            <p:cNvPr id="28745" name="Rectangle 73"/>
            <p:cNvSpPr>
              <a:spLocks noChangeArrowheads="1"/>
            </p:cNvSpPr>
            <p:nvPr/>
          </p:nvSpPr>
          <p:spPr bwMode="auto">
            <a:xfrm>
              <a:off x="3369" y="1862"/>
              <a:ext cx="288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/>
              <a:r>
                <a:rPr lang="en-US" sz="2000" baseline="-25000">
                  <a:latin typeface="Times New Roman" pitchFamily="18" charset="0"/>
                </a:rPr>
                <a:t>1</a:t>
              </a:r>
              <a:r>
                <a:rPr lang="en-US" sz="2000">
                  <a:latin typeface="Times New Roman" pitchFamily="18" charset="0"/>
                </a:rPr>
                <a:t>f</a:t>
              </a:r>
              <a:r>
                <a:rPr lang="en-US" sz="2000" baseline="-25000">
                  <a:latin typeface="Times New Roman" pitchFamily="18" charset="0"/>
                </a:rPr>
                <a:t>2</a:t>
              </a:r>
              <a:endParaRPr lang="nb-NO" sz="2000" baseline="-25000">
                <a:latin typeface="Times New Roman" pitchFamily="18" charset="0"/>
              </a:endParaRPr>
            </a:p>
          </p:txBody>
        </p:sp>
      </p:grpSp>
      <p:sp>
        <p:nvSpPr>
          <p:cNvPr id="28746" name="Rectangle 74"/>
          <p:cNvSpPr>
            <a:spLocks noChangeArrowheads="1"/>
          </p:cNvSpPr>
          <p:nvPr/>
        </p:nvSpPr>
        <p:spPr bwMode="auto">
          <a:xfrm>
            <a:off x="1004888" y="2692376"/>
            <a:ext cx="2590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Vi ønsker å beregne:</a:t>
            </a:r>
          </a:p>
        </p:txBody>
      </p:sp>
      <p:sp>
        <p:nvSpPr>
          <p:cNvPr id="28747" name="Rectangle 75"/>
          <p:cNvSpPr>
            <a:spLocks noChangeArrowheads="1"/>
          </p:cNvSpPr>
          <p:nvPr/>
        </p:nvSpPr>
        <p:spPr bwMode="auto">
          <a:xfrm>
            <a:off x="979488" y="5653063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 Dermed:</a:t>
            </a:r>
            <a:endParaRPr lang="en-US" sz="2000" baseline="-25000">
              <a:latin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65848791"/>
              </p:ext>
            </p:extLst>
          </p:nvPr>
        </p:nvGraphicFramePr>
        <p:xfrm>
          <a:off x="3232150" y="5497488"/>
          <a:ext cx="2454275" cy="792163"/>
        </p:xfrm>
        <a:graphic>
          <a:graphicData uri="http://schemas.openxmlformats.org/presentationml/2006/ole">
            <p:oleObj spid="_x0000_s28785" name="Equation" r:id="rId6" imgW="1358900" imgH="457200" progId="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93605473"/>
              </p:ext>
            </p:extLst>
          </p:nvPr>
        </p:nvGraphicFramePr>
        <p:xfrm>
          <a:off x="7304088" y="4506888"/>
          <a:ext cx="603250" cy="381000"/>
        </p:xfrm>
        <a:graphic>
          <a:graphicData uri="http://schemas.openxmlformats.org/presentationml/2006/ole">
            <p:oleObj spid="_x0000_s28786" name="Equation" r:id="rId7" imgW="342751" imgH="228501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156234101"/>
              </p:ext>
            </p:extLst>
          </p:nvPr>
        </p:nvGraphicFramePr>
        <p:xfrm>
          <a:off x="7362825" y="5640363"/>
          <a:ext cx="655638" cy="381000"/>
        </p:xfrm>
        <a:graphic>
          <a:graphicData uri="http://schemas.openxmlformats.org/presentationml/2006/ole">
            <p:oleObj spid="_x0000_s28787" name="Equation" r:id="rId8" imgW="330200" imgH="22860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13" grpId="0" autoUpdateAnimBg="0"/>
      <p:bldP spid="28714" grpId="0" autoUpdateAnimBg="0"/>
      <p:bldP spid="28715" grpId="0" autoUpdateAnimBg="0"/>
      <p:bldP spid="28718" grpId="0" animBg="1"/>
      <p:bldP spid="28721" grpId="0" animBg="1"/>
      <p:bldP spid="28746" grpId="0" autoUpdateAnimBg="0"/>
      <p:bldP spid="2874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n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83568" y="1844824"/>
            <a:ext cx="94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3200" b="1" dirty="0" smtClean="0">
                <a:latin typeface="Times New Roman" pitchFamily="18" charset="0"/>
              </a:rPr>
              <a:t>Kapittel 4:  </a:t>
            </a:r>
            <a:r>
              <a:rPr lang="en-US" sz="3200" b="1" dirty="0" err="1" smtClean="0">
                <a:latin typeface="Times New Roman" pitchFamily="18" charset="0"/>
              </a:rPr>
              <a:t>Finansiering</a:t>
            </a:r>
            <a:r>
              <a:rPr lang="en-US" sz="3200" b="1" dirty="0" smtClean="0">
                <a:latin typeface="Times New Roman" pitchFamily="18" charset="0"/>
              </a:rPr>
              <a:t>: En </a:t>
            </a:r>
            <a:r>
              <a:rPr lang="en-US" sz="3200" b="1" dirty="0" err="1" smtClean="0">
                <a:latin typeface="Times New Roman" pitchFamily="18" charset="0"/>
              </a:rPr>
              <a:t>oversikt</a:t>
            </a:r>
            <a:r>
              <a:rPr lang="nb-NO" sz="3200" b="1" dirty="0" smtClean="0">
                <a:latin typeface="Times New Roman" pitchFamily="18" charset="0"/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nb-NO" sz="3200" b="1" dirty="0" smtClean="0">
                <a:latin typeface="Times New Roman" pitchFamily="18" charset="0"/>
              </a:rPr>
              <a:t>Kapittel 5:  </a:t>
            </a:r>
            <a:r>
              <a:rPr lang="en-US" sz="3200" b="1" dirty="0" err="1" smtClean="0">
                <a:latin typeface="Times New Roman" pitchFamily="18" charset="0"/>
              </a:rPr>
              <a:t>Langsiktige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finansieringsformer</a:t>
            </a:r>
            <a:endParaRPr lang="en-US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1028"/>
          <p:cNvSpPr>
            <a:spLocks noChangeArrowheads="1"/>
          </p:cNvSpPr>
          <p:nvPr/>
        </p:nvSpPr>
        <p:spPr bwMode="auto">
          <a:xfrm>
            <a:off x="990600" y="1752600"/>
            <a:ext cx="7696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Dersom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forventningsteorien</a:t>
            </a:r>
            <a:r>
              <a:rPr lang="en-US" sz="2000" dirty="0">
                <a:latin typeface="Times New Roman" pitchFamily="18" charset="0"/>
              </a:rPr>
              <a:t> stemmer, </a:t>
            </a:r>
            <a:r>
              <a:rPr lang="en-US" sz="2000" dirty="0" err="1">
                <a:latin typeface="Times New Roman" pitchFamily="18" charset="0"/>
              </a:rPr>
              <a:t>burde</a:t>
            </a:r>
            <a:r>
              <a:rPr lang="en-US" sz="2000" dirty="0">
                <a:latin typeface="Times New Roman" pitchFamily="18" charset="0"/>
              </a:rPr>
              <a:t> vi </a:t>
            </a:r>
            <a:r>
              <a:rPr lang="en-US" sz="2000" dirty="0" err="1">
                <a:latin typeface="Times New Roman" pitchFamily="18" charset="0"/>
              </a:rPr>
              <a:t>finne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stigende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rentekurver</a:t>
            </a:r>
            <a:r>
              <a:rPr lang="en-US" sz="2000" dirty="0">
                <a:latin typeface="Times New Roman" pitchFamily="18" charset="0"/>
              </a:rPr>
              <a:t> like </a:t>
            </a:r>
            <a:r>
              <a:rPr lang="en-US" sz="2000" dirty="0" err="1">
                <a:latin typeface="Times New Roman" pitchFamily="18" charset="0"/>
              </a:rPr>
              <a:t>ofte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fallende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rentekurver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endParaRPr lang="en-US" sz="2000" dirty="0">
              <a:latin typeface="Times New Roman" pitchFamily="18" charset="0"/>
            </a:endParaRPr>
          </a:p>
        </p:txBody>
      </p:sp>
      <p:sp>
        <p:nvSpPr>
          <p:cNvPr id="32776" name="Rectangle 1032"/>
          <p:cNvSpPr>
            <a:spLocks noChangeArrowheads="1"/>
          </p:cNvSpPr>
          <p:nvPr/>
        </p:nvSpPr>
        <p:spPr bwMode="auto">
          <a:xfrm>
            <a:off x="990600" y="2590800"/>
            <a:ext cx="25908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Dette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stemmer </a:t>
            </a:r>
            <a:r>
              <a:rPr lang="en-US" sz="2000" dirty="0" err="1">
                <a:latin typeface="Times New Roman" pitchFamily="18" charset="0"/>
              </a:rPr>
              <a:t>ikke</a:t>
            </a:r>
            <a:r>
              <a:rPr lang="en-US" sz="2000" dirty="0">
                <a:latin typeface="Times New Roman" pitchFamily="18" charset="0"/>
              </a:rPr>
              <a:t>;  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vanligvis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ser</a:t>
            </a:r>
            <a:r>
              <a:rPr lang="en-US" sz="2000" dirty="0">
                <a:latin typeface="Times New Roman" pitchFamily="18" charset="0"/>
              </a:rPr>
              <a:t> vi en   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stigende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rentekurve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sz="2000" dirty="0">
              <a:latin typeface="Times New Roman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Mulig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forklaring</a:t>
            </a:r>
            <a:r>
              <a:rPr lang="en-US" sz="2000" dirty="0">
                <a:latin typeface="Times New Roman" pitchFamily="18" charset="0"/>
              </a:rPr>
              <a:t>: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Transaksjons</a:t>
            </a:r>
            <a:r>
              <a:rPr lang="en-US" sz="2000" dirty="0">
                <a:latin typeface="Times New Roman" pitchFamily="18" charset="0"/>
              </a:rPr>
              <a:t>-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kostnader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32783" name="Rectangle 1039"/>
          <p:cNvSpPr>
            <a:spLocks noChangeArrowheads="1"/>
          </p:cNvSpPr>
          <p:nvPr/>
        </p:nvSpPr>
        <p:spPr bwMode="auto">
          <a:xfrm>
            <a:off x="685800" y="1066800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5. Terminstruktur – forventningsteori (forts.)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143360" name="Object 1024"/>
          <p:cNvGraphicFramePr>
            <a:graphicFrameLocks noChangeAspect="1"/>
          </p:cNvGraphicFramePr>
          <p:nvPr/>
        </p:nvGraphicFramePr>
        <p:xfrm>
          <a:off x="3657600" y="2971800"/>
          <a:ext cx="5029200" cy="3092450"/>
        </p:xfrm>
        <a:graphic>
          <a:graphicData uri="http://schemas.openxmlformats.org/presentationml/2006/ole">
            <p:oleObj spid="_x0000_s143372" name="Diagram" r:id="rId4" imgW="5287680" imgH="3251160" progId="Excel.Sheet.8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990600" y="1158280"/>
            <a:ext cx="609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Realrente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</a:rPr>
              <a:t>r</a:t>
            </a:r>
            <a:r>
              <a:rPr lang="en-US" sz="2000" baseline="30000" dirty="0" err="1">
                <a:latin typeface="Times New Roman" pitchFamily="18" charset="0"/>
              </a:rPr>
              <a:t>R</a:t>
            </a:r>
            <a:r>
              <a:rPr lang="en-US" sz="2000" dirty="0">
                <a:latin typeface="Times New Roman" pitchFamily="18" charset="0"/>
              </a:rPr>
              <a:t>), </a:t>
            </a:r>
            <a:r>
              <a:rPr lang="en-US" sz="2000" dirty="0" err="1">
                <a:latin typeface="Times New Roman" pitchFamily="18" charset="0"/>
              </a:rPr>
              <a:t>nominell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r</a:t>
            </a:r>
            <a:r>
              <a:rPr lang="en-US" sz="2000" baseline="30000" dirty="0" err="1">
                <a:latin typeface="Times New Roman" pitchFamily="18" charset="0"/>
              </a:rPr>
              <a:t>N</a:t>
            </a:r>
            <a:r>
              <a:rPr lang="en-US" sz="2000" dirty="0">
                <a:latin typeface="Times New Roman" pitchFamily="18" charset="0"/>
              </a:rPr>
              <a:t>),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inflasjon</a:t>
            </a:r>
            <a:r>
              <a:rPr lang="en-US" sz="2000" dirty="0">
                <a:latin typeface="Times New Roman" pitchFamily="18" charset="0"/>
              </a:rPr>
              <a:t> (j)</a:t>
            </a:r>
          </a:p>
        </p:txBody>
      </p:sp>
      <p:graphicFrame>
        <p:nvGraphicFramePr>
          <p:cNvPr id="144384" name="Object 1024"/>
          <p:cNvGraphicFramePr>
            <a:graphicFrameLocks/>
          </p:cNvGraphicFramePr>
          <p:nvPr/>
        </p:nvGraphicFramePr>
        <p:xfrm>
          <a:off x="1784350" y="1701205"/>
          <a:ext cx="1339850" cy="838200"/>
        </p:xfrm>
        <a:graphic>
          <a:graphicData uri="http://schemas.openxmlformats.org/presentationml/2006/ole">
            <p:oleObj spid="_x0000_s144456" name="Formel" r:id="rId4" imgW="22328280" imgH="14200200" progId="Equation.3">
              <p:embed/>
            </p:oleObj>
          </a:graphicData>
        </a:graphic>
      </p:graphicFrame>
      <p:graphicFrame>
        <p:nvGraphicFramePr>
          <p:cNvPr id="144385" name="Object 1025"/>
          <p:cNvGraphicFramePr>
            <a:graphicFrameLocks/>
          </p:cNvGraphicFramePr>
          <p:nvPr/>
        </p:nvGraphicFramePr>
        <p:xfrm>
          <a:off x="5141913" y="1615480"/>
          <a:ext cx="2020887" cy="847725"/>
        </p:xfrm>
        <a:graphic>
          <a:graphicData uri="http://schemas.openxmlformats.org/presentationml/2006/ole">
            <p:oleObj spid="_x0000_s144457" name="Formel" r:id="rId5" imgW="36951480" imgH="14606280" progId="Equation.3">
              <p:embed/>
            </p:oleObj>
          </a:graphicData>
        </a:graphic>
      </p:graphicFrame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3886200" y="1929805"/>
            <a:ext cx="703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eller: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1066800" y="2987080"/>
            <a:ext cx="75438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Eksempel: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Du tror at realrenten vil være 3% de nærmeste årene og at ett-års rente om ett år er 5%.  Hvilken inflasjon forventer du i år to?</a:t>
            </a:r>
          </a:p>
        </p:txBody>
      </p:sp>
      <p:graphicFrame>
        <p:nvGraphicFramePr>
          <p:cNvPr id="144386" name="Object 1026"/>
          <p:cNvGraphicFramePr>
            <a:graphicFrameLocks/>
          </p:cNvGraphicFramePr>
          <p:nvPr/>
        </p:nvGraphicFramePr>
        <p:xfrm>
          <a:off x="1498600" y="4131668"/>
          <a:ext cx="2112963" cy="766762"/>
        </p:xfrm>
        <a:graphic>
          <a:graphicData uri="http://schemas.openxmlformats.org/presentationml/2006/ole">
            <p:oleObj spid="_x0000_s144458" name="Equation" r:id="rId6" imgW="33701760" imgH="13794120" progId="">
              <p:embed/>
            </p:oleObj>
          </a:graphicData>
        </a:graphic>
      </p:graphicFrame>
      <p:graphicFrame>
        <p:nvGraphicFramePr>
          <p:cNvPr id="144387" name="Object 1027"/>
          <p:cNvGraphicFramePr>
            <a:graphicFrameLocks/>
          </p:cNvGraphicFramePr>
          <p:nvPr/>
        </p:nvGraphicFramePr>
        <p:xfrm>
          <a:off x="4224338" y="4272955"/>
          <a:ext cx="3135312" cy="396875"/>
        </p:xfrm>
        <a:graphic>
          <a:graphicData uri="http://schemas.openxmlformats.org/presentationml/2006/ole">
            <p:oleObj spid="_x0000_s144459" name="Equation" r:id="rId7" imgW="58480200" imgH="7296840" progId="">
              <p:embed/>
            </p:oleObj>
          </a:graphicData>
        </a:graphic>
      </p:graphicFrame>
      <p:graphicFrame>
        <p:nvGraphicFramePr>
          <p:cNvPr id="144388" name="Object 1028"/>
          <p:cNvGraphicFramePr>
            <a:graphicFrameLocks/>
          </p:cNvGraphicFramePr>
          <p:nvPr/>
        </p:nvGraphicFramePr>
        <p:xfrm>
          <a:off x="1089025" y="4957168"/>
          <a:ext cx="3725863" cy="396875"/>
        </p:xfrm>
        <a:graphic>
          <a:graphicData uri="http://schemas.openxmlformats.org/presentationml/2006/ole">
            <p:oleObj spid="_x0000_s144460" name="Equation" r:id="rId8" imgW="64166760" imgH="7296840" progId="">
              <p:embed/>
            </p:oleObj>
          </a:graphicData>
        </a:graphic>
      </p:graphicFrame>
      <p:graphicFrame>
        <p:nvGraphicFramePr>
          <p:cNvPr id="144389" name="Object 1029"/>
          <p:cNvGraphicFramePr>
            <a:graphicFrameLocks/>
          </p:cNvGraphicFramePr>
          <p:nvPr/>
        </p:nvGraphicFramePr>
        <p:xfrm>
          <a:off x="5035550" y="4957168"/>
          <a:ext cx="2660650" cy="396875"/>
        </p:xfrm>
        <a:graphic>
          <a:graphicData uri="http://schemas.openxmlformats.org/presentationml/2006/ole">
            <p:oleObj spid="_x0000_s144461" name="Equation" r:id="rId9" imgW="47918880" imgH="7296840" progId="">
              <p:embed/>
            </p:oleObj>
          </a:graphicData>
        </a:graphic>
      </p:graphicFrame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1066800" y="5577880"/>
            <a:ext cx="754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Oppgave:</a:t>
            </a:r>
            <a:r>
              <a:rPr lang="en-US" sz="2000">
                <a:latin typeface="Times New Roman" pitchFamily="18" charset="0"/>
              </a:rPr>
              <a:t> Ett-års renten om to år er 6,5% og forventet realrente er 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3%.  Hva blir forventet inflasjon i år tre?</a:t>
            </a:r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685800" y="548680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5. Terminstruktur – forventningsteori (forts.)</a:t>
            </a:r>
            <a:endParaRPr lang="en-US">
              <a:latin typeface="Times New Roman" pitchFamily="18" charset="0"/>
            </a:endParaRPr>
          </a:p>
        </p:txBody>
      </p:sp>
      <p:grpSp>
        <p:nvGrpSpPr>
          <p:cNvPr id="27677" name="Group 29"/>
          <p:cNvGrpSpPr>
            <a:grpSpLocks/>
          </p:cNvGrpSpPr>
          <p:nvPr/>
        </p:nvGrpSpPr>
        <p:grpSpPr bwMode="auto">
          <a:xfrm>
            <a:off x="4038600" y="2760068"/>
            <a:ext cx="4419600" cy="608012"/>
            <a:chOff x="2688" y="864"/>
            <a:chExt cx="2784" cy="383"/>
          </a:xfrm>
        </p:grpSpPr>
        <p:sp>
          <p:nvSpPr>
            <p:cNvPr id="27669" name="Line 21"/>
            <p:cNvSpPr>
              <a:spLocks noChangeShapeType="1"/>
            </p:cNvSpPr>
            <p:nvPr/>
          </p:nvSpPr>
          <p:spPr bwMode="auto">
            <a:xfrm>
              <a:off x="2784" y="1121"/>
              <a:ext cx="26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diamond" w="med" len="med"/>
              <a:tailEnd type="triangle" w="med" len="med"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27670" name="Text Box 22"/>
            <p:cNvSpPr txBox="1">
              <a:spLocks noChangeArrowheads="1"/>
            </p:cNvSpPr>
            <p:nvPr/>
          </p:nvSpPr>
          <p:spPr bwMode="auto">
            <a:xfrm>
              <a:off x="2688" y="86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7671" name="Text Box 23"/>
            <p:cNvSpPr txBox="1">
              <a:spLocks noChangeArrowheads="1"/>
            </p:cNvSpPr>
            <p:nvPr/>
          </p:nvSpPr>
          <p:spPr bwMode="auto">
            <a:xfrm>
              <a:off x="3360" y="86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7672" name="Text Box 24"/>
            <p:cNvSpPr txBox="1">
              <a:spLocks noChangeArrowheads="1"/>
            </p:cNvSpPr>
            <p:nvPr/>
          </p:nvSpPr>
          <p:spPr bwMode="auto">
            <a:xfrm>
              <a:off x="4128" y="86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7673" name="Text Box 25"/>
            <p:cNvSpPr txBox="1">
              <a:spLocks noChangeArrowheads="1"/>
            </p:cNvSpPr>
            <p:nvPr/>
          </p:nvSpPr>
          <p:spPr bwMode="auto">
            <a:xfrm>
              <a:off x="3369" y="997"/>
              <a:ext cx="1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Wingdings" pitchFamily="2" charset="2"/>
                </a:rPr>
                <a:t>w</a:t>
              </a:r>
            </a:p>
          </p:txBody>
        </p:sp>
        <p:sp>
          <p:nvSpPr>
            <p:cNvPr id="27674" name="Text Box 26"/>
            <p:cNvSpPr txBox="1">
              <a:spLocks noChangeArrowheads="1"/>
            </p:cNvSpPr>
            <p:nvPr/>
          </p:nvSpPr>
          <p:spPr bwMode="auto">
            <a:xfrm>
              <a:off x="4128" y="984"/>
              <a:ext cx="1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Wingdings" pitchFamily="2" charset="2"/>
                </a:rPr>
                <a:t>w</a:t>
              </a:r>
            </a:p>
          </p:txBody>
        </p:sp>
        <p:sp>
          <p:nvSpPr>
            <p:cNvPr id="27675" name="Rectangle 27"/>
            <p:cNvSpPr>
              <a:spLocks noChangeArrowheads="1"/>
            </p:cNvSpPr>
            <p:nvPr/>
          </p:nvSpPr>
          <p:spPr bwMode="auto">
            <a:xfrm>
              <a:off x="4656" y="86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nb-NO" sz="2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27676" name="Text Box 28"/>
            <p:cNvSpPr txBox="1">
              <a:spLocks noChangeArrowheads="1"/>
            </p:cNvSpPr>
            <p:nvPr/>
          </p:nvSpPr>
          <p:spPr bwMode="auto">
            <a:xfrm>
              <a:off x="4800" y="991"/>
              <a:ext cx="1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Wingdings" pitchFamily="2" charset="2"/>
                </a:rPr>
                <a:t>w</a:t>
              </a: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autoUpdateAnimBg="0"/>
      <p:bldP spid="27667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85800" y="1066800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6. Rentefølsomhet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990600" y="1981200"/>
            <a:ext cx="74676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Tre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komponenter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renterisikoen</a:t>
            </a:r>
            <a:r>
              <a:rPr lang="en-US" sz="2000" dirty="0">
                <a:latin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</a:rPr>
            </a:b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1. </a:t>
            </a:r>
            <a:r>
              <a:rPr lang="en-US" sz="2000" dirty="0" err="1">
                <a:latin typeface="Times New Roman" pitchFamily="18" charset="0"/>
              </a:rPr>
              <a:t>Markedsrisiko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990600" y="3109913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	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	2. Reinvesteringsrisiko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990600" y="38862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	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	3. Tilbakekallingsrisiko</a:t>
            </a:r>
          </a:p>
        </p:txBody>
      </p:sp>
      <p:pic>
        <p:nvPicPr>
          <p:cNvPr id="34823" name="Picture 7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5863" y="1206500"/>
            <a:ext cx="1150937" cy="10033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100138" y="2894607"/>
            <a:ext cx="7467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Eksempel 2: </a:t>
            </a:r>
            <a:r>
              <a:rPr lang="en-US" sz="2000">
                <a:latin typeface="Times New Roman" pitchFamily="18" charset="0"/>
              </a:rPr>
              <a:t>Vi har et to-års obligasjonslån med 6% rente p.a., kurs og pålydende er 100.  All rente forfaller til betaling ved innfrielse etter to år.   Markedsrenten er 6%.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1100138" y="2056407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Eksempel 1</a:t>
            </a:r>
            <a:r>
              <a:rPr lang="en-US" sz="2000">
                <a:latin typeface="Times New Roman" pitchFamily="18" charset="0"/>
              </a:rPr>
              <a:t>: En renteøkning fra 5% til 7% for et 1 års lån ga et kursfall fra 100 til 98,13</a:t>
            </a:r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1100138" y="4875807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skjer</a:t>
            </a:r>
            <a:r>
              <a:rPr lang="en-US" sz="2000" dirty="0">
                <a:latin typeface="Times New Roman" pitchFamily="18" charset="0"/>
              </a:rPr>
              <a:t> med </a:t>
            </a:r>
            <a:r>
              <a:rPr lang="en-US" sz="2000" dirty="0" err="1">
                <a:latin typeface="Times New Roman" pitchFamily="18" charset="0"/>
              </a:rPr>
              <a:t>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dersom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markedsrenten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øker</a:t>
            </a:r>
            <a:r>
              <a:rPr lang="en-US" sz="2000" dirty="0">
                <a:latin typeface="Times New Roman" pitchFamily="18" charset="0"/>
              </a:rPr>
              <a:t> til 8%?</a:t>
            </a:r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2471738" y="5485407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X = 112,4/1,08</a:t>
            </a:r>
            <a:r>
              <a:rPr lang="en-US" sz="2000" baseline="30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=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685800" y="684807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6. Rentefølsomhet (forts.):</a:t>
            </a:r>
            <a:endParaRPr lang="en-US">
              <a:latin typeface="Times New Roman" pitchFamily="18" charset="0"/>
            </a:endParaRPr>
          </a:p>
        </p:txBody>
      </p:sp>
      <p:grpSp>
        <p:nvGrpSpPr>
          <p:cNvPr id="35864" name="Group 24"/>
          <p:cNvGrpSpPr>
            <a:grpSpLocks/>
          </p:cNvGrpSpPr>
          <p:nvPr/>
        </p:nvGrpSpPr>
        <p:grpSpPr bwMode="auto">
          <a:xfrm>
            <a:off x="3690938" y="3885207"/>
            <a:ext cx="3276600" cy="946150"/>
            <a:chOff x="2304" y="2784"/>
            <a:chExt cx="2064" cy="596"/>
          </a:xfrm>
        </p:grpSpPr>
        <p:grpSp>
          <p:nvGrpSpPr>
            <p:cNvPr id="35863" name="Group 23"/>
            <p:cNvGrpSpPr>
              <a:grpSpLocks/>
            </p:cNvGrpSpPr>
            <p:nvPr/>
          </p:nvGrpSpPr>
          <p:grpSpPr bwMode="auto">
            <a:xfrm>
              <a:off x="2304" y="2784"/>
              <a:ext cx="2064" cy="596"/>
              <a:chOff x="2304" y="2784"/>
              <a:chExt cx="2064" cy="596"/>
            </a:xfrm>
          </p:grpSpPr>
          <p:sp>
            <p:nvSpPr>
              <p:cNvPr id="35848" name="Text Box 8"/>
              <p:cNvSpPr txBox="1">
                <a:spLocks noChangeArrowheads="1"/>
              </p:cNvSpPr>
              <p:nvPr/>
            </p:nvSpPr>
            <p:spPr bwMode="auto">
              <a:xfrm>
                <a:off x="2448" y="278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35849" name="Text Box 9"/>
              <p:cNvSpPr txBox="1">
                <a:spLocks noChangeArrowheads="1"/>
              </p:cNvSpPr>
              <p:nvPr/>
            </p:nvSpPr>
            <p:spPr bwMode="auto">
              <a:xfrm>
                <a:off x="3120" y="278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5850" name="Line 10"/>
              <p:cNvSpPr>
                <a:spLocks noChangeShapeType="1"/>
              </p:cNvSpPr>
              <p:nvPr/>
            </p:nvSpPr>
            <p:spPr bwMode="auto">
              <a:xfrm>
                <a:off x="2544" y="3054"/>
                <a:ext cx="18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diamond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35851" name="Text Box 11"/>
              <p:cNvSpPr txBox="1">
                <a:spLocks noChangeArrowheads="1"/>
              </p:cNvSpPr>
              <p:nvPr/>
            </p:nvSpPr>
            <p:spPr bwMode="auto">
              <a:xfrm>
                <a:off x="2304" y="3110"/>
                <a:ext cx="62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 dirty="0">
                    <a:latin typeface="Times New Roman" pitchFamily="18" charset="0"/>
                  </a:rPr>
                  <a:t>-100</a:t>
                </a:r>
              </a:p>
            </p:txBody>
          </p:sp>
          <p:sp>
            <p:nvSpPr>
              <p:cNvPr id="35852" name="Text Box 12"/>
              <p:cNvSpPr txBox="1">
                <a:spLocks noChangeArrowheads="1"/>
              </p:cNvSpPr>
              <p:nvPr/>
            </p:nvSpPr>
            <p:spPr bwMode="auto">
              <a:xfrm>
                <a:off x="3112" y="2896"/>
                <a:ext cx="183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800">
                    <a:latin typeface="Wingdings" pitchFamily="2" charset="2"/>
                  </a:rPr>
                  <a:t>w</a:t>
                </a:r>
              </a:p>
            </p:txBody>
          </p:sp>
          <p:sp>
            <p:nvSpPr>
              <p:cNvPr id="35853" name="Text Box 13"/>
              <p:cNvSpPr txBox="1">
                <a:spLocks noChangeArrowheads="1"/>
              </p:cNvSpPr>
              <p:nvPr/>
            </p:nvSpPr>
            <p:spPr bwMode="auto">
              <a:xfrm>
                <a:off x="3680" y="279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5854" name="Text Box 14"/>
              <p:cNvSpPr txBox="1">
                <a:spLocks noChangeArrowheads="1"/>
              </p:cNvSpPr>
              <p:nvPr/>
            </p:nvSpPr>
            <p:spPr bwMode="auto">
              <a:xfrm>
                <a:off x="3600" y="3130"/>
                <a:ext cx="48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000">
                    <a:latin typeface="Times New Roman" pitchFamily="18" charset="0"/>
                  </a:rPr>
                  <a:t>112,4</a:t>
                </a:r>
              </a:p>
            </p:txBody>
          </p:sp>
          <p:sp>
            <p:nvSpPr>
              <p:cNvPr id="35859" name="Text Box 19"/>
              <p:cNvSpPr txBox="1">
                <a:spLocks noChangeArrowheads="1"/>
              </p:cNvSpPr>
              <p:nvPr/>
            </p:nvSpPr>
            <p:spPr bwMode="auto">
              <a:xfrm>
                <a:off x="3657" y="2896"/>
                <a:ext cx="183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nb-NO" sz="2800">
                    <a:latin typeface="Wingdings" pitchFamily="2" charset="2"/>
                  </a:rPr>
                  <a:t>w</a:t>
                </a:r>
              </a:p>
            </p:txBody>
          </p:sp>
        </p:grpSp>
        <p:sp>
          <p:nvSpPr>
            <p:cNvPr id="35860" name="Text Box 20"/>
            <p:cNvSpPr txBox="1">
              <a:spLocks noChangeArrowheads="1"/>
            </p:cNvSpPr>
            <p:nvPr/>
          </p:nvSpPr>
          <p:spPr bwMode="auto">
            <a:xfrm>
              <a:off x="3120" y="3120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nb-NO" sz="2000"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1014413" y="1218207"/>
            <a:ext cx="6577012" cy="1006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 eaLnBrk="1" hangingPunct="1"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Markedsrisiko</a:t>
            </a:r>
            <a:r>
              <a:rPr lang="en-US" sz="2000" b="1" dirty="0" smtClean="0">
                <a:latin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svinger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takt</a:t>
            </a:r>
            <a:r>
              <a:rPr lang="en-US" sz="2000" dirty="0">
                <a:latin typeface="Times New Roman" pitchFamily="18" charset="0"/>
              </a:rPr>
              <a:t> med 	    	    </a:t>
            </a:r>
            <a:r>
              <a:rPr lang="en-US" sz="2000" dirty="0" err="1">
                <a:latin typeface="Times New Roman" pitchFamily="18" charset="0"/>
              </a:rPr>
              <a:t>rentenivået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markedet</a:t>
            </a:r>
            <a:endParaRPr lang="en-US" sz="2000" dirty="0">
              <a:latin typeface="Times New Roman" pitchFamily="18" charset="0"/>
            </a:endParaRPr>
          </a:p>
          <a:p>
            <a:pPr algn="l" eaLnBrk="1" hangingPunct="1"/>
            <a:endParaRPr lang="nb-NO" sz="2000" b="1" dirty="0">
              <a:latin typeface="Times New Roman" pitchFamily="18" charset="0"/>
            </a:endParaRPr>
          </a:p>
        </p:txBody>
      </p:sp>
      <p:sp>
        <p:nvSpPr>
          <p:cNvPr id="35866" name="Rectangle 26"/>
          <p:cNvSpPr>
            <a:spLocks noChangeArrowheads="1"/>
          </p:cNvSpPr>
          <p:nvPr/>
        </p:nvSpPr>
        <p:spPr bwMode="auto">
          <a:xfrm>
            <a:off x="1100138" y="5942607"/>
            <a:ext cx="716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Kursen</a:t>
            </a:r>
            <a:r>
              <a:rPr lang="en-US" sz="2000" dirty="0">
                <a:latin typeface="Times New Roman" pitchFamily="18" charset="0"/>
              </a:rPr>
              <a:t> faller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100 </a:t>
            </a:r>
            <a:r>
              <a:rPr lang="en-US" sz="2000" dirty="0" smtClean="0">
                <a:latin typeface="Times New Roman" pitchFamily="18" charset="0"/>
              </a:rPr>
              <a:t>til</a:t>
            </a:r>
            <a:endParaRPr lang="en-US" sz="2000" dirty="0">
              <a:latin typeface="Times New Roman" pitchFamily="18" charset="0"/>
            </a:endParaRPr>
          </a:p>
        </p:txBody>
      </p:sp>
      <p:pic>
        <p:nvPicPr>
          <p:cNvPr id="35867" name="Picture 27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824507"/>
            <a:ext cx="1150938" cy="10033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utoUpdateAnimBg="0"/>
      <p:bldP spid="35856" grpId="0" autoUpdateAnimBg="0"/>
      <p:bldP spid="35857" grpId="0" autoUpdateAnimBg="0"/>
      <p:bldP spid="35866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1026"/>
          <p:cNvSpPr>
            <a:spLocks noChangeArrowheads="1"/>
          </p:cNvSpPr>
          <p:nvPr/>
        </p:nvSpPr>
        <p:spPr bwMode="auto">
          <a:xfrm>
            <a:off x="762000" y="1066800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6. Rentefølsomhet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26979" name="Rectangle 1027"/>
          <p:cNvSpPr>
            <a:spLocks noChangeArrowheads="1"/>
          </p:cNvSpPr>
          <p:nvPr/>
        </p:nvSpPr>
        <p:spPr bwMode="auto">
          <a:xfrm>
            <a:off x="1042988" y="1676400"/>
            <a:ext cx="74676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Reinvesteringsrisiko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Til </a:t>
            </a:r>
            <a:r>
              <a:rPr lang="en-US" sz="2000" dirty="0" err="1">
                <a:latin typeface="Times New Roman" pitchFamily="18" charset="0"/>
              </a:rPr>
              <a:t>hvilken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de </a:t>
            </a:r>
            <a:r>
              <a:rPr lang="en-US" sz="2000" dirty="0" err="1">
                <a:latin typeface="Times New Roman" pitchFamily="18" charset="0"/>
              </a:rPr>
              <a:t>årlige</a:t>
            </a:r>
            <a:r>
              <a:rPr lang="en-US" sz="2000" dirty="0">
                <a:latin typeface="Times New Roman" pitchFamily="18" charset="0"/>
              </a:rPr>
              <a:t> 	    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renteutbetalingene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reinvesteres</a:t>
            </a:r>
            <a:r>
              <a:rPr lang="en-US" sz="2000" dirty="0">
                <a:latin typeface="Times New Roman" pitchFamily="18" charset="0"/>
              </a:rPr>
              <a:t>?</a:t>
            </a:r>
          </a:p>
        </p:txBody>
      </p:sp>
      <p:sp>
        <p:nvSpPr>
          <p:cNvPr id="126980" name="Rectangle 1028"/>
          <p:cNvSpPr>
            <a:spLocks noChangeArrowheads="1"/>
          </p:cNvSpPr>
          <p:nvPr/>
        </p:nvSpPr>
        <p:spPr bwMode="auto">
          <a:xfrm>
            <a:off x="1366838" y="2590800"/>
            <a:ext cx="6705600" cy="9159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Verdien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dermed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effektiv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opprinnelig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investering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også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avhenge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kupongrentene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reinvesteres</a:t>
            </a:r>
            <a:r>
              <a:rPr lang="en-US" sz="2000" dirty="0">
                <a:latin typeface="Times New Roman" pitchFamily="18" charset="0"/>
              </a:rPr>
              <a:t> til</a:t>
            </a:r>
          </a:p>
        </p:txBody>
      </p:sp>
      <p:sp>
        <p:nvSpPr>
          <p:cNvPr id="126981" name="Rectangle 1029"/>
          <p:cNvSpPr>
            <a:spLocks noChangeArrowheads="1"/>
          </p:cNvSpPr>
          <p:nvPr/>
        </p:nvSpPr>
        <p:spPr bwMode="auto">
          <a:xfrm>
            <a:off x="1042988" y="3886200"/>
            <a:ext cx="65151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Tilbakekallingsrisiko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</a:rPr>
              <a:t>Vil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utsteder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benytte</a:t>
            </a:r>
            <a:r>
              <a:rPr lang="en-US" sz="2000" dirty="0">
                <a:latin typeface="Times New Roman" pitchFamily="18" charset="0"/>
              </a:rPr>
              <a:t> sin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 til å </a:t>
            </a:r>
            <a:r>
              <a:rPr lang="en-US" sz="2000" dirty="0" err="1" smtClean="0">
                <a:latin typeface="Times New Roman" pitchFamily="18" charset="0"/>
              </a:rPr>
              <a:t>innfri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før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forfall</a:t>
            </a:r>
            <a:r>
              <a:rPr lang="en-US" sz="2000" dirty="0">
                <a:latin typeface="Times New Roman" pitchFamily="18" charset="0"/>
              </a:rPr>
              <a:t>?</a:t>
            </a:r>
          </a:p>
        </p:txBody>
      </p:sp>
      <p:sp>
        <p:nvSpPr>
          <p:cNvPr id="126982" name="Rectangle 1030"/>
          <p:cNvSpPr>
            <a:spLocks noChangeArrowheads="1"/>
          </p:cNvSpPr>
          <p:nvPr/>
        </p:nvSpPr>
        <p:spPr bwMode="auto">
          <a:xfrm>
            <a:off x="1381125" y="4800600"/>
            <a:ext cx="6705600" cy="12207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Utsteder har ofte rett til (opsjon på) å innfri lånet før forfall.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Denne retten betaler utsteder indirekte for ved at kursen på obligasjonslånet er lavere enn om låntaker ikke hadde en slik rett</a:t>
            </a:r>
          </a:p>
        </p:txBody>
      </p:sp>
      <p:pic>
        <p:nvPicPr>
          <p:cNvPr id="126984" name="Picture 1032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1206500"/>
            <a:ext cx="1150938" cy="10033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1" grpId="0" autoUpdateAnimBg="0"/>
      <p:bldP spid="126982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1028"/>
          <p:cNvSpPr>
            <a:spLocks noChangeArrowheads="1"/>
          </p:cNvSpPr>
          <p:nvPr/>
        </p:nvSpPr>
        <p:spPr bwMode="auto">
          <a:xfrm>
            <a:off x="762000" y="1828800"/>
            <a:ext cx="746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   Verdiendring på obligasjonen (rentefølsomhet)</a:t>
            </a:r>
          </a:p>
        </p:txBody>
      </p:sp>
      <p:sp>
        <p:nvSpPr>
          <p:cNvPr id="36869" name="Rectangle 1029"/>
          <p:cNvSpPr>
            <a:spLocks noChangeArrowheads="1"/>
          </p:cNvSpPr>
          <p:nvPr/>
        </p:nvSpPr>
        <p:spPr bwMode="auto">
          <a:xfrm>
            <a:off x="990600" y="27574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1. Løpetid øker</a:t>
            </a:r>
          </a:p>
        </p:txBody>
      </p:sp>
      <p:sp>
        <p:nvSpPr>
          <p:cNvPr id="36874" name="AutoShape 1034"/>
          <p:cNvSpPr>
            <a:spLocks noChangeArrowheads="1"/>
          </p:cNvSpPr>
          <p:nvPr/>
        </p:nvSpPr>
        <p:spPr bwMode="auto">
          <a:xfrm>
            <a:off x="4343400" y="2873375"/>
            <a:ext cx="228600" cy="1524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36875" name="Rectangle 1035"/>
          <p:cNvSpPr>
            <a:spLocks noChangeArrowheads="1"/>
          </p:cNvSpPr>
          <p:nvPr/>
        </p:nvSpPr>
        <p:spPr bwMode="auto">
          <a:xfrm>
            <a:off x="4953000" y="2765425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Rentefølsomhet øker</a:t>
            </a:r>
          </a:p>
        </p:txBody>
      </p:sp>
      <p:sp>
        <p:nvSpPr>
          <p:cNvPr id="36876" name="Rectangle 1036"/>
          <p:cNvSpPr>
            <a:spLocks noChangeArrowheads="1"/>
          </p:cNvSpPr>
          <p:nvPr/>
        </p:nvSpPr>
        <p:spPr bwMode="auto">
          <a:xfrm>
            <a:off x="990600" y="33528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2. Kupongrente øker</a:t>
            </a:r>
          </a:p>
        </p:txBody>
      </p:sp>
      <p:sp>
        <p:nvSpPr>
          <p:cNvPr id="36877" name="AutoShape 1037"/>
          <p:cNvSpPr>
            <a:spLocks noChangeArrowheads="1"/>
          </p:cNvSpPr>
          <p:nvPr/>
        </p:nvSpPr>
        <p:spPr bwMode="auto">
          <a:xfrm>
            <a:off x="4343400" y="3468688"/>
            <a:ext cx="228600" cy="1524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36878" name="Rectangle 1038"/>
          <p:cNvSpPr>
            <a:spLocks noChangeArrowheads="1"/>
          </p:cNvSpPr>
          <p:nvPr/>
        </p:nvSpPr>
        <p:spPr bwMode="auto">
          <a:xfrm>
            <a:off x="4953000" y="3360738"/>
            <a:ext cx="2819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Rentefølsomhet reduseres</a:t>
            </a:r>
          </a:p>
        </p:txBody>
      </p:sp>
      <p:sp>
        <p:nvSpPr>
          <p:cNvPr id="36879" name="Rectangle 1039"/>
          <p:cNvSpPr>
            <a:spLocks noChangeArrowheads="1"/>
          </p:cNvSpPr>
          <p:nvPr/>
        </p:nvSpPr>
        <p:spPr bwMode="auto">
          <a:xfrm>
            <a:off x="990600" y="3962400"/>
            <a:ext cx="327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lnSpc>
                <a:spcPct val="50000"/>
              </a:lnSpc>
              <a:spcBef>
                <a:spcPct val="50000"/>
              </a:spcBef>
              <a:spcAft>
                <a:spcPct val="20000"/>
              </a:spcAft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3. Kontantstrømmen skyves</a:t>
            </a:r>
          </a:p>
          <a:p>
            <a:pPr marL="457200" indent="-457200" algn="l">
              <a:lnSpc>
                <a:spcPct val="50000"/>
              </a:lnSpc>
              <a:spcBef>
                <a:spcPct val="50000"/>
              </a:spcBef>
              <a:spcAft>
                <a:spcPct val="20000"/>
              </a:spcAft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    utover i tid</a:t>
            </a:r>
          </a:p>
        </p:txBody>
      </p:sp>
      <p:sp>
        <p:nvSpPr>
          <p:cNvPr id="36880" name="AutoShape 1040"/>
          <p:cNvSpPr>
            <a:spLocks noChangeArrowheads="1"/>
          </p:cNvSpPr>
          <p:nvPr/>
        </p:nvSpPr>
        <p:spPr bwMode="auto">
          <a:xfrm>
            <a:off x="4343400" y="4078288"/>
            <a:ext cx="228600" cy="1524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36881" name="Rectangle 1041"/>
          <p:cNvSpPr>
            <a:spLocks noChangeArrowheads="1"/>
          </p:cNvSpPr>
          <p:nvPr/>
        </p:nvSpPr>
        <p:spPr bwMode="auto">
          <a:xfrm>
            <a:off x="4953000" y="3970338"/>
            <a:ext cx="2819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Rentefølsomhet øker</a:t>
            </a:r>
          </a:p>
        </p:txBody>
      </p:sp>
      <p:sp>
        <p:nvSpPr>
          <p:cNvPr id="36882" name="Rectangle 1042"/>
          <p:cNvSpPr>
            <a:spLocks noChangeArrowheads="1"/>
          </p:cNvSpPr>
          <p:nvPr/>
        </p:nvSpPr>
        <p:spPr bwMode="auto">
          <a:xfrm>
            <a:off x="990600" y="4860925"/>
            <a:ext cx="6477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endParaRPr lang="en-US" sz="2000">
              <a:latin typeface="Times New Roman" pitchFamily="18" charset="0"/>
            </a:endParaRPr>
          </a:p>
          <a:p>
            <a:pPr marL="457200" indent="-457200" algn="l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Rentefølsomheten er ikke symmetrisk omkring    </a:t>
            </a:r>
          </a:p>
          <a:p>
            <a:pPr marL="457200" indent="-457200" algn="l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renteøkning og rentereduksjon</a:t>
            </a:r>
          </a:p>
        </p:txBody>
      </p:sp>
      <p:sp>
        <p:nvSpPr>
          <p:cNvPr id="36883" name="Rectangle 1043"/>
          <p:cNvSpPr>
            <a:spLocks noChangeArrowheads="1"/>
          </p:cNvSpPr>
          <p:nvPr/>
        </p:nvSpPr>
        <p:spPr bwMode="auto">
          <a:xfrm>
            <a:off x="685800" y="1066800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6. Rentefølsomhet (forts.)</a:t>
            </a:r>
            <a:endParaRPr lang="en-US">
              <a:latin typeface="Times New Roman" pitchFamily="18" charset="0"/>
            </a:endParaRPr>
          </a:p>
        </p:txBody>
      </p:sp>
      <p:pic>
        <p:nvPicPr>
          <p:cNvPr id="36886" name="Picture 1046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5863" y="1206500"/>
            <a:ext cx="1150937" cy="10033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utoUpdateAnimBg="0"/>
      <p:bldP spid="36874" grpId="0" animBg="1"/>
      <p:bldP spid="36875" grpId="0" autoUpdateAnimBg="0"/>
      <p:bldP spid="36876" grpId="0" autoUpdateAnimBg="0"/>
      <p:bldP spid="36877" grpId="0" animBg="1"/>
      <p:bldP spid="36878" grpId="0" autoUpdateAnimBg="0"/>
      <p:bldP spid="36879" grpId="0" autoUpdateAnimBg="0"/>
      <p:bldP spid="36880" grpId="0" animBg="1"/>
      <p:bldP spid="36881" grpId="0" autoUpdateAnimBg="0"/>
      <p:bldP spid="3688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408" name="Object 0"/>
          <p:cNvGraphicFramePr>
            <a:graphicFrameLocks noChangeAspect="1"/>
          </p:cNvGraphicFramePr>
          <p:nvPr/>
        </p:nvGraphicFramePr>
        <p:xfrm>
          <a:off x="2323902" y="1700064"/>
          <a:ext cx="5953125" cy="4572000"/>
        </p:xfrm>
        <a:graphic>
          <a:graphicData uri="http://schemas.openxmlformats.org/presentationml/2006/ole">
            <p:oleObj spid="_x0000_s145418" name="Diagram" r:id="rId4" imgW="5422680" imgH="3836160" progId="Excel.Sheet.8">
              <p:embed/>
            </p:oleObj>
          </a:graphicData>
        </a:graphic>
      </p:graphicFrame>
      <p:sp>
        <p:nvSpPr>
          <p:cNvPr id="130051" name="Rectangle 3"/>
          <p:cNvSpPr>
            <a:spLocks noChangeArrowheads="1"/>
          </p:cNvSpPr>
          <p:nvPr/>
        </p:nvSpPr>
        <p:spPr bwMode="auto">
          <a:xfrm>
            <a:off x="872927" y="938064"/>
            <a:ext cx="7924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Priseffekt på obligasjon ved varierende løpetid og markedsrente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Obligasjon C: 6% kupongrente		Obligasjon D: 8% kupongrente</a:t>
            </a:r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539552" y="404664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6. Rentefølsomhet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0054" name="Rectangle 6"/>
          <p:cNvSpPr>
            <a:spLocks noChangeArrowheads="1"/>
          </p:cNvSpPr>
          <p:nvPr/>
        </p:nvSpPr>
        <p:spPr bwMode="auto">
          <a:xfrm>
            <a:off x="885627" y="1928664"/>
            <a:ext cx="2339975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/>
            <a:r>
              <a:rPr lang="en-US" sz="1800">
                <a:latin typeface="Times New Roman" pitchFamily="18" charset="0"/>
              </a:rPr>
              <a:t>1. Løpetid </a:t>
            </a:r>
            <a:r>
              <a:rPr lang="en-US" sz="2000" b="1">
                <a:latin typeface="Webdings" pitchFamily="18" charset="2"/>
              </a:rPr>
              <a:t>5</a:t>
            </a:r>
            <a:r>
              <a:rPr lang="en-US" sz="1800">
                <a:latin typeface="Times New Roman" pitchFamily="18" charset="0"/>
              </a:rPr>
              <a:t>  </a:t>
            </a:r>
          </a:p>
          <a:p>
            <a:pPr marL="457200" indent="-457200" algn="l" eaLnBrk="1" hangingPunct="1"/>
            <a:r>
              <a:rPr lang="en-US" sz="1800">
                <a:latin typeface="Times New Roman" pitchFamily="18" charset="0"/>
              </a:rPr>
              <a:t>    rentefølsomhet </a:t>
            </a:r>
            <a:r>
              <a:rPr lang="en-US" sz="2000" b="1">
                <a:latin typeface="Webdings" pitchFamily="18" charset="2"/>
              </a:rPr>
              <a:t>5</a:t>
            </a:r>
            <a:r>
              <a:rPr lang="en-US" sz="1800">
                <a:latin typeface="Times New Roman" pitchFamily="18" charset="0"/>
              </a:rPr>
              <a:t> </a:t>
            </a:r>
            <a:endParaRPr lang="nb-NO" sz="1800">
              <a:latin typeface="Times New Roman" pitchFamily="18" charset="0"/>
            </a:endParaRPr>
          </a:p>
        </p:txBody>
      </p:sp>
      <p:sp>
        <p:nvSpPr>
          <p:cNvPr id="130055" name="Rectangle 7"/>
          <p:cNvSpPr>
            <a:spLocks noChangeArrowheads="1"/>
          </p:cNvSpPr>
          <p:nvPr/>
        </p:nvSpPr>
        <p:spPr bwMode="auto">
          <a:xfrm>
            <a:off x="885627" y="2843064"/>
            <a:ext cx="2262188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1800">
                <a:latin typeface="Times New Roman" pitchFamily="18" charset="0"/>
              </a:rPr>
              <a:t>2. Kupongrente </a:t>
            </a:r>
            <a:r>
              <a:rPr lang="en-US" sz="2000" b="1">
                <a:latin typeface="Webdings" pitchFamily="18" charset="2"/>
              </a:rPr>
              <a:t>5</a:t>
            </a:r>
            <a:endParaRPr lang="en-US" sz="1800">
              <a:latin typeface="Times New Roman" pitchFamily="18" charset="0"/>
            </a:endParaRPr>
          </a:p>
          <a:p>
            <a:pPr algn="l" eaLnBrk="1" hangingPunct="1"/>
            <a:r>
              <a:rPr lang="en-US" sz="1800">
                <a:latin typeface="Times New Roman" pitchFamily="18" charset="0"/>
              </a:rPr>
              <a:t>    rentefølsomhet </a:t>
            </a:r>
            <a:r>
              <a:rPr lang="en-US" sz="2000" b="1">
                <a:latin typeface="Webdings" pitchFamily="18" charset="2"/>
              </a:rPr>
              <a:t>6</a:t>
            </a:r>
            <a:endParaRPr lang="nb-NO">
              <a:latin typeface="Wingdings 3" pitchFamily="18" charset="2"/>
            </a:endParaRPr>
          </a:p>
        </p:txBody>
      </p:sp>
      <p:sp>
        <p:nvSpPr>
          <p:cNvPr id="130056" name="Rectangle 8"/>
          <p:cNvSpPr>
            <a:spLocks noChangeArrowheads="1"/>
          </p:cNvSpPr>
          <p:nvPr/>
        </p:nvSpPr>
        <p:spPr bwMode="auto">
          <a:xfrm>
            <a:off x="885627" y="3849539"/>
            <a:ext cx="2262188" cy="6715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1800">
                <a:latin typeface="Times New Roman" pitchFamily="18" charset="0"/>
              </a:rPr>
              <a:t>3. Forsinket KS    </a:t>
            </a:r>
          </a:p>
          <a:p>
            <a:pPr algn="l" eaLnBrk="1" hangingPunct="1"/>
            <a:r>
              <a:rPr lang="en-US" sz="1800">
                <a:latin typeface="Times New Roman" pitchFamily="18" charset="0"/>
              </a:rPr>
              <a:t>    rentefølsomhet </a:t>
            </a:r>
            <a:r>
              <a:rPr lang="en-US" sz="2000" b="1">
                <a:latin typeface="Webdings" pitchFamily="18" charset="2"/>
              </a:rPr>
              <a:t>5</a:t>
            </a:r>
            <a:r>
              <a:rPr lang="en-US" sz="1800">
                <a:latin typeface="Times New Roman" pitchFamily="18" charset="0"/>
              </a:rPr>
              <a:t> </a:t>
            </a:r>
            <a:endParaRPr lang="nb-NO" sz="2000" b="1">
              <a:latin typeface="Webdings" pitchFamily="18" charset="2"/>
            </a:endParaRPr>
          </a:p>
        </p:txBody>
      </p:sp>
      <p:sp>
        <p:nvSpPr>
          <p:cNvPr id="130057" name="Rectangle 9"/>
          <p:cNvSpPr>
            <a:spLocks noChangeArrowheads="1"/>
          </p:cNvSpPr>
          <p:nvPr/>
        </p:nvSpPr>
        <p:spPr bwMode="auto">
          <a:xfrm>
            <a:off x="885627" y="4792514"/>
            <a:ext cx="2362200" cy="1190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1800">
                <a:latin typeface="Times New Roman" pitchFamily="18" charset="0"/>
              </a:rPr>
              <a:t>4.  Rentefølsomhet   </a:t>
            </a:r>
          </a:p>
          <a:p>
            <a:pPr algn="l" eaLnBrk="1" hangingPunct="1"/>
            <a:r>
              <a:rPr lang="en-US" sz="1800">
                <a:latin typeface="Times New Roman" pitchFamily="18" charset="0"/>
              </a:rPr>
              <a:t>     usymmetrisk </a:t>
            </a:r>
          </a:p>
          <a:p>
            <a:pPr algn="l" eaLnBrk="1" hangingPunct="1"/>
            <a:r>
              <a:rPr lang="en-US" sz="1800">
                <a:latin typeface="Times New Roman" pitchFamily="18" charset="0"/>
              </a:rPr>
              <a:t>     om renteøkning og</a:t>
            </a:r>
          </a:p>
          <a:p>
            <a:pPr algn="l" eaLnBrk="1" hangingPunct="1"/>
            <a:r>
              <a:rPr lang="en-US" sz="1800">
                <a:latin typeface="Times New Roman" pitchFamily="18" charset="0"/>
              </a:rPr>
              <a:t>    -reduksjon</a:t>
            </a:r>
          </a:p>
        </p:txBody>
      </p:sp>
      <p:grpSp>
        <p:nvGrpSpPr>
          <p:cNvPr id="130067" name="Group 19"/>
          <p:cNvGrpSpPr>
            <a:grpSpLocks/>
          </p:cNvGrpSpPr>
          <p:nvPr/>
        </p:nvGrpSpPr>
        <p:grpSpPr bwMode="auto">
          <a:xfrm>
            <a:off x="8086527" y="2004864"/>
            <a:ext cx="939800" cy="2247900"/>
            <a:chOff x="5352" y="1680"/>
            <a:chExt cx="592" cy="1416"/>
          </a:xfrm>
        </p:grpSpPr>
        <p:sp>
          <p:nvSpPr>
            <p:cNvPr id="130058" name="Rectangle 10"/>
            <p:cNvSpPr>
              <a:spLocks noChangeArrowheads="1"/>
            </p:cNvSpPr>
            <p:nvPr/>
          </p:nvSpPr>
          <p:spPr bwMode="auto">
            <a:xfrm>
              <a:off x="5376" y="2304"/>
              <a:ext cx="432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200" b="1">
                  <a:latin typeface="Times New Roman" pitchFamily="18" charset="0"/>
                </a:rPr>
                <a:t>C(6%)</a:t>
              </a:r>
              <a:endParaRPr lang="nb-NO" sz="1200" b="1">
                <a:latin typeface="Times New Roman" pitchFamily="18" charset="0"/>
              </a:endParaRPr>
            </a:p>
          </p:txBody>
        </p:sp>
        <p:sp>
          <p:nvSpPr>
            <p:cNvPr id="130059" name="Rectangle 11"/>
            <p:cNvSpPr>
              <a:spLocks noChangeArrowheads="1"/>
            </p:cNvSpPr>
            <p:nvPr/>
          </p:nvSpPr>
          <p:spPr bwMode="auto">
            <a:xfrm>
              <a:off x="5352" y="1680"/>
              <a:ext cx="432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200" b="1">
                  <a:latin typeface="Times New Roman" pitchFamily="18" charset="0"/>
                </a:rPr>
                <a:t>C(4%)</a:t>
              </a:r>
              <a:endParaRPr lang="nb-NO" sz="1200" b="1">
                <a:latin typeface="Times New Roman" pitchFamily="18" charset="0"/>
              </a:endParaRPr>
            </a:p>
          </p:txBody>
        </p:sp>
        <p:sp>
          <p:nvSpPr>
            <p:cNvPr id="130060" name="Rectangle 12"/>
            <p:cNvSpPr>
              <a:spLocks noChangeArrowheads="1"/>
            </p:cNvSpPr>
            <p:nvPr/>
          </p:nvSpPr>
          <p:spPr bwMode="auto">
            <a:xfrm>
              <a:off x="5360" y="2923"/>
              <a:ext cx="432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200" b="1">
                  <a:latin typeface="Times New Roman" pitchFamily="18" charset="0"/>
                </a:rPr>
                <a:t>C(8%)</a:t>
              </a:r>
              <a:endParaRPr lang="nb-NO" sz="1200" b="1">
                <a:latin typeface="Times New Roman" pitchFamily="18" charset="0"/>
              </a:endParaRPr>
            </a:p>
          </p:txBody>
        </p:sp>
        <p:sp>
          <p:nvSpPr>
            <p:cNvPr id="130061" name="Rectangle 13"/>
            <p:cNvSpPr>
              <a:spLocks noChangeArrowheads="1"/>
            </p:cNvSpPr>
            <p:nvPr/>
          </p:nvSpPr>
          <p:spPr bwMode="auto">
            <a:xfrm>
              <a:off x="5376" y="2456"/>
              <a:ext cx="432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200" b="1">
                  <a:latin typeface="Times New Roman" pitchFamily="18" charset="0"/>
                </a:rPr>
                <a:t>D(8%)</a:t>
              </a:r>
              <a:endParaRPr lang="nb-NO" sz="1200" b="1">
                <a:latin typeface="Times New Roman" pitchFamily="18" charset="0"/>
              </a:endParaRPr>
            </a:p>
          </p:txBody>
        </p:sp>
        <p:sp>
          <p:nvSpPr>
            <p:cNvPr id="130062" name="Rectangle 14"/>
            <p:cNvSpPr>
              <a:spLocks noChangeArrowheads="1"/>
            </p:cNvSpPr>
            <p:nvPr/>
          </p:nvSpPr>
          <p:spPr bwMode="auto">
            <a:xfrm>
              <a:off x="5368" y="1843"/>
              <a:ext cx="576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200" b="1">
                  <a:latin typeface="Times New Roman" pitchFamily="18" charset="0"/>
                </a:rPr>
                <a:t>D(6%)</a:t>
              </a:r>
              <a:endParaRPr lang="nb-NO" sz="1200" b="1">
                <a:latin typeface="Times New Roman" pitchFamily="18" charset="0"/>
              </a:endParaRPr>
            </a:p>
          </p:txBody>
        </p:sp>
        <p:sp>
          <p:nvSpPr>
            <p:cNvPr id="130063" name="Rectangle 15"/>
            <p:cNvSpPr>
              <a:spLocks noChangeArrowheads="1"/>
            </p:cNvSpPr>
            <p:nvPr/>
          </p:nvSpPr>
          <p:spPr bwMode="auto">
            <a:xfrm>
              <a:off x="5360" y="2784"/>
              <a:ext cx="528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200" b="1">
                  <a:latin typeface="Times New Roman" pitchFamily="18" charset="0"/>
                </a:rPr>
                <a:t>D(10%)</a:t>
              </a:r>
              <a:endParaRPr lang="nb-NO" sz="1200" b="1">
                <a:latin typeface="Times New Roman" pitchFamily="18" charset="0"/>
              </a:endParaRPr>
            </a:p>
          </p:txBody>
        </p:sp>
      </p:grpSp>
      <p:grpSp>
        <p:nvGrpSpPr>
          <p:cNvPr id="130095" name="Group 47"/>
          <p:cNvGrpSpPr>
            <a:grpSpLocks/>
          </p:cNvGrpSpPr>
          <p:nvPr/>
        </p:nvGrpSpPr>
        <p:grpSpPr bwMode="auto">
          <a:xfrm>
            <a:off x="4238427" y="2233464"/>
            <a:ext cx="1219200" cy="304800"/>
            <a:chOff x="2928" y="1824"/>
            <a:chExt cx="768" cy="192"/>
          </a:xfrm>
        </p:grpSpPr>
        <p:sp>
          <p:nvSpPr>
            <p:cNvPr id="130068" name="Rectangle 20"/>
            <p:cNvSpPr>
              <a:spLocks noChangeArrowheads="1"/>
            </p:cNvSpPr>
            <p:nvPr/>
          </p:nvSpPr>
          <p:spPr bwMode="auto">
            <a:xfrm>
              <a:off x="3268" y="1824"/>
              <a:ext cx="188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/>
              <a:r>
                <a:rPr lang="en-US" sz="1200" b="1">
                  <a:latin typeface="Times New Roman" pitchFamily="18" charset="0"/>
                </a:rPr>
                <a:t>1.</a:t>
              </a:r>
              <a:endParaRPr lang="nb-NO" sz="1200" b="1">
                <a:latin typeface="Times New Roman" pitchFamily="18" charset="0"/>
              </a:endParaRPr>
            </a:p>
          </p:txBody>
        </p:sp>
        <p:sp>
          <p:nvSpPr>
            <p:cNvPr id="130069" name="Line 21"/>
            <p:cNvSpPr>
              <a:spLocks noChangeShapeType="1"/>
            </p:cNvSpPr>
            <p:nvPr/>
          </p:nvSpPr>
          <p:spPr bwMode="auto">
            <a:xfrm>
              <a:off x="2928" y="2016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30070" name="Oval 22"/>
            <p:cNvSpPr>
              <a:spLocks noChangeArrowheads="1"/>
            </p:cNvSpPr>
            <p:nvPr/>
          </p:nvSpPr>
          <p:spPr bwMode="auto">
            <a:xfrm>
              <a:off x="3224" y="1832"/>
              <a:ext cx="240" cy="14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130098" name="Group 50"/>
          <p:cNvGrpSpPr>
            <a:grpSpLocks/>
          </p:cNvGrpSpPr>
          <p:nvPr/>
        </p:nvGrpSpPr>
        <p:grpSpPr bwMode="auto">
          <a:xfrm>
            <a:off x="7743627" y="1958827"/>
            <a:ext cx="381000" cy="427037"/>
            <a:chOff x="5136" y="1651"/>
            <a:chExt cx="240" cy="269"/>
          </a:xfrm>
        </p:grpSpPr>
        <p:grpSp>
          <p:nvGrpSpPr>
            <p:cNvPr id="130080" name="Group 32"/>
            <p:cNvGrpSpPr>
              <a:grpSpLocks/>
            </p:cNvGrpSpPr>
            <p:nvPr/>
          </p:nvGrpSpPr>
          <p:grpSpPr bwMode="auto">
            <a:xfrm>
              <a:off x="5136" y="1651"/>
              <a:ext cx="240" cy="173"/>
              <a:chOff x="4808" y="2112"/>
              <a:chExt cx="240" cy="173"/>
            </a:xfrm>
          </p:grpSpPr>
          <p:sp>
            <p:nvSpPr>
              <p:cNvPr id="130073" name="Rectangle 25"/>
              <p:cNvSpPr>
                <a:spLocks noChangeArrowheads="1"/>
              </p:cNvSpPr>
              <p:nvPr/>
            </p:nvSpPr>
            <p:spPr bwMode="auto">
              <a:xfrm>
                <a:off x="4852" y="2112"/>
                <a:ext cx="188" cy="173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 eaLnBrk="1" hangingPunct="1"/>
                <a:r>
                  <a:rPr lang="en-US" sz="1200" b="1">
                    <a:latin typeface="Times New Roman" pitchFamily="18" charset="0"/>
                  </a:rPr>
                  <a:t>2.</a:t>
                </a:r>
                <a:endParaRPr lang="nb-NO" sz="1200" b="1">
                  <a:latin typeface="Times New Roman" pitchFamily="18" charset="0"/>
                </a:endParaRPr>
              </a:p>
            </p:txBody>
          </p:sp>
          <p:sp>
            <p:nvSpPr>
              <p:cNvPr id="130075" name="Oval 27"/>
              <p:cNvSpPr>
                <a:spLocks noChangeArrowheads="1"/>
              </p:cNvSpPr>
              <p:nvPr/>
            </p:nvSpPr>
            <p:spPr bwMode="auto">
              <a:xfrm>
                <a:off x="4808" y="2112"/>
                <a:ext cx="240" cy="144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sp>
          <p:nvSpPr>
            <p:cNvPr id="130079" name="Line 31"/>
            <p:cNvSpPr>
              <a:spLocks noChangeShapeType="1"/>
            </p:cNvSpPr>
            <p:nvPr/>
          </p:nvSpPr>
          <p:spPr bwMode="auto">
            <a:xfrm>
              <a:off x="5376" y="1776"/>
              <a:ext cx="0" cy="14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130085" name="Group 37"/>
          <p:cNvGrpSpPr>
            <a:grpSpLocks/>
          </p:cNvGrpSpPr>
          <p:nvPr/>
        </p:nvGrpSpPr>
        <p:grpSpPr bwMode="auto">
          <a:xfrm>
            <a:off x="7972227" y="3833664"/>
            <a:ext cx="381000" cy="762000"/>
            <a:chOff x="5280" y="2832"/>
            <a:chExt cx="240" cy="480"/>
          </a:xfrm>
        </p:grpSpPr>
        <p:sp>
          <p:nvSpPr>
            <p:cNvPr id="130082" name="Rectangle 34"/>
            <p:cNvSpPr>
              <a:spLocks noChangeArrowheads="1"/>
            </p:cNvSpPr>
            <p:nvPr/>
          </p:nvSpPr>
          <p:spPr bwMode="auto">
            <a:xfrm>
              <a:off x="5324" y="3139"/>
              <a:ext cx="188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/>
              <a:r>
                <a:rPr lang="en-US" sz="1200" b="1">
                  <a:latin typeface="Times New Roman" pitchFamily="18" charset="0"/>
                </a:rPr>
                <a:t>2.</a:t>
              </a:r>
              <a:endParaRPr lang="nb-NO" sz="1200" b="1">
                <a:latin typeface="Times New Roman" pitchFamily="18" charset="0"/>
              </a:endParaRPr>
            </a:p>
          </p:txBody>
        </p:sp>
        <p:sp>
          <p:nvSpPr>
            <p:cNvPr id="130083" name="Oval 35"/>
            <p:cNvSpPr>
              <a:spLocks noChangeArrowheads="1"/>
            </p:cNvSpPr>
            <p:nvPr/>
          </p:nvSpPr>
          <p:spPr bwMode="auto">
            <a:xfrm>
              <a:off x="5280" y="3144"/>
              <a:ext cx="240" cy="14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30084" name="Line 36"/>
            <p:cNvSpPr>
              <a:spLocks noChangeShapeType="1"/>
            </p:cNvSpPr>
            <p:nvPr/>
          </p:nvSpPr>
          <p:spPr bwMode="auto">
            <a:xfrm flipV="1">
              <a:off x="5376" y="2832"/>
              <a:ext cx="0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130096" name="Group 48"/>
          <p:cNvGrpSpPr>
            <a:grpSpLocks/>
          </p:cNvGrpSpPr>
          <p:nvPr/>
        </p:nvGrpSpPr>
        <p:grpSpPr bwMode="auto">
          <a:xfrm>
            <a:off x="4238427" y="3833664"/>
            <a:ext cx="1219200" cy="304800"/>
            <a:chOff x="2928" y="2832"/>
            <a:chExt cx="768" cy="192"/>
          </a:xfrm>
        </p:grpSpPr>
        <p:sp>
          <p:nvSpPr>
            <p:cNvPr id="130087" name="Rectangle 39"/>
            <p:cNvSpPr>
              <a:spLocks noChangeArrowheads="1"/>
            </p:cNvSpPr>
            <p:nvPr/>
          </p:nvSpPr>
          <p:spPr bwMode="auto">
            <a:xfrm>
              <a:off x="3268" y="2832"/>
              <a:ext cx="188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/>
              <a:r>
                <a:rPr lang="en-US" sz="1200" b="1">
                  <a:latin typeface="Times New Roman" pitchFamily="18" charset="0"/>
                </a:rPr>
                <a:t>1.</a:t>
              </a:r>
              <a:endParaRPr lang="nb-NO" sz="1200" b="1">
                <a:latin typeface="Times New Roman" pitchFamily="18" charset="0"/>
              </a:endParaRPr>
            </a:p>
          </p:txBody>
        </p:sp>
        <p:sp>
          <p:nvSpPr>
            <p:cNvPr id="130088" name="Line 40"/>
            <p:cNvSpPr>
              <a:spLocks noChangeShapeType="1"/>
            </p:cNvSpPr>
            <p:nvPr/>
          </p:nvSpPr>
          <p:spPr bwMode="auto">
            <a:xfrm>
              <a:off x="2928" y="3024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30089" name="Oval 41"/>
            <p:cNvSpPr>
              <a:spLocks noChangeArrowheads="1"/>
            </p:cNvSpPr>
            <p:nvPr/>
          </p:nvSpPr>
          <p:spPr bwMode="auto">
            <a:xfrm>
              <a:off x="3224" y="2840"/>
              <a:ext cx="240" cy="14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130099" name="Group 51"/>
          <p:cNvGrpSpPr>
            <a:grpSpLocks/>
          </p:cNvGrpSpPr>
          <p:nvPr/>
        </p:nvGrpSpPr>
        <p:grpSpPr bwMode="auto">
          <a:xfrm>
            <a:off x="7057827" y="2462064"/>
            <a:ext cx="914400" cy="1371600"/>
            <a:chOff x="4704" y="1968"/>
            <a:chExt cx="576" cy="864"/>
          </a:xfrm>
        </p:grpSpPr>
        <p:sp>
          <p:nvSpPr>
            <p:cNvPr id="130091" name="Rectangle 43"/>
            <p:cNvSpPr>
              <a:spLocks noChangeArrowheads="1"/>
            </p:cNvSpPr>
            <p:nvPr/>
          </p:nvSpPr>
          <p:spPr bwMode="auto">
            <a:xfrm>
              <a:off x="4748" y="2275"/>
              <a:ext cx="188" cy="17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/>
              <a:r>
                <a:rPr lang="en-US" sz="1200" b="1">
                  <a:latin typeface="Times New Roman" pitchFamily="18" charset="0"/>
                </a:rPr>
                <a:t>4.</a:t>
              </a:r>
              <a:endParaRPr lang="nb-NO" sz="1200" b="1">
                <a:latin typeface="Times New Roman" pitchFamily="18" charset="0"/>
              </a:endParaRPr>
            </a:p>
          </p:txBody>
        </p:sp>
        <p:grpSp>
          <p:nvGrpSpPr>
            <p:cNvPr id="130097" name="Group 49"/>
            <p:cNvGrpSpPr>
              <a:grpSpLocks/>
            </p:cNvGrpSpPr>
            <p:nvPr/>
          </p:nvGrpSpPr>
          <p:grpSpPr bwMode="auto">
            <a:xfrm>
              <a:off x="4704" y="1968"/>
              <a:ext cx="576" cy="864"/>
              <a:chOff x="4704" y="1968"/>
              <a:chExt cx="576" cy="864"/>
            </a:xfrm>
          </p:grpSpPr>
          <p:sp>
            <p:nvSpPr>
              <p:cNvPr id="130092" name="Oval 44"/>
              <p:cNvSpPr>
                <a:spLocks noChangeArrowheads="1"/>
              </p:cNvSpPr>
              <p:nvPr/>
            </p:nvSpPr>
            <p:spPr bwMode="auto">
              <a:xfrm>
                <a:off x="4704" y="2280"/>
                <a:ext cx="240" cy="144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30093" name="Line 45"/>
              <p:cNvSpPr>
                <a:spLocks noChangeShapeType="1"/>
              </p:cNvSpPr>
              <p:nvPr/>
            </p:nvSpPr>
            <p:spPr bwMode="auto">
              <a:xfrm flipV="1">
                <a:off x="4896" y="1968"/>
                <a:ext cx="384" cy="33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30094" name="Line 46"/>
              <p:cNvSpPr>
                <a:spLocks noChangeShapeType="1"/>
              </p:cNvSpPr>
              <p:nvPr/>
            </p:nvSpPr>
            <p:spPr bwMode="auto">
              <a:xfrm>
                <a:off x="4944" y="2400"/>
                <a:ext cx="288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</p:grpSp>
      </p:grpSp>
      <p:pic>
        <p:nvPicPr>
          <p:cNvPr id="130102" name="Picture 54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02352" y="544364"/>
            <a:ext cx="914400" cy="796925"/>
          </a:xfrm>
          <a:prstGeom prst="rect">
            <a:avLst/>
          </a:prstGeom>
          <a:noFill/>
        </p:spPr>
      </p:pic>
      <p:sp>
        <p:nvSpPr>
          <p:cNvPr id="130103" name="Oval 55"/>
          <p:cNvSpPr>
            <a:spLocks noChangeArrowheads="1"/>
          </p:cNvSpPr>
          <p:nvPr/>
        </p:nvSpPr>
        <p:spPr bwMode="auto">
          <a:xfrm>
            <a:off x="4759127" y="5281464"/>
            <a:ext cx="2895600" cy="1066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0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0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0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0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0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45408" grpId="0" uiExpand="1" bld="series"/>
      <p:bldP spid="13010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990600" y="1158280"/>
            <a:ext cx="7543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Mål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for </a:t>
            </a:r>
            <a:r>
              <a:rPr lang="en-US" sz="2000" dirty="0" err="1">
                <a:latin typeface="Times New Roman" pitchFamily="18" charset="0"/>
              </a:rPr>
              <a:t>rentefølsomhet</a:t>
            </a:r>
            <a:r>
              <a:rPr lang="en-US" sz="2000" dirty="0">
                <a:latin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 / </a:t>
            </a:r>
            <a:r>
              <a:rPr lang="en-US" sz="2000" dirty="0" err="1">
                <a:latin typeface="Times New Roman" pitchFamily="18" charset="0"/>
              </a:rPr>
              <a:t>d</a:t>
            </a:r>
            <a:r>
              <a:rPr lang="en-US" sz="2000" dirty="0" err="1" smtClean="0">
                <a:latin typeface="Times New Roman" pitchFamily="18" charset="0"/>
              </a:rPr>
              <a:t>urasjon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(duration</a:t>
            </a:r>
            <a:r>
              <a:rPr lang="en-US" sz="2000" dirty="0" smtClean="0">
                <a:latin typeface="Times New Roman" pitchFamily="18" charset="0"/>
              </a:rPr>
              <a:t>)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990600" y="1691680"/>
            <a:ext cx="2667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Macauley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durasjon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4343400" y="1996480"/>
            <a:ext cx="4419600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D = </a:t>
            </a: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 / </a:t>
            </a:r>
            <a:r>
              <a:rPr lang="en-US" sz="2000" dirty="0" err="1" smtClean="0">
                <a:latin typeface="Times New Roman" pitchFamily="18" charset="0"/>
              </a:rPr>
              <a:t>durasjon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år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M = </a:t>
            </a:r>
            <a:r>
              <a:rPr lang="en-US" sz="2000" dirty="0" err="1">
                <a:latin typeface="Times New Roman" pitchFamily="18" charset="0"/>
              </a:rPr>
              <a:t>obligasjonens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hvor</a:t>
            </a:r>
            <a:r>
              <a:rPr lang="en-US" sz="2000" dirty="0">
                <a:latin typeface="Times New Roman" pitchFamily="18" charset="0"/>
              </a:rPr>
              <a:t> 	C</a:t>
            </a:r>
            <a:r>
              <a:rPr lang="en-US" sz="2000" baseline="-25000" dirty="0">
                <a:latin typeface="Times New Roman" pitchFamily="18" charset="0"/>
              </a:rPr>
              <a:t>t </a:t>
            </a:r>
            <a:r>
              <a:rPr lang="en-US" sz="2000" dirty="0">
                <a:latin typeface="Times New Roman" pitchFamily="18" charset="0"/>
              </a:rPr>
              <a:t>= </a:t>
            </a:r>
            <a:r>
              <a:rPr lang="en-US" sz="2000" dirty="0" err="1">
                <a:latin typeface="Times New Roman" pitchFamily="18" charset="0"/>
              </a:rPr>
              <a:t>kontantstrøm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periode</a:t>
            </a:r>
            <a:r>
              <a:rPr lang="en-US" sz="2000" dirty="0">
                <a:latin typeface="Times New Roman" pitchFamily="18" charset="0"/>
              </a:rPr>
              <a:t> t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T =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perioder</a:t>
            </a:r>
            <a:r>
              <a:rPr lang="en-US" sz="2000" dirty="0">
                <a:latin typeface="Times New Roman" pitchFamily="18" charset="0"/>
              </a:rPr>
              <a:t> til </a:t>
            </a:r>
            <a:r>
              <a:rPr lang="en-US" sz="2000" dirty="0" err="1">
                <a:latin typeface="Times New Roman" pitchFamily="18" charset="0"/>
              </a:rPr>
              <a:t>forfall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r =  </a:t>
            </a:r>
            <a:r>
              <a:rPr lang="en-US" sz="2000" dirty="0" err="1">
                <a:latin typeface="Times New Roman" pitchFamily="18" charset="0"/>
              </a:rPr>
              <a:t>markedsrente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P</a:t>
            </a:r>
            <a:r>
              <a:rPr lang="en-US" sz="2000" baseline="-25000" dirty="0">
                <a:latin typeface="Times New Roman" pitchFamily="18" charset="0"/>
              </a:rPr>
              <a:t>0</a:t>
            </a:r>
            <a:r>
              <a:rPr lang="en-US" sz="2000" dirty="0">
                <a:latin typeface="Times New Roman" pitchFamily="18" charset="0"/>
              </a:rPr>
              <a:t>= </a:t>
            </a:r>
            <a:r>
              <a:rPr lang="en-US" sz="2000" dirty="0" err="1">
                <a:latin typeface="Times New Roman" pitchFamily="18" charset="0"/>
              </a:rPr>
              <a:t>obligasjonens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markedspris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685800" y="548680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6. Rentefølsomhet (forts.)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146432" name="Object 1024"/>
          <p:cNvGraphicFramePr>
            <a:graphicFrameLocks/>
          </p:cNvGraphicFramePr>
          <p:nvPr/>
        </p:nvGraphicFramePr>
        <p:xfrm>
          <a:off x="1343025" y="2529880"/>
          <a:ext cx="2847975" cy="1209675"/>
        </p:xfrm>
        <a:graphic>
          <a:graphicData uri="http://schemas.openxmlformats.org/presentationml/2006/ole">
            <p:oleObj spid="_x0000_s146468" name="Formel" r:id="rId4" imgW="49137480" imgH="21103560" progId="Equation.3">
              <p:embed/>
            </p:oleObj>
          </a:graphicData>
        </a:graphic>
      </p:graphicFrame>
      <p:graphicFrame>
        <p:nvGraphicFramePr>
          <p:cNvPr id="146433" name="Object 1025"/>
          <p:cNvGraphicFramePr>
            <a:graphicFrameLocks/>
          </p:cNvGraphicFramePr>
          <p:nvPr/>
        </p:nvGraphicFramePr>
        <p:xfrm>
          <a:off x="2686050" y="4663480"/>
          <a:ext cx="5086350" cy="796925"/>
        </p:xfrm>
        <a:graphic>
          <a:graphicData uri="http://schemas.openxmlformats.org/presentationml/2006/ole">
            <p:oleObj spid="_x0000_s146469" name="Formel" r:id="rId5" imgW="91382400" imgH="13794120" progId="Equation.3">
              <p:embed/>
            </p:oleObj>
          </a:graphicData>
        </a:graphic>
      </p:graphicFrame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1371600" y="4865093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eller:</a:t>
            </a:r>
          </a:p>
        </p:txBody>
      </p:sp>
      <p:pic>
        <p:nvPicPr>
          <p:cNvPr id="40976" name="Picture 16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43800" y="688380"/>
            <a:ext cx="1150938" cy="1003300"/>
          </a:xfrm>
          <a:prstGeom prst="rect">
            <a:avLst/>
          </a:prstGeom>
          <a:noFill/>
        </p:spPr>
      </p:pic>
      <p:graphicFrame>
        <p:nvGraphicFramePr>
          <p:cNvPr id="146434" name="Object 1026"/>
          <p:cNvGraphicFramePr>
            <a:graphicFrameLocks/>
          </p:cNvGraphicFramePr>
          <p:nvPr/>
        </p:nvGraphicFramePr>
        <p:xfrm>
          <a:off x="2998788" y="5484218"/>
          <a:ext cx="1739900" cy="820737"/>
        </p:xfrm>
        <a:graphic>
          <a:graphicData uri="http://schemas.openxmlformats.org/presentationml/2006/ole">
            <p:oleObj spid="_x0000_s146470" name="Formel" r:id="rId7" imgW="31264560" imgH="142002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6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5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611560" y="620688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 dirty="0">
                <a:latin typeface="Times New Roman" pitchFamily="18" charset="0"/>
              </a:rPr>
              <a:t>6. </a:t>
            </a:r>
            <a:r>
              <a:rPr lang="en-US" b="1" dirty="0" err="1">
                <a:latin typeface="Times New Roman" pitchFamily="18" charset="0"/>
              </a:rPr>
              <a:t>Rentefølsomhet</a:t>
            </a:r>
            <a:r>
              <a:rPr lang="en-US" b="1" dirty="0">
                <a:latin typeface="Times New Roman" pitchFamily="18" charset="0"/>
              </a:rPr>
              <a:t> (forts.) – </a:t>
            </a:r>
            <a:r>
              <a:rPr lang="en-US" b="1" dirty="0" err="1" smtClean="0">
                <a:latin typeface="Times New Roman" pitchFamily="18" charset="0"/>
              </a:rPr>
              <a:t>Varighet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916360" y="1154088"/>
            <a:ext cx="74676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:  </a:t>
            </a:r>
            <a:r>
              <a:rPr lang="en-US" sz="2000" dirty="0">
                <a:latin typeface="Times New Roman" pitchFamily="18" charset="0"/>
              </a:rPr>
              <a:t>Et </a:t>
            </a:r>
            <a:r>
              <a:rPr lang="en-US" sz="2000" dirty="0" err="1">
                <a:latin typeface="Times New Roman" pitchFamily="18" charset="0"/>
              </a:rPr>
              <a:t>obligasjonslån</a:t>
            </a:r>
            <a:r>
              <a:rPr lang="en-US" sz="2000" dirty="0">
                <a:latin typeface="Times New Roman" pitchFamily="18" charset="0"/>
              </a:rPr>
              <a:t> med </a:t>
            </a:r>
            <a:r>
              <a:rPr lang="en-US" sz="2000" dirty="0" err="1">
                <a:latin typeface="Times New Roman" pitchFamily="18" charset="0"/>
              </a:rPr>
              <a:t>tre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gjenværende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løpetid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8% </a:t>
            </a:r>
            <a:r>
              <a:rPr lang="en-US" sz="2000" dirty="0" err="1">
                <a:latin typeface="Times New Roman" pitchFamily="18" charset="0"/>
              </a:rPr>
              <a:t>kupongrente</a:t>
            </a:r>
            <a:r>
              <a:rPr lang="en-US" sz="2000" dirty="0">
                <a:latin typeface="Times New Roman" pitchFamily="18" charset="0"/>
              </a:rPr>
              <a:t> p.a.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halvårlig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rentebetaling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Effektiv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for </a:t>
            </a:r>
            <a:r>
              <a:rPr lang="en-US" sz="2000" dirty="0" err="1">
                <a:latin typeface="Times New Roman" pitchFamily="18" charset="0"/>
              </a:rPr>
              <a:t>tilsvarende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dag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9,5%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/</a:t>
            </a:r>
            <a:r>
              <a:rPr lang="en-US" sz="2000" dirty="0" err="1" smtClean="0">
                <a:latin typeface="Times New Roman" pitchFamily="18" charset="0"/>
              </a:rPr>
              <a:t>durasjon</a:t>
            </a:r>
            <a:r>
              <a:rPr lang="en-US" sz="2000" dirty="0">
                <a:latin typeface="Times New Roman" pitchFamily="18" charset="0"/>
              </a:rPr>
              <a:t>? </a:t>
            </a:r>
          </a:p>
        </p:txBody>
      </p:sp>
      <p:graphicFrame>
        <p:nvGraphicFramePr>
          <p:cNvPr id="147456" name="Object 1024"/>
          <p:cNvGraphicFramePr>
            <a:graphicFrameLocks noChangeAspect="1"/>
          </p:cNvGraphicFramePr>
          <p:nvPr/>
        </p:nvGraphicFramePr>
        <p:xfrm>
          <a:off x="4726360" y="3224188"/>
          <a:ext cx="3289300" cy="863600"/>
        </p:xfrm>
        <a:graphic>
          <a:graphicData uri="http://schemas.openxmlformats.org/presentationml/2006/ole">
            <p:oleObj spid="_x0000_s147500" name="Equation" r:id="rId4" imgW="1790700" imgH="431800" progId="">
              <p:embed/>
            </p:oleObj>
          </a:graphicData>
        </a:graphic>
      </p:graphicFrame>
      <p:sp>
        <p:nvSpPr>
          <p:cNvPr id="100360" name="Rectangle 8"/>
          <p:cNvSpPr>
            <a:spLocks noChangeArrowheads="1"/>
          </p:cNvSpPr>
          <p:nvPr/>
        </p:nvSpPr>
        <p:spPr bwMode="auto">
          <a:xfrm>
            <a:off x="916360" y="2549501"/>
            <a:ext cx="6324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Vi regner først ut obligasjonens pris:</a:t>
            </a:r>
          </a:p>
        </p:txBody>
      </p:sp>
      <p:sp>
        <p:nvSpPr>
          <p:cNvPr id="100369" name="Rectangle 17"/>
          <p:cNvSpPr>
            <a:spLocks noChangeArrowheads="1"/>
          </p:cNvSpPr>
          <p:nvPr/>
        </p:nvSpPr>
        <p:spPr bwMode="auto">
          <a:xfrm>
            <a:off x="4802560" y="4368776"/>
            <a:ext cx="411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Diskonteringsrente: 9,5%/2 = 4,75%</a:t>
            </a:r>
          </a:p>
        </p:txBody>
      </p:sp>
      <p:sp>
        <p:nvSpPr>
          <p:cNvPr id="100370" name="Line 18"/>
          <p:cNvSpPr>
            <a:spLocks noChangeShapeType="1"/>
          </p:cNvSpPr>
          <p:nvPr/>
        </p:nvSpPr>
        <p:spPr bwMode="auto">
          <a:xfrm flipV="1">
            <a:off x="5335960" y="4063976"/>
            <a:ext cx="838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nb-NO"/>
          </a:p>
        </p:txBody>
      </p:sp>
      <p:pic>
        <p:nvPicPr>
          <p:cNvPr id="100372" name="Picture 20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18823" y="620688"/>
            <a:ext cx="693737" cy="604838"/>
          </a:xfrm>
          <a:prstGeom prst="rect">
            <a:avLst/>
          </a:prstGeom>
          <a:noFill/>
        </p:spPr>
      </p:pic>
      <p:graphicFrame>
        <p:nvGraphicFramePr>
          <p:cNvPr id="147457" name="Object 1025"/>
          <p:cNvGraphicFramePr>
            <a:graphicFrameLocks noChangeAspect="1"/>
          </p:cNvGraphicFramePr>
          <p:nvPr/>
        </p:nvGraphicFramePr>
        <p:xfrm>
          <a:off x="2540373" y="5940401"/>
          <a:ext cx="1714500" cy="342900"/>
        </p:xfrm>
        <a:graphic>
          <a:graphicData uri="http://schemas.openxmlformats.org/presentationml/2006/ole">
            <p:oleObj spid="_x0000_s147501" name="Regneark" r:id="rId6" imgW="2025000" imgH="405000" progId="Excel.Sheet.8">
              <p:embed/>
            </p:oleObj>
          </a:graphicData>
        </a:graphic>
      </p:graphicFrame>
      <p:graphicFrame>
        <p:nvGraphicFramePr>
          <p:cNvPr id="147458" name="Object 1026"/>
          <p:cNvGraphicFramePr>
            <a:graphicFrameLocks noChangeAspect="1"/>
          </p:cNvGraphicFramePr>
          <p:nvPr/>
        </p:nvGraphicFramePr>
        <p:xfrm>
          <a:off x="1473424" y="3203104"/>
          <a:ext cx="1677103" cy="2715220"/>
        </p:xfrm>
        <a:graphic>
          <a:graphicData uri="http://schemas.openxmlformats.org/presentationml/2006/ole">
            <p:oleObj spid="_x0000_s147502" name="Worksheet" r:id="rId7" imgW="1685782" imgH="2724340" progId="Excel.Sheet.8">
              <p:embed/>
            </p:oleObj>
          </a:graphicData>
        </a:graphic>
      </p:graphicFrame>
      <p:graphicFrame>
        <p:nvGraphicFramePr>
          <p:cNvPr id="147459" name="Object 1027"/>
          <p:cNvGraphicFramePr>
            <a:graphicFrameLocks noChangeAspect="1"/>
          </p:cNvGraphicFramePr>
          <p:nvPr/>
        </p:nvGraphicFramePr>
        <p:xfrm>
          <a:off x="3201616" y="3203104"/>
          <a:ext cx="1038225" cy="2724150"/>
        </p:xfrm>
        <a:graphic>
          <a:graphicData uri="http://schemas.openxmlformats.org/presentationml/2006/ole">
            <p:oleObj spid="_x0000_s147503" name="Regneark" r:id="rId8" imgW="1226160" imgH="3217680" progId="Excel.Sheet.8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4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9" grpId="0" autoUpdateAnimBg="0"/>
      <p:bldP spid="10037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ChangeArrowheads="1"/>
          </p:cNvSpPr>
          <p:nvPr/>
        </p:nvSpPr>
        <p:spPr bwMode="auto">
          <a:xfrm>
            <a:off x="3307706" y="1945804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Macauley</a:t>
            </a:r>
            <a:r>
              <a:rPr lang="en-US" sz="2000" dirty="0">
                <a:latin typeface="Times New Roman" pitchFamily="18" charset="0"/>
              </a:rPr>
              <a:t> durasjon:</a:t>
            </a:r>
          </a:p>
        </p:txBody>
      </p:sp>
      <p:graphicFrame>
        <p:nvGraphicFramePr>
          <p:cNvPr id="148480" name="Object 0"/>
          <p:cNvGraphicFramePr>
            <a:graphicFrameLocks/>
          </p:cNvGraphicFramePr>
          <p:nvPr/>
        </p:nvGraphicFramePr>
        <p:xfrm>
          <a:off x="5593706" y="1450504"/>
          <a:ext cx="2619375" cy="1066800"/>
        </p:xfrm>
        <a:graphic>
          <a:graphicData uri="http://schemas.openxmlformats.org/presentationml/2006/ole">
            <p:oleObj spid="_x0000_s148524" name="Formel" r:id="rId4" imgW="49137480" imgH="21103560" progId="Equation.3">
              <p:embed/>
            </p:oleObj>
          </a:graphicData>
        </a:graphic>
      </p:graphicFrame>
      <p:sp>
        <p:nvSpPr>
          <p:cNvPr id="101384" name="Rectangle 8"/>
          <p:cNvSpPr>
            <a:spLocks noChangeArrowheads="1"/>
          </p:cNvSpPr>
          <p:nvPr/>
        </p:nvSpPr>
        <p:spPr bwMode="auto">
          <a:xfrm>
            <a:off x="993131" y="1298104"/>
            <a:ext cx="746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Eksempel </a:t>
            </a:r>
            <a:r>
              <a:rPr lang="en-US" sz="2000">
                <a:latin typeface="Times New Roman" pitchFamily="18" charset="0"/>
              </a:rPr>
              <a:t>(forts.):</a:t>
            </a: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5517506" y="3879379"/>
            <a:ext cx="3595687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D (</a:t>
            </a:r>
            <a:r>
              <a:rPr lang="en-US" sz="2000" dirty="0" err="1">
                <a:latin typeface="Times New Roman" pitchFamily="18" charset="0"/>
              </a:rPr>
              <a:t>halvår</a:t>
            </a:r>
            <a:r>
              <a:rPr lang="en-US" sz="2000" dirty="0">
                <a:latin typeface="Times New Roman" pitchFamily="18" charset="0"/>
              </a:rPr>
              <a:t>) = 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en-US" sz="2000" dirty="0" smtClean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D (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smtClean="0">
                <a:latin typeface="Times New Roman" pitchFamily="18" charset="0"/>
              </a:rPr>
              <a:t>=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101391" name="Rectangle 15"/>
          <p:cNvSpPr>
            <a:spLocks noChangeArrowheads="1"/>
          </p:cNvSpPr>
          <p:nvPr/>
        </p:nvSpPr>
        <p:spPr bwMode="auto">
          <a:xfrm>
            <a:off x="683568" y="764704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 dirty="0">
                <a:latin typeface="Times New Roman" pitchFamily="18" charset="0"/>
              </a:rPr>
              <a:t>6. </a:t>
            </a:r>
            <a:r>
              <a:rPr lang="en-US" b="1" dirty="0" err="1">
                <a:latin typeface="Times New Roman" pitchFamily="18" charset="0"/>
              </a:rPr>
              <a:t>Rentefølsomhet</a:t>
            </a:r>
            <a:r>
              <a:rPr lang="en-US" b="1" dirty="0">
                <a:latin typeface="Times New Roman" pitchFamily="18" charset="0"/>
              </a:rPr>
              <a:t> (forts.) – </a:t>
            </a:r>
            <a:r>
              <a:rPr lang="en-US" b="1" dirty="0" err="1" smtClean="0">
                <a:latin typeface="Times New Roman" pitchFamily="18" charset="0"/>
              </a:rPr>
              <a:t>Varighet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148481" name="Object 1"/>
          <p:cNvGraphicFramePr>
            <a:graphicFrameLocks noChangeAspect="1"/>
          </p:cNvGraphicFramePr>
          <p:nvPr/>
        </p:nvGraphicFramePr>
        <p:xfrm>
          <a:off x="694681" y="2657004"/>
          <a:ext cx="2720975" cy="3067050"/>
        </p:xfrm>
        <a:graphic>
          <a:graphicData uri="http://schemas.openxmlformats.org/presentationml/2006/ole">
            <p:oleObj spid="_x0000_s148525" name="Worksheet" r:id="rId5" imgW="2714482" imgH="3057382" progId="Excel.Sheet.8">
              <p:embed/>
            </p:oleObj>
          </a:graphicData>
        </a:graphic>
      </p:graphicFrame>
      <p:graphicFrame>
        <p:nvGraphicFramePr>
          <p:cNvPr id="148482" name="Object 2"/>
          <p:cNvGraphicFramePr>
            <a:graphicFrameLocks noChangeAspect="1"/>
          </p:cNvGraphicFramePr>
          <p:nvPr/>
        </p:nvGraphicFramePr>
        <p:xfrm>
          <a:off x="3389065" y="2627040"/>
          <a:ext cx="1725613" cy="2727325"/>
        </p:xfrm>
        <a:graphic>
          <a:graphicData uri="http://schemas.openxmlformats.org/presentationml/2006/ole">
            <p:oleObj spid="_x0000_s148526" name="Worksheet" r:id="rId6" imgW="1743218" imgH="2752630" progId="Excel.Sheet.8">
              <p:embed/>
            </p:oleObj>
          </a:graphicData>
        </a:graphic>
      </p:graphicFrame>
      <p:graphicFrame>
        <p:nvGraphicFramePr>
          <p:cNvPr id="148483" name="Object 3"/>
          <p:cNvGraphicFramePr>
            <a:graphicFrameLocks noChangeAspect="1"/>
          </p:cNvGraphicFramePr>
          <p:nvPr/>
        </p:nvGraphicFramePr>
        <p:xfrm>
          <a:off x="3389065" y="5363344"/>
          <a:ext cx="1681966" cy="360040"/>
        </p:xfrm>
        <a:graphic>
          <a:graphicData uri="http://schemas.openxmlformats.org/presentationml/2006/ole">
            <p:oleObj spid="_x0000_s148527" name="Worksheet" r:id="rId7" imgW="1743218" imgH="342900" progId="Excel.Sheet.8">
              <p:embed/>
            </p:oleObj>
          </a:graphicData>
        </a:graphic>
      </p:graphicFrame>
      <p:pic>
        <p:nvPicPr>
          <p:cNvPr id="101406" name="Picture 30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55906" y="764704"/>
            <a:ext cx="693737" cy="60483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907704" y="1268760"/>
            <a:ext cx="6705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algn="l">
              <a:spcBef>
                <a:spcPct val="20000"/>
              </a:spcBef>
            </a:pPr>
            <a:r>
              <a:rPr lang="en-US" sz="2800" b="1">
                <a:latin typeface="Times New Roman" pitchFamily="18" charset="0"/>
              </a:rPr>
              <a:t>Kapittel 4 og 5</a:t>
            </a:r>
            <a:r>
              <a:rPr lang="en-US" sz="2800" b="1">
                <a:solidFill>
                  <a:srgbClr val="333366"/>
                </a:solidFill>
                <a:latin typeface="Times New Roman" pitchFamily="18" charset="0"/>
              </a:rPr>
              <a:t>: Oversikt </a:t>
            </a:r>
            <a:endParaRPr lang="en-US" sz="2800" b="1">
              <a:latin typeface="Times New Roman" pitchFamily="18" charset="0"/>
            </a:endParaRPr>
          </a:p>
          <a:p>
            <a:pPr marL="457200" indent="-457200" algn="l">
              <a:spcBef>
                <a:spcPct val="20000"/>
              </a:spcBef>
            </a:pPr>
            <a:endParaRPr lang="en-US" b="1">
              <a:latin typeface="Times New Roman" pitchFamily="18" charset="0"/>
            </a:endParaRP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1.	Innledning</a:t>
            </a: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2.	Hovedtyper av langsiktige finansieringsformer</a:t>
            </a: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3.	Ordinære lån</a:t>
            </a: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4.	Obligasjonslån</a:t>
            </a: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5.	Terminstruktur</a:t>
            </a: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6.	Rentefølsomhet</a:t>
            </a: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7.	Konvertible obligasjoner</a:t>
            </a: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8.	Obligasjon med aksjekjøpsrett</a:t>
            </a: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9.	Bokbasert vs. markedsbasert egenkapital</a:t>
            </a:r>
          </a:p>
          <a:p>
            <a:pPr marL="457200" indent="-457200" algn="l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10.	Omsetning av egenkapital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026"/>
          <p:cNvSpPr>
            <a:spLocks noChangeArrowheads="1"/>
          </p:cNvSpPr>
          <p:nvPr/>
        </p:nvSpPr>
        <p:spPr bwMode="auto">
          <a:xfrm>
            <a:off x="1019175" y="1602904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er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et </a:t>
            </a:r>
            <a:r>
              <a:rPr lang="en-US" sz="2000" dirty="0" err="1">
                <a:latin typeface="Times New Roman" pitchFamily="18" charset="0"/>
              </a:rPr>
              <a:t>tilnærmet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mål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prisens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rentefølsomhet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102403" name="Rectangle 1027"/>
          <p:cNvSpPr>
            <a:spLocks noChangeArrowheads="1"/>
          </p:cNvSpPr>
          <p:nvPr/>
        </p:nvSpPr>
        <p:spPr bwMode="auto">
          <a:xfrm>
            <a:off x="685800" y="764704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 dirty="0">
                <a:latin typeface="Times New Roman" pitchFamily="18" charset="0"/>
              </a:rPr>
              <a:t>6. </a:t>
            </a:r>
            <a:r>
              <a:rPr lang="en-US" b="1" dirty="0" err="1">
                <a:latin typeface="Times New Roman" pitchFamily="18" charset="0"/>
              </a:rPr>
              <a:t>Rentefølsomhet</a:t>
            </a:r>
            <a:r>
              <a:rPr lang="en-US" b="1" dirty="0">
                <a:latin typeface="Times New Roman" pitchFamily="18" charset="0"/>
              </a:rPr>
              <a:t> (forts.) – 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Varighet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149504" name="Object 2048"/>
          <p:cNvGraphicFramePr>
            <a:graphicFrameLocks/>
          </p:cNvGraphicFramePr>
          <p:nvPr/>
        </p:nvGraphicFramePr>
        <p:xfrm>
          <a:off x="3206750" y="2123604"/>
          <a:ext cx="2101850" cy="698500"/>
        </p:xfrm>
        <a:graphic>
          <a:graphicData uri="http://schemas.openxmlformats.org/presentationml/2006/ole">
            <p:oleObj spid="_x0000_s149516" name="Formel" r:id="rId4" imgW="39388680" imgH="13794120" progId="Equation.3">
              <p:embed/>
            </p:oleObj>
          </a:graphicData>
        </a:graphic>
      </p:graphicFrame>
      <p:sp>
        <p:nvSpPr>
          <p:cNvPr id="102405" name="Rectangle 1029"/>
          <p:cNvSpPr>
            <a:spLocks noChangeArrowheads="1"/>
          </p:cNvSpPr>
          <p:nvPr/>
        </p:nvSpPr>
        <p:spPr bwMode="auto">
          <a:xfrm>
            <a:off x="1019175" y="3126904"/>
            <a:ext cx="72390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er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alltid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lavere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enn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løpetid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unntatt</a:t>
            </a:r>
            <a:r>
              <a:rPr lang="en-US" sz="2000" dirty="0">
                <a:latin typeface="Times New Roman" pitchFamily="18" charset="0"/>
              </a:rPr>
              <a:t> for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nullkupong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obligasjoner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hvor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durasjon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lik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løpetid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102406" name="Rectangle 1030"/>
          <p:cNvSpPr>
            <a:spLocks noChangeArrowheads="1"/>
          </p:cNvSpPr>
          <p:nvPr/>
        </p:nvSpPr>
        <p:spPr bwMode="auto">
          <a:xfrm>
            <a:off x="1019175" y="4346104"/>
            <a:ext cx="723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Jo </a:t>
            </a:r>
            <a:r>
              <a:rPr lang="en-US" sz="2000" dirty="0" err="1">
                <a:latin typeface="Times New Roman" pitchFamily="18" charset="0"/>
              </a:rPr>
              <a:t>lengre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jo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høyere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rentefølsomhet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102407" name="Rectangle 1031"/>
          <p:cNvSpPr>
            <a:spLocks noChangeArrowheads="1"/>
          </p:cNvSpPr>
          <p:nvPr/>
        </p:nvSpPr>
        <p:spPr bwMode="auto">
          <a:xfrm>
            <a:off x="1019175" y="5260504"/>
            <a:ext cx="72390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Jo </a:t>
            </a:r>
            <a:r>
              <a:rPr lang="en-US" sz="2000" dirty="0" err="1">
                <a:latin typeface="Times New Roman" pitchFamily="18" charset="0"/>
              </a:rPr>
              <a:t>høyere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kupongrente</a:t>
            </a:r>
            <a:r>
              <a:rPr lang="en-US" sz="2000" dirty="0">
                <a:latin typeface="Times New Roman" pitchFamily="18" charset="0"/>
              </a:rPr>
              <a:t>,  </a:t>
            </a:r>
            <a:r>
              <a:rPr lang="en-US" sz="2000" dirty="0" err="1">
                <a:latin typeface="Times New Roman" pitchFamily="18" charset="0"/>
              </a:rPr>
              <a:t>jo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lavere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 (en </a:t>
            </a:r>
            <a:r>
              <a:rPr lang="en-US" sz="2000" dirty="0" err="1">
                <a:latin typeface="Times New Roman" pitchFamily="18" charset="0"/>
              </a:rPr>
              <a:t>større</a:t>
            </a:r>
            <a:r>
              <a:rPr lang="en-US" sz="2000" dirty="0">
                <a:latin typeface="Times New Roman" pitchFamily="18" charset="0"/>
              </a:rPr>
              <a:t> del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kontantstrømmen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kommer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tidligere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pic>
        <p:nvPicPr>
          <p:cNvPr id="102409" name="Picture 1033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6200" y="815504"/>
            <a:ext cx="990600" cy="8636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autoUpdateAnimBg="0"/>
      <p:bldP spid="102406" grpId="0" autoUpdateAnimBg="0"/>
      <p:bldP spid="102407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1221160" y="1831504"/>
            <a:ext cx="74676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Eksempel 2 (fra tidligere):  </a:t>
            </a:r>
            <a:r>
              <a:rPr lang="en-US" sz="2000">
                <a:latin typeface="Times New Roman" pitchFamily="18" charset="0"/>
              </a:rPr>
              <a:t>Vi har et to års obligasjonslån med 6% rente p.a, kurs og pålydende er 100.  All rente forfaller til betaling ved innfrielse etter to år.   Markedsrenten er 6%.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Hva skjer med kursen dersom markedsrenten øker til 8%?</a:t>
            </a:r>
          </a:p>
        </p:txBody>
      </p:sp>
      <p:sp>
        <p:nvSpPr>
          <p:cNvPr id="103427" name="Rectangle 3"/>
          <p:cNvSpPr>
            <a:spLocks noChangeArrowheads="1"/>
          </p:cNvSpPr>
          <p:nvPr/>
        </p:nvSpPr>
        <p:spPr bwMode="auto">
          <a:xfrm>
            <a:off x="611560" y="764704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 dirty="0">
                <a:latin typeface="Times New Roman" pitchFamily="18" charset="0"/>
              </a:rPr>
              <a:t>6. </a:t>
            </a:r>
            <a:r>
              <a:rPr lang="en-US" b="1" dirty="0" err="1">
                <a:latin typeface="Times New Roman" pitchFamily="18" charset="0"/>
              </a:rPr>
              <a:t>Rentefølsomhet</a:t>
            </a:r>
            <a:r>
              <a:rPr lang="en-US" b="1" dirty="0">
                <a:latin typeface="Times New Roman" pitchFamily="18" charset="0"/>
              </a:rPr>
              <a:t> (forts.) - </a:t>
            </a:r>
            <a:r>
              <a:rPr lang="en-US" b="1" dirty="0" err="1" smtClean="0">
                <a:latin typeface="Times New Roman" pitchFamily="18" charset="0"/>
              </a:rPr>
              <a:t>Varighet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150528" name="Object 0"/>
          <p:cNvGraphicFramePr>
            <a:graphicFrameLocks/>
          </p:cNvGraphicFramePr>
          <p:nvPr/>
        </p:nvGraphicFramePr>
        <p:xfrm>
          <a:off x="1279898" y="3431704"/>
          <a:ext cx="4446587" cy="727075"/>
        </p:xfrm>
        <a:graphic>
          <a:graphicData uri="http://schemas.openxmlformats.org/presentationml/2006/ole">
            <p:oleObj spid="_x0000_s150576" name="Equation" r:id="rId4" imgW="86101560" imgH="13794120" progId="">
              <p:embed/>
            </p:oleObj>
          </a:graphicData>
        </a:graphic>
      </p:graphicFrame>
      <p:graphicFrame>
        <p:nvGraphicFramePr>
          <p:cNvPr id="150529" name="Object 1"/>
          <p:cNvGraphicFramePr>
            <a:graphicFrameLocks/>
          </p:cNvGraphicFramePr>
          <p:nvPr/>
        </p:nvGraphicFramePr>
        <p:xfrm>
          <a:off x="1516435" y="4269904"/>
          <a:ext cx="4035425" cy="803275"/>
        </p:xfrm>
        <a:graphic>
          <a:graphicData uri="http://schemas.openxmlformats.org/presentationml/2006/ole">
            <p:oleObj spid="_x0000_s150577" name="Equation" r:id="rId5" imgW="73103400" imgH="13794120" progId="">
              <p:embed/>
            </p:oleObj>
          </a:graphicData>
        </a:graphic>
      </p:graphicFrame>
      <p:graphicFrame>
        <p:nvGraphicFramePr>
          <p:cNvPr id="150530" name="Object 2"/>
          <p:cNvGraphicFramePr>
            <a:graphicFrameLocks/>
          </p:cNvGraphicFramePr>
          <p:nvPr/>
        </p:nvGraphicFramePr>
        <p:xfrm>
          <a:off x="1373560" y="5884392"/>
          <a:ext cx="3370263" cy="366712"/>
        </p:xfrm>
        <a:graphic>
          <a:graphicData uri="http://schemas.openxmlformats.org/presentationml/2006/ole">
            <p:oleObj spid="_x0000_s150578" name="Equation" r:id="rId6" imgW="58480200" imgH="6484680" progId="">
              <p:embed/>
            </p:oleObj>
          </a:graphicData>
        </a:graphic>
      </p:graphicFrame>
      <p:graphicFrame>
        <p:nvGraphicFramePr>
          <p:cNvPr id="150531" name="Object 3"/>
          <p:cNvGraphicFramePr>
            <a:graphicFrameLocks/>
          </p:cNvGraphicFramePr>
          <p:nvPr/>
        </p:nvGraphicFramePr>
        <p:xfrm>
          <a:off x="4843835" y="5870104"/>
          <a:ext cx="3451225" cy="381000"/>
        </p:xfrm>
        <a:graphic>
          <a:graphicData uri="http://schemas.openxmlformats.org/presentationml/2006/ole">
            <p:oleObj spid="_x0000_s150579" name="Equation" r:id="rId7" imgW="58886280" imgH="6484680" progId="">
              <p:embed/>
            </p:oleObj>
          </a:graphicData>
        </a:graphic>
      </p:graphicFrame>
      <p:grpSp>
        <p:nvGrpSpPr>
          <p:cNvPr id="103443" name="Group 19"/>
          <p:cNvGrpSpPr>
            <a:grpSpLocks/>
          </p:cNvGrpSpPr>
          <p:nvPr/>
        </p:nvGrpSpPr>
        <p:grpSpPr bwMode="auto">
          <a:xfrm>
            <a:off x="7540998" y="3165004"/>
            <a:ext cx="995362" cy="2857500"/>
            <a:chOff x="5037" y="2184"/>
            <a:chExt cx="627" cy="1800"/>
          </a:xfrm>
        </p:grpSpPr>
        <p:sp>
          <p:nvSpPr>
            <p:cNvPr id="103433" name="Line 9"/>
            <p:cNvSpPr>
              <a:spLocks noChangeShapeType="1"/>
            </p:cNvSpPr>
            <p:nvPr/>
          </p:nvSpPr>
          <p:spPr bwMode="auto">
            <a:xfrm>
              <a:off x="5664" y="2184"/>
              <a:ext cx="0" cy="18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3434" name="Line 10"/>
            <p:cNvSpPr>
              <a:spLocks noChangeShapeType="1"/>
            </p:cNvSpPr>
            <p:nvPr/>
          </p:nvSpPr>
          <p:spPr bwMode="auto">
            <a:xfrm flipH="1">
              <a:off x="5037" y="2190"/>
              <a:ext cx="62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3435" name="Line 11"/>
            <p:cNvSpPr>
              <a:spLocks noChangeShapeType="1"/>
            </p:cNvSpPr>
            <p:nvPr/>
          </p:nvSpPr>
          <p:spPr bwMode="auto">
            <a:xfrm flipH="1">
              <a:off x="5520" y="3968"/>
              <a:ext cx="144" cy="1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sp>
        <p:nvSpPr>
          <p:cNvPr id="103436" name="Rectangle 12"/>
          <p:cNvSpPr>
            <a:spLocks noChangeArrowheads="1"/>
          </p:cNvSpPr>
          <p:nvPr/>
        </p:nvSpPr>
        <p:spPr bwMode="auto">
          <a:xfrm>
            <a:off x="916360" y="1388592"/>
            <a:ext cx="7239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er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et </a:t>
            </a:r>
            <a:r>
              <a:rPr lang="en-US" sz="2000" dirty="0" err="1">
                <a:latin typeface="Times New Roman" pitchFamily="18" charset="0"/>
              </a:rPr>
              <a:t>tilnærmet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mål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prisens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rentefølsomhet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103437" name="Rectangle 13"/>
          <p:cNvSpPr>
            <a:spLocks noChangeArrowheads="1"/>
          </p:cNvSpPr>
          <p:nvPr/>
        </p:nvSpPr>
        <p:spPr bwMode="auto">
          <a:xfrm>
            <a:off x="5793160" y="2988792"/>
            <a:ext cx="1836738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Ny kurs = 96,33</a:t>
            </a:r>
          </a:p>
        </p:txBody>
      </p:sp>
      <p:sp>
        <p:nvSpPr>
          <p:cNvPr id="103440" name="Oval 16"/>
          <p:cNvSpPr>
            <a:spLocks noChangeArrowheads="1"/>
          </p:cNvSpPr>
          <p:nvPr/>
        </p:nvSpPr>
        <p:spPr bwMode="auto">
          <a:xfrm>
            <a:off x="2973760" y="4422304"/>
            <a:ext cx="3048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103441" name="Line 17"/>
          <p:cNvSpPr>
            <a:spLocks noChangeShapeType="1"/>
          </p:cNvSpPr>
          <p:nvPr/>
        </p:nvSpPr>
        <p:spPr bwMode="auto">
          <a:xfrm>
            <a:off x="3126160" y="4803304"/>
            <a:ext cx="457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103442" name="Rectangle 18"/>
          <p:cNvSpPr>
            <a:spLocks noChangeArrowheads="1"/>
          </p:cNvSpPr>
          <p:nvPr/>
        </p:nvSpPr>
        <p:spPr bwMode="auto">
          <a:xfrm>
            <a:off x="3659560" y="4969992"/>
            <a:ext cx="3505200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 = </a:t>
            </a:r>
            <a:r>
              <a:rPr lang="en-US" sz="2000" dirty="0" err="1">
                <a:latin typeface="Times New Roman" pitchFamily="18" charset="0"/>
              </a:rPr>
              <a:t>løpetid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nullkupong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pic>
        <p:nvPicPr>
          <p:cNvPr id="103444" name="Picture 20" descr="D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98160" y="904404"/>
            <a:ext cx="914400" cy="79533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3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3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3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0" grpId="0" animBg="1"/>
      <p:bldP spid="103441" grpId="0" animBg="1"/>
      <p:bldP spid="103442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706313" y="1086272"/>
            <a:ext cx="7239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Konvertibel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– </a:t>
            </a:r>
            <a:r>
              <a:rPr lang="en-US" sz="2000" dirty="0" err="1">
                <a:latin typeface="Times New Roman" pitchFamily="18" charset="0"/>
              </a:rPr>
              <a:t>gir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, men </a:t>
            </a:r>
            <a:r>
              <a:rPr lang="en-US" sz="2000" dirty="0" err="1">
                <a:latin typeface="Times New Roman" pitchFamily="18" charset="0"/>
              </a:rPr>
              <a:t>ikke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plikt</a:t>
            </a:r>
            <a:r>
              <a:rPr lang="en-US" sz="2000" dirty="0">
                <a:latin typeface="Times New Roman" pitchFamily="18" charset="0"/>
              </a:rPr>
              <a:t>, til å </a:t>
            </a:r>
            <a:r>
              <a:rPr lang="en-US" sz="2000" dirty="0" err="1">
                <a:latin typeface="Times New Roman" pitchFamily="18" charset="0"/>
              </a:rPr>
              <a:t>omgjøre</a:t>
            </a:r>
            <a:endParaRPr lang="en-US" sz="2000" dirty="0">
              <a:latin typeface="Times New Roman" pitchFamily="18" charset="0"/>
            </a:endParaRPr>
          </a:p>
          <a:p>
            <a:pPr algn="l"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kravet</a:t>
            </a:r>
            <a:r>
              <a:rPr lang="en-US" sz="2000" dirty="0">
                <a:latin typeface="Times New Roman" pitchFamily="18" charset="0"/>
              </a:rPr>
              <a:t> mot et </a:t>
            </a:r>
            <a:r>
              <a:rPr lang="en-US" sz="2000" dirty="0" err="1">
                <a:latin typeface="Times New Roman" pitchFamily="18" charset="0"/>
              </a:rPr>
              <a:t>selskap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gjeld</a:t>
            </a:r>
            <a:r>
              <a:rPr lang="en-US" sz="2000" dirty="0">
                <a:latin typeface="Times New Roman" pitchFamily="18" charset="0"/>
              </a:rPr>
              <a:t> til </a:t>
            </a:r>
            <a:r>
              <a:rPr lang="en-US" sz="2000" dirty="0" err="1">
                <a:latin typeface="Times New Roman" pitchFamily="18" charset="0"/>
              </a:rPr>
              <a:t>egenkapital</a:t>
            </a:r>
            <a:r>
              <a:rPr lang="en-US" sz="2000" dirty="0">
                <a:latin typeface="Times New Roman" pitchFamily="18" charset="0"/>
              </a:rPr>
              <a:t> til </a:t>
            </a:r>
            <a:r>
              <a:rPr lang="en-US" sz="2000" dirty="0" err="1">
                <a:latin typeface="Times New Roman" pitchFamily="18" charset="0"/>
              </a:rPr>
              <a:t>avtalt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pris</a:t>
            </a:r>
            <a:r>
              <a:rPr lang="en-US" sz="2000" dirty="0" smtClean="0">
                <a:latin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401513" y="476672"/>
            <a:ext cx="480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7. Konvertible obligasjoner (KO)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420688" y="2915072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Konverteringsforhold =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1011113" y="1848272"/>
            <a:ext cx="6781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:</a:t>
            </a:r>
            <a:r>
              <a:rPr lang="en-US" sz="2000" dirty="0">
                <a:latin typeface="Times New Roman" pitchFamily="18" charset="0"/>
              </a:rPr>
              <a:t>  Et </a:t>
            </a:r>
            <a:r>
              <a:rPr lang="en-US" sz="2000" dirty="0" err="1">
                <a:latin typeface="Times New Roman" pitchFamily="18" charset="0"/>
              </a:rPr>
              <a:t>konvertibelt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obligasjonslån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100 mill.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r>
              <a:rPr lang="en-US" sz="2000" dirty="0">
                <a:latin typeface="Times New Roman" pitchFamily="18" charset="0"/>
              </a:rPr>
              <a:t> pr.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1000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konverteringskurs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80.  </a:t>
            </a:r>
            <a:r>
              <a:rPr lang="en-US" sz="2000" dirty="0" err="1">
                <a:latin typeface="Times New Roman" pitchFamily="18" charset="0"/>
              </a:rPr>
              <a:t>Markedsprisen</a:t>
            </a:r>
            <a:r>
              <a:rPr lang="en-US" sz="2000" dirty="0">
                <a:latin typeface="Times New Roman" pitchFamily="18" charset="0"/>
              </a:rPr>
              <a:t> pr. </a:t>
            </a:r>
            <a:r>
              <a:rPr lang="en-US" sz="2000" dirty="0" err="1">
                <a:latin typeface="Times New Roman" pitchFamily="18" charset="0"/>
              </a:rPr>
              <a:t>aksje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110.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5065" name="AutoShape 9"/>
          <p:cNvSpPr>
            <a:spLocks noChangeArrowheads="1"/>
          </p:cNvSpPr>
          <p:nvPr/>
        </p:nvSpPr>
        <p:spPr bwMode="auto">
          <a:xfrm>
            <a:off x="1103188" y="2978572"/>
            <a:ext cx="304800" cy="2413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graphicFrame>
        <p:nvGraphicFramePr>
          <p:cNvPr id="151552" name="Object 1024"/>
          <p:cNvGraphicFramePr>
            <a:graphicFrameLocks/>
          </p:cNvGraphicFramePr>
          <p:nvPr/>
        </p:nvGraphicFramePr>
        <p:xfrm>
          <a:off x="4249613" y="2724572"/>
          <a:ext cx="2962275" cy="723900"/>
        </p:xfrm>
        <a:graphic>
          <a:graphicData uri="http://schemas.openxmlformats.org/presentationml/2006/ole">
            <p:oleObj spid="_x0000_s151564" name="Formel" r:id="rId4" imgW="33295680" imgH="8109000" progId="Equation.3">
              <p:embed/>
            </p:oleObj>
          </a:graphicData>
        </a:graphic>
      </p:graphicFrame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1420688" y="3524672"/>
            <a:ext cx="4876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Konverteringsforhold</a:t>
            </a:r>
            <a:r>
              <a:rPr lang="en-US" sz="2000" dirty="0">
                <a:latin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</a:rPr>
              <a:t>1000/80 </a:t>
            </a:r>
            <a:r>
              <a:rPr lang="en-US" sz="2000" dirty="0">
                <a:latin typeface="Times New Roman" pitchFamily="18" charset="0"/>
              </a:rPr>
              <a:t>= 12,5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Hver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byttes</a:t>
            </a:r>
            <a:r>
              <a:rPr lang="en-US" sz="2000" dirty="0">
                <a:latin typeface="Times New Roman" pitchFamily="18" charset="0"/>
              </a:rPr>
              <a:t> inn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12,5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1420688" y="4439072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Konverteringsverdi av en KO = aksjekurs </a:t>
            </a:r>
            <a:r>
              <a:rPr lang="en-US" sz="2000" b="1" baseline="30000">
                <a:latin typeface="Times New Roman" pitchFamily="18" charset="0"/>
              </a:rPr>
              <a:t>.</a:t>
            </a:r>
            <a:r>
              <a:rPr lang="en-US" sz="2000" b="1">
                <a:latin typeface="Times New Roman" pitchFamily="18" charset="0"/>
              </a:rPr>
              <a:t> konverteringsforhold</a:t>
            </a: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1482601" y="4867697"/>
            <a:ext cx="670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Konverteringsverdi av KO =  110 </a:t>
            </a:r>
            <a:r>
              <a:rPr lang="en-US" sz="2000" baseline="30000">
                <a:latin typeface="Times New Roman" pitchFamily="18" charset="0"/>
              </a:rPr>
              <a:t>.</a:t>
            </a:r>
            <a:r>
              <a:rPr lang="en-US" sz="2000">
                <a:latin typeface="Times New Roman" pitchFamily="18" charset="0"/>
              </a:rPr>
              <a:t> 12,5 = 1.375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1482601" y="5234410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Eller via konverteringsfordel: 110/80 = 1,375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2030288" y="5601122"/>
            <a:ext cx="670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Konverteringsverdi</a:t>
            </a:r>
            <a:r>
              <a:rPr lang="en-US" sz="2000" dirty="0">
                <a:latin typeface="Times New Roman" pitchFamily="18" charset="0"/>
              </a:rPr>
              <a:t> av KO =  1,375 </a:t>
            </a:r>
            <a:r>
              <a:rPr lang="en-US" sz="2000" baseline="30000" dirty="0">
                <a:latin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1000 </a:t>
            </a:r>
            <a:r>
              <a:rPr lang="en-US" sz="2000" dirty="0">
                <a:latin typeface="Times New Roman" pitchFamily="18" charset="0"/>
              </a:rPr>
              <a:t>= </a:t>
            </a:r>
            <a:r>
              <a:rPr lang="en-US" sz="2000" dirty="0" smtClean="0">
                <a:latin typeface="Times New Roman" pitchFamily="18" charset="0"/>
              </a:rPr>
              <a:t>1 375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1482601" y="5934497"/>
            <a:ext cx="7481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latin typeface="Times New Roman" pitchFamily="18" charset="0"/>
              </a:rPr>
              <a:t>Markedsverdi av en KO =</a:t>
            </a:r>
            <a:r>
              <a:rPr lang="en-US" sz="2000">
                <a:latin typeface="Times New Roman" pitchFamily="18" charset="0"/>
              </a:rPr>
              <a:t>  Verdi som ren obligasjon + opsjonsverdi</a:t>
            </a:r>
          </a:p>
        </p:txBody>
      </p:sp>
      <p:pic>
        <p:nvPicPr>
          <p:cNvPr id="45078" name="Picture 22" descr="D:\programfiler\Microsoft Office\Clipart\standard\stddir2\BS00473_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360" y="710208"/>
            <a:ext cx="779462" cy="990600"/>
          </a:xfrm>
          <a:prstGeom prst="rect">
            <a:avLst/>
          </a:prstGeom>
          <a:noFill/>
        </p:spPr>
      </p:pic>
      <p:sp>
        <p:nvSpPr>
          <p:cNvPr id="45079" name="AutoShape 23"/>
          <p:cNvSpPr>
            <a:spLocks noChangeArrowheads="1"/>
          </p:cNvSpPr>
          <p:nvPr/>
        </p:nvSpPr>
        <p:spPr bwMode="auto">
          <a:xfrm>
            <a:off x="1115888" y="4502572"/>
            <a:ext cx="304800" cy="2413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45080" name="AutoShape 24"/>
          <p:cNvSpPr>
            <a:spLocks noChangeArrowheads="1"/>
          </p:cNvSpPr>
          <p:nvPr/>
        </p:nvSpPr>
        <p:spPr bwMode="auto">
          <a:xfrm>
            <a:off x="1115888" y="5963072"/>
            <a:ext cx="304800" cy="2413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8" grpId="0" autoUpdateAnimBg="0"/>
      <p:bldP spid="45069" grpId="0" autoUpdateAnimBg="0"/>
      <p:bldP spid="45072" grpId="0" autoUpdateAnimBg="0"/>
      <p:bldP spid="45073" grpId="0" autoUpdateAnimBg="0"/>
      <p:bldP spid="45075" grpId="0" autoUpdateAnimBg="0"/>
      <p:bldP spid="45076" grpId="0" autoUpdateAnimBg="0"/>
      <p:bldP spid="45079" grpId="0" animBg="1"/>
      <p:bldP spid="4508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990600" y="1676400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Gir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eier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plikt</a:t>
            </a:r>
            <a:r>
              <a:rPr lang="en-US" sz="2000" dirty="0">
                <a:latin typeface="Times New Roman" pitchFamily="18" charset="0"/>
              </a:rPr>
              <a:t> til å </a:t>
            </a:r>
            <a:r>
              <a:rPr lang="en-US" sz="2000" dirty="0" err="1">
                <a:latin typeface="Times New Roman" pitchFamily="18" charset="0"/>
              </a:rPr>
              <a:t>kjøpe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685800" y="106680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8. Obligasjon med aksjekjøpsrett (OA) - warrant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990600" y="3048000"/>
            <a:ext cx="7277100" cy="31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Sammenligning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KO – OA for </a:t>
            </a:r>
            <a:r>
              <a:rPr lang="en-US" sz="2000" dirty="0" err="1">
                <a:latin typeface="Times New Roman" pitchFamily="18" charset="0"/>
              </a:rPr>
              <a:t>utsteder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selskapet</a:t>
            </a:r>
            <a:r>
              <a:rPr lang="en-US" sz="2000" dirty="0">
                <a:latin typeface="Times New Roman" pitchFamily="18" charset="0"/>
              </a:rPr>
              <a:t>):</a:t>
            </a:r>
          </a:p>
          <a:p>
            <a:pPr marL="800100" lvl="1" indent="-34290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en-US" sz="2000" dirty="0" err="1" smtClean="0">
                <a:latin typeface="Times New Roman" pitchFamily="18" charset="0"/>
              </a:rPr>
              <a:t>Dersom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eier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en OA </a:t>
            </a:r>
            <a:r>
              <a:rPr lang="en-US" sz="2000" dirty="0" err="1">
                <a:latin typeface="Times New Roman" pitchFamily="18" charset="0"/>
              </a:rPr>
              <a:t>eller</a:t>
            </a:r>
            <a:r>
              <a:rPr lang="en-US" sz="2000" dirty="0">
                <a:latin typeface="Times New Roman" pitchFamily="18" charset="0"/>
              </a:rPr>
              <a:t> KO </a:t>
            </a:r>
            <a:r>
              <a:rPr lang="en-US" sz="2000" dirty="0" err="1">
                <a:latin typeface="Times New Roman" pitchFamily="18" charset="0"/>
              </a:rPr>
              <a:t>ikke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benytter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opsjonen</a:t>
            </a:r>
            <a:r>
              <a:rPr lang="en-US" sz="2000" dirty="0">
                <a:latin typeface="Times New Roman" pitchFamily="18" charset="0"/>
              </a:rPr>
              <a:t>    </a:t>
            </a:r>
          </a:p>
          <a:p>
            <a:pPr lvl="1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(</a:t>
            </a:r>
            <a:r>
              <a:rPr lang="en-US" sz="2000" dirty="0" err="1">
                <a:latin typeface="Times New Roman" pitchFamily="18" charset="0"/>
              </a:rPr>
              <a:t>dvs</a:t>
            </a:r>
            <a:r>
              <a:rPr lang="en-US" sz="2000" dirty="0">
                <a:latin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</a:rPr>
              <a:t>pakken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</a:t>
            </a:r>
            <a:r>
              <a:rPr lang="en-US" sz="2000" dirty="0">
                <a:latin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opsjon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åpnes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ikke</a:t>
            </a:r>
            <a:r>
              <a:rPr lang="en-US" sz="2000" dirty="0">
                <a:latin typeface="Times New Roman" pitchFamily="18" charset="0"/>
              </a:rPr>
              <a:t>): </a:t>
            </a:r>
          </a:p>
          <a:p>
            <a:pPr lvl="1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KO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OA </a:t>
            </a:r>
            <a:r>
              <a:rPr lang="en-US" sz="2000" dirty="0" err="1">
                <a:latin typeface="Times New Roman" pitchFamily="18" charset="0"/>
              </a:rPr>
              <a:t>gir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samme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kontanstrøm</a:t>
            </a:r>
            <a:endParaRPr lang="en-US" sz="2000" dirty="0">
              <a:latin typeface="Times New Roman" pitchFamily="18" charset="0"/>
            </a:endParaRPr>
          </a:p>
          <a:p>
            <a:pPr marL="800100" lvl="1" indent="-342900" algn="l">
              <a:lnSpc>
                <a:spcPct val="90000"/>
              </a:lnSpc>
              <a:spcBef>
                <a:spcPct val="1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en-US" sz="2000" dirty="0" err="1" smtClean="0">
                <a:latin typeface="Times New Roman" pitchFamily="18" charset="0"/>
              </a:rPr>
              <a:t>Dersom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pakken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åpnes</a:t>
            </a:r>
            <a:r>
              <a:rPr lang="en-US" sz="2000" dirty="0">
                <a:latin typeface="Times New Roman" pitchFamily="18" charset="0"/>
              </a:rPr>
              <a:t>: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-  KO: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forsvinner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konverteres</a:t>
            </a:r>
            <a:r>
              <a:rPr lang="en-US" sz="2000" dirty="0">
                <a:latin typeface="Times New Roman" pitchFamily="18" charset="0"/>
              </a:rPr>
              <a:t> til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),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   </a:t>
            </a:r>
            <a:r>
              <a:rPr lang="en-US" sz="2000" dirty="0" err="1">
                <a:latin typeface="Times New Roman" pitchFamily="18" charset="0"/>
              </a:rPr>
              <a:t>dvs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egenkapitalen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øker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gjelden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reduseres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-  OA: </a:t>
            </a:r>
            <a:r>
              <a:rPr lang="en-US" sz="2000" dirty="0" err="1">
                <a:latin typeface="Times New Roman" pitchFamily="18" charset="0"/>
              </a:rPr>
              <a:t>Eier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både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dvs</a:t>
            </a:r>
            <a:r>
              <a:rPr lang="en-US" sz="2000" dirty="0">
                <a:latin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</a:rPr>
              <a:t>ny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    </a:t>
            </a:r>
            <a:r>
              <a:rPr lang="en-US" sz="2000" dirty="0" err="1">
                <a:latin typeface="Times New Roman" pitchFamily="18" charset="0"/>
              </a:rPr>
              <a:t>aksjekapital</a:t>
            </a:r>
            <a:r>
              <a:rPr lang="en-US" sz="2000" dirty="0">
                <a:latin typeface="Times New Roman" pitchFamily="18" charset="0"/>
              </a:rPr>
              <a:t> for </a:t>
            </a:r>
            <a:r>
              <a:rPr lang="en-US" sz="2000" dirty="0" err="1">
                <a:latin typeface="Times New Roman" pitchFamily="18" charset="0"/>
              </a:rPr>
              <a:t>selskapet</a:t>
            </a:r>
            <a:r>
              <a:rPr lang="en-US" sz="2000" dirty="0">
                <a:latin typeface="Times New Roman" pitchFamily="18" charset="0"/>
              </a:rPr>
              <a:t>;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forsvinner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ikke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sz="2000" dirty="0">
              <a:latin typeface="Times New Roman" pitchFamily="18" charset="0"/>
            </a:endParaRPr>
          </a:p>
        </p:txBody>
      </p:sp>
      <p:pic>
        <p:nvPicPr>
          <p:cNvPr id="46085" name="Picture 5" descr="D:\programfiler\Microsoft Office\Clipart\standard\stddir2\BS00473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7338" y="1143000"/>
            <a:ext cx="779462" cy="990600"/>
          </a:xfrm>
          <a:prstGeom prst="rect">
            <a:avLst/>
          </a:prstGeom>
          <a:noFill/>
        </p:spPr>
      </p:pic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986452" y="2376488"/>
            <a:ext cx="5723297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Både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KO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OA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latent </a:t>
            </a:r>
            <a:r>
              <a:rPr lang="en-US" sz="2000" dirty="0" err="1">
                <a:latin typeface="Times New Roman" pitchFamily="18" charset="0"/>
              </a:rPr>
              <a:t>aksjekapital</a:t>
            </a:r>
            <a:r>
              <a:rPr lang="en-US" sz="2000" dirty="0">
                <a:latin typeface="Times New Roman" pitchFamily="18" charset="0"/>
              </a:rPr>
              <a:t> for </a:t>
            </a:r>
            <a:r>
              <a:rPr lang="en-US" sz="2000" dirty="0" err="1">
                <a:latin typeface="Times New Roman" pitchFamily="18" charset="0"/>
              </a:rPr>
              <a:t>selskapet</a:t>
            </a:r>
            <a:endParaRPr lang="en-US" sz="2000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utoUpdateAnimBg="0"/>
      <p:bldP spid="46086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930648" y="1169643"/>
            <a:ext cx="70104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: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Et </a:t>
            </a:r>
            <a:r>
              <a:rPr lang="en-US" sz="2000" dirty="0" err="1">
                <a:latin typeface="Times New Roman" pitchFamily="18" charset="0"/>
              </a:rPr>
              <a:t>selskap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utstedt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påydende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1000 </a:t>
            </a:r>
            <a:r>
              <a:rPr lang="en-US" sz="2000" dirty="0">
                <a:latin typeface="Times New Roman" pitchFamily="18" charset="0"/>
              </a:rPr>
              <a:t>med </a:t>
            </a:r>
            <a:r>
              <a:rPr lang="en-US" sz="2000" dirty="0" err="1">
                <a:latin typeface="Times New Roman" pitchFamily="18" charset="0"/>
              </a:rPr>
              <a:t>aksjekjøpsrett</a:t>
            </a:r>
            <a:r>
              <a:rPr lang="en-US" sz="2000" dirty="0">
                <a:latin typeface="Times New Roman" pitchFamily="18" charset="0"/>
              </a:rPr>
              <a:t> (OA).  </a:t>
            </a:r>
            <a:r>
              <a:rPr lang="en-US" sz="2000" dirty="0" err="1">
                <a:latin typeface="Times New Roman" pitchFamily="18" charset="0"/>
              </a:rPr>
              <a:t>Hver</a:t>
            </a:r>
            <a:r>
              <a:rPr lang="en-US" sz="2000" dirty="0">
                <a:latin typeface="Times New Roman" pitchFamily="18" charset="0"/>
              </a:rPr>
              <a:t> OA </a:t>
            </a:r>
            <a:r>
              <a:rPr lang="en-US" sz="2000" dirty="0" err="1">
                <a:latin typeface="Times New Roman" pitchFamily="18" charset="0"/>
              </a:rPr>
              <a:t>gir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</a:t>
            </a:r>
            <a:r>
              <a:rPr lang="en-US" sz="2000" dirty="0">
                <a:latin typeface="Times New Roman" pitchFamily="18" charset="0"/>
              </a:rPr>
              <a:t> å </a:t>
            </a:r>
            <a:r>
              <a:rPr lang="en-US" sz="2000" dirty="0" err="1">
                <a:latin typeface="Times New Roman" pitchFamily="18" charset="0"/>
              </a:rPr>
              <a:t>kjøpe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</a:t>
            </a:r>
            <a:r>
              <a:rPr lang="en-US" sz="2000" dirty="0">
                <a:latin typeface="Times New Roman" pitchFamily="18" charset="0"/>
              </a:rPr>
              <a:t> 260.  Du </a:t>
            </a:r>
            <a:r>
              <a:rPr lang="en-US" sz="2000" dirty="0" err="1">
                <a:latin typeface="Times New Roman" pitchFamily="18" charset="0"/>
              </a:rPr>
              <a:t>observerer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følgende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markedspriser</a:t>
            </a:r>
            <a:r>
              <a:rPr lang="en-US" sz="2000" dirty="0">
                <a:latin typeface="Times New Roman" pitchFamily="18" charset="0"/>
              </a:rPr>
              <a:t>: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Kurs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med </a:t>
            </a:r>
            <a:r>
              <a:rPr lang="en-US" sz="2000" dirty="0" err="1">
                <a:latin typeface="Times New Roman" pitchFamily="18" charset="0"/>
              </a:rPr>
              <a:t>aksjekjøpsrett</a:t>
            </a: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</a:rPr>
              <a:t> 1 200  </a:t>
            </a:r>
            <a:r>
              <a:rPr lang="en-US" sz="2000" dirty="0">
                <a:latin typeface="Times New Roman" pitchFamily="18" charset="0"/>
              </a:rPr>
              <a:t>(OA)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Kurs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		</a:t>
            </a:r>
            <a:r>
              <a:rPr lang="en-US" sz="2000" dirty="0" smtClean="0">
                <a:latin typeface="Times New Roman" pitchFamily="18" charset="0"/>
              </a:rPr>
              <a:t> 1 050  </a:t>
            </a:r>
            <a:r>
              <a:rPr lang="en-US" sz="2000" dirty="0">
                <a:latin typeface="Times New Roman" pitchFamily="18" charset="0"/>
              </a:rPr>
              <a:t>(O)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Aksjekurs</a:t>
            </a:r>
            <a:r>
              <a:rPr lang="en-US" sz="2000" dirty="0">
                <a:latin typeface="Times New Roman" pitchFamily="18" charset="0"/>
              </a:rPr>
              <a:t>				    350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likevekt</a:t>
            </a:r>
            <a:r>
              <a:rPr lang="en-US" sz="2000" dirty="0">
                <a:latin typeface="Times New Roman" pitchFamily="18" charset="0"/>
              </a:rPr>
              <a:t>? </a:t>
            </a:r>
            <a:r>
              <a:rPr lang="en-US" sz="2000" dirty="0" err="1">
                <a:latin typeface="Times New Roman" pitchFamily="18" charset="0"/>
              </a:rPr>
              <a:t>Prøv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arbitrasjehandel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1083048" y="6022380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1629148" y="5973168"/>
            <a:ext cx="6769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Arbitrasjemulighet!  Handelen driver markedet mot likevekt.</a:t>
            </a: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611560" y="54868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8. Obligasjon med aksjekjøpsrett (OA) – warrant (forts.)</a:t>
            </a:r>
            <a:endParaRPr lang="en-US">
              <a:latin typeface="Times New Roman" pitchFamily="18" charset="0"/>
            </a:endParaRPr>
          </a:p>
        </p:txBody>
      </p:sp>
      <p:pic>
        <p:nvPicPr>
          <p:cNvPr id="48136" name="Picture 8" descr="D:\programfiler\Microsoft Office\Clipart\standard\stddir2\BS00473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33098" y="891580"/>
            <a:ext cx="779462" cy="990600"/>
          </a:xfrm>
          <a:prstGeom prst="rect">
            <a:avLst/>
          </a:prstGeom>
          <a:noFill/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43348" y="4117380"/>
            <a:ext cx="7239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 dirty="0" err="1">
                <a:latin typeface="Times New Roman" pitchFamily="18" charset="0"/>
              </a:rPr>
              <a:t>Kjøp</a:t>
            </a:r>
            <a:r>
              <a:rPr lang="en-US" sz="2000" dirty="0">
                <a:latin typeface="Times New Roman" pitchFamily="18" charset="0"/>
              </a:rPr>
              <a:t> OA				</a:t>
            </a:r>
          </a:p>
          <a:p>
            <a:pPr algn="l" eaLnBrk="1" hangingPunct="1"/>
            <a:r>
              <a:rPr lang="en-US" sz="2000" dirty="0" err="1">
                <a:latin typeface="Times New Roman" pitchFamily="18" charset="0"/>
              </a:rPr>
              <a:t>Benytt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opsjonen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dvs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kjøp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for 2 </a:t>
            </a:r>
            <a:r>
              <a:rPr lang="en-US" sz="2000" b="1" baseline="30000" dirty="0">
                <a:latin typeface="Times New Roman" pitchFamily="18" charset="0"/>
              </a:rPr>
              <a:t>. </a:t>
            </a:r>
            <a:r>
              <a:rPr lang="en-US" sz="2000" dirty="0">
                <a:latin typeface="Times New Roman" pitchFamily="18" charset="0"/>
              </a:rPr>
              <a:t>260	</a:t>
            </a:r>
          </a:p>
          <a:p>
            <a:pPr algn="l" eaLnBrk="1" hangingPunct="1"/>
            <a:r>
              <a:rPr lang="en-US" sz="2000" dirty="0" err="1">
                <a:latin typeface="Times New Roman" pitchFamily="18" charset="0"/>
              </a:rPr>
              <a:t>Selg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aksjene</a:t>
            </a:r>
            <a:r>
              <a:rPr lang="en-US" sz="2000" dirty="0">
                <a:latin typeface="Times New Roman" pitchFamily="18" charset="0"/>
              </a:rPr>
              <a:t> (2 </a:t>
            </a:r>
            <a:r>
              <a:rPr lang="en-US" sz="2000" baseline="30000" dirty="0">
                <a:latin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</a:rPr>
              <a:t> 350)			</a:t>
            </a:r>
            <a:endParaRPr lang="en-US" sz="2000" dirty="0" smtClean="0">
              <a:latin typeface="Times New Roman" pitchFamily="18" charset="0"/>
            </a:endParaRPr>
          </a:p>
          <a:p>
            <a:pPr algn="l" eaLnBrk="1" hangingPunct="1"/>
            <a:r>
              <a:rPr lang="en-US" sz="2000" u="sng" dirty="0" err="1" smtClean="0">
                <a:latin typeface="Times New Roman" pitchFamily="18" charset="0"/>
              </a:rPr>
              <a:t>Selg</a:t>
            </a:r>
            <a:r>
              <a:rPr lang="en-US" sz="2000" u="sng" dirty="0" smtClean="0">
                <a:latin typeface="Times New Roman" pitchFamily="18" charset="0"/>
              </a:rPr>
              <a:t> </a:t>
            </a:r>
            <a:r>
              <a:rPr lang="en-US" sz="2000" u="sng" dirty="0" err="1">
                <a:latin typeface="Times New Roman" pitchFamily="18" charset="0"/>
              </a:rPr>
              <a:t>obligasjonen</a:t>
            </a:r>
            <a:r>
              <a:rPr lang="en-US" sz="2000" u="sng" dirty="0">
                <a:latin typeface="Times New Roman" pitchFamily="18" charset="0"/>
              </a:rPr>
              <a:t>	</a:t>
            </a:r>
            <a:r>
              <a:rPr lang="en-US" sz="2000" dirty="0">
                <a:latin typeface="Times New Roman" pitchFamily="18" charset="0"/>
              </a:rPr>
              <a:t>			</a:t>
            </a:r>
            <a:endParaRPr lang="en-US" sz="2000" u="sng" dirty="0">
              <a:latin typeface="Times New Roman" pitchFamily="18" charset="0"/>
            </a:endParaRPr>
          </a:p>
          <a:p>
            <a:pPr algn="l" eaLnBrk="1" hangingPunct="1"/>
            <a:r>
              <a:rPr lang="en-US" sz="2000" dirty="0" err="1">
                <a:latin typeface="Times New Roman" pitchFamily="18" charset="0"/>
              </a:rPr>
              <a:t>Netto</a:t>
            </a:r>
            <a:r>
              <a:rPr lang="en-US" sz="2000" dirty="0">
                <a:latin typeface="Times New Roman" pitchFamily="18" charset="0"/>
              </a:rPr>
              <a:t>					</a:t>
            </a:r>
            <a:endParaRPr lang="nb-NO" sz="2000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34" grpId="0" autoUpdateAnimBg="0"/>
      <p:bldP spid="8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1019175" y="1450504"/>
            <a:ext cx="701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Bokbasert EK = 	Innskutt EK (aksjekapital og overkursfond)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		+ opptjent EK (tilbakeholdt overskudd)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685800" y="764704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9. Bokbasert vs. markedsbasert egenkapital</a:t>
            </a:r>
            <a:endParaRPr lang="en-US">
              <a:latin typeface="Times New Roman" pitchFamily="18" charset="0"/>
            </a:endParaRPr>
          </a:p>
        </p:txBody>
      </p:sp>
      <p:grpSp>
        <p:nvGrpSpPr>
          <p:cNvPr id="49180" name="Group 28"/>
          <p:cNvGrpSpPr>
            <a:grpSpLocks/>
          </p:cNvGrpSpPr>
          <p:nvPr/>
        </p:nvGrpSpPr>
        <p:grpSpPr bwMode="auto">
          <a:xfrm>
            <a:off x="1095375" y="3187229"/>
            <a:ext cx="2895600" cy="1479550"/>
            <a:chOff x="1104" y="2150"/>
            <a:chExt cx="1824" cy="932"/>
          </a:xfrm>
        </p:grpSpPr>
        <p:grpSp>
          <p:nvGrpSpPr>
            <p:cNvPr id="49160" name="Group 8"/>
            <p:cNvGrpSpPr>
              <a:grpSpLocks/>
            </p:cNvGrpSpPr>
            <p:nvPr/>
          </p:nvGrpSpPr>
          <p:grpSpPr bwMode="auto">
            <a:xfrm>
              <a:off x="1104" y="2400"/>
              <a:ext cx="1824" cy="682"/>
              <a:chOff x="1104" y="2400"/>
              <a:chExt cx="1824" cy="682"/>
            </a:xfrm>
          </p:grpSpPr>
          <p:sp>
            <p:nvSpPr>
              <p:cNvPr id="49156" name="Line 4"/>
              <p:cNvSpPr>
                <a:spLocks noChangeShapeType="1"/>
              </p:cNvSpPr>
              <p:nvPr/>
            </p:nvSpPr>
            <p:spPr bwMode="auto">
              <a:xfrm>
                <a:off x="1104" y="2400"/>
                <a:ext cx="16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9157" name="Rectangle 5"/>
              <p:cNvSpPr>
                <a:spLocks noChangeArrowheads="1"/>
              </p:cNvSpPr>
              <p:nvPr/>
            </p:nvSpPr>
            <p:spPr bwMode="auto">
              <a:xfrm>
                <a:off x="1104" y="2448"/>
                <a:ext cx="864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/>
                <a:r>
                  <a:rPr lang="en-US" sz="2000" dirty="0">
                    <a:latin typeface="Times New Roman" pitchFamily="18" charset="0"/>
                  </a:rPr>
                  <a:t>AM  </a:t>
                </a:r>
                <a:r>
                  <a:rPr lang="en-US" sz="2000" dirty="0" smtClean="0">
                    <a:latin typeface="Times New Roman" pitchFamily="18" charset="0"/>
                  </a:rPr>
                  <a:t>5 000</a:t>
                </a:r>
                <a:endParaRPr lang="en-US" sz="2000" dirty="0">
                  <a:latin typeface="Times New Roman" pitchFamily="18" charset="0"/>
                </a:endParaRPr>
              </a:p>
              <a:p>
                <a:pPr algn="l" eaLnBrk="1" hangingPunct="1"/>
                <a:r>
                  <a:rPr lang="en-US" sz="2000" u="sng" dirty="0">
                    <a:latin typeface="Times New Roman" pitchFamily="18" charset="0"/>
                  </a:rPr>
                  <a:t>OM  </a:t>
                </a:r>
                <a:r>
                  <a:rPr lang="en-US" sz="2000" u="sng" dirty="0" smtClean="0">
                    <a:latin typeface="Times New Roman" pitchFamily="18" charset="0"/>
                  </a:rPr>
                  <a:t>2 000</a:t>
                </a:r>
                <a:endParaRPr lang="en-US" sz="2000" u="sng" dirty="0">
                  <a:latin typeface="Times New Roman" pitchFamily="18" charset="0"/>
                </a:endParaRPr>
              </a:p>
              <a:p>
                <a:pPr algn="l" eaLnBrk="1" hangingPunct="1"/>
                <a:r>
                  <a:rPr lang="en-US" sz="2000" dirty="0">
                    <a:latin typeface="Times New Roman" pitchFamily="18" charset="0"/>
                  </a:rPr>
                  <a:t>        </a:t>
                </a:r>
                <a:r>
                  <a:rPr lang="en-US" sz="2000" dirty="0" smtClean="0">
                    <a:latin typeface="Times New Roman" pitchFamily="18" charset="0"/>
                  </a:rPr>
                  <a:t>7 000</a:t>
                </a:r>
                <a:endParaRPr lang="nb-NO" sz="2000" dirty="0">
                  <a:latin typeface="Times New Roman" pitchFamily="18" charset="0"/>
                </a:endParaRPr>
              </a:p>
            </p:txBody>
          </p:sp>
          <p:sp>
            <p:nvSpPr>
              <p:cNvPr id="49158" name="Rectangle 6"/>
              <p:cNvSpPr>
                <a:spLocks noChangeArrowheads="1"/>
              </p:cNvSpPr>
              <p:nvPr/>
            </p:nvSpPr>
            <p:spPr bwMode="auto">
              <a:xfrm>
                <a:off x="2064" y="2448"/>
                <a:ext cx="864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/>
                <a:r>
                  <a:rPr lang="en-US" sz="2000" dirty="0">
                    <a:latin typeface="Times New Roman" pitchFamily="18" charset="0"/>
                  </a:rPr>
                  <a:t>EK </a:t>
                </a:r>
                <a:r>
                  <a:rPr lang="en-US" sz="2000" dirty="0" smtClean="0">
                    <a:latin typeface="Times New Roman" pitchFamily="18" charset="0"/>
                  </a:rPr>
                  <a:t>3 000</a:t>
                </a:r>
                <a:endParaRPr lang="en-US" sz="2000" dirty="0">
                  <a:latin typeface="Times New Roman" pitchFamily="18" charset="0"/>
                </a:endParaRPr>
              </a:p>
              <a:p>
                <a:pPr algn="l" eaLnBrk="1" hangingPunct="1"/>
                <a:r>
                  <a:rPr lang="en-US" sz="2000" u="sng" dirty="0">
                    <a:latin typeface="Times New Roman" pitchFamily="18" charset="0"/>
                  </a:rPr>
                  <a:t>G   </a:t>
                </a:r>
                <a:r>
                  <a:rPr lang="en-US" sz="2000" u="sng" dirty="0" smtClean="0">
                    <a:latin typeface="Times New Roman" pitchFamily="18" charset="0"/>
                  </a:rPr>
                  <a:t>4 000</a:t>
                </a:r>
                <a:endParaRPr lang="en-US" sz="2000" u="sng" dirty="0">
                  <a:latin typeface="Times New Roman" pitchFamily="18" charset="0"/>
                </a:endParaRPr>
              </a:p>
              <a:p>
                <a:pPr algn="l" eaLnBrk="1" hangingPunct="1"/>
                <a:r>
                  <a:rPr lang="en-US" sz="2000" dirty="0">
                    <a:latin typeface="Times New Roman" pitchFamily="18" charset="0"/>
                  </a:rPr>
                  <a:t>      </a:t>
                </a:r>
                <a:r>
                  <a:rPr lang="en-US" sz="2000" dirty="0" smtClean="0">
                    <a:latin typeface="Times New Roman" pitchFamily="18" charset="0"/>
                  </a:rPr>
                  <a:t>7 000</a:t>
                </a:r>
                <a:endParaRPr lang="nb-NO" sz="2000" dirty="0">
                  <a:latin typeface="Times New Roman" pitchFamily="18" charset="0"/>
                </a:endParaRPr>
              </a:p>
            </p:txBody>
          </p:sp>
          <p:sp>
            <p:nvSpPr>
              <p:cNvPr id="49159" name="Line 7"/>
              <p:cNvSpPr>
                <a:spLocks noChangeShapeType="1"/>
              </p:cNvSpPr>
              <p:nvPr/>
            </p:nvSpPr>
            <p:spPr bwMode="auto">
              <a:xfrm>
                <a:off x="1968" y="2400"/>
                <a:ext cx="0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</p:grpSp>
        <p:sp>
          <p:nvSpPr>
            <p:cNvPr id="49166" name="Rectangle 14"/>
            <p:cNvSpPr>
              <a:spLocks noChangeArrowheads="1"/>
            </p:cNvSpPr>
            <p:nvPr/>
          </p:nvSpPr>
          <p:spPr bwMode="auto">
            <a:xfrm>
              <a:off x="1636" y="2150"/>
              <a:ext cx="7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000">
                  <a:latin typeface="Times New Roman" pitchFamily="18" charset="0"/>
                </a:rPr>
                <a:t>Bokbasert</a:t>
              </a:r>
              <a:endParaRPr lang="nb-NO" sz="2000">
                <a:latin typeface="Times New Roman" pitchFamily="18" charset="0"/>
              </a:endParaRPr>
            </a:p>
          </p:txBody>
        </p:sp>
      </p:grpSp>
      <p:grpSp>
        <p:nvGrpSpPr>
          <p:cNvPr id="49181" name="Group 29"/>
          <p:cNvGrpSpPr>
            <a:grpSpLocks/>
          </p:cNvGrpSpPr>
          <p:nvPr/>
        </p:nvGrpSpPr>
        <p:grpSpPr bwMode="auto">
          <a:xfrm>
            <a:off x="4600575" y="3203104"/>
            <a:ext cx="2895600" cy="1463675"/>
            <a:chOff x="3312" y="2160"/>
            <a:chExt cx="1824" cy="922"/>
          </a:xfrm>
        </p:grpSpPr>
        <p:grpSp>
          <p:nvGrpSpPr>
            <p:cNvPr id="49161" name="Group 9"/>
            <p:cNvGrpSpPr>
              <a:grpSpLocks/>
            </p:cNvGrpSpPr>
            <p:nvPr/>
          </p:nvGrpSpPr>
          <p:grpSpPr bwMode="auto">
            <a:xfrm>
              <a:off x="3312" y="2400"/>
              <a:ext cx="1824" cy="682"/>
              <a:chOff x="1104" y="2400"/>
              <a:chExt cx="1824" cy="682"/>
            </a:xfrm>
          </p:grpSpPr>
          <p:sp>
            <p:nvSpPr>
              <p:cNvPr id="49162" name="Line 10"/>
              <p:cNvSpPr>
                <a:spLocks noChangeShapeType="1"/>
              </p:cNvSpPr>
              <p:nvPr/>
            </p:nvSpPr>
            <p:spPr bwMode="auto">
              <a:xfrm>
                <a:off x="1104" y="2400"/>
                <a:ext cx="16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9163" name="Rectangle 11"/>
              <p:cNvSpPr>
                <a:spLocks noChangeArrowheads="1"/>
              </p:cNvSpPr>
              <p:nvPr/>
            </p:nvSpPr>
            <p:spPr bwMode="auto">
              <a:xfrm>
                <a:off x="1104" y="2448"/>
                <a:ext cx="864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/>
                <a:r>
                  <a:rPr lang="en-US" sz="2000" dirty="0">
                    <a:latin typeface="Times New Roman" pitchFamily="18" charset="0"/>
                  </a:rPr>
                  <a:t>AM   </a:t>
                </a:r>
                <a:r>
                  <a:rPr lang="en-US" sz="2000" dirty="0" smtClean="0">
                    <a:latin typeface="Times New Roman" pitchFamily="18" charset="0"/>
                  </a:rPr>
                  <a:t>8 000</a:t>
                </a:r>
                <a:endParaRPr lang="en-US" sz="2000" dirty="0">
                  <a:latin typeface="Times New Roman" pitchFamily="18" charset="0"/>
                </a:endParaRPr>
              </a:p>
              <a:p>
                <a:pPr algn="l" eaLnBrk="1" hangingPunct="1"/>
                <a:r>
                  <a:rPr lang="en-US" sz="2000" u="sng" dirty="0">
                    <a:latin typeface="Times New Roman" pitchFamily="18" charset="0"/>
                  </a:rPr>
                  <a:t>OM   </a:t>
                </a:r>
                <a:r>
                  <a:rPr lang="en-US" sz="2000" u="sng" dirty="0" smtClean="0">
                    <a:latin typeface="Times New Roman" pitchFamily="18" charset="0"/>
                  </a:rPr>
                  <a:t>2 000</a:t>
                </a:r>
                <a:endParaRPr lang="en-US" sz="2000" u="sng" dirty="0">
                  <a:latin typeface="Times New Roman" pitchFamily="18" charset="0"/>
                </a:endParaRPr>
              </a:p>
              <a:p>
                <a:pPr algn="l" eaLnBrk="1" hangingPunct="1"/>
                <a:r>
                  <a:rPr lang="en-US" sz="2000" dirty="0">
                    <a:latin typeface="Times New Roman" pitchFamily="18" charset="0"/>
                  </a:rPr>
                  <a:t>       </a:t>
                </a:r>
                <a:r>
                  <a:rPr lang="en-US" sz="2000" dirty="0" smtClean="0">
                    <a:latin typeface="Times New Roman" pitchFamily="18" charset="0"/>
                  </a:rPr>
                  <a:t>10 000</a:t>
                </a:r>
                <a:endParaRPr lang="nb-NO" sz="2000" dirty="0">
                  <a:latin typeface="Times New Roman" pitchFamily="18" charset="0"/>
                </a:endParaRPr>
              </a:p>
            </p:txBody>
          </p:sp>
          <p:sp>
            <p:nvSpPr>
              <p:cNvPr id="49164" name="Rectangle 12"/>
              <p:cNvSpPr>
                <a:spLocks noChangeArrowheads="1"/>
              </p:cNvSpPr>
              <p:nvPr/>
            </p:nvSpPr>
            <p:spPr bwMode="auto">
              <a:xfrm>
                <a:off x="2064" y="2448"/>
                <a:ext cx="864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/>
                <a:r>
                  <a:rPr lang="en-US" sz="2000" dirty="0">
                    <a:latin typeface="Times New Roman" pitchFamily="18" charset="0"/>
                  </a:rPr>
                  <a:t>EK  </a:t>
                </a:r>
                <a:r>
                  <a:rPr lang="en-US" sz="2000" dirty="0" smtClean="0">
                    <a:latin typeface="Times New Roman" pitchFamily="18" charset="0"/>
                  </a:rPr>
                  <a:t>6 500</a:t>
                </a:r>
                <a:endParaRPr lang="en-US" sz="2000" dirty="0">
                  <a:latin typeface="Times New Roman" pitchFamily="18" charset="0"/>
                </a:endParaRPr>
              </a:p>
              <a:p>
                <a:pPr algn="l" eaLnBrk="1" hangingPunct="1"/>
                <a:r>
                  <a:rPr lang="en-US" sz="2000" u="sng" dirty="0">
                    <a:latin typeface="Times New Roman" pitchFamily="18" charset="0"/>
                  </a:rPr>
                  <a:t>G   </a:t>
                </a:r>
                <a:r>
                  <a:rPr lang="en-US" sz="1600" u="sng" dirty="0">
                    <a:latin typeface="Times New Roman" pitchFamily="18" charset="0"/>
                  </a:rPr>
                  <a:t> </a:t>
                </a:r>
                <a:r>
                  <a:rPr lang="en-US" sz="2000" u="sng" dirty="0">
                    <a:latin typeface="Times New Roman" pitchFamily="18" charset="0"/>
                  </a:rPr>
                  <a:t> </a:t>
                </a:r>
                <a:r>
                  <a:rPr lang="en-US" sz="2000" u="sng" dirty="0" smtClean="0">
                    <a:latin typeface="Times New Roman" pitchFamily="18" charset="0"/>
                  </a:rPr>
                  <a:t>3 500</a:t>
                </a:r>
                <a:endParaRPr lang="en-US" sz="2000" u="sng" dirty="0">
                  <a:latin typeface="Times New Roman" pitchFamily="18" charset="0"/>
                </a:endParaRPr>
              </a:p>
              <a:p>
                <a:pPr algn="l" eaLnBrk="1" hangingPunct="1"/>
                <a:r>
                  <a:rPr lang="en-US" sz="2000" dirty="0">
                    <a:latin typeface="Times New Roman" pitchFamily="18" charset="0"/>
                  </a:rPr>
                  <a:t>      </a:t>
                </a:r>
                <a:r>
                  <a:rPr lang="en-US" sz="2000" dirty="0" smtClean="0">
                    <a:latin typeface="Times New Roman" pitchFamily="18" charset="0"/>
                  </a:rPr>
                  <a:t>10 000</a:t>
                </a:r>
                <a:endParaRPr lang="nb-NO" sz="2000" dirty="0">
                  <a:latin typeface="Times New Roman" pitchFamily="18" charset="0"/>
                </a:endParaRPr>
              </a:p>
            </p:txBody>
          </p:sp>
          <p:sp>
            <p:nvSpPr>
              <p:cNvPr id="49165" name="Line 13"/>
              <p:cNvSpPr>
                <a:spLocks noChangeShapeType="1"/>
              </p:cNvSpPr>
              <p:nvPr/>
            </p:nvSpPr>
            <p:spPr bwMode="auto">
              <a:xfrm>
                <a:off x="1968" y="2400"/>
                <a:ext cx="0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</p:grpSp>
        <p:sp>
          <p:nvSpPr>
            <p:cNvPr id="49167" name="Rectangle 15"/>
            <p:cNvSpPr>
              <a:spLocks noChangeArrowheads="1"/>
            </p:cNvSpPr>
            <p:nvPr/>
          </p:nvSpPr>
          <p:spPr bwMode="auto">
            <a:xfrm>
              <a:off x="3696" y="2160"/>
              <a:ext cx="10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000">
                  <a:latin typeface="Times New Roman" pitchFamily="18" charset="0"/>
                </a:rPr>
                <a:t>Markedsbasert</a:t>
              </a:r>
              <a:endParaRPr lang="nb-NO" sz="2000">
                <a:latin typeface="Times New Roman" pitchFamily="18" charset="0"/>
              </a:endParaRPr>
            </a:p>
          </p:txBody>
        </p:sp>
      </p:grp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1628775" y="5793904"/>
            <a:ext cx="701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Vi benytter markedsverdier for å verdsette selskapet/egenkapitalen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1019175" y="2745904"/>
            <a:ext cx="1325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000" b="1">
                <a:latin typeface="Times New Roman" pitchFamily="18" charset="0"/>
              </a:rPr>
              <a:t>Eksempel:</a:t>
            </a:r>
            <a:endParaRPr lang="nb-NO" sz="2000" b="1">
              <a:latin typeface="Times New Roman" pitchFamily="18" charset="0"/>
            </a:endParaRPr>
          </a:p>
        </p:txBody>
      </p:sp>
      <p:grpSp>
        <p:nvGrpSpPr>
          <p:cNvPr id="49177" name="Group 25"/>
          <p:cNvGrpSpPr>
            <a:grpSpLocks/>
          </p:cNvGrpSpPr>
          <p:nvPr/>
        </p:nvGrpSpPr>
        <p:grpSpPr bwMode="auto">
          <a:xfrm>
            <a:off x="1387475" y="3688879"/>
            <a:ext cx="4826000" cy="317500"/>
            <a:chOff x="1096" y="2672"/>
            <a:chExt cx="3040" cy="200"/>
          </a:xfrm>
        </p:grpSpPr>
        <p:sp>
          <p:nvSpPr>
            <p:cNvPr id="49171" name="Oval 19"/>
            <p:cNvSpPr>
              <a:spLocks noChangeArrowheads="1"/>
            </p:cNvSpPr>
            <p:nvPr/>
          </p:nvSpPr>
          <p:spPr bwMode="auto">
            <a:xfrm>
              <a:off x="1096" y="2672"/>
              <a:ext cx="816" cy="19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9172" name="Oval 20"/>
            <p:cNvSpPr>
              <a:spLocks noChangeArrowheads="1"/>
            </p:cNvSpPr>
            <p:nvPr/>
          </p:nvSpPr>
          <p:spPr bwMode="auto">
            <a:xfrm>
              <a:off x="3320" y="2680"/>
              <a:ext cx="816" cy="19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49182" name="Group 30"/>
          <p:cNvGrpSpPr>
            <a:grpSpLocks/>
          </p:cNvGrpSpPr>
          <p:nvPr/>
        </p:nvGrpSpPr>
        <p:grpSpPr bwMode="auto">
          <a:xfrm>
            <a:off x="2847975" y="4000029"/>
            <a:ext cx="4800600" cy="317500"/>
            <a:chOff x="2016" y="2472"/>
            <a:chExt cx="3024" cy="200"/>
          </a:xfrm>
        </p:grpSpPr>
        <p:sp>
          <p:nvSpPr>
            <p:cNvPr id="49173" name="Oval 21"/>
            <p:cNvSpPr>
              <a:spLocks noChangeArrowheads="1"/>
            </p:cNvSpPr>
            <p:nvPr/>
          </p:nvSpPr>
          <p:spPr bwMode="auto">
            <a:xfrm>
              <a:off x="2016" y="2472"/>
              <a:ext cx="816" cy="19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9174" name="Oval 22"/>
            <p:cNvSpPr>
              <a:spLocks noChangeArrowheads="1"/>
            </p:cNvSpPr>
            <p:nvPr/>
          </p:nvSpPr>
          <p:spPr bwMode="auto">
            <a:xfrm>
              <a:off x="4224" y="2480"/>
              <a:ext cx="816" cy="19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49178" name="Group 26"/>
          <p:cNvGrpSpPr>
            <a:grpSpLocks/>
          </p:cNvGrpSpPr>
          <p:nvPr/>
        </p:nvGrpSpPr>
        <p:grpSpPr bwMode="auto">
          <a:xfrm>
            <a:off x="2847975" y="3707929"/>
            <a:ext cx="4813300" cy="304800"/>
            <a:chOff x="2016" y="2672"/>
            <a:chExt cx="3032" cy="192"/>
          </a:xfrm>
        </p:grpSpPr>
        <p:sp>
          <p:nvSpPr>
            <p:cNvPr id="49175" name="Oval 23"/>
            <p:cNvSpPr>
              <a:spLocks noChangeArrowheads="1"/>
            </p:cNvSpPr>
            <p:nvPr/>
          </p:nvSpPr>
          <p:spPr bwMode="auto">
            <a:xfrm>
              <a:off x="2016" y="2672"/>
              <a:ext cx="816" cy="19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9176" name="Oval 24"/>
            <p:cNvSpPr>
              <a:spLocks noChangeArrowheads="1"/>
            </p:cNvSpPr>
            <p:nvPr/>
          </p:nvSpPr>
          <p:spPr bwMode="auto">
            <a:xfrm>
              <a:off x="4232" y="2672"/>
              <a:ext cx="816" cy="19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sp>
        <p:nvSpPr>
          <p:cNvPr id="49179" name="AutoShape 27"/>
          <p:cNvSpPr>
            <a:spLocks noChangeArrowheads="1"/>
          </p:cNvSpPr>
          <p:nvPr/>
        </p:nvSpPr>
        <p:spPr bwMode="auto">
          <a:xfrm>
            <a:off x="1019175" y="5870104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8" grpId="0" autoUpdateAnimBg="0"/>
      <p:bldP spid="4917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050"/>
          <p:cNvSpPr>
            <a:spLocks noChangeArrowheads="1"/>
          </p:cNvSpPr>
          <p:nvPr/>
        </p:nvSpPr>
        <p:spPr bwMode="auto">
          <a:xfrm>
            <a:off x="1600200" y="2133600"/>
            <a:ext cx="746760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Egenkapitalemisjon -	Utstedelse av nye aksjer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Rettet emisjon -		Emisjon forbeholdt bestemte investorer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Offentlig emisjon -	Emisjon hvor alle kan tegne aksjer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Aksjeloven gir fortrinnsrett for gamle (eksisterende) aksjonærer ved tegning (retten kan overdras ved å selge tegningsretter)</a:t>
            </a:r>
          </a:p>
        </p:txBody>
      </p:sp>
      <p:sp>
        <p:nvSpPr>
          <p:cNvPr id="53251" name="Rectangle 2051"/>
          <p:cNvSpPr>
            <a:spLocks noChangeArrowheads="1"/>
          </p:cNvSpPr>
          <p:nvPr/>
        </p:nvSpPr>
        <p:spPr bwMode="auto">
          <a:xfrm>
            <a:off x="685800" y="990600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 Omsetning av egenkapital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53252" name="Rectangle 2052"/>
          <p:cNvSpPr>
            <a:spLocks noChangeArrowheads="1"/>
          </p:cNvSpPr>
          <p:nvPr/>
        </p:nvSpPr>
        <p:spPr bwMode="auto">
          <a:xfrm>
            <a:off x="1752600" y="4572000"/>
            <a:ext cx="7467600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w"/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Børs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w"/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Gråmarked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w"/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Unotert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53253" name="Rectangle 2053"/>
          <p:cNvSpPr>
            <a:spLocks noChangeArrowheads="1"/>
          </p:cNvSpPr>
          <p:nvPr/>
        </p:nvSpPr>
        <p:spPr bwMode="auto">
          <a:xfrm>
            <a:off x="1124608" y="1752600"/>
            <a:ext cx="294984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 eaLnBrk="1" hangingPunct="1"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Førstehåndsomsetning</a:t>
            </a:r>
            <a:endParaRPr lang="nb-NO" sz="2000" b="1" dirty="0">
              <a:latin typeface="Times New Roman" pitchFamily="18" charset="0"/>
            </a:endParaRPr>
          </a:p>
        </p:txBody>
      </p:sp>
      <p:sp>
        <p:nvSpPr>
          <p:cNvPr id="53254" name="Rectangle 2054"/>
          <p:cNvSpPr>
            <a:spLocks noChangeArrowheads="1"/>
          </p:cNvSpPr>
          <p:nvPr/>
        </p:nvSpPr>
        <p:spPr bwMode="auto">
          <a:xfrm>
            <a:off x="1124461" y="4038600"/>
            <a:ext cx="2980303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 eaLnBrk="1" hangingPunct="1"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Annenhåndsomsetning</a:t>
            </a:r>
            <a:endParaRPr lang="nb-NO" sz="20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1295400" y="1450504"/>
            <a:ext cx="7467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Tegningsrett</a:t>
            </a:r>
            <a:r>
              <a:rPr lang="en-US" sz="2000" b="1" dirty="0" smtClean="0">
                <a:latin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</a:rPr>
              <a:t>(TR)</a:t>
            </a: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 (men </a:t>
            </a:r>
            <a:r>
              <a:rPr lang="en-US" sz="2000" dirty="0" err="1">
                <a:latin typeface="Times New Roman" pitchFamily="18" charset="0"/>
              </a:rPr>
              <a:t>ikke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plikt</a:t>
            </a:r>
            <a:r>
              <a:rPr lang="en-US" sz="2000" dirty="0">
                <a:latin typeface="Times New Roman" pitchFamily="18" charset="0"/>
              </a:rPr>
              <a:t>) til å </a:t>
            </a:r>
            <a:r>
              <a:rPr lang="en-US" sz="2000" dirty="0" err="1">
                <a:latin typeface="Times New Roman" pitchFamily="18" charset="0"/>
              </a:rPr>
              <a:t>tegne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dvs</a:t>
            </a:r>
            <a:r>
              <a:rPr lang="en-US" sz="2000" dirty="0">
                <a:latin typeface="Times New Roman" pitchFamily="18" charset="0"/>
              </a:rPr>
              <a:t>.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	               </a:t>
            </a:r>
            <a:r>
              <a:rPr lang="en-US" sz="2000" dirty="0" err="1">
                <a:latin typeface="Times New Roman" pitchFamily="18" charset="0"/>
              </a:rPr>
              <a:t>opsjon</a:t>
            </a:r>
            <a:endParaRPr lang="en-US" sz="2000" dirty="0">
              <a:latin typeface="Times New Roman" pitchFamily="18" charset="0"/>
            </a:endParaRPr>
          </a:p>
          <a:p>
            <a:pPr marL="531813"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</a:rPr>
              <a:t>- </a:t>
            </a:r>
            <a:r>
              <a:rPr lang="en-US" sz="2000" dirty="0">
                <a:latin typeface="Times New Roman" pitchFamily="18" charset="0"/>
              </a:rPr>
              <a:t>Kan </a:t>
            </a:r>
            <a:r>
              <a:rPr lang="en-US" sz="2000" dirty="0" err="1">
                <a:latin typeface="Times New Roman" pitchFamily="18" charset="0"/>
              </a:rPr>
              <a:t>omsettes</a:t>
            </a:r>
            <a:endParaRPr lang="en-US" sz="2000" dirty="0">
              <a:latin typeface="Times New Roman" pitchFamily="18" charset="0"/>
            </a:endParaRPr>
          </a:p>
          <a:p>
            <a:pPr marL="531813" indent="-531813"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</a:rPr>
              <a:t>	-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TR =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gamle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eksisterende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dvs</a:t>
            </a:r>
            <a:r>
              <a:rPr lang="en-US" sz="2000" dirty="0">
                <a:latin typeface="Times New Roman" pitchFamily="18" charset="0"/>
              </a:rPr>
              <a:t> 1 TR pr. 		  </a:t>
            </a:r>
            <a:r>
              <a:rPr lang="en-US" sz="2000" dirty="0" err="1" smtClean="0">
                <a:latin typeface="Times New Roman" pitchFamily="18" charset="0"/>
              </a:rPr>
              <a:t>gammel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Times New Roman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Tegningsforhold</a:t>
            </a: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Forholdet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mellom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nye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		</a:t>
            </a:r>
            <a:r>
              <a:rPr lang="en-US" sz="2000" dirty="0" err="1">
                <a:latin typeface="Times New Roman" pitchFamily="18" charset="0"/>
              </a:rPr>
              <a:t>gamle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685800" y="764704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10.1 Omsetning av egenkapital -  tegningsretter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371600" y="4574704"/>
            <a:ext cx="74676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:</a:t>
            </a:r>
          </a:p>
          <a:p>
            <a:pPr algn="l" eaLnBrk="1" hangingPunct="1"/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gamle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: </a:t>
            </a:r>
            <a:r>
              <a:rPr lang="en-US" sz="2000" dirty="0" smtClean="0">
                <a:latin typeface="Times New Roman" pitchFamily="18" charset="0"/>
              </a:rPr>
              <a:t>100 000</a:t>
            </a: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nye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: </a:t>
            </a:r>
            <a:r>
              <a:rPr lang="en-US" sz="2000" dirty="0" smtClean="0">
                <a:latin typeface="Times New Roman" pitchFamily="18" charset="0"/>
              </a:rPr>
              <a:t>50 000</a:t>
            </a:r>
            <a:endParaRPr lang="en-US" sz="2000" dirty="0">
              <a:latin typeface="Times New Roman" pitchFamily="18" charset="0"/>
            </a:endParaRPr>
          </a:p>
          <a:p>
            <a:pPr algn="l" eaLnBrk="1" hangingPunct="1"/>
            <a:r>
              <a:rPr lang="en-US" sz="2000" dirty="0" err="1">
                <a:latin typeface="Times New Roman" pitchFamily="18" charset="0"/>
              </a:rPr>
              <a:t>Tegningsforhold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=</a:t>
            </a:r>
            <a:endParaRPr lang="en-US" sz="2000" dirty="0">
              <a:latin typeface="Times New Roman" pitchFamily="18" charset="0"/>
            </a:endParaRPr>
          </a:p>
          <a:p>
            <a:pPr algn="l" eaLnBrk="1" hangingPunct="1"/>
            <a:endParaRPr lang="en-US" sz="2000" dirty="0">
              <a:latin typeface="Times New Roman" pitchFamily="18" charset="0"/>
            </a:endParaRPr>
          </a:p>
          <a:p>
            <a:pPr algn="l" eaLnBrk="1" hangingPunct="1"/>
            <a:r>
              <a:rPr lang="en-US" sz="2000" dirty="0">
                <a:latin typeface="Times New Roman" pitchFamily="18" charset="0"/>
              </a:rPr>
              <a:t>Du </a:t>
            </a:r>
            <a:r>
              <a:rPr lang="en-US" sz="2000" dirty="0" err="1">
                <a:latin typeface="Times New Roman" pitchFamily="18" charset="0"/>
              </a:rPr>
              <a:t>må</a:t>
            </a:r>
            <a:r>
              <a:rPr lang="en-US" sz="2000" dirty="0">
                <a:latin typeface="Times New Roman" pitchFamily="18" charset="0"/>
              </a:rPr>
              <a:t> ha to </a:t>
            </a:r>
            <a:r>
              <a:rPr lang="en-US" sz="2000" dirty="0" err="1">
                <a:latin typeface="Times New Roman" pitchFamily="18" charset="0"/>
              </a:rPr>
              <a:t>gamle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for å </a:t>
            </a:r>
            <a:r>
              <a:rPr lang="en-US" sz="2000" dirty="0" err="1">
                <a:latin typeface="Times New Roman" pitchFamily="18" charset="0"/>
              </a:rPr>
              <a:t>tegne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ny</a:t>
            </a:r>
            <a:r>
              <a:rPr lang="en-US" sz="2000" dirty="0">
                <a:latin typeface="Times New Roman" pitchFamily="18" charset="0"/>
              </a:rPr>
              <a:t> – </a:t>
            </a:r>
            <a:r>
              <a:rPr lang="en-US" sz="2000" dirty="0" err="1">
                <a:latin typeface="Times New Roman" pitchFamily="18" charset="0"/>
              </a:rPr>
              <a:t>m.a.o</a:t>
            </a:r>
            <a:r>
              <a:rPr lang="en-US" sz="2000" dirty="0">
                <a:latin typeface="Times New Roman" pitchFamily="18" charset="0"/>
              </a:rPr>
              <a:t>. to TR pr. </a:t>
            </a:r>
            <a:r>
              <a:rPr lang="en-US" sz="2000" dirty="0" err="1">
                <a:latin typeface="Times New Roman" pitchFamily="18" charset="0"/>
              </a:rPr>
              <a:t>ny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</a:t>
            </a:r>
            <a:endParaRPr lang="nb-NO" sz="2000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1149152" y="1234480"/>
            <a:ext cx="7010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Hva</a:t>
            </a:r>
            <a:r>
              <a:rPr lang="en-US" sz="2000" b="1" dirty="0" smtClean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bestemmer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verdien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av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tegningsretter</a:t>
            </a:r>
            <a:r>
              <a:rPr lang="en-US" sz="2000" b="1" dirty="0">
                <a:latin typeface="Times New Roman" pitchFamily="18" charset="0"/>
              </a:rPr>
              <a:t>?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- </a:t>
            </a:r>
            <a:r>
              <a:rPr lang="en-US" sz="2000" dirty="0" err="1">
                <a:latin typeface="Times New Roman" pitchFamily="18" charset="0"/>
              </a:rPr>
              <a:t>Aksjekurs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- </a:t>
            </a:r>
            <a:r>
              <a:rPr lang="en-US" sz="2000" dirty="0" err="1">
                <a:latin typeface="Times New Roman" pitchFamily="18" charset="0"/>
              </a:rPr>
              <a:t>Emisjonskurs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tegningskurs</a:t>
            </a:r>
            <a:r>
              <a:rPr lang="en-US" sz="2000" dirty="0">
                <a:latin typeface="Times New Roman" pitchFamily="18" charset="0"/>
              </a:rPr>
              <a:t>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- </a:t>
            </a:r>
            <a:r>
              <a:rPr lang="en-US" sz="2000" dirty="0" err="1">
                <a:latin typeface="Times New Roman" pitchFamily="18" charset="0"/>
              </a:rPr>
              <a:t>Tegningsforhold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225352" y="2758480"/>
            <a:ext cx="7239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Rights-on </a:t>
            </a:r>
            <a:r>
              <a:rPr lang="en-US" sz="2000" dirty="0" err="1">
                <a:latin typeface="Times New Roman" pitchFamily="18" charset="0"/>
              </a:rPr>
              <a:t>kurs</a:t>
            </a:r>
            <a:r>
              <a:rPr lang="en-US" sz="2000" dirty="0">
                <a:latin typeface="Times New Roman" pitchFamily="18" charset="0"/>
              </a:rPr>
              <a:t> (P</a:t>
            </a:r>
            <a:r>
              <a:rPr lang="en-US" sz="2000" baseline="-25000" dirty="0">
                <a:latin typeface="Times New Roman" pitchFamily="18" charset="0"/>
              </a:rPr>
              <a:t>0</a:t>
            </a:r>
            <a:r>
              <a:rPr lang="en-US" sz="2000" dirty="0">
                <a:latin typeface="Times New Roman" pitchFamily="18" charset="0"/>
              </a:rPr>
              <a:t>) -	</a:t>
            </a:r>
            <a:r>
              <a:rPr lang="en-US" sz="2000" dirty="0" err="1">
                <a:latin typeface="Times New Roman" pitchFamily="18" charset="0"/>
              </a:rPr>
              <a:t>Aksjekurs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siste</a:t>
            </a:r>
            <a:r>
              <a:rPr lang="en-US" sz="2000" dirty="0">
                <a:latin typeface="Times New Roman" pitchFamily="18" charset="0"/>
              </a:rPr>
              <a:t> dag </a:t>
            </a:r>
            <a:r>
              <a:rPr lang="en-US" sz="2000" dirty="0" err="1">
                <a:latin typeface="Times New Roman" pitchFamily="18" charset="0"/>
              </a:rPr>
              <a:t>aksjen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omsettes</a:t>
            </a:r>
            <a:r>
              <a:rPr lang="en-US" sz="2000" dirty="0">
                <a:latin typeface="Times New Roman" pitchFamily="18" charset="0"/>
              </a:rPr>
              <a:t> med 			</a:t>
            </a:r>
            <a:r>
              <a:rPr lang="en-US" sz="2000" dirty="0" err="1">
                <a:latin typeface="Times New Roman" pitchFamily="18" charset="0"/>
              </a:rPr>
              <a:t>tegningsrett</a:t>
            </a:r>
            <a:endParaRPr lang="en-US" sz="2000" dirty="0">
              <a:latin typeface="Times New Roman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Ex-rights </a:t>
            </a:r>
            <a:r>
              <a:rPr lang="en-US" sz="2000" dirty="0" err="1">
                <a:latin typeface="Times New Roman" pitchFamily="18" charset="0"/>
              </a:rPr>
              <a:t>kurs</a:t>
            </a:r>
            <a:r>
              <a:rPr lang="en-US" sz="2000" dirty="0">
                <a:latin typeface="Times New Roman" pitchFamily="18" charset="0"/>
              </a:rPr>
              <a:t> (P</a:t>
            </a:r>
            <a:r>
              <a:rPr lang="en-US" sz="2000" baseline="-25000" dirty="0">
                <a:latin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</a:rPr>
              <a:t>) -	</a:t>
            </a:r>
            <a:r>
              <a:rPr lang="en-US" sz="2000" dirty="0" err="1">
                <a:latin typeface="Times New Roman" pitchFamily="18" charset="0"/>
              </a:rPr>
              <a:t>Aksjekurs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første</a:t>
            </a:r>
            <a:r>
              <a:rPr lang="en-US" sz="2000" dirty="0">
                <a:latin typeface="Times New Roman" pitchFamily="18" charset="0"/>
              </a:rPr>
              <a:t> dag </a:t>
            </a:r>
            <a:r>
              <a:rPr lang="en-US" sz="2000" dirty="0" err="1">
                <a:latin typeface="Times New Roman" pitchFamily="18" charset="0"/>
              </a:rPr>
              <a:t>aksjen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omsettes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uten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		</a:t>
            </a:r>
            <a:r>
              <a:rPr lang="en-US" sz="2000" dirty="0" err="1">
                <a:latin typeface="Times New Roman" pitchFamily="18" charset="0"/>
              </a:rPr>
              <a:t>tegningsrett</a:t>
            </a:r>
            <a:endParaRPr lang="en-US" sz="2000" dirty="0">
              <a:latin typeface="Times New Roman" pitchFamily="18" charset="0"/>
            </a:endParaRPr>
          </a:p>
        </p:txBody>
      </p:sp>
      <p:graphicFrame>
        <p:nvGraphicFramePr>
          <p:cNvPr id="152576" name="Object 1024"/>
          <p:cNvGraphicFramePr>
            <a:graphicFrameLocks noChangeAspect="1"/>
          </p:cNvGraphicFramePr>
          <p:nvPr/>
        </p:nvGraphicFramePr>
        <p:xfrm>
          <a:off x="3176390" y="4526955"/>
          <a:ext cx="2544762" cy="817563"/>
        </p:xfrm>
        <a:graphic>
          <a:graphicData uri="http://schemas.openxmlformats.org/presentationml/2006/ole">
            <p:oleObj spid="_x0000_s152588" name="Formel" r:id="rId4" imgW="1180588" imgH="393529" progId="Equation.3">
              <p:embed/>
            </p:oleObj>
          </a:graphicData>
        </a:graphic>
      </p:graphicFrame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1530152" y="5577880"/>
            <a:ext cx="7019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P</a:t>
            </a:r>
            <a:r>
              <a:rPr lang="en-US" sz="2000" baseline="-25000">
                <a:latin typeface="Times New Roman" pitchFamily="18" charset="0"/>
              </a:rPr>
              <a:t>e</a:t>
            </a:r>
            <a:r>
              <a:rPr lang="en-US" sz="2000">
                <a:latin typeface="Times New Roman" pitchFamily="18" charset="0"/>
              </a:rPr>
              <a:t>= emisjonskurs		         	m = antall nye aksjer	 </a:t>
            </a:r>
          </a:p>
          <a:p>
            <a:pPr algn="l" eaLnBrk="1" hangingPunct="1"/>
            <a:r>
              <a:rPr lang="en-US" sz="2000">
                <a:latin typeface="Times New Roman" pitchFamily="18" charset="0"/>
              </a:rPr>
              <a:t>n = antall gamle aksjer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1530152" y="4130080"/>
            <a:ext cx="3521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Verdi av selskapet før emisjonen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6078340" y="4130080"/>
            <a:ext cx="22336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Verdi av emisjonen </a:t>
            </a:r>
          </a:p>
          <a:p>
            <a:pPr algn="l" eaLnBrk="1" hangingPunct="1"/>
            <a:r>
              <a:rPr lang="en-US" sz="2000">
                <a:latin typeface="Times New Roman" pitchFamily="18" charset="0"/>
              </a:rPr>
              <a:t>(emisjonsbeløpet)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2236" name="Oval 12"/>
          <p:cNvSpPr>
            <a:spLocks noChangeArrowheads="1"/>
          </p:cNvSpPr>
          <p:nvPr/>
        </p:nvSpPr>
        <p:spPr bwMode="auto">
          <a:xfrm>
            <a:off x="3854252" y="4526955"/>
            <a:ext cx="7620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2238" name="Oval 14"/>
          <p:cNvSpPr>
            <a:spLocks noChangeArrowheads="1"/>
          </p:cNvSpPr>
          <p:nvPr/>
        </p:nvSpPr>
        <p:spPr bwMode="auto">
          <a:xfrm>
            <a:off x="4711502" y="4526955"/>
            <a:ext cx="9144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V="1">
            <a:off x="5616377" y="4526955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 flipV="1">
            <a:off x="3282752" y="4526955"/>
            <a:ext cx="6096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52241" name="Rectangle 17"/>
          <p:cNvSpPr>
            <a:spLocks noChangeArrowheads="1"/>
          </p:cNvSpPr>
          <p:nvPr/>
        </p:nvSpPr>
        <p:spPr bwMode="auto">
          <a:xfrm>
            <a:off x="539552" y="548680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10.1 Omsetning av egenkapital -  tegningsretter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52242" name="Rectangle 18"/>
          <p:cNvSpPr>
            <a:spLocks noChangeArrowheads="1"/>
          </p:cNvSpPr>
          <p:nvPr/>
        </p:nvSpPr>
        <p:spPr bwMode="auto">
          <a:xfrm>
            <a:off x="5889427" y="4892080"/>
            <a:ext cx="30321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Times New Roman" pitchFamily="18" charset="0"/>
              </a:rPr>
              <a:t>antall aksjer etter emisjonen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2243" name="Oval 19"/>
          <p:cNvSpPr>
            <a:spLocks noChangeArrowheads="1"/>
          </p:cNvSpPr>
          <p:nvPr/>
        </p:nvSpPr>
        <p:spPr bwMode="auto">
          <a:xfrm>
            <a:off x="4273352" y="4968280"/>
            <a:ext cx="9144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 flipV="1">
            <a:off x="5187752" y="5120680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autoUpdateAnimBg="0"/>
      <p:bldP spid="52233" grpId="0" autoUpdateAnimBg="0"/>
      <p:bldP spid="52234" grpId="0" autoUpdateAnimBg="0"/>
      <p:bldP spid="52236" grpId="0" animBg="1"/>
      <p:bldP spid="52238" grpId="0" animBg="1"/>
      <p:bldP spid="52239" grpId="0" animBg="1"/>
      <p:bldP spid="52240" grpId="0" animBg="1"/>
      <p:bldP spid="52242" grpId="0" autoUpdateAnimBg="0"/>
      <p:bldP spid="52243" grpId="0" animBg="1"/>
      <p:bldP spid="5224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177727" y="1310680"/>
            <a:ext cx="7467600" cy="1311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:</a:t>
            </a:r>
            <a:r>
              <a:rPr lang="en-US" sz="2000" dirty="0">
                <a:latin typeface="Times New Roman" pitchFamily="18" charset="0"/>
              </a:rPr>
              <a:t>  Et </a:t>
            </a:r>
            <a:r>
              <a:rPr lang="en-US" sz="2000" dirty="0" err="1">
                <a:latin typeface="Times New Roman" pitchFamily="18" charset="0"/>
              </a:rPr>
              <a:t>selskap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bokført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aksjekapital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5 mill. med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r>
              <a:rPr lang="en-US" sz="2000" dirty="0">
                <a:latin typeface="Times New Roman" pitchFamily="18" charset="0"/>
              </a:rPr>
              <a:t> 100 pr. </a:t>
            </a:r>
            <a:r>
              <a:rPr lang="en-US" sz="2000" dirty="0" err="1">
                <a:latin typeface="Times New Roman" pitchFamily="18" charset="0"/>
              </a:rPr>
              <a:t>aksje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Dagens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aksjekurs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300.  </a:t>
            </a:r>
            <a:r>
              <a:rPr lang="en-US" sz="2000" dirty="0" err="1">
                <a:latin typeface="Times New Roman" pitchFamily="18" charset="0"/>
              </a:rPr>
              <a:t>Selskapet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planlegger</a:t>
            </a:r>
            <a:r>
              <a:rPr lang="en-US" sz="2000" dirty="0">
                <a:latin typeface="Times New Roman" pitchFamily="18" charset="0"/>
              </a:rPr>
              <a:t> å </a:t>
            </a:r>
            <a:r>
              <a:rPr lang="en-US" sz="2000" dirty="0" err="1">
                <a:latin typeface="Times New Roman" pitchFamily="18" charset="0"/>
              </a:rPr>
              <a:t>emittere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20 000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til </a:t>
            </a:r>
            <a:r>
              <a:rPr lang="en-US" sz="2000" dirty="0" err="1">
                <a:latin typeface="Times New Roman" pitchFamily="18" charset="0"/>
              </a:rPr>
              <a:t>kurs</a:t>
            </a:r>
            <a:r>
              <a:rPr lang="en-US" sz="2000" dirty="0">
                <a:latin typeface="Times New Roman" pitchFamily="18" charset="0"/>
              </a:rPr>
              <a:t> 250 pr. </a:t>
            </a:r>
            <a:r>
              <a:rPr lang="en-US" sz="2000" dirty="0" err="1">
                <a:latin typeface="Times New Roman" pitchFamily="18" charset="0"/>
              </a:rPr>
              <a:t>aksje</a:t>
            </a:r>
            <a:r>
              <a:rPr lang="en-US" sz="2000" dirty="0">
                <a:latin typeface="Times New Roman" pitchFamily="18" charset="0"/>
              </a:rPr>
              <a:t>.</a:t>
            </a:r>
          </a:p>
          <a:p>
            <a:pPr algn="l" eaLnBrk="1" hangingPunct="1"/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blir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etter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emisjonen</a:t>
            </a:r>
            <a:r>
              <a:rPr lang="en-US" sz="2000" dirty="0">
                <a:latin typeface="Times New Roman" pitchFamily="18" charset="0"/>
              </a:rPr>
              <a:t>?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1177727" y="2788643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n =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1587302" y="2788643"/>
            <a:ext cx="226377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dirty="0">
                <a:latin typeface="Times New Roman" pitchFamily="18" charset="0"/>
              </a:rPr>
              <a:t>5 mill./100 = </a:t>
            </a:r>
            <a:r>
              <a:rPr lang="en-US" sz="2000" dirty="0" smtClean="0">
                <a:latin typeface="Times New Roman" pitchFamily="18" charset="0"/>
              </a:rPr>
              <a:t>50 000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4330502" y="2758480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m =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4936433" y="2758480"/>
            <a:ext cx="889988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dirty="0" smtClean="0">
                <a:latin typeface="Times New Roman" pitchFamily="18" charset="0"/>
              </a:rPr>
              <a:t>20 000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1815902" y="3288705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 dirty="0">
                <a:latin typeface="Times New Roman" pitchFamily="18" charset="0"/>
              </a:rPr>
              <a:t>300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1177727" y="3291880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P</a:t>
            </a:r>
            <a:r>
              <a:rPr lang="en-US" sz="2000" baseline="-25000">
                <a:latin typeface="Times New Roman" pitchFamily="18" charset="0"/>
              </a:rPr>
              <a:t>0 </a:t>
            </a:r>
            <a:r>
              <a:rPr lang="en-US" sz="2000">
                <a:latin typeface="Times New Roman" pitchFamily="18" charset="0"/>
              </a:rPr>
              <a:t>= 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4978202" y="3291880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250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4368602" y="3295055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P</a:t>
            </a:r>
            <a:r>
              <a:rPr lang="en-US" sz="2000" baseline="-25000">
                <a:latin typeface="Times New Roman" pitchFamily="18" charset="0"/>
              </a:rPr>
              <a:t>e </a:t>
            </a:r>
            <a:r>
              <a:rPr lang="en-US" sz="2000">
                <a:latin typeface="Times New Roman" pitchFamily="18" charset="0"/>
              </a:rPr>
              <a:t>= </a:t>
            </a:r>
            <a:endParaRPr lang="nb-NO" sz="2000">
              <a:latin typeface="Times New Roman" pitchFamily="18" charset="0"/>
            </a:endParaRPr>
          </a:p>
        </p:txBody>
      </p:sp>
      <p:graphicFrame>
        <p:nvGraphicFramePr>
          <p:cNvPr id="153601" name="Object 102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066670499"/>
              </p:ext>
            </p:extLst>
          </p:nvPr>
        </p:nvGraphicFramePr>
        <p:xfrm>
          <a:off x="1257400" y="3957464"/>
          <a:ext cx="2239963" cy="685800"/>
        </p:xfrm>
        <a:graphic>
          <a:graphicData uri="http://schemas.openxmlformats.org/presentationml/2006/ole">
            <p:oleObj spid="_x0000_s153623" name="Formel" r:id="rId4" imgW="1180588" imgH="393529" progId="Equation.3">
              <p:embed/>
            </p:oleObj>
          </a:graphicData>
        </a:graphic>
      </p:graphicFrame>
      <p:sp>
        <p:nvSpPr>
          <p:cNvPr id="54287" name="Rectangle 15"/>
          <p:cNvSpPr>
            <a:spLocks noChangeArrowheads="1"/>
          </p:cNvSpPr>
          <p:nvPr/>
        </p:nvSpPr>
        <p:spPr bwMode="auto">
          <a:xfrm>
            <a:off x="1977480" y="5882680"/>
            <a:ext cx="59912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 dirty="0" err="1">
                <a:latin typeface="Times New Roman" pitchFamily="18" charset="0"/>
              </a:rPr>
              <a:t>Kursfall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emisjonsdag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=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4288" name="AutoShape 16"/>
          <p:cNvSpPr>
            <a:spLocks noChangeArrowheads="1"/>
          </p:cNvSpPr>
          <p:nvPr/>
        </p:nvSpPr>
        <p:spPr bwMode="auto">
          <a:xfrm>
            <a:off x="1329408" y="5984280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4289" name="Rectangle 17"/>
          <p:cNvSpPr>
            <a:spLocks noChangeArrowheads="1"/>
          </p:cNvSpPr>
          <p:nvPr/>
        </p:nvSpPr>
        <p:spPr bwMode="auto">
          <a:xfrm>
            <a:off x="539552" y="548680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10.1 Omsetning av egenkapital -  tegningsretter (forts.)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456692119"/>
              </p:ext>
            </p:extLst>
          </p:nvPr>
        </p:nvGraphicFramePr>
        <p:xfrm>
          <a:off x="1307902" y="5074643"/>
          <a:ext cx="669925" cy="398462"/>
        </p:xfrm>
        <a:graphic>
          <a:graphicData uri="http://schemas.openxmlformats.org/presentationml/2006/ole">
            <p:oleObj spid="_x0000_s153624" name="Equation" r:id="rId5" imgW="317362" imgH="228501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5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autoUpdateAnimBg="0"/>
      <p:bldP spid="54278" grpId="0" autoUpdateAnimBg="0"/>
      <p:bldP spid="54279" grpId="0" autoUpdateAnimBg="0"/>
      <p:bldP spid="54280" grpId="0" autoUpdateAnimBg="0"/>
      <p:bldP spid="54281" grpId="0" autoUpdateAnimBg="0"/>
      <p:bldP spid="54283" grpId="0" autoUpdateAnimBg="0"/>
      <p:bldP spid="54284" grpId="0" autoUpdateAnimBg="0"/>
      <p:bldP spid="54285" grpId="0" autoUpdateAnimBg="0"/>
      <p:bldP spid="54287" grpId="0" autoUpdateAnimBg="0"/>
      <p:bldP spid="5428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1027"/>
          <p:cNvSpPr>
            <a:spLocks noChangeArrowheads="1"/>
          </p:cNvSpPr>
          <p:nvPr/>
        </p:nvSpPr>
        <p:spPr bwMode="auto">
          <a:xfrm>
            <a:off x="990600" y="2057400"/>
            <a:ext cx="6477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Kapitalmarkedets</a:t>
            </a:r>
            <a:r>
              <a:rPr lang="en-US" sz="2000" b="1" dirty="0" smtClean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funksjon</a:t>
            </a:r>
            <a:endParaRPr lang="en-US" sz="2000" b="1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1. </a:t>
            </a:r>
            <a:r>
              <a:rPr lang="en-US" sz="2000" dirty="0" err="1">
                <a:latin typeface="Times New Roman" pitchFamily="18" charset="0"/>
              </a:rPr>
              <a:t>Kanalisere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samle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kapital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2. </a:t>
            </a:r>
            <a:r>
              <a:rPr lang="en-US" sz="2000" dirty="0" err="1">
                <a:latin typeface="Times New Roman" pitchFamily="18" charset="0"/>
              </a:rPr>
              <a:t>Omfordele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spre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risiko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3. </a:t>
            </a:r>
            <a:r>
              <a:rPr lang="en-US" sz="2000" dirty="0" err="1">
                <a:latin typeface="Times New Roman" pitchFamily="18" charset="0"/>
              </a:rPr>
              <a:t>Verdsette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prise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økonomisk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virksomhet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15364" name="Rectangle 1028"/>
          <p:cNvSpPr>
            <a:spLocks noChangeArrowheads="1"/>
          </p:cNvSpPr>
          <p:nvPr/>
        </p:nvSpPr>
        <p:spPr bwMode="auto">
          <a:xfrm>
            <a:off x="714375" y="1066800"/>
            <a:ext cx="411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1. Innledning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5369" name="Rectangle 1033"/>
          <p:cNvSpPr>
            <a:spLocks noChangeArrowheads="1"/>
          </p:cNvSpPr>
          <p:nvPr/>
        </p:nvSpPr>
        <p:spPr bwMode="auto">
          <a:xfrm>
            <a:off x="1400175" y="4616450"/>
            <a:ext cx="7239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Bokverdi</a:t>
            </a:r>
            <a:r>
              <a:rPr lang="en-US" sz="2000" dirty="0">
                <a:latin typeface="Times New Roman" pitchFamily="18" charset="0"/>
              </a:rPr>
              <a:t> vs. </a:t>
            </a:r>
            <a:r>
              <a:rPr lang="en-US" sz="2000" dirty="0" err="1">
                <a:latin typeface="Times New Roman" pitchFamily="18" charset="0"/>
              </a:rPr>
              <a:t>markedsverdi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gjeld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egenkapital</a:t>
            </a:r>
            <a:r>
              <a:rPr lang="en-US" sz="2000" dirty="0">
                <a:latin typeface="Times New Roman" pitchFamily="18" charset="0"/>
              </a:rPr>
              <a:t>:  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    Vi </a:t>
            </a:r>
            <a:r>
              <a:rPr lang="en-US" sz="2000" dirty="0" err="1">
                <a:latin typeface="Times New Roman" pitchFamily="18" charset="0"/>
              </a:rPr>
              <a:t>bruker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observert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markedsverdi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hvis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mulig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ofte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ikke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mulig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15370" name="Rectangle 1034"/>
          <p:cNvSpPr>
            <a:spLocks noChangeArrowheads="1"/>
          </p:cNvSpPr>
          <p:nvPr/>
        </p:nvSpPr>
        <p:spPr bwMode="auto">
          <a:xfrm>
            <a:off x="1066800" y="4114800"/>
            <a:ext cx="525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Verdsette</a:t>
            </a:r>
            <a:r>
              <a:rPr lang="en-US" sz="2000" b="1" dirty="0" smtClean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gjeld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og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egenkapital</a:t>
            </a:r>
            <a:endParaRPr lang="en-US" sz="2000" b="1" dirty="0">
              <a:latin typeface="Times New Roman" pitchFamily="18" charset="0"/>
            </a:endParaRPr>
          </a:p>
        </p:txBody>
      </p:sp>
      <p:pic>
        <p:nvPicPr>
          <p:cNvPr id="15375" name="Picture 1039" descr="D:\programfiler\Microsoft Office\Clipart\standard\stddir1\BD06487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12038" y="1066800"/>
            <a:ext cx="1350962" cy="10604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9" grpId="0" autoUpdateAnimBg="0"/>
      <p:bldP spid="15370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817365" y="857672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</a:rPr>
              <a:t>	Eksempel </a:t>
            </a:r>
            <a:r>
              <a:rPr lang="en-US" sz="2000">
                <a:latin typeface="Times New Roman" pitchFamily="18" charset="0"/>
              </a:rPr>
              <a:t>(forts.):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1165027" y="1298997"/>
            <a:ext cx="7543800" cy="1066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Du kan kjøpe i emisjonen for		 -  250,00  (P</a:t>
            </a:r>
            <a:r>
              <a:rPr lang="en-US" sz="2000" baseline="-25000">
                <a:latin typeface="Times New Roman" pitchFamily="18" charset="0"/>
              </a:rPr>
              <a:t>e</a:t>
            </a:r>
            <a:r>
              <a:rPr lang="en-US" sz="2000">
                <a:latin typeface="Times New Roman" pitchFamily="18" charset="0"/>
              </a:rPr>
              <a:t>)</a:t>
            </a:r>
          </a:p>
          <a:p>
            <a:pPr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og deretter selge for			+  </a:t>
            </a:r>
            <a:r>
              <a:rPr lang="en-US" sz="2000" u="sng">
                <a:latin typeface="Times New Roman" pitchFamily="18" charset="0"/>
              </a:rPr>
              <a:t>285,71  (P</a:t>
            </a:r>
            <a:r>
              <a:rPr lang="en-US" sz="2000" u="sng" baseline="-25000">
                <a:latin typeface="Times New Roman" pitchFamily="18" charset="0"/>
              </a:rPr>
              <a:t>X</a:t>
            </a:r>
            <a:r>
              <a:rPr lang="en-US" sz="2000" u="sng">
                <a:latin typeface="Times New Roman" pitchFamily="18" charset="0"/>
              </a:rPr>
              <a:t>)</a:t>
            </a:r>
          </a:p>
          <a:p>
            <a:pPr algn="l" eaLnBrk="1" hangingPunct="1">
              <a:spcBef>
                <a:spcPct val="10000"/>
              </a:spcBef>
            </a:pPr>
            <a:r>
              <a:rPr lang="nb-NO" sz="2000">
                <a:latin typeface="Times New Roman" pitchFamily="18" charset="0"/>
              </a:rPr>
              <a:t>Netto					=    35,71</a:t>
            </a:r>
            <a:endParaRPr lang="nb-NO" sz="2000" u="sng">
              <a:latin typeface="Times New Roman" pitchFamily="18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1177727" y="2457872"/>
            <a:ext cx="708660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Nye aksjonærer er derfor villige til å betale P</a:t>
            </a:r>
            <a:r>
              <a:rPr lang="en-US" sz="2000" baseline="-25000">
                <a:latin typeface="Times New Roman" pitchFamily="18" charset="0"/>
              </a:rPr>
              <a:t>X </a:t>
            </a:r>
            <a:r>
              <a:rPr lang="en-US" sz="2000">
                <a:latin typeface="Times New Roman" pitchFamily="18" charset="0"/>
              </a:rPr>
              <a:t>- P</a:t>
            </a:r>
            <a:r>
              <a:rPr lang="en-US" sz="2000" baseline="-25000">
                <a:latin typeface="Times New Roman" pitchFamily="18" charset="0"/>
              </a:rPr>
              <a:t>e </a:t>
            </a:r>
            <a:r>
              <a:rPr lang="en-US" sz="2000">
                <a:latin typeface="Times New Roman" pitchFamily="18" charset="0"/>
              </a:rPr>
              <a:t>for retten til å kjøpe en aksje (T</a:t>
            </a:r>
            <a:r>
              <a:rPr lang="en-US" sz="2000" baseline="-25000">
                <a:latin typeface="Times New Roman" pitchFamily="18" charset="0"/>
              </a:rPr>
              <a:t>n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1177727" y="3143672"/>
            <a:ext cx="7239000" cy="7318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Vi trenger n/m retter for å kjøpe en aksje: 50’/20’ = 2,5.  Verdi </a:t>
            </a:r>
          </a:p>
          <a:p>
            <a:pPr algn="l" eaLnBrk="1" hangingPunct="1">
              <a:spcBef>
                <a:spcPct val="10000"/>
              </a:spcBef>
            </a:pPr>
            <a:r>
              <a:rPr lang="en-US" sz="2000" u="sng">
                <a:latin typeface="Times New Roman" pitchFamily="18" charset="0"/>
              </a:rPr>
              <a:t>pr. rett</a:t>
            </a:r>
            <a:r>
              <a:rPr lang="en-US" sz="2000">
                <a:latin typeface="Times New Roman" pitchFamily="18" charset="0"/>
              </a:rPr>
              <a:t> er derfor</a:t>
            </a:r>
            <a:endParaRPr lang="nb-NO" sz="2000">
              <a:latin typeface="Times New Roman" pitchFamily="18" charset="0"/>
            </a:endParaRPr>
          </a:p>
        </p:txBody>
      </p:sp>
      <p:graphicFrame>
        <p:nvGraphicFramePr>
          <p:cNvPr id="154624" name="Object 1024"/>
          <p:cNvGraphicFramePr>
            <a:graphicFrameLocks noChangeAspect="1"/>
          </p:cNvGraphicFramePr>
          <p:nvPr/>
        </p:nvGraphicFramePr>
        <p:xfrm>
          <a:off x="2666802" y="3829472"/>
          <a:ext cx="3419475" cy="685800"/>
        </p:xfrm>
        <a:graphic>
          <a:graphicData uri="http://schemas.openxmlformats.org/presentationml/2006/ole">
            <p:oleObj spid="_x0000_s154654" name="Formel" r:id="rId4" imgW="1803400" imgH="393700" progId="Equation.3">
              <p:embed/>
            </p:oleObj>
          </a:graphicData>
        </a:graphic>
      </p:graphicFrame>
      <p:sp>
        <p:nvSpPr>
          <p:cNvPr id="55304" name="AutoShape 8"/>
          <p:cNvSpPr>
            <a:spLocks noChangeArrowheads="1"/>
          </p:cNvSpPr>
          <p:nvPr/>
        </p:nvSpPr>
        <p:spPr bwMode="auto">
          <a:xfrm>
            <a:off x="1939727" y="4058072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1177727" y="4743872"/>
            <a:ext cx="72390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Vi setter inn for verdien av P</a:t>
            </a:r>
            <a:r>
              <a:rPr lang="en-US" sz="2000" baseline="-25000">
                <a:latin typeface="Times New Roman" pitchFamily="18" charset="0"/>
              </a:rPr>
              <a:t>X </a:t>
            </a:r>
            <a:r>
              <a:rPr lang="en-US" sz="2000">
                <a:latin typeface="Times New Roman" pitchFamily="18" charset="0"/>
              </a:rPr>
              <a:t>fra tidligere formel:</a:t>
            </a:r>
            <a:endParaRPr lang="nb-NO" sz="2000">
              <a:latin typeface="Times New Roman" pitchFamily="18" charset="0"/>
            </a:endParaRPr>
          </a:p>
        </p:txBody>
      </p:sp>
      <p:graphicFrame>
        <p:nvGraphicFramePr>
          <p:cNvPr id="154625" name="Object 1025"/>
          <p:cNvGraphicFramePr>
            <a:graphicFrameLocks noChangeAspect="1"/>
          </p:cNvGraphicFramePr>
          <p:nvPr/>
        </p:nvGraphicFramePr>
        <p:xfrm>
          <a:off x="1295202" y="5289972"/>
          <a:ext cx="3876675" cy="796925"/>
        </p:xfrm>
        <a:graphic>
          <a:graphicData uri="http://schemas.openxmlformats.org/presentationml/2006/ole">
            <p:oleObj spid="_x0000_s154655" name="Formel" r:id="rId5" imgW="2044700" imgH="457200" progId="Equation.3">
              <p:embed/>
            </p:oleObj>
          </a:graphicData>
        </a:graphic>
      </p:graphicFrame>
      <p:graphicFrame>
        <p:nvGraphicFramePr>
          <p:cNvPr id="154626" name="Object 1026"/>
          <p:cNvGraphicFramePr>
            <a:graphicFrameLocks noChangeAspect="1"/>
          </p:cNvGraphicFramePr>
          <p:nvPr/>
        </p:nvGraphicFramePr>
        <p:xfrm>
          <a:off x="6206927" y="5331247"/>
          <a:ext cx="1516063" cy="685800"/>
        </p:xfrm>
        <a:graphic>
          <a:graphicData uri="http://schemas.openxmlformats.org/presentationml/2006/ole">
            <p:oleObj spid="_x0000_s154656" name="Formel" r:id="rId6" imgW="799753" imgH="393529" progId="Equation.3">
              <p:embed/>
            </p:oleObj>
          </a:graphicData>
        </a:graphic>
      </p:graphicFrame>
      <p:sp>
        <p:nvSpPr>
          <p:cNvPr id="55308" name="Rectangle 12"/>
          <p:cNvSpPr>
            <a:spLocks noChangeArrowheads="1"/>
          </p:cNvSpPr>
          <p:nvPr/>
        </p:nvSpPr>
        <p:spPr bwMode="auto">
          <a:xfrm>
            <a:off x="4454327" y="4346997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N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5309" name="Oval 13"/>
          <p:cNvSpPr>
            <a:spLocks noChangeArrowheads="1"/>
          </p:cNvSpPr>
          <p:nvPr/>
        </p:nvSpPr>
        <p:spPr bwMode="auto">
          <a:xfrm>
            <a:off x="3311327" y="4210472"/>
            <a:ext cx="762000" cy="304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4035227" y="4439072"/>
            <a:ext cx="4572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55311" name="AutoShape 15"/>
          <p:cNvSpPr>
            <a:spLocks noChangeArrowheads="1"/>
          </p:cNvSpPr>
          <p:nvPr/>
        </p:nvSpPr>
        <p:spPr bwMode="auto">
          <a:xfrm>
            <a:off x="5443340" y="5518572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5312" name="Rectangle 16"/>
          <p:cNvSpPr>
            <a:spLocks noChangeArrowheads="1"/>
          </p:cNvSpPr>
          <p:nvPr/>
        </p:nvSpPr>
        <p:spPr bwMode="auto">
          <a:xfrm>
            <a:off x="4376540" y="5959897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P</a:t>
            </a:r>
            <a:r>
              <a:rPr lang="en-US" sz="2000" baseline="-25000">
                <a:latin typeface="Times New Roman" pitchFamily="18" charset="0"/>
              </a:rPr>
              <a:t>X</a:t>
            </a:r>
            <a:endParaRPr lang="nb-NO" sz="2000" baseline="-25000">
              <a:latin typeface="Times New Roman" pitchFamily="18" charset="0"/>
            </a:endParaRPr>
          </a:p>
        </p:txBody>
      </p:sp>
      <p:sp>
        <p:nvSpPr>
          <p:cNvPr id="55313" name="Oval 17"/>
          <p:cNvSpPr>
            <a:spLocks noChangeArrowheads="1"/>
          </p:cNvSpPr>
          <p:nvPr/>
        </p:nvSpPr>
        <p:spPr bwMode="auto">
          <a:xfrm>
            <a:off x="2090540" y="5124872"/>
            <a:ext cx="1676400" cy="1003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5314" name="Line 18"/>
          <p:cNvSpPr>
            <a:spLocks noChangeShapeType="1"/>
          </p:cNvSpPr>
          <p:nvPr/>
        </p:nvSpPr>
        <p:spPr bwMode="auto">
          <a:xfrm>
            <a:off x="3538340" y="5975772"/>
            <a:ext cx="8382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55315" name="Rectangle 19"/>
          <p:cNvSpPr>
            <a:spLocks noChangeArrowheads="1"/>
          </p:cNvSpPr>
          <p:nvPr/>
        </p:nvSpPr>
        <p:spPr bwMode="auto">
          <a:xfrm>
            <a:off x="6816527" y="4362872"/>
            <a:ext cx="181610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Merk: P</a:t>
            </a:r>
            <a:r>
              <a:rPr lang="en-US" sz="2000" baseline="-25000">
                <a:latin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</a:rPr>
              <a:t>er blitt borte!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5316" name="Line 20"/>
          <p:cNvSpPr>
            <a:spLocks noChangeShapeType="1"/>
          </p:cNvSpPr>
          <p:nvPr/>
        </p:nvSpPr>
        <p:spPr bwMode="auto">
          <a:xfrm flipV="1">
            <a:off x="7426127" y="4972472"/>
            <a:ext cx="1524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55317" name="Rectangle 21"/>
          <p:cNvSpPr>
            <a:spLocks noChangeArrowheads="1"/>
          </p:cNvSpPr>
          <p:nvPr/>
        </p:nvSpPr>
        <p:spPr bwMode="auto">
          <a:xfrm>
            <a:off x="539552" y="476672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10.1 Omsetning av egenkapital -  tegningsretter (forts.)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 autoUpdateAnimBg="0"/>
      <p:bldP spid="55304" grpId="0" animBg="1"/>
      <p:bldP spid="55305" grpId="0" autoUpdateAnimBg="0"/>
      <p:bldP spid="55308" grpId="0" autoUpdateAnimBg="0"/>
      <p:bldP spid="55309" grpId="0" animBg="1"/>
      <p:bldP spid="55310" grpId="0" animBg="1"/>
      <p:bldP spid="55311" grpId="0" animBg="1"/>
      <p:bldP spid="55312" grpId="0" autoUpdateAnimBg="0"/>
      <p:bldP spid="55313" grpId="0" animBg="1"/>
      <p:bldP spid="55314" grpId="0" animBg="1"/>
      <p:bldP spid="55315" grpId="0" autoUpdateAnimBg="0"/>
      <p:bldP spid="5531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1323975" y="1539280"/>
            <a:ext cx="7086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 eaLnBrk="1" hangingPunct="1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Hva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verdien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tegningsrett</a:t>
            </a:r>
            <a:r>
              <a:rPr lang="en-US" sz="2000" dirty="0">
                <a:latin typeface="Times New Roman" pitchFamily="18" charset="0"/>
              </a:rPr>
              <a:t> -  </a:t>
            </a:r>
            <a:r>
              <a:rPr lang="en-US" sz="2000" dirty="0" err="1">
                <a:latin typeface="Times New Roman" pitchFamily="18" charset="0"/>
              </a:rPr>
              <a:t>T</a:t>
            </a:r>
            <a:r>
              <a:rPr lang="en-US" sz="2000" baseline="-25000" dirty="0" err="1">
                <a:latin typeface="Times New Roman" pitchFamily="18" charset="0"/>
              </a:rPr>
              <a:t>n</a:t>
            </a:r>
            <a:r>
              <a:rPr lang="en-US" sz="2000" dirty="0">
                <a:latin typeface="Times New Roman" pitchFamily="18" charset="0"/>
              </a:rPr>
              <a:t>?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2200275" y="2072680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300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1590675" y="2075855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P</a:t>
            </a:r>
            <a:r>
              <a:rPr lang="en-US" sz="2000" baseline="-25000">
                <a:latin typeface="Times New Roman" pitchFamily="18" charset="0"/>
              </a:rPr>
              <a:t>0 </a:t>
            </a:r>
            <a:r>
              <a:rPr lang="en-US" sz="2000">
                <a:latin typeface="Times New Roman" pitchFamily="18" charset="0"/>
              </a:rPr>
              <a:t>= 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3686175" y="2075855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250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076575" y="2079030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P</a:t>
            </a:r>
            <a:r>
              <a:rPr lang="en-US" sz="2000" baseline="-25000">
                <a:latin typeface="Times New Roman" pitchFamily="18" charset="0"/>
              </a:rPr>
              <a:t>e </a:t>
            </a:r>
            <a:r>
              <a:rPr lang="en-US" sz="2000">
                <a:latin typeface="Times New Roman" pitchFamily="18" charset="0"/>
              </a:rPr>
              <a:t>= 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4600575" y="2072680"/>
            <a:ext cx="38862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 dirty="0">
                <a:latin typeface="Times New Roman" pitchFamily="18" charset="0"/>
              </a:rPr>
              <a:t>N = n/m = </a:t>
            </a:r>
            <a:r>
              <a:rPr lang="en-US" sz="2000" dirty="0" smtClean="0">
                <a:latin typeface="Times New Roman" pitchFamily="18" charset="0"/>
              </a:rPr>
              <a:t>50 000/20 000 </a:t>
            </a:r>
            <a:r>
              <a:rPr lang="en-US" sz="2000" dirty="0">
                <a:latin typeface="Times New Roman" pitchFamily="18" charset="0"/>
              </a:rPr>
              <a:t>= 2,5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6330" name="AutoShape 10"/>
          <p:cNvSpPr>
            <a:spLocks noChangeArrowheads="1"/>
          </p:cNvSpPr>
          <p:nvPr/>
        </p:nvSpPr>
        <p:spPr bwMode="auto">
          <a:xfrm>
            <a:off x="1781175" y="3199805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1552575" y="4076105"/>
            <a:ext cx="49244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Tilsvarer P</a:t>
            </a:r>
            <a:r>
              <a:rPr lang="en-US" sz="2000" baseline="-25000">
                <a:latin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</a:rPr>
              <a:t>  - P</a:t>
            </a:r>
            <a:r>
              <a:rPr lang="en-US" sz="2000" baseline="-25000">
                <a:latin typeface="Times New Roman" pitchFamily="18" charset="0"/>
              </a:rPr>
              <a:t>e </a:t>
            </a:r>
            <a:r>
              <a:rPr lang="en-US" sz="2000">
                <a:latin typeface="Times New Roman" pitchFamily="18" charset="0"/>
              </a:rPr>
              <a:t>: 285,71 – 250 =</a:t>
            </a:r>
          </a:p>
        </p:txBody>
      </p:sp>
      <p:sp>
        <p:nvSpPr>
          <p:cNvPr id="56332" name="Oval 12"/>
          <p:cNvSpPr>
            <a:spLocks noChangeArrowheads="1"/>
          </p:cNvSpPr>
          <p:nvPr/>
        </p:nvSpPr>
        <p:spPr bwMode="auto">
          <a:xfrm>
            <a:off x="5502275" y="3149005"/>
            <a:ext cx="762000" cy="304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grpSp>
        <p:nvGrpSpPr>
          <p:cNvPr id="56342" name="Group 22"/>
          <p:cNvGrpSpPr>
            <a:grpSpLocks/>
          </p:cNvGrpSpPr>
          <p:nvPr/>
        </p:nvGrpSpPr>
        <p:grpSpPr bwMode="auto">
          <a:xfrm>
            <a:off x="6226175" y="3406180"/>
            <a:ext cx="965200" cy="723900"/>
            <a:chOff x="4144" y="2424"/>
            <a:chExt cx="608" cy="456"/>
          </a:xfrm>
        </p:grpSpPr>
        <p:sp>
          <p:nvSpPr>
            <p:cNvPr id="56333" name="Line 13"/>
            <p:cNvSpPr>
              <a:spLocks noChangeShapeType="1"/>
            </p:cNvSpPr>
            <p:nvPr/>
          </p:nvSpPr>
          <p:spPr bwMode="auto">
            <a:xfrm>
              <a:off x="4144" y="2424"/>
              <a:ext cx="216" cy="1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56334" name="Line 14"/>
            <p:cNvSpPr>
              <a:spLocks noChangeShapeType="1"/>
            </p:cNvSpPr>
            <p:nvPr/>
          </p:nvSpPr>
          <p:spPr bwMode="auto">
            <a:xfrm>
              <a:off x="4560" y="2736"/>
              <a:ext cx="144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56335" name="Rectangle 15"/>
            <p:cNvSpPr>
              <a:spLocks noChangeArrowheads="1"/>
            </p:cNvSpPr>
            <p:nvPr/>
          </p:nvSpPr>
          <p:spPr bwMode="auto">
            <a:xfrm>
              <a:off x="4320" y="2534"/>
              <a:ext cx="432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b="1" baseline="30000">
                  <a:latin typeface="Times New Roman" pitchFamily="18" charset="0"/>
                </a:rPr>
                <a:t>.</a:t>
              </a:r>
              <a:r>
                <a:rPr lang="en-US" sz="2000">
                  <a:latin typeface="Times New Roman" pitchFamily="18" charset="0"/>
                </a:rPr>
                <a:t>2,5</a:t>
              </a:r>
              <a:endParaRPr lang="nb-NO" sz="2000">
                <a:latin typeface="Times New Roman" pitchFamily="18" charset="0"/>
              </a:endParaRPr>
            </a:p>
          </p:txBody>
        </p:sp>
      </p:grpSp>
      <p:sp>
        <p:nvSpPr>
          <p:cNvPr id="56337" name="AutoShape 17"/>
          <p:cNvSpPr>
            <a:spLocks noChangeArrowheads="1"/>
          </p:cNvSpPr>
          <p:nvPr/>
        </p:nvSpPr>
        <p:spPr bwMode="auto">
          <a:xfrm>
            <a:off x="1781175" y="5019080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6338" name="Rectangle 18"/>
          <p:cNvSpPr>
            <a:spLocks noChangeArrowheads="1"/>
          </p:cNvSpPr>
          <p:nvPr/>
        </p:nvSpPr>
        <p:spPr bwMode="auto">
          <a:xfrm>
            <a:off x="2466975" y="4892080"/>
            <a:ext cx="5791200" cy="1371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Eierne er fullt ut blitt kompensert for kursfallet selv om de ikke benytter seg av tegningsretten!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2000" u="sng">
                <a:latin typeface="Times New Roman" pitchFamily="18" charset="0"/>
              </a:rPr>
              <a:t>Men</a:t>
            </a:r>
            <a:r>
              <a:rPr lang="en-US" sz="2000">
                <a:latin typeface="Times New Roman" pitchFamily="18" charset="0"/>
              </a:rPr>
              <a:t>: De blir ikke kompensert dersom de verken selger tegningsretten eller bruker den selv</a:t>
            </a:r>
          </a:p>
        </p:txBody>
      </p:sp>
      <p:sp>
        <p:nvSpPr>
          <p:cNvPr id="56340" name="Rectangle 20"/>
          <p:cNvSpPr>
            <a:spLocks noChangeArrowheads="1"/>
          </p:cNvSpPr>
          <p:nvPr/>
        </p:nvSpPr>
        <p:spPr bwMode="auto">
          <a:xfrm>
            <a:off x="990600" y="108208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</a:rPr>
              <a:t>	Eksempel </a:t>
            </a:r>
            <a:r>
              <a:rPr lang="en-US" sz="2000">
                <a:latin typeface="Times New Roman" pitchFamily="18" charset="0"/>
              </a:rPr>
              <a:t>(forts.):</a:t>
            </a:r>
          </a:p>
        </p:txBody>
      </p:sp>
      <p:sp>
        <p:nvSpPr>
          <p:cNvPr id="56341" name="Rectangle 21"/>
          <p:cNvSpPr>
            <a:spLocks noChangeArrowheads="1"/>
          </p:cNvSpPr>
          <p:nvPr/>
        </p:nvSpPr>
        <p:spPr bwMode="auto">
          <a:xfrm>
            <a:off x="671513" y="548680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10.1 Omsetning av egenkapital -  tegningsretter (forts.)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62512717"/>
              </p:ext>
            </p:extLst>
          </p:nvPr>
        </p:nvGraphicFramePr>
        <p:xfrm>
          <a:off x="2527300" y="3009305"/>
          <a:ext cx="1684338" cy="685800"/>
        </p:xfrm>
        <a:graphic>
          <a:graphicData uri="http://schemas.openxmlformats.org/presentationml/2006/ole">
            <p:oleObj spid="_x0000_s155661" name="Equation" r:id="rId4" imgW="888614" imgH="393529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0" grpId="0" animBg="1"/>
      <p:bldP spid="56331" grpId="0" autoUpdateAnimBg="0"/>
      <p:bldP spid="56332" grpId="0" animBg="1"/>
      <p:bldP spid="56337" grpId="0" animBg="1"/>
      <p:bldP spid="56338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1297360" y="1467272"/>
            <a:ext cx="6096000" cy="762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Hva hvis emisjonskursen settes til 100 i stedet for 250?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Er dette i favør av nye eiere og i disfavør av de gamle?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373560" y="2411835"/>
            <a:ext cx="531912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1" hangingPunct="1"/>
            <a:r>
              <a:rPr lang="en-US" sz="2000" dirty="0">
                <a:latin typeface="Times New Roman" pitchFamily="18" charset="0"/>
              </a:rPr>
              <a:t>n =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1852985" y="2411835"/>
            <a:ext cx="226377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dirty="0">
                <a:latin typeface="Times New Roman" pitchFamily="18" charset="0"/>
              </a:rPr>
              <a:t>5 mill./100 = </a:t>
            </a:r>
            <a:r>
              <a:rPr lang="en-US" sz="2000" dirty="0" smtClean="0">
                <a:latin typeface="Times New Roman" pitchFamily="18" charset="0"/>
              </a:rPr>
              <a:t>50 000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4421560" y="2381672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 dirty="0">
                <a:latin typeface="Times New Roman" pitchFamily="18" charset="0"/>
              </a:rPr>
              <a:t>m =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5027491" y="2381672"/>
            <a:ext cx="889988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dirty="0" smtClean="0">
                <a:latin typeface="Times New Roman" pitchFamily="18" charset="0"/>
              </a:rPr>
              <a:t>20 000</a:t>
            </a:r>
            <a:endParaRPr lang="nb-NO" sz="2000" dirty="0">
              <a:latin typeface="Times New Roman" pitchFamily="18" charset="0"/>
            </a:endParaRP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1983160" y="2911897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300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1373560" y="2915072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P</a:t>
            </a:r>
            <a:r>
              <a:rPr lang="en-US" sz="2000" baseline="-25000">
                <a:latin typeface="Times New Roman" pitchFamily="18" charset="0"/>
              </a:rPr>
              <a:t>0 </a:t>
            </a:r>
            <a:r>
              <a:rPr lang="en-US" sz="2000">
                <a:latin typeface="Times New Roman" pitchFamily="18" charset="0"/>
              </a:rPr>
              <a:t>= 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5069260" y="2915072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100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4459660" y="2918247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 dirty="0" err="1">
                <a:latin typeface="Times New Roman" pitchFamily="18" charset="0"/>
              </a:rPr>
              <a:t>P</a:t>
            </a:r>
            <a:r>
              <a:rPr lang="en-US" sz="2000" baseline="-25000" dirty="0" err="1">
                <a:latin typeface="Times New Roman" pitchFamily="18" charset="0"/>
              </a:rPr>
              <a:t>e</a:t>
            </a:r>
            <a:r>
              <a:rPr lang="en-US" sz="2000" baseline="-25000" dirty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= </a:t>
            </a:r>
            <a:endParaRPr lang="nb-NO" sz="2000" dirty="0">
              <a:latin typeface="Times New Roman" pitchFamily="18" charset="0"/>
            </a:endParaRPr>
          </a:p>
        </p:txBody>
      </p:sp>
      <p:graphicFrame>
        <p:nvGraphicFramePr>
          <p:cNvPr id="156672" name="Object 1024"/>
          <p:cNvGraphicFramePr>
            <a:graphicFrameLocks noChangeAspect="1"/>
          </p:cNvGraphicFramePr>
          <p:nvPr/>
        </p:nvGraphicFramePr>
        <p:xfrm>
          <a:off x="6220198" y="2457872"/>
          <a:ext cx="2239962" cy="685800"/>
        </p:xfrm>
        <a:graphic>
          <a:graphicData uri="http://schemas.openxmlformats.org/presentationml/2006/ole">
            <p:oleObj spid="_x0000_s156702" name="Formel" r:id="rId4" imgW="1180588" imgH="393529" progId="Equation.3">
              <p:embed/>
            </p:oleObj>
          </a:graphicData>
        </a:graphic>
      </p:graphicFrame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5412160" y="4362872"/>
            <a:ext cx="3429000" cy="762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20000"/>
              </a:spcBef>
            </a:pPr>
            <a:r>
              <a:rPr lang="en-US" sz="2000" dirty="0" err="1">
                <a:latin typeface="Times New Roman" pitchFamily="18" charset="0"/>
              </a:rPr>
              <a:t>Tilsvarer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kursfallet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aksjen</a:t>
            </a:r>
            <a:endParaRPr lang="en-US" sz="2000" dirty="0">
              <a:latin typeface="Times New Roman" pitchFamily="18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sz="2000" dirty="0">
                <a:latin typeface="Times New Roman" pitchFamily="18" charset="0"/>
              </a:rPr>
              <a:t>(300 - 242,86)</a:t>
            </a:r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V="1">
            <a:off x="4764460" y="4808040"/>
            <a:ext cx="62764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b-NO"/>
          </a:p>
        </p:txBody>
      </p:sp>
      <p:grpSp>
        <p:nvGrpSpPr>
          <p:cNvPr id="57365" name="Group 21"/>
          <p:cNvGrpSpPr>
            <a:grpSpLocks/>
          </p:cNvGrpSpPr>
          <p:nvPr/>
        </p:nvGrpSpPr>
        <p:grpSpPr bwMode="auto">
          <a:xfrm>
            <a:off x="6326560" y="3905672"/>
            <a:ext cx="2209800" cy="2286000"/>
            <a:chOff x="4224" y="2784"/>
            <a:chExt cx="1392" cy="1440"/>
          </a:xfrm>
        </p:grpSpPr>
        <p:sp>
          <p:nvSpPr>
            <p:cNvPr id="57362" name="Line 18"/>
            <p:cNvSpPr>
              <a:spLocks noChangeShapeType="1"/>
            </p:cNvSpPr>
            <p:nvPr/>
          </p:nvSpPr>
          <p:spPr bwMode="auto">
            <a:xfrm>
              <a:off x="5616" y="2784"/>
              <a:ext cx="0" cy="144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 flipH="1" flipV="1">
              <a:off x="4224" y="2800"/>
              <a:ext cx="1392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7364" name="Line 20"/>
            <p:cNvSpPr>
              <a:spLocks noChangeShapeType="1"/>
            </p:cNvSpPr>
            <p:nvPr/>
          </p:nvSpPr>
          <p:spPr bwMode="auto">
            <a:xfrm flipH="1" flipV="1">
              <a:off x="4608" y="4176"/>
              <a:ext cx="1008" cy="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sp>
        <p:nvSpPr>
          <p:cNvPr id="57368" name="Rectangle 24"/>
          <p:cNvSpPr>
            <a:spLocks noChangeArrowheads="1"/>
          </p:cNvSpPr>
          <p:nvPr/>
        </p:nvSpPr>
        <p:spPr bwMode="auto">
          <a:xfrm>
            <a:off x="916360" y="1010072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</a:rPr>
              <a:t>	Eksempel </a:t>
            </a:r>
            <a:r>
              <a:rPr lang="en-US" sz="2000">
                <a:latin typeface="Times New Roman" pitchFamily="18" charset="0"/>
              </a:rPr>
              <a:t>(forts.):</a:t>
            </a:r>
          </a:p>
        </p:txBody>
      </p:sp>
      <p:sp>
        <p:nvSpPr>
          <p:cNvPr id="57369" name="Rectangle 25"/>
          <p:cNvSpPr>
            <a:spLocks noChangeArrowheads="1"/>
          </p:cNvSpPr>
          <p:nvPr/>
        </p:nvSpPr>
        <p:spPr bwMode="auto">
          <a:xfrm>
            <a:off x="611560" y="476672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10.1 Omsetning av egenkapital -  tegningsretter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1373560" y="5277272"/>
            <a:ext cx="7010400" cy="113877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20000"/>
              </a:spcBef>
            </a:pPr>
            <a:r>
              <a:rPr lang="en-US" sz="2000" dirty="0">
                <a:latin typeface="Times New Roman" pitchFamily="18" charset="0"/>
              </a:rPr>
              <a:t>Investor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kjøpe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emisjonen</a:t>
            </a:r>
            <a:r>
              <a:rPr lang="en-US" sz="2000" dirty="0">
                <a:latin typeface="Times New Roman" pitchFamily="18" charset="0"/>
              </a:rPr>
              <a:t> for		 </a:t>
            </a:r>
            <a:endParaRPr lang="en-US" sz="2000" dirty="0" smtClean="0">
              <a:latin typeface="Times New Roman" pitchFamily="18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sz="2000" dirty="0" smtClean="0">
                <a:latin typeface="Times New Roman" pitchFamily="18" charset="0"/>
              </a:rPr>
              <a:t>Men </a:t>
            </a:r>
            <a:r>
              <a:rPr lang="en-US" sz="2000" dirty="0" err="1">
                <a:latin typeface="Times New Roman" pitchFamily="18" charset="0"/>
              </a:rPr>
              <a:t>trenger</a:t>
            </a:r>
            <a:r>
              <a:rPr lang="en-US" sz="2000" dirty="0">
                <a:latin typeface="Times New Roman" pitchFamily="18" charset="0"/>
              </a:rPr>
              <a:t> 2,5 </a:t>
            </a:r>
            <a:r>
              <a:rPr lang="en-US" sz="2000" dirty="0" err="1">
                <a:latin typeface="Times New Roman" pitchFamily="18" charset="0"/>
              </a:rPr>
              <a:t>tegningsretter</a:t>
            </a:r>
            <a:r>
              <a:rPr lang="en-US" sz="2000" dirty="0" smtClean="0">
                <a:latin typeface="Times New Roman" pitchFamily="18" charset="0"/>
              </a:rPr>
              <a:t>:</a:t>
            </a:r>
            <a:endParaRPr lang="en-US" sz="2000" u="sng" dirty="0">
              <a:latin typeface="Times New Roman" pitchFamily="18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sz="2000" dirty="0">
                <a:latin typeface="Times New Roman" pitchFamily="18" charset="0"/>
              </a:rPr>
              <a:t>Sum:					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84409536"/>
              </p:ext>
            </p:extLst>
          </p:nvPr>
        </p:nvGraphicFramePr>
        <p:xfrm>
          <a:off x="1402135" y="4461297"/>
          <a:ext cx="1685925" cy="685800"/>
        </p:xfrm>
        <a:graphic>
          <a:graphicData uri="http://schemas.openxmlformats.org/presentationml/2006/ole">
            <p:oleObj spid="_x0000_s156703" name="Equation" r:id="rId5" imgW="888614" imgH="393529" progId="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48601079"/>
              </p:ext>
            </p:extLst>
          </p:nvPr>
        </p:nvGraphicFramePr>
        <p:xfrm>
          <a:off x="1377405" y="3743747"/>
          <a:ext cx="600075" cy="398463"/>
        </p:xfrm>
        <a:graphic>
          <a:graphicData uri="http://schemas.openxmlformats.org/presentationml/2006/ole">
            <p:oleObj spid="_x0000_s156704" name="Equation" r:id="rId6" imgW="317160" imgH="22860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9" grpId="0" autoUpdateAnimBg="0"/>
      <p:bldP spid="57360" grpId="0" animBg="1"/>
      <p:bldP spid="23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7696" name="Object 1024"/>
          <p:cNvGraphicFramePr>
            <a:graphicFrameLocks noChangeAspect="1"/>
          </p:cNvGraphicFramePr>
          <p:nvPr/>
        </p:nvGraphicFramePr>
        <p:xfrm>
          <a:off x="1388865" y="3888904"/>
          <a:ext cx="7058025" cy="1228725"/>
        </p:xfrm>
        <a:graphic>
          <a:graphicData uri="http://schemas.openxmlformats.org/presentationml/2006/ole">
            <p:oleObj spid="_x0000_s157736" name="Regneark" r:id="rId4" imgW="8336160" imgH="1451160" progId="Excel.Sheet.8">
              <p:embed/>
            </p:oleObj>
          </a:graphicData>
        </a:graphic>
      </p:graphicFrame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211065" y="1755304"/>
            <a:ext cx="7086600" cy="762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Emisjonskursen ble satt til 100 i stedet for 250.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Var dette i favør av nye eiere og i disfavør av de gamle?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1896865" y="2517304"/>
            <a:ext cx="2590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 sz="2000">
                <a:latin typeface="Times New Roman" pitchFamily="18" charset="0"/>
              </a:rPr>
              <a:t>Ingen av delene!</a:t>
            </a:r>
            <a:endParaRPr lang="nb-NO" sz="2000">
              <a:latin typeface="Times New Roman" pitchFamily="18" charset="0"/>
            </a:endParaRPr>
          </a:p>
        </p:txBody>
      </p:sp>
      <p:sp>
        <p:nvSpPr>
          <p:cNvPr id="58376" name="AutoShape 8"/>
          <p:cNvSpPr>
            <a:spLocks noChangeArrowheads="1"/>
          </p:cNvSpPr>
          <p:nvPr/>
        </p:nvSpPr>
        <p:spPr bwMode="auto">
          <a:xfrm>
            <a:off x="1363465" y="2622079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8377" name="Rectangle 9"/>
          <p:cNvSpPr>
            <a:spLocks noChangeArrowheads="1"/>
          </p:cNvSpPr>
          <p:nvPr/>
        </p:nvSpPr>
        <p:spPr bwMode="auto">
          <a:xfrm>
            <a:off x="830065" y="1298104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</a:rPr>
              <a:t>	Eksempel </a:t>
            </a:r>
            <a:r>
              <a:rPr lang="en-US" sz="2000">
                <a:latin typeface="Times New Roman" pitchFamily="18" charset="0"/>
              </a:rPr>
              <a:t>(forts.):</a:t>
            </a:r>
          </a:p>
        </p:txBody>
      </p:sp>
      <p:sp>
        <p:nvSpPr>
          <p:cNvPr id="58378" name="Rectangle 10"/>
          <p:cNvSpPr>
            <a:spLocks noChangeArrowheads="1"/>
          </p:cNvSpPr>
          <p:nvPr/>
        </p:nvSpPr>
        <p:spPr bwMode="auto">
          <a:xfrm>
            <a:off x="539552" y="764704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10.1 Omsetning av egenkapital -  tegningsretter (forts.)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157697" name="Object 1025"/>
          <p:cNvGraphicFramePr>
            <a:graphicFrameLocks noChangeAspect="1"/>
          </p:cNvGraphicFramePr>
          <p:nvPr/>
        </p:nvGraphicFramePr>
        <p:xfrm>
          <a:off x="6467277" y="4527079"/>
          <a:ext cx="990600" cy="304800"/>
        </p:xfrm>
        <a:graphic>
          <a:graphicData uri="http://schemas.openxmlformats.org/presentationml/2006/ole">
            <p:oleObj spid="_x0000_s157737" name="Regneark" r:id="rId5" imgW="1170000" imgH="360000" progId="Excel.Sheet.8">
              <p:embed/>
            </p:oleObj>
          </a:graphicData>
        </a:graphic>
      </p:graphicFrame>
      <p:graphicFrame>
        <p:nvGraphicFramePr>
          <p:cNvPr id="157698" name="Object 1026"/>
          <p:cNvGraphicFramePr>
            <a:graphicFrameLocks noChangeAspect="1"/>
          </p:cNvGraphicFramePr>
          <p:nvPr/>
        </p:nvGraphicFramePr>
        <p:xfrm>
          <a:off x="6467277" y="4819179"/>
          <a:ext cx="990600" cy="304800"/>
        </p:xfrm>
        <a:graphic>
          <a:graphicData uri="http://schemas.openxmlformats.org/presentationml/2006/ole">
            <p:oleObj spid="_x0000_s157738" name="Regneark" r:id="rId6" imgW="1170000" imgH="360000" progId="Excel.Sheet.8">
              <p:embed/>
            </p:oleObj>
          </a:graphicData>
        </a:graphic>
      </p:graphicFrame>
      <p:graphicFrame>
        <p:nvGraphicFramePr>
          <p:cNvPr id="157699" name="Object 1027"/>
          <p:cNvGraphicFramePr>
            <a:graphicFrameLocks noChangeAspect="1"/>
          </p:cNvGraphicFramePr>
          <p:nvPr/>
        </p:nvGraphicFramePr>
        <p:xfrm>
          <a:off x="7459465" y="4523904"/>
          <a:ext cx="990600" cy="600075"/>
        </p:xfrm>
        <a:graphic>
          <a:graphicData uri="http://schemas.openxmlformats.org/presentationml/2006/ole">
            <p:oleObj spid="_x0000_s157739" name="Regneark" r:id="rId7" imgW="1170000" imgH="708840" progId="Excel.Sheet.8">
              <p:embed/>
            </p:oleObj>
          </a:graphicData>
        </a:graphic>
      </p:graphicFrame>
      <p:grpSp>
        <p:nvGrpSpPr>
          <p:cNvPr id="58398" name="Group 30"/>
          <p:cNvGrpSpPr>
            <a:grpSpLocks/>
          </p:cNvGrpSpPr>
          <p:nvPr/>
        </p:nvGrpSpPr>
        <p:grpSpPr bwMode="auto">
          <a:xfrm>
            <a:off x="4411465" y="3431704"/>
            <a:ext cx="2286000" cy="1219200"/>
            <a:chOff x="2928" y="2112"/>
            <a:chExt cx="1440" cy="768"/>
          </a:xfrm>
        </p:grpSpPr>
        <p:sp>
          <p:nvSpPr>
            <p:cNvPr id="58384" name="Rectangle 16"/>
            <p:cNvSpPr>
              <a:spLocks noChangeArrowheads="1"/>
            </p:cNvSpPr>
            <p:nvPr/>
          </p:nvSpPr>
          <p:spPr bwMode="auto">
            <a:xfrm>
              <a:off x="2928" y="2112"/>
              <a:ext cx="1200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000">
                  <a:latin typeface="Times New Roman" pitchFamily="18" charset="0"/>
                </a:rPr>
                <a:t>-14,29 + 14,29</a:t>
              </a:r>
              <a:endParaRPr lang="nb-NO" sz="2000">
                <a:latin typeface="Times New Roman" pitchFamily="18" charset="0"/>
              </a:endParaRPr>
            </a:p>
          </p:txBody>
        </p:sp>
        <p:sp>
          <p:nvSpPr>
            <p:cNvPr id="58388" name="Oval 20"/>
            <p:cNvSpPr>
              <a:spLocks noChangeArrowheads="1"/>
            </p:cNvSpPr>
            <p:nvPr/>
          </p:nvSpPr>
          <p:spPr bwMode="auto">
            <a:xfrm>
              <a:off x="2928" y="2112"/>
              <a:ext cx="1104" cy="2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8390" name="Line 22"/>
            <p:cNvSpPr>
              <a:spLocks noChangeShapeType="1"/>
            </p:cNvSpPr>
            <p:nvPr/>
          </p:nvSpPr>
          <p:spPr bwMode="auto">
            <a:xfrm>
              <a:off x="3936" y="2304"/>
              <a:ext cx="432" cy="5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58399" name="Group 31"/>
          <p:cNvGrpSpPr>
            <a:grpSpLocks/>
          </p:cNvGrpSpPr>
          <p:nvPr/>
        </p:nvGrpSpPr>
        <p:grpSpPr bwMode="auto">
          <a:xfrm>
            <a:off x="6773665" y="3355504"/>
            <a:ext cx="1828800" cy="1117600"/>
            <a:chOff x="4416" y="2064"/>
            <a:chExt cx="1152" cy="704"/>
          </a:xfrm>
        </p:grpSpPr>
        <p:sp>
          <p:nvSpPr>
            <p:cNvPr id="58385" name="Rectangle 17"/>
            <p:cNvSpPr>
              <a:spLocks noChangeArrowheads="1"/>
            </p:cNvSpPr>
            <p:nvPr/>
          </p:nvSpPr>
          <p:spPr bwMode="auto">
            <a:xfrm>
              <a:off x="4464" y="2064"/>
              <a:ext cx="1104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000">
                  <a:latin typeface="Times New Roman" pitchFamily="18" charset="0"/>
                </a:rPr>
                <a:t>-285,71-14,29</a:t>
              </a:r>
              <a:endParaRPr lang="nb-NO" sz="2000">
                <a:latin typeface="Times New Roman" pitchFamily="18" charset="0"/>
              </a:endParaRPr>
            </a:p>
          </p:txBody>
        </p:sp>
        <p:sp>
          <p:nvSpPr>
            <p:cNvPr id="58389" name="Oval 21"/>
            <p:cNvSpPr>
              <a:spLocks noChangeArrowheads="1"/>
            </p:cNvSpPr>
            <p:nvPr/>
          </p:nvSpPr>
          <p:spPr bwMode="auto">
            <a:xfrm>
              <a:off x="4416" y="2064"/>
              <a:ext cx="1104" cy="2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8391" name="Line 23"/>
            <p:cNvSpPr>
              <a:spLocks noChangeShapeType="1"/>
            </p:cNvSpPr>
            <p:nvPr/>
          </p:nvSpPr>
          <p:spPr bwMode="auto">
            <a:xfrm>
              <a:off x="5376" y="2272"/>
              <a:ext cx="0" cy="4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58400" name="Group 32"/>
          <p:cNvGrpSpPr>
            <a:grpSpLocks/>
          </p:cNvGrpSpPr>
          <p:nvPr/>
        </p:nvGrpSpPr>
        <p:grpSpPr bwMode="auto">
          <a:xfrm>
            <a:off x="4487665" y="5031904"/>
            <a:ext cx="2209800" cy="854075"/>
            <a:chOff x="3072" y="3120"/>
            <a:chExt cx="1392" cy="538"/>
          </a:xfrm>
        </p:grpSpPr>
        <p:sp>
          <p:nvSpPr>
            <p:cNvPr id="58392" name="Rectangle 24"/>
            <p:cNvSpPr>
              <a:spLocks noChangeArrowheads="1"/>
            </p:cNvSpPr>
            <p:nvPr/>
          </p:nvSpPr>
          <p:spPr bwMode="auto">
            <a:xfrm>
              <a:off x="3072" y="3408"/>
              <a:ext cx="1200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000">
                  <a:latin typeface="Times New Roman" pitchFamily="18" charset="0"/>
                </a:rPr>
                <a:t>-57,14 +57,14</a:t>
              </a:r>
              <a:endParaRPr lang="nb-NO" sz="2000">
                <a:latin typeface="Times New Roman" pitchFamily="18" charset="0"/>
              </a:endParaRPr>
            </a:p>
          </p:txBody>
        </p:sp>
        <p:sp>
          <p:nvSpPr>
            <p:cNvPr id="58393" name="Oval 25"/>
            <p:cNvSpPr>
              <a:spLocks noChangeArrowheads="1"/>
            </p:cNvSpPr>
            <p:nvPr/>
          </p:nvSpPr>
          <p:spPr bwMode="auto">
            <a:xfrm>
              <a:off x="3072" y="3408"/>
              <a:ext cx="1104" cy="2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8394" name="Line 26"/>
            <p:cNvSpPr>
              <a:spLocks noChangeShapeType="1"/>
            </p:cNvSpPr>
            <p:nvPr/>
          </p:nvSpPr>
          <p:spPr bwMode="auto">
            <a:xfrm flipV="1">
              <a:off x="4080" y="3120"/>
              <a:ext cx="384" cy="3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58403" name="Group 35"/>
          <p:cNvGrpSpPr>
            <a:grpSpLocks/>
          </p:cNvGrpSpPr>
          <p:nvPr/>
        </p:nvGrpSpPr>
        <p:grpSpPr bwMode="auto">
          <a:xfrm>
            <a:off x="6392665" y="5108104"/>
            <a:ext cx="2424112" cy="777875"/>
            <a:chOff x="4320" y="3360"/>
            <a:chExt cx="1527" cy="490"/>
          </a:xfrm>
        </p:grpSpPr>
        <p:sp>
          <p:nvSpPr>
            <p:cNvPr id="58395" name="Rectangle 27"/>
            <p:cNvSpPr>
              <a:spLocks noChangeArrowheads="1"/>
            </p:cNvSpPr>
            <p:nvPr/>
          </p:nvSpPr>
          <p:spPr bwMode="auto">
            <a:xfrm>
              <a:off x="4407" y="3600"/>
              <a:ext cx="1440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000">
                  <a:latin typeface="Times New Roman" pitchFamily="18" charset="0"/>
                </a:rPr>
                <a:t>-242,86 - 57,14</a:t>
              </a:r>
              <a:endParaRPr lang="nb-NO" sz="2000">
                <a:latin typeface="Times New Roman" pitchFamily="18" charset="0"/>
              </a:endParaRPr>
            </a:p>
          </p:txBody>
        </p:sp>
        <p:sp>
          <p:nvSpPr>
            <p:cNvPr id="58396" name="Oval 28"/>
            <p:cNvSpPr>
              <a:spLocks noChangeArrowheads="1"/>
            </p:cNvSpPr>
            <p:nvPr/>
          </p:nvSpPr>
          <p:spPr bwMode="auto">
            <a:xfrm>
              <a:off x="4320" y="3600"/>
              <a:ext cx="1325" cy="2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8397" name="Line 29"/>
            <p:cNvSpPr>
              <a:spLocks noChangeShapeType="1"/>
            </p:cNvSpPr>
            <p:nvPr/>
          </p:nvSpPr>
          <p:spPr bwMode="auto">
            <a:xfrm flipV="1">
              <a:off x="5530" y="3360"/>
              <a:ext cx="0" cy="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sp>
        <p:nvSpPr>
          <p:cNvPr id="58402" name="Rectangle 34"/>
          <p:cNvSpPr>
            <a:spLocks noChangeArrowheads="1"/>
          </p:cNvSpPr>
          <p:nvPr/>
        </p:nvSpPr>
        <p:spPr bwMode="auto">
          <a:xfrm>
            <a:off x="1242815" y="3004667"/>
            <a:ext cx="172085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</a:rPr>
              <a:t>Sammendrag: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7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8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8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8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autoUpdateAnimBg="0"/>
      <p:bldP spid="58376" grpId="0" animBg="1"/>
      <p:bldP spid="58402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249735" y="901552"/>
            <a:ext cx="7086600" cy="540147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lnSpc>
                <a:spcPct val="95000"/>
              </a:lnSpc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Med </a:t>
            </a:r>
            <a:r>
              <a:rPr lang="en-US" sz="2000" dirty="0">
                <a:latin typeface="Times New Roman" pitchFamily="18" charset="0"/>
              </a:rPr>
              <a:t>et </a:t>
            </a:r>
            <a:r>
              <a:rPr lang="en-US" sz="2000" dirty="0" err="1">
                <a:latin typeface="Times New Roman" pitchFamily="18" charset="0"/>
              </a:rPr>
              <a:t>gitt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nye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vil</a:t>
            </a:r>
            <a:r>
              <a:rPr lang="en-US" sz="2000" dirty="0">
                <a:latin typeface="Times New Roman" pitchFamily="18" charset="0"/>
              </a:rPr>
              <a:t> vi </a:t>
            </a:r>
            <a:r>
              <a:rPr lang="en-US" sz="2000" dirty="0" err="1">
                <a:latin typeface="Times New Roman" pitchFamily="18" charset="0"/>
              </a:rPr>
              <a:t>alltid</a:t>
            </a:r>
            <a:r>
              <a:rPr lang="en-US" sz="2000" dirty="0">
                <a:latin typeface="Times New Roman" pitchFamily="18" charset="0"/>
              </a:rPr>
              <a:t> se at:</a:t>
            </a:r>
          </a:p>
          <a:p>
            <a:pPr marL="914400" lvl="1" indent="-457200" algn="l" eaLnBrk="1" hangingPunct="1">
              <a:lnSpc>
                <a:spcPct val="95000"/>
              </a:lnSpc>
              <a:spcBef>
                <a:spcPct val="10000"/>
              </a:spcBef>
              <a:buFontTx/>
              <a:buAutoNum type="arabicPeriod"/>
            </a:pPr>
            <a:r>
              <a:rPr lang="en-US" sz="2000" dirty="0" err="1">
                <a:latin typeface="Times New Roman" pitchFamily="18" charset="0"/>
              </a:rPr>
              <a:t>Høy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emisjonskurs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P</a:t>
            </a:r>
            <a:r>
              <a:rPr lang="en-US" sz="2000" baseline="-25000" dirty="0" err="1">
                <a:latin typeface="Times New Roman" pitchFamily="18" charset="0"/>
              </a:rPr>
              <a:t>e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gir</a:t>
            </a:r>
            <a:endParaRPr lang="en-US" sz="2000" dirty="0">
              <a:latin typeface="Times New Roman" pitchFamily="18" charset="0"/>
            </a:endParaRPr>
          </a:p>
          <a:p>
            <a:pPr marL="1371600" lvl="2" indent="-457200" algn="l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	       -  </a:t>
            </a:r>
            <a:r>
              <a:rPr lang="en-US" sz="2000" dirty="0" err="1">
                <a:latin typeface="Times New Roman" pitchFamily="18" charset="0"/>
              </a:rPr>
              <a:t>høy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innbetaling</a:t>
            </a:r>
            <a:r>
              <a:rPr lang="en-US" sz="2000" dirty="0">
                <a:latin typeface="Times New Roman" pitchFamily="18" charset="0"/>
              </a:rPr>
              <a:t> til </a:t>
            </a:r>
            <a:r>
              <a:rPr lang="en-US" sz="2000" dirty="0" err="1">
                <a:latin typeface="Times New Roman" pitchFamily="18" charset="0"/>
              </a:rPr>
              <a:t>selskapet</a:t>
            </a:r>
            <a:r>
              <a:rPr lang="en-US" sz="2000" dirty="0">
                <a:latin typeface="Times New Roman" pitchFamily="18" charset="0"/>
              </a:rPr>
              <a:t>, (</a:t>
            </a:r>
            <a:r>
              <a:rPr lang="en-US" sz="2000" dirty="0" err="1">
                <a:latin typeface="Times New Roman" pitchFamily="18" charset="0"/>
              </a:rPr>
              <a:t>P</a:t>
            </a:r>
            <a:r>
              <a:rPr lang="en-US" sz="2000" baseline="-25000" dirty="0" err="1">
                <a:latin typeface="Times New Roman" pitchFamily="18" charset="0"/>
              </a:rPr>
              <a:t>e</a:t>
            </a:r>
            <a:r>
              <a:rPr lang="en-US" sz="2000" baseline="-25000" dirty="0">
                <a:latin typeface="Times New Roman" pitchFamily="18" charset="0"/>
              </a:rPr>
              <a:t> </a:t>
            </a:r>
            <a:r>
              <a:rPr lang="en-US" sz="2000" baseline="30000" dirty="0">
                <a:latin typeface="Times New Roman" pitchFamily="18" charset="0"/>
              </a:rPr>
              <a:t>. </a:t>
            </a:r>
            <a:r>
              <a:rPr lang="en-US" sz="2000" dirty="0">
                <a:latin typeface="Times New Roman" pitchFamily="18" charset="0"/>
              </a:rPr>
              <a:t>n)</a:t>
            </a:r>
            <a:endParaRPr lang="en-US" sz="2000" baseline="30000" dirty="0">
              <a:latin typeface="Times New Roman" pitchFamily="18" charset="0"/>
            </a:endParaRPr>
          </a:p>
          <a:p>
            <a:pPr marL="914400" lvl="1" indent="-457200" algn="l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	       -  </a:t>
            </a:r>
            <a:r>
              <a:rPr lang="en-US" sz="2000" dirty="0" err="1">
                <a:latin typeface="Times New Roman" pitchFamily="18" charset="0"/>
              </a:rPr>
              <a:t>lav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verdi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tegningsrett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T</a:t>
            </a:r>
            <a:r>
              <a:rPr lang="en-US" sz="2000" baseline="-25000" dirty="0" err="1">
                <a:latin typeface="Times New Roman" pitchFamily="18" charset="0"/>
              </a:rPr>
              <a:t>n</a:t>
            </a:r>
            <a:r>
              <a:rPr lang="en-US" sz="2000" dirty="0">
                <a:latin typeface="Times New Roman" pitchFamily="18" charset="0"/>
              </a:rPr>
              <a:t>)</a:t>
            </a:r>
            <a:r>
              <a:rPr lang="en-US" sz="2000" baseline="-25000" dirty="0">
                <a:latin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</a:endParaRPr>
          </a:p>
          <a:p>
            <a:pPr marL="2286000" lvl="4" indent="-457200" algn="l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-  </a:t>
            </a:r>
            <a:r>
              <a:rPr lang="en-US" sz="2000" dirty="0" err="1">
                <a:latin typeface="Times New Roman" pitchFamily="18" charset="0"/>
              </a:rPr>
              <a:t>høy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aksjekurs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etter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emisjonen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P</a:t>
            </a:r>
            <a:r>
              <a:rPr lang="en-US" sz="2000" baseline="-25000" dirty="0" err="1">
                <a:latin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</a:rPr>
              <a:t>)</a:t>
            </a:r>
          </a:p>
          <a:p>
            <a:pPr marL="914400" lvl="1" indent="-457200" algn="l" eaLnBrk="1" hangingPunct="1">
              <a:lnSpc>
                <a:spcPct val="95000"/>
              </a:lnSpc>
              <a:spcBef>
                <a:spcPct val="10000"/>
              </a:spcBef>
              <a:buFontTx/>
              <a:buAutoNum type="arabicPeriod" startAt="2"/>
            </a:pPr>
            <a:r>
              <a:rPr lang="en-US" sz="2000" dirty="0" err="1">
                <a:latin typeface="Times New Roman" pitchFamily="18" charset="0"/>
              </a:rPr>
              <a:t>Lav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emisjonskurs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P</a:t>
            </a:r>
            <a:r>
              <a:rPr lang="en-US" sz="2000" baseline="-25000" dirty="0" err="1">
                <a:latin typeface="Times New Roman" pitchFamily="18" charset="0"/>
              </a:rPr>
              <a:t>e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gir</a:t>
            </a:r>
            <a:endParaRPr lang="en-US" sz="2000" dirty="0">
              <a:latin typeface="Times New Roman" pitchFamily="18" charset="0"/>
            </a:endParaRPr>
          </a:p>
          <a:p>
            <a:pPr marL="1828800" lvl="3" indent="-457200" algn="l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        -  </a:t>
            </a:r>
            <a:r>
              <a:rPr lang="en-US" sz="2000" dirty="0" err="1">
                <a:latin typeface="Times New Roman" pitchFamily="18" charset="0"/>
              </a:rPr>
              <a:t>lav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innbetaling</a:t>
            </a:r>
            <a:r>
              <a:rPr lang="en-US" sz="2000" dirty="0">
                <a:latin typeface="Times New Roman" pitchFamily="18" charset="0"/>
              </a:rPr>
              <a:t> til </a:t>
            </a:r>
            <a:r>
              <a:rPr lang="en-US" sz="2000" dirty="0" err="1">
                <a:latin typeface="Times New Roman" pitchFamily="18" charset="0"/>
              </a:rPr>
              <a:t>selskapet</a:t>
            </a:r>
            <a:endParaRPr lang="en-US" sz="2000" dirty="0">
              <a:latin typeface="Times New Roman" pitchFamily="18" charset="0"/>
            </a:endParaRPr>
          </a:p>
          <a:p>
            <a:pPr marL="2286000" lvl="4" indent="-457200" algn="l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 -  </a:t>
            </a:r>
            <a:r>
              <a:rPr lang="en-US" sz="2000" dirty="0" err="1">
                <a:latin typeface="Times New Roman" pitchFamily="18" charset="0"/>
              </a:rPr>
              <a:t>høy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verdi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tegningsrett</a:t>
            </a:r>
            <a:endParaRPr lang="en-US" sz="2000" dirty="0">
              <a:latin typeface="Times New Roman" pitchFamily="18" charset="0"/>
            </a:endParaRPr>
          </a:p>
          <a:p>
            <a:pPr marL="2286000" lvl="4" indent="-457200" algn="l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US" sz="2000" baseline="-25000" dirty="0">
                <a:latin typeface="Times New Roman" pitchFamily="18" charset="0"/>
              </a:rPr>
              <a:t>	 </a:t>
            </a:r>
            <a:r>
              <a:rPr lang="en-US" sz="2000" dirty="0">
                <a:latin typeface="Times New Roman" pitchFamily="18" charset="0"/>
              </a:rPr>
              <a:t>-  </a:t>
            </a:r>
            <a:r>
              <a:rPr lang="en-US" sz="2000" dirty="0" err="1">
                <a:latin typeface="Times New Roman" pitchFamily="18" charset="0"/>
              </a:rPr>
              <a:t>lav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aksjekurs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etter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emisjonen</a:t>
            </a:r>
            <a:endParaRPr lang="en-US" sz="2000" dirty="0">
              <a:latin typeface="Times New Roman" pitchFamily="18" charset="0"/>
            </a:endParaRPr>
          </a:p>
          <a:p>
            <a:pPr marL="914400" lvl="1" indent="-457200" algn="l" eaLnBrk="1" hangingPunct="1">
              <a:lnSpc>
                <a:spcPct val="95000"/>
              </a:lnSpc>
              <a:spcBef>
                <a:spcPct val="10000"/>
              </a:spcBef>
              <a:buFontTx/>
              <a:buAutoNum type="arabicPeriod" startAt="2"/>
            </a:pPr>
            <a:r>
              <a:rPr lang="en-US" sz="2000" dirty="0" err="1">
                <a:latin typeface="Times New Roman" pitchFamily="18" charset="0"/>
              </a:rPr>
              <a:t>Emisjonskursen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P</a:t>
            </a:r>
            <a:r>
              <a:rPr lang="en-US" sz="2000" baseline="-25000" dirty="0" err="1">
                <a:latin typeface="Times New Roman" pitchFamily="18" charset="0"/>
              </a:rPr>
              <a:t>e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bestemmer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kursfallet</a:t>
            </a:r>
            <a:r>
              <a:rPr lang="en-US" sz="2000" dirty="0">
                <a:latin typeface="Times New Roman" pitchFamily="18" charset="0"/>
              </a:rPr>
              <a:t> (P</a:t>
            </a:r>
            <a:r>
              <a:rPr lang="en-US" sz="2000" baseline="-25000" dirty="0">
                <a:latin typeface="Times New Roman" pitchFamily="18" charset="0"/>
              </a:rPr>
              <a:t>o</a:t>
            </a:r>
            <a:r>
              <a:rPr lang="en-US" sz="2000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P</a:t>
            </a:r>
            <a:r>
              <a:rPr lang="en-US" sz="2000" baseline="-25000" dirty="0" err="1">
                <a:latin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verdien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tegningsretten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T</a:t>
            </a:r>
            <a:r>
              <a:rPr lang="en-US" sz="2000" baseline="-25000" dirty="0" err="1">
                <a:latin typeface="Times New Roman" pitchFamily="18" charset="0"/>
              </a:rPr>
              <a:t>n</a:t>
            </a:r>
            <a:r>
              <a:rPr lang="en-US" sz="2000" dirty="0">
                <a:latin typeface="Times New Roman" pitchFamily="18" charset="0"/>
              </a:rPr>
              <a:t>).  </a:t>
            </a:r>
            <a:r>
              <a:rPr lang="en-US" sz="2000" dirty="0" err="1">
                <a:latin typeface="Times New Roman" pitchFamily="18" charset="0"/>
              </a:rPr>
              <a:t>Summen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kursfall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verdi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tegningsrett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alltid</a:t>
            </a:r>
            <a:r>
              <a:rPr lang="en-US" sz="2000" dirty="0">
                <a:latin typeface="Times New Roman" pitchFamily="18" charset="0"/>
              </a:rPr>
              <a:t> null</a:t>
            </a:r>
          </a:p>
          <a:p>
            <a:pPr marL="914400" lvl="1" indent="-457200" algn="l" eaLnBrk="1" hangingPunct="1">
              <a:lnSpc>
                <a:spcPct val="95000"/>
              </a:lnSpc>
              <a:spcBef>
                <a:spcPct val="10000"/>
              </a:spcBef>
              <a:buFontTx/>
              <a:buAutoNum type="arabicPeriod" startAt="2"/>
            </a:pPr>
            <a:r>
              <a:rPr lang="en-US" sz="2000" dirty="0">
                <a:latin typeface="Times New Roman" pitchFamily="18" charset="0"/>
              </a:rPr>
              <a:t>Med </a:t>
            </a:r>
            <a:r>
              <a:rPr lang="en-US" sz="2000" dirty="0" err="1">
                <a:latin typeface="Times New Roman" pitchFamily="18" charset="0"/>
              </a:rPr>
              <a:t>samme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verdi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kursfall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tegningsrett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alltid</a:t>
            </a:r>
            <a:r>
              <a:rPr lang="en-US" sz="2000" dirty="0">
                <a:latin typeface="Times New Roman" pitchFamily="18" charset="0"/>
              </a:rPr>
              <a:t> de </a:t>
            </a:r>
            <a:r>
              <a:rPr lang="en-US" sz="2000" dirty="0" err="1">
                <a:latin typeface="Times New Roman" pitchFamily="18" charset="0"/>
              </a:rPr>
              <a:t>gamle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aksjonærers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formue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være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upåvirket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emisjonskursen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forutsatt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bruk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eller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salg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tegningsrett</a:t>
            </a:r>
            <a:r>
              <a:rPr lang="en-US" sz="2000" dirty="0">
                <a:latin typeface="Times New Roman" pitchFamily="18" charset="0"/>
              </a:rPr>
              <a:t>)</a:t>
            </a:r>
          </a:p>
          <a:p>
            <a:pPr marL="914400" lvl="1" indent="-457200" algn="l" eaLnBrk="1" hangingPunct="1">
              <a:lnSpc>
                <a:spcPct val="95000"/>
              </a:lnSpc>
              <a:spcBef>
                <a:spcPct val="10000"/>
              </a:spcBef>
              <a:buFontTx/>
              <a:buAutoNum type="arabicPeriod" startAt="2"/>
            </a:pPr>
            <a:r>
              <a:rPr lang="en-US" sz="2000" dirty="0">
                <a:latin typeface="Times New Roman" pitchFamily="18" charset="0"/>
              </a:rPr>
              <a:t>Nye </a:t>
            </a:r>
            <a:r>
              <a:rPr lang="en-US" sz="2000" dirty="0" err="1">
                <a:latin typeface="Times New Roman" pitchFamily="18" charset="0"/>
              </a:rPr>
              <a:t>aksjonærer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betaler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markedspris</a:t>
            </a:r>
            <a:r>
              <a:rPr lang="en-US" sz="2000" dirty="0">
                <a:latin typeface="Times New Roman" pitchFamily="18" charset="0"/>
              </a:rPr>
              <a:t> for </a:t>
            </a:r>
            <a:r>
              <a:rPr lang="en-US" sz="2000" dirty="0" err="1">
                <a:latin typeface="Times New Roman" pitchFamily="18" charset="0"/>
              </a:rPr>
              <a:t>det</a:t>
            </a:r>
            <a:r>
              <a:rPr lang="en-US" sz="2000" dirty="0">
                <a:latin typeface="Times New Roman" pitchFamily="18" charset="0"/>
              </a:rPr>
              <a:t> de </a:t>
            </a:r>
            <a:r>
              <a:rPr lang="en-US" sz="2000" dirty="0" err="1">
                <a:latin typeface="Times New Roman" pitchFamily="18" charset="0"/>
              </a:rPr>
              <a:t>får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uansett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emisjonskurs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611560" y="404664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10.1 Omsetning av egenkapital -  tegningsretter (forts.)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743272" y="54868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10.2 Omsetning av egenkapital – utbytteaksjer 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819472" y="1172567"/>
            <a:ext cx="8001000" cy="7318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    </a:t>
            </a:r>
            <a:r>
              <a:rPr lang="en-US" sz="2000" dirty="0" err="1" smtClean="0">
                <a:latin typeface="Times New Roman" pitchFamily="18" charset="0"/>
              </a:rPr>
              <a:t>Utbytteaksjer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</a:rPr>
              <a:t>Aksjonærene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velge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mellom</a:t>
            </a:r>
            <a:r>
              <a:rPr lang="en-US" sz="2000" dirty="0">
                <a:latin typeface="Times New Roman" pitchFamily="18" charset="0"/>
              </a:rPr>
              <a:t> å </a:t>
            </a:r>
            <a:r>
              <a:rPr lang="en-US" sz="2000" dirty="0" err="1">
                <a:latin typeface="Times New Roman" pitchFamily="18" charset="0"/>
              </a:rPr>
              <a:t>motta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utbytte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             (</a:t>
            </a:r>
            <a:r>
              <a:rPr lang="en-US" sz="2000" dirty="0" err="1">
                <a:latin typeface="Times New Roman" pitchFamily="18" charset="0"/>
              </a:rPr>
              <a:t>dividende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eller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nye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124272" y="1934567"/>
            <a:ext cx="7391400" cy="1006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:</a:t>
            </a:r>
            <a:r>
              <a:rPr lang="en-US" sz="2000" dirty="0">
                <a:latin typeface="Times New Roman" pitchFamily="18" charset="0"/>
              </a:rPr>
              <a:t>  Din </a:t>
            </a:r>
            <a:r>
              <a:rPr lang="en-US" sz="2000" dirty="0" err="1">
                <a:latin typeface="Times New Roman" pitchFamily="18" charset="0"/>
              </a:rPr>
              <a:t>aksje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gir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utbytte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1000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Alternativt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du </a:t>
            </a:r>
            <a:r>
              <a:rPr lang="en-US" sz="2000" dirty="0" err="1">
                <a:latin typeface="Times New Roman" pitchFamily="18" charset="0"/>
              </a:rPr>
              <a:t>motta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utbytteaksjer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</a:t>
            </a:r>
            <a:r>
              <a:rPr lang="en-US" sz="2000" dirty="0">
                <a:latin typeface="Times New Roman" pitchFamily="18" charset="0"/>
              </a:rPr>
              <a:t> 200.  </a:t>
            </a:r>
            <a:r>
              <a:rPr lang="en-US" sz="2000" dirty="0" err="1">
                <a:latin typeface="Times New Roman" pitchFamily="18" charset="0"/>
              </a:rPr>
              <a:t>Markedspris</a:t>
            </a:r>
            <a:r>
              <a:rPr lang="en-US" sz="2000" dirty="0">
                <a:latin typeface="Times New Roman" pitchFamily="18" charset="0"/>
              </a:rPr>
              <a:t> av </a:t>
            </a:r>
            <a:r>
              <a:rPr lang="en-US" sz="2000" dirty="0" err="1">
                <a:latin typeface="Times New Roman" pitchFamily="18" charset="0"/>
              </a:rPr>
              <a:t>utbytteaksjer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etter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250.</a:t>
            </a: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667072" y="2925167"/>
            <a:ext cx="8001000" cy="10366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	Du </a:t>
            </a:r>
            <a:r>
              <a:rPr lang="en-US" sz="2000" dirty="0" err="1">
                <a:latin typeface="Times New Roman" pitchFamily="18" charset="0"/>
              </a:rPr>
              <a:t>velger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utbytteaksjer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får</a:t>
            </a:r>
            <a:r>
              <a:rPr lang="en-US" sz="2000" dirty="0">
                <a:latin typeface="Times New Roman" pitchFamily="18" charset="0"/>
              </a:rPr>
              <a:t>:	</a:t>
            </a:r>
            <a:r>
              <a:rPr lang="en-US" sz="2000" dirty="0" smtClean="0">
                <a:latin typeface="Times New Roman" pitchFamily="18" charset="0"/>
              </a:rPr>
              <a:t>1000/200 </a:t>
            </a:r>
            <a:r>
              <a:rPr lang="en-US" sz="2000" dirty="0">
                <a:latin typeface="Times New Roman" pitchFamily="18" charset="0"/>
              </a:rPr>
              <a:t>= 5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endParaRPr lang="en-US" sz="2000" dirty="0">
              <a:latin typeface="Times New Roman" pitchFamily="18" charset="0"/>
            </a:endParaRP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	Verdi: 5 </a:t>
            </a:r>
            <a:r>
              <a:rPr lang="en-US" sz="2000" b="1" baseline="30000" dirty="0">
                <a:latin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</a:rPr>
              <a:t> 250 = </a:t>
            </a:r>
            <a:r>
              <a:rPr lang="en-US" sz="2000" dirty="0" smtClean="0">
                <a:latin typeface="Times New Roman" pitchFamily="18" charset="0"/>
              </a:rPr>
              <a:t>1 250  </a:t>
            </a:r>
            <a:r>
              <a:rPr lang="en-US" sz="2000" dirty="0">
                <a:latin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</a:rPr>
              <a:t>fordel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bekostning</a:t>
            </a:r>
            <a:r>
              <a:rPr lang="en-US" sz="2000" dirty="0">
                <a:latin typeface="Times New Roman" pitchFamily="18" charset="0"/>
              </a:rPr>
              <a:t> av </a:t>
            </a:r>
            <a:r>
              <a:rPr lang="en-US" sz="2000" dirty="0" err="1">
                <a:latin typeface="Times New Roman" pitchFamily="18" charset="0"/>
              </a:rPr>
              <a:t>dem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velger</a:t>
            </a:r>
            <a:r>
              <a:rPr lang="en-US" sz="2000" dirty="0">
                <a:latin typeface="Times New Roman" pitchFamily="18" charset="0"/>
              </a:rPr>
              <a:t> 	</a:t>
            </a:r>
            <a:r>
              <a:rPr lang="en-US" sz="2000" dirty="0" err="1">
                <a:latin typeface="Times New Roman" pitchFamily="18" charset="0"/>
              </a:rPr>
              <a:t>kontantutbytte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768672" y="5134967"/>
            <a:ext cx="7086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     </a:t>
            </a:r>
            <a:r>
              <a:rPr lang="en-US" sz="2000" dirty="0" err="1" smtClean="0">
                <a:latin typeface="Times New Roman" pitchFamily="18" charset="0"/>
              </a:rPr>
              <a:t>Børskurs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utbytteaksjer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etter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emisjon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158720" name="Object 1024"/>
          <p:cNvGraphicFramePr>
            <a:graphicFrameLocks noChangeAspect="1"/>
          </p:cNvGraphicFramePr>
          <p:nvPr/>
        </p:nvGraphicFramePr>
        <p:xfrm>
          <a:off x="1700535" y="5592167"/>
          <a:ext cx="5367337" cy="685800"/>
        </p:xfrm>
        <a:graphic>
          <a:graphicData uri="http://schemas.openxmlformats.org/presentationml/2006/ole">
            <p:oleObj spid="_x0000_s158732" name="Formel" r:id="rId4" imgW="3365500" imgH="419100" progId="Equation.3">
              <p:embed/>
            </p:oleObj>
          </a:graphicData>
        </a:graphic>
      </p:graphicFrame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781372" y="4144367"/>
            <a:ext cx="7086600" cy="73866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     </a:t>
            </a:r>
            <a:r>
              <a:rPr lang="en-US" sz="2000" dirty="0" err="1" smtClean="0">
                <a:latin typeface="Times New Roman" pitchFamily="18" charset="0"/>
              </a:rPr>
              <a:t>Dersom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utbytteaksjene</a:t>
            </a:r>
            <a:r>
              <a:rPr lang="en-US" sz="2000" dirty="0">
                <a:latin typeface="Times New Roman" pitchFamily="18" charset="0"/>
              </a:rPr>
              <a:t> &lt; </a:t>
            </a:r>
            <a:r>
              <a:rPr lang="en-US" sz="2000" dirty="0" err="1">
                <a:latin typeface="Times New Roman" pitchFamily="18" charset="0"/>
              </a:rPr>
              <a:t>aksjens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markedskurs</a:t>
            </a:r>
            <a:r>
              <a:rPr lang="en-US" sz="2000" dirty="0">
                <a:latin typeface="Times New Roman" pitchFamily="18" charset="0"/>
              </a:rPr>
              <a:t>: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      </a:t>
            </a:r>
            <a:r>
              <a:rPr lang="en-US" sz="2000" dirty="0" err="1">
                <a:latin typeface="Times New Roman" pitchFamily="18" charset="0"/>
              </a:rPr>
              <a:t>Velg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utbytteaksjer</a:t>
            </a:r>
            <a:endParaRPr lang="en-US" sz="2000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autoUpdateAnimBg="0"/>
      <p:bldP spid="62473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ChangeArrowheads="1"/>
          </p:cNvSpPr>
          <p:nvPr/>
        </p:nvSpPr>
        <p:spPr bwMode="auto">
          <a:xfrm>
            <a:off x="611560" y="908720"/>
            <a:ext cx="7696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10.4 Omsetning av egenkapital – Aksjesplitt og  </a:t>
            </a:r>
          </a:p>
          <a:p>
            <a:pPr marL="342900" indent="-342900" algn="l" eaLnBrk="1" hangingPunct="1"/>
            <a:r>
              <a:rPr lang="en-US" b="1">
                <a:latin typeface="Times New Roman" pitchFamily="18" charset="0"/>
              </a:rPr>
              <a:t>         fondsemisjon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63491" name="Rectangle 1027"/>
          <p:cNvSpPr>
            <a:spLocks noChangeArrowheads="1"/>
          </p:cNvSpPr>
          <p:nvPr/>
        </p:nvSpPr>
        <p:spPr bwMode="auto">
          <a:xfrm>
            <a:off x="687760" y="1975520"/>
            <a:ext cx="8382000" cy="1066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     </a:t>
            </a:r>
            <a:r>
              <a:rPr lang="en-US" sz="2000" b="1" dirty="0" err="1" smtClean="0">
                <a:latin typeface="Times New Roman" pitchFamily="18" charset="0"/>
              </a:rPr>
              <a:t>Aksjesplitt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økes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r>
              <a:rPr lang="en-US" sz="2000" dirty="0">
                <a:latin typeface="Times New Roman" pitchFamily="18" charset="0"/>
              </a:rPr>
              <a:t> pr. </a:t>
            </a:r>
            <a:r>
              <a:rPr lang="en-US" sz="2000" dirty="0" err="1">
                <a:latin typeface="Times New Roman" pitchFamily="18" charset="0"/>
              </a:rPr>
              <a:t>Aksje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reduseres</a:t>
            </a:r>
            <a:r>
              <a:rPr lang="en-US" sz="2000" dirty="0">
                <a:latin typeface="Times New Roman" pitchFamily="18" charset="0"/>
              </a:rPr>
              <a:t>. 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      </a:t>
            </a:r>
            <a:r>
              <a:rPr lang="en-US" sz="2000" dirty="0" err="1">
                <a:latin typeface="Times New Roman" pitchFamily="18" charset="0"/>
              </a:rPr>
              <a:t>Ingen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bokføringseffekt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eller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kontantstrømseffekt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bortsett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     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kostnader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utstedelsen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nye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3493" name="Rectangle 1029"/>
          <p:cNvSpPr>
            <a:spLocks noChangeArrowheads="1"/>
          </p:cNvSpPr>
          <p:nvPr/>
        </p:nvSpPr>
        <p:spPr bwMode="auto">
          <a:xfrm>
            <a:off x="1068760" y="3423320"/>
            <a:ext cx="800100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</a:t>
            </a:r>
            <a:r>
              <a:rPr lang="en-US" sz="2000" b="1">
                <a:latin typeface="Times New Roman" pitchFamily="18" charset="0"/>
              </a:rPr>
              <a:t>Eksempel:</a:t>
            </a:r>
            <a:r>
              <a:rPr lang="en-US" sz="2000">
                <a:latin typeface="Times New Roman" pitchFamily="18" charset="0"/>
              </a:rPr>
              <a:t>  Et selskap har en aksjekapital på 5 mill.  Antall aksjer er 25.000 pålydende 200 pr. stk. Aksjene splittes i forholdet 4 : 1.</a:t>
            </a:r>
          </a:p>
        </p:txBody>
      </p:sp>
      <p:sp>
        <p:nvSpPr>
          <p:cNvPr id="63494" name="Rectangle 1030"/>
          <p:cNvSpPr>
            <a:spLocks noChangeArrowheads="1"/>
          </p:cNvSpPr>
          <p:nvPr/>
        </p:nvSpPr>
        <p:spPr bwMode="auto">
          <a:xfrm>
            <a:off x="1068760" y="4261520"/>
            <a:ext cx="7162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Nytt pålydende pr. aksje = 200/4 = 50.</a:t>
            </a:r>
          </a:p>
        </p:txBody>
      </p:sp>
      <p:sp>
        <p:nvSpPr>
          <p:cNvPr id="63496" name="Rectangle 1032"/>
          <p:cNvSpPr>
            <a:spLocks noChangeArrowheads="1"/>
          </p:cNvSpPr>
          <p:nvPr/>
        </p:nvSpPr>
        <p:spPr bwMode="auto">
          <a:xfrm>
            <a:off x="2105398" y="5023520"/>
            <a:ext cx="6611937" cy="1066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spcBef>
                <a:spcPct val="10000"/>
              </a:spcBef>
              <a:buFontTx/>
              <a:buChar char="•"/>
            </a:pPr>
            <a:r>
              <a:rPr lang="en-US" sz="2000">
                <a:latin typeface="Times New Roman" pitchFamily="18" charset="0"/>
              </a:rPr>
              <a:t> Alle eiere får samme behandling; ingen kontantstrømseffekt!</a:t>
            </a:r>
          </a:p>
          <a:p>
            <a:pPr algn="l" eaLnBrk="1" hangingPunct="1">
              <a:spcBef>
                <a:spcPct val="10000"/>
              </a:spcBef>
              <a:buFontTx/>
              <a:buChar char="•"/>
            </a:pPr>
            <a:r>
              <a:rPr lang="en-US" sz="2000">
                <a:latin typeface="Times New Roman" pitchFamily="18" charset="0"/>
              </a:rPr>
              <a:t> Alle eiere har samme eierandel i selskapet før og etter splitten</a:t>
            </a:r>
          </a:p>
          <a:p>
            <a:pPr algn="l" eaLnBrk="1" hangingPunct="1">
              <a:spcBef>
                <a:spcPct val="10000"/>
              </a:spcBef>
              <a:buFontTx/>
              <a:buChar char="•"/>
            </a:pPr>
            <a:r>
              <a:rPr lang="en-US" sz="2000">
                <a:latin typeface="Times New Roman" pitchFamily="18" charset="0"/>
              </a:rPr>
              <a:t> Eiernes formue påvirkes ikke</a:t>
            </a:r>
          </a:p>
        </p:txBody>
      </p:sp>
      <p:sp>
        <p:nvSpPr>
          <p:cNvPr id="63497" name="AutoShape 1033"/>
          <p:cNvSpPr>
            <a:spLocks noChangeArrowheads="1"/>
          </p:cNvSpPr>
          <p:nvPr/>
        </p:nvSpPr>
        <p:spPr bwMode="auto">
          <a:xfrm>
            <a:off x="1649785" y="5448970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6" grpId="0" autoUpdateAnimBg="0"/>
      <p:bldP spid="6349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762000" y="1981200"/>
            <a:ext cx="80010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   </a:t>
            </a:r>
            <a:r>
              <a:rPr lang="en-US" sz="2000" b="1" dirty="0" err="1" smtClean="0">
                <a:latin typeface="Times New Roman" pitchFamily="18" charset="0"/>
              </a:rPr>
              <a:t>Fondsemisjon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</a:rPr>
              <a:t>Overføring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midler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fond til </a:t>
            </a:r>
            <a:r>
              <a:rPr lang="en-US" sz="2000" dirty="0" err="1">
                <a:latin typeface="Times New Roman" pitchFamily="18" charset="0"/>
              </a:rPr>
              <a:t>aksjekapital</a:t>
            </a:r>
            <a:r>
              <a:rPr lang="en-US" sz="2000" dirty="0">
                <a:latin typeface="Times New Roman" pitchFamily="18" charset="0"/>
              </a:rPr>
              <a:t>.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1066800" y="2667000"/>
            <a:ext cx="8001000" cy="2346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Alt. A:  </a:t>
            </a:r>
            <a:r>
              <a:rPr lang="en-US" sz="2000" u="sng">
                <a:latin typeface="Times New Roman" pitchFamily="18" charset="0"/>
              </a:rPr>
              <a:t>Tilskriving</a:t>
            </a:r>
            <a:r>
              <a:rPr lang="en-US" sz="2000">
                <a:latin typeface="Times New Roman" pitchFamily="18" charset="0"/>
              </a:rPr>
              <a:t> av aksjer:  Antall aksjer beholdes og pålydende pr. aksje økes.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Økt pålydende pr. aksje  = Aksjekapitaløkning/Antall aksjer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Alt. B:  Utstedelse av </a:t>
            </a:r>
            <a:r>
              <a:rPr lang="en-US" sz="2000" u="sng">
                <a:latin typeface="Times New Roman" pitchFamily="18" charset="0"/>
              </a:rPr>
              <a:t>fondsaksjer</a:t>
            </a:r>
            <a:r>
              <a:rPr lang="en-US" sz="2000">
                <a:latin typeface="Times New Roman" pitchFamily="18" charset="0"/>
              </a:rPr>
              <a:t>: Nye aksjer utstedes og pålydende pr. aksje beholdes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Antall nye aksjer = Aksjekapitaløkning/pålydende pr. aksje 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2286000" y="5334000"/>
            <a:ext cx="3657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Igjen: Ingen kontantstrømseffekt</a:t>
            </a:r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1676400" y="5394325"/>
            <a:ext cx="457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685800" y="995363"/>
            <a:ext cx="7696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10.4 Omsetning av egenkapital – Aksjesplitt og  </a:t>
            </a:r>
          </a:p>
          <a:p>
            <a:pPr marL="342900" indent="-342900" algn="l" eaLnBrk="1" hangingPunct="1"/>
            <a:r>
              <a:rPr lang="en-US" b="1">
                <a:latin typeface="Times New Roman" pitchFamily="18" charset="0"/>
              </a:rPr>
              <a:t>         fondsemisjon (forts.)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 autoUpdateAnimBg="0"/>
      <p:bldP spid="6554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838200" y="4053880"/>
            <a:ext cx="3276600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Økning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grpSp>
        <p:nvGrpSpPr>
          <p:cNvPr id="68643" name="Group 35"/>
          <p:cNvGrpSpPr>
            <a:grpSpLocks/>
          </p:cNvGrpSpPr>
          <p:nvPr/>
        </p:nvGrpSpPr>
        <p:grpSpPr bwMode="auto">
          <a:xfrm>
            <a:off x="1447800" y="2606080"/>
            <a:ext cx="3810000" cy="1174750"/>
            <a:chOff x="912" y="1920"/>
            <a:chExt cx="2400" cy="740"/>
          </a:xfrm>
        </p:grpSpPr>
        <p:sp>
          <p:nvSpPr>
            <p:cNvPr id="68615" name="Line 7"/>
            <p:cNvSpPr>
              <a:spLocks noChangeShapeType="1"/>
            </p:cNvSpPr>
            <p:nvPr/>
          </p:nvSpPr>
          <p:spPr bwMode="auto">
            <a:xfrm>
              <a:off x="912" y="2170"/>
              <a:ext cx="16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68617" name="Rectangle 9"/>
            <p:cNvSpPr>
              <a:spLocks noChangeArrowheads="1"/>
            </p:cNvSpPr>
            <p:nvPr/>
          </p:nvSpPr>
          <p:spPr bwMode="auto">
            <a:xfrm>
              <a:off x="1872" y="2218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457200" indent="-457200" algn="l" eaLnBrk="1" hangingPunct="1">
                <a:buFontTx/>
                <a:buAutoNum type="arabicPlain" startAt="2"/>
              </a:pPr>
              <a:r>
                <a:rPr lang="en-US" sz="2000">
                  <a:latin typeface="Times New Roman" pitchFamily="18" charset="0"/>
                </a:rPr>
                <a:t>Opptjent EK</a:t>
              </a:r>
            </a:p>
            <a:p>
              <a:pPr marL="457200" indent="-457200" algn="l" eaLnBrk="1" hangingPunct="1"/>
              <a:r>
                <a:rPr lang="nb-NO" sz="2000">
                  <a:latin typeface="Times New Roman" pitchFamily="18" charset="0"/>
                </a:rPr>
                <a:t>5     Innskutt EK</a:t>
              </a:r>
            </a:p>
          </p:txBody>
        </p:sp>
        <p:sp>
          <p:nvSpPr>
            <p:cNvPr id="68618" name="Line 10"/>
            <p:cNvSpPr>
              <a:spLocks noChangeShapeType="1"/>
            </p:cNvSpPr>
            <p:nvPr/>
          </p:nvSpPr>
          <p:spPr bwMode="auto">
            <a:xfrm>
              <a:off x="1776" y="2170"/>
              <a:ext cx="0" cy="47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68619" name="Rectangle 11"/>
            <p:cNvSpPr>
              <a:spLocks noChangeArrowheads="1"/>
            </p:cNvSpPr>
            <p:nvPr/>
          </p:nvSpPr>
          <p:spPr bwMode="auto">
            <a:xfrm>
              <a:off x="1162" y="1920"/>
              <a:ext cx="12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000">
                  <a:latin typeface="Times New Roman" pitchFamily="18" charset="0"/>
                </a:rPr>
                <a:t>Før fondsemisjon</a:t>
              </a:r>
              <a:endParaRPr lang="nb-NO" sz="2000">
                <a:latin typeface="Times New Roman" pitchFamily="18" charset="0"/>
              </a:endParaRPr>
            </a:p>
          </p:txBody>
        </p:sp>
      </p:grpSp>
      <p:sp>
        <p:nvSpPr>
          <p:cNvPr id="68630" name="Rectangle 22"/>
          <p:cNvSpPr>
            <a:spLocks noChangeArrowheads="1"/>
          </p:cNvSpPr>
          <p:nvPr/>
        </p:nvSpPr>
        <p:spPr bwMode="auto">
          <a:xfrm>
            <a:off x="3581400" y="4053880"/>
            <a:ext cx="3276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1 mill./100 = </a:t>
            </a:r>
            <a:r>
              <a:rPr lang="en-US" sz="2000" dirty="0" smtClean="0">
                <a:latin typeface="Times New Roman" pitchFamily="18" charset="0"/>
              </a:rPr>
              <a:t>10 000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8631" name="Rectangle 23"/>
          <p:cNvSpPr>
            <a:spLocks noChangeArrowheads="1"/>
          </p:cNvSpPr>
          <p:nvPr/>
        </p:nvSpPr>
        <p:spPr bwMode="auto">
          <a:xfrm>
            <a:off x="838200" y="4434880"/>
            <a:ext cx="5181600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Altså</a:t>
            </a:r>
            <a:r>
              <a:rPr lang="en-US" sz="2000" dirty="0">
                <a:latin typeface="Times New Roman" pitchFamily="18" charset="0"/>
              </a:rPr>
              <a:t>: fem </a:t>
            </a:r>
            <a:r>
              <a:rPr lang="en-US" sz="2000" dirty="0" err="1">
                <a:latin typeface="Times New Roman" pitchFamily="18" charset="0"/>
              </a:rPr>
              <a:t>gamle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gir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 til en </a:t>
            </a:r>
            <a:r>
              <a:rPr lang="en-US" sz="2000" dirty="0" err="1">
                <a:latin typeface="Times New Roman" pitchFamily="18" charset="0"/>
              </a:rPr>
              <a:t>ny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8632" name="Rectangle 24"/>
          <p:cNvSpPr>
            <a:spLocks noChangeArrowheads="1"/>
          </p:cNvSpPr>
          <p:nvPr/>
        </p:nvSpPr>
        <p:spPr bwMode="auto">
          <a:xfrm>
            <a:off x="838200" y="4809530"/>
            <a:ext cx="7848600" cy="1066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Ingen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kontantstrømseffekt</a:t>
            </a:r>
            <a:r>
              <a:rPr lang="en-US" sz="2000" dirty="0">
                <a:latin typeface="Times New Roman" pitchFamily="18" charset="0"/>
              </a:rPr>
              <a:t> for </a:t>
            </a:r>
            <a:r>
              <a:rPr lang="en-US" sz="2000" dirty="0" err="1">
                <a:latin typeface="Times New Roman" pitchFamily="18" charset="0"/>
              </a:rPr>
              <a:t>selskapet</a:t>
            </a:r>
            <a:r>
              <a:rPr lang="en-US" sz="2000" dirty="0">
                <a:latin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</a:rPr>
              <a:t>Alle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eiere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eier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samme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</a:rPr>
              <a:t>andel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selskapet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tidligere</a:t>
            </a:r>
            <a:endParaRPr lang="en-US" sz="2000" dirty="0">
              <a:latin typeface="Times New Roman" pitchFamily="18" charset="0"/>
            </a:endParaRPr>
          </a:p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Aksjekurs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før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fondsemisjon</a:t>
            </a:r>
            <a:r>
              <a:rPr lang="en-US" sz="2000" dirty="0">
                <a:latin typeface="Times New Roman" pitchFamily="18" charset="0"/>
              </a:rPr>
              <a:t>: 150</a:t>
            </a:r>
          </a:p>
        </p:txBody>
      </p:sp>
      <p:grpSp>
        <p:nvGrpSpPr>
          <p:cNvPr id="68634" name="Group 26"/>
          <p:cNvGrpSpPr>
            <a:grpSpLocks/>
          </p:cNvGrpSpPr>
          <p:nvPr/>
        </p:nvGrpSpPr>
        <p:grpSpPr bwMode="auto">
          <a:xfrm>
            <a:off x="5410200" y="2606080"/>
            <a:ext cx="3810000" cy="1158875"/>
            <a:chOff x="3312" y="1920"/>
            <a:chExt cx="2400" cy="730"/>
          </a:xfrm>
        </p:grpSpPr>
        <p:sp>
          <p:nvSpPr>
            <p:cNvPr id="68622" name="Line 14"/>
            <p:cNvSpPr>
              <a:spLocks noChangeShapeType="1"/>
            </p:cNvSpPr>
            <p:nvPr/>
          </p:nvSpPr>
          <p:spPr bwMode="auto">
            <a:xfrm>
              <a:off x="3312" y="2170"/>
              <a:ext cx="16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68627" name="Rectangle 19"/>
            <p:cNvSpPr>
              <a:spLocks noChangeArrowheads="1"/>
            </p:cNvSpPr>
            <p:nvPr/>
          </p:nvSpPr>
          <p:spPr bwMode="auto">
            <a:xfrm>
              <a:off x="3504" y="1920"/>
              <a:ext cx="132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000">
                  <a:latin typeface="Times New Roman" pitchFamily="18" charset="0"/>
                </a:rPr>
                <a:t>Etter fondsemisjon</a:t>
              </a:r>
              <a:endParaRPr lang="nb-NO" sz="2000">
                <a:latin typeface="Times New Roman" pitchFamily="18" charset="0"/>
              </a:endParaRPr>
            </a:p>
          </p:txBody>
        </p:sp>
        <p:sp>
          <p:nvSpPr>
            <p:cNvPr id="68628" name="Rectangle 20"/>
            <p:cNvSpPr>
              <a:spLocks noChangeArrowheads="1"/>
            </p:cNvSpPr>
            <p:nvPr/>
          </p:nvSpPr>
          <p:spPr bwMode="auto">
            <a:xfrm>
              <a:off x="4272" y="2208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457200" indent="-457200" algn="l" eaLnBrk="1" hangingPunct="1">
                <a:buFontTx/>
                <a:buAutoNum type="arabicPlain"/>
              </a:pPr>
              <a:r>
                <a:rPr lang="en-US" sz="2000">
                  <a:latin typeface="Times New Roman" pitchFamily="18" charset="0"/>
                </a:rPr>
                <a:t>Opptjent EK</a:t>
              </a:r>
            </a:p>
            <a:p>
              <a:pPr marL="457200" indent="-457200" algn="l" eaLnBrk="1" hangingPunct="1"/>
              <a:r>
                <a:rPr lang="nb-NO" sz="2000">
                  <a:latin typeface="Times New Roman" pitchFamily="18" charset="0"/>
                </a:rPr>
                <a:t>6	Innskutt EK</a:t>
              </a:r>
            </a:p>
          </p:txBody>
        </p:sp>
        <p:sp>
          <p:nvSpPr>
            <p:cNvPr id="68633" name="Line 25"/>
            <p:cNvSpPr>
              <a:spLocks noChangeShapeType="1"/>
            </p:cNvSpPr>
            <p:nvPr/>
          </p:nvSpPr>
          <p:spPr bwMode="auto">
            <a:xfrm>
              <a:off x="4176" y="2160"/>
              <a:ext cx="0" cy="47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68636" name="Rectangle 28"/>
          <p:cNvSpPr>
            <a:spLocks noChangeArrowheads="1"/>
          </p:cNvSpPr>
          <p:nvPr/>
        </p:nvSpPr>
        <p:spPr bwMode="auto">
          <a:xfrm>
            <a:off x="838200" y="5881093"/>
            <a:ext cx="4424363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85750" indent="-285750" algn="l" eaLnBrk="1" hangingPunct="1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   </a:t>
            </a:r>
            <a:r>
              <a:rPr lang="en-US" sz="2000" dirty="0" err="1" smtClean="0">
                <a:latin typeface="Times New Roman" pitchFamily="18" charset="0"/>
              </a:rPr>
              <a:t>Aksjekurs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etter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fondsemisjon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8637" name="Rectangle 29"/>
          <p:cNvSpPr>
            <a:spLocks noChangeArrowheads="1"/>
          </p:cNvSpPr>
          <p:nvPr/>
        </p:nvSpPr>
        <p:spPr bwMode="auto">
          <a:xfrm>
            <a:off x="5257800" y="5457230"/>
            <a:ext cx="1676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Selskapsverdi:</a:t>
            </a:r>
          </a:p>
        </p:txBody>
      </p:sp>
      <p:sp>
        <p:nvSpPr>
          <p:cNvPr id="68639" name="Rectangle 31"/>
          <p:cNvSpPr>
            <a:spLocks noChangeArrowheads="1"/>
          </p:cNvSpPr>
          <p:nvPr/>
        </p:nvSpPr>
        <p:spPr bwMode="auto">
          <a:xfrm>
            <a:off x="685800" y="548680"/>
            <a:ext cx="7696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10.4 Omsetning av egenkapital – Aksjesplitt og  </a:t>
            </a:r>
          </a:p>
          <a:p>
            <a:pPr marL="342900" indent="-342900" algn="l" eaLnBrk="1" hangingPunct="1"/>
            <a:r>
              <a:rPr lang="en-US" b="1">
                <a:latin typeface="Times New Roman" pitchFamily="18" charset="0"/>
              </a:rPr>
              <a:t>         fondsemisjon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838200" y="1310680"/>
            <a:ext cx="8001000" cy="1341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fondsemisjon</a:t>
            </a:r>
            <a:r>
              <a:rPr lang="en-US" sz="2000" b="1" dirty="0">
                <a:latin typeface="Times New Roman" pitchFamily="18" charset="0"/>
              </a:rPr>
              <a:t>: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Et </a:t>
            </a:r>
            <a:r>
              <a:rPr lang="en-US" sz="2000" dirty="0" err="1">
                <a:latin typeface="Times New Roman" pitchFamily="18" charset="0"/>
              </a:rPr>
              <a:t>selskap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aksjekapital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5 mill. </a:t>
            </a:r>
            <a:r>
              <a:rPr lang="en-US" sz="2000" dirty="0" err="1">
                <a:latin typeface="Times New Roman" pitchFamily="18" charset="0"/>
              </a:rPr>
              <a:t>bestående</a:t>
            </a:r>
            <a:r>
              <a:rPr lang="en-US" sz="2000" dirty="0">
                <a:latin typeface="Times New Roman" pitchFamily="18" charset="0"/>
              </a:rPr>
              <a:t> av </a:t>
            </a:r>
            <a:r>
              <a:rPr lang="en-US" sz="2000" dirty="0" smtClean="0">
                <a:latin typeface="Times New Roman" pitchFamily="18" charset="0"/>
              </a:rPr>
              <a:t>50 000 </a:t>
            </a:r>
            <a:r>
              <a:rPr lang="en-US" sz="2000" dirty="0" err="1" smtClean="0">
                <a:latin typeface="Times New Roman" pitchFamily="18" charset="0"/>
              </a:rPr>
              <a:t>aksjer</a:t>
            </a:r>
            <a:r>
              <a:rPr lang="en-US" sz="2000" dirty="0" smtClean="0">
                <a:latin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</a:rPr>
              <a:t>pålydende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100.  </a:t>
            </a:r>
            <a:r>
              <a:rPr lang="en-US" sz="2000" dirty="0" err="1">
                <a:latin typeface="Times New Roman" pitchFamily="18" charset="0"/>
              </a:rPr>
              <a:t>Aksjekursen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150.  </a:t>
            </a:r>
            <a:r>
              <a:rPr lang="en-US" sz="2000" dirty="0" err="1">
                <a:latin typeface="Times New Roman" pitchFamily="18" charset="0"/>
              </a:rPr>
              <a:t>Selskapet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opptjent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egenkapital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2 mill. </a:t>
            </a:r>
            <a:r>
              <a:rPr lang="en-US" sz="2000" dirty="0" err="1">
                <a:latin typeface="Times New Roman" pitchFamily="18" charset="0"/>
              </a:rPr>
              <a:t>hvorav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halvparten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ønskes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omgjort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aksjekapital</a:t>
            </a:r>
            <a:r>
              <a:rPr lang="en-US" sz="2000" dirty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8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8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8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  <p:bldP spid="68630" grpId="0" autoUpdateAnimBg="0"/>
      <p:bldP spid="68631" grpId="0" autoUpdateAnimBg="0"/>
      <p:bldP spid="68632" grpId="0" build="p" autoUpdateAnimBg="0"/>
      <p:bldP spid="68636" grpId="0" autoUpdateAnimBg="0"/>
      <p:bldP spid="68637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3276600" y="980728"/>
            <a:ext cx="1981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Oppgaver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685800" y="1590328"/>
            <a:ext cx="7620000" cy="1676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b="1" dirty="0" err="1">
                <a:latin typeface="Times New Roman" pitchFamily="18" charset="0"/>
              </a:rPr>
              <a:t>Oppgave</a:t>
            </a:r>
            <a:r>
              <a:rPr lang="en-US" sz="2000" b="1" dirty="0">
                <a:latin typeface="Times New Roman" pitchFamily="18" charset="0"/>
              </a:rPr>
              <a:t> 1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Du </a:t>
            </a:r>
            <a:r>
              <a:rPr lang="en-US" sz="2000" dirty="0" err="1">
                <a:latin typeface="Times New Roman" pitchFamily="18" charset="0"/>
              </a:rPr>
              <a:t>eier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1000 </a:t>
            </a:r>
            <a:r>
              <a:rPr lang="en-US" sz="2000" dirty="0">
                <a:latin typeface="Times New Roman" pitchFamily="18" charset="0"/>
              </a:rPr>
              <a:t>med </a:t>
            </a:r>
            <a:r>
              <a:rPr lang="en-US" sz="2000" dirty="0" err="1">
                <a:latin typeface="Times New Roman" pitchFamily="18" charset="0"/>
              </a:rPr>
              <a:t>kupongrente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5% p.a.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halvårlig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utbetaling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5 </a:t>
            </a:r>
            <a:r>
              <a:rPr lang="en-US" sz="2000" dirty="0" err="1">
                <a:latin typeface="Times New Roman" pitchFamily="18" charset="0"/>
              </a:rPr>
              <a:t>års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gjenværende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løpetid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Effektiv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tilsvarende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dag 7% p.a.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?</a:t>
            </a: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685800" y="3342928"/>
            <a:ext cx="7772400" cy="1066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b="1">
                <a:latin typeface="Times New Roman" pitchFamily="18" charset="0"/>
              </a:rPr>
              <a:t>Oppgave 2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Hva blir kursen i oppgave 1 dersom markedsrenten endres til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4% p.a?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685800" y="4409728"/>
            <a:ext cx="7620000" cy="172354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b="1" dirty="0" err="1">
                <a:latin typeface="Times New Roman" pitchFamily="18" charset="0"/>
              </a:rPr>
              <a:t>Oppgave</a:t>
            </a:r>
            <a:r>
              <a:rPr lang="en-US" sz="2000" b="1" dirty="0">
                <a:latin typeface="Times New Roman" pitchFamily="18" charset="0"/>
              </a:rPr>
              <a:t> 3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Du </a:t>
            </a:r>
            <a:r>
              <a:rPr lang="en-US" sz="2000" dirty="0" err="1">
                <a:latin typeface="Times New Roman" pitchFamily="18" charset="0"/>
              </a:rPr>
              <a:t>eier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konvertibel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pålydende</a:t>
            </a:r>
            <a:r>
              <a:rPr lang="en-US" sz="2000" dirty="0" smtClean="0">
                <a:latin typeface="Times New Roman" pitchFamily="18" charset="0"/>
              </a:rPr>
              <a:t> 3 000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et </a:t>
            </a:r>
            <a:r>
              <a:rPr lang="en-US" sz="2000" dirty="0" err="1">
                <a:latin typeface="Times New Roman" pitchFamily="18" charset="0"/>
              </a:rPr>
              <a:t>konverteringsforhold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3.  </a:t>
            </a:r>
            <a:r>
              <a:rPr lang="en-US" sz="2000" dirty="0" err="1">
                <a:latin typeface="Times New Roman" pitchFamily="18" charset="0"/>
              </a:rPr>
              <a:t>Markedskursen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3 200</a:t>
            </a:r>
            <a:r>
              <a:rPr lang="en-US" sz="2000" dirty="0">
                <a:latin typeface="Times New Roman" pitchFamily="18" charset="0"/>
              </a:rPr>
              <a:t>. 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Den </a:t>
            </a:r>
            <a:r>
              <a:rPr lang="en-US" sz="2000" dirty="0" err="1">
                <a:latin typeface="Times New Roman" pitchFamily="18" charset="0"/>
              </a:rPr>
              <a:t>underliggende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900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r>
              <a:rPr lang="en-US" sz="2000" dirty="0">
                <a:latin typeface="Times New Roman" pitchFamily="18" charset="0"/>
              </a:rPr>
              <a:t> 100.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konverteringskursen</a:t>
            </a:r>
            <a:r>
              <a:rPr lang="en-US" sz="2000" dirty="0">
                <a:latin typeface="Times New Roman" pitchFamily="18" charset="0"/>
              </a:rPr>
              <a:t>?</a:t>
            </a:r>
          </a:p>
        </p:txBody>
      </p:sp>
      <p:pic>
        <p:nvPicPr>
          <p:cNvPr id="70662" name="Picture 6" descr="C:\WINNT\Profiles\d701419\Programdata\Microsoft\Media Catalog\Downloaded Clips\cl0\PE01891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7338" y="980728"/>
            <a:ext cx="779462" cy="1066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1029"/>
          <p:cNvSpPr>
            <a:spLocks noChangeArrowheads="1"/>
          </p:cNvSpPr>
          <p:nvPr/>
        </p:nvSpPr>
        <p:spPr bwMode="auto">
          <a:xfrm>
            <a:off x="673100" y="106680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2. Hovedtyper av langsiktige finansieringsformer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4342" name="Rectangle 1030"/>
          <p:cNvSpPr>
            <a:spLocks noChangeArrowheads="1"/>
          </p:cNvSpPr>
          <p:nvPr/>
        </p:nvSpPr>
        <p:spPr bwMode="auto">
          <a:xfrm>
            <a:off x="990600" y="2133600"/>
            <a:ext cx="5791200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125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latin typeface="Times New Roman" pitchFamily="18" charset="0"/>
                <a:cs typeface="Times New Roman" pitchFamily="18" charset="0"/>
              </a:rPr>
              <a:t>Ordinære </a:t>
            </a:r>
            <a:r>
              <a:rPr lang="nb-NO" sz="2000" dirty="0">
                <a:latin typeface="Times New Roman" pitchFamily="18" charset="0"/>
                <a:cs typeface="Times New Roman" pitchFamily="18" charset="0"/>
              </a:rPr>
              <a:t>lån</a:t>
            </a:r>
          </a:p>
          <a:p>
            <a:pPr marL="285750" indent="-285750" algn="l">
              <a:lnSpc>
                <a:spcPct val="125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latin typeface="Times New Roman" pitchFamily="18" charset="0"/>
                <a:cs typeface="Times New Roman" pitchFamily="18" charset="0"/>
              </a:rPr>
              <a:t>Obligasjonslån</a:t>
            </a:r>
            <a:endParaRPr lang="nb-NO" sz="20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lnSpc>
                <a:spcPct val="125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latin typeface="Times New Roman" pitchFamily="18" charset="0"/>
                <a:cs typeface="Times New Roman" pitchFamily="18" charset="0"/>
              </a:rPr>
              <a:t>Konvertible </a:t>
            </a:r>
            <a:r>
              <a:rPr lang="nb-NO" sz="2000" dirty="0">
                <a:latin typeface="Times New Roman" pitchFamily="18" charset="0"/>
                <a:cs typeface="Times New Roman" pitchFamily="18" charset="0"/>
              </a:rPr>
              <a:t>obligasjoner</a:t>
            </a:r>
          </a:p>
          <a:p>
            <a:pPr marL="285750" indent="-285750" algn="l">
              <a:lnSpc>
                <a:spcPct val="125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latin typeface="Times New Roman" pitchFamily="18" charset="0"/>
                <a:cs typeface="Times New Roman" pitchFamily="18" charset="0"/>
              </a:rPr>
              <a:t>Obligasjoner </a:t>
            </a:r>
            <a:r>
              <a:rPr lang="nb-NO" sz="2000" dirty="0">
                <a:latin typeface="Times New Roman" pitchFamily="18" charset="0"/>
                <a:cs typeface="Times New Roman" pitchFamily="18" charset="0"/>
              </a:rPr>
              <a:t>med aksjekjøpsrett</a:t>
            </a:r>
          </a:p>
          <a:p>
            <a:pPr marL="285750" indent="-285750" algn="l">
              <a:lnSpc>
                <a:spcPct val="125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latin typeface="Times New Roman" pitchFamily="18" charset="0"/>
                <a:cs typeface="Times New Roman" pitchFamily="18" charset="0"/>
              </a:rPr>
              <a:t>Egenkapital</a:t>
            </a:r>
            <a:r>
              <a:rPr lang="nb-NO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nb-NO" sz="2000" dirty="0">
              <a:latin typeface="Times New Roman" pitchFamily="18" charset="0"/>
            </a:endParaRPr>
          </a:p>
        </p:txBody>
      </p:sp>
      <p:pic>
        <p:nvPicPr>
          <p:cNvPr id="14343" name="Picture 1031" descr="c:\Programfiler\Fellesfiler\Microsoft Shared\Clipart\cagcat50\BS00561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6488" y="1128713"/>
            <a:ext cx="1230312" cy="90328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666750" y="1065312"/>
            <a:ext cx="7620000" cy="2286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b="1" dirty="0" err="1">
                <a:latin typeface="Times New Roman" pitchFamily="18" charset="0"/>
              </a:rPr>
              <a:t>Oppgave</a:t>
            </a:r>
            <a:r>
              <a:rPr lang="en-US" sz="2000" b="1" dirty="0">
                <a:latin typeface="Times New Roman" pitchFamily="18" charset="0"/>
              </a:rPr>
              <a:t> 4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Et </a:t>
            </a:r>
            <a:r>
              <a:rPr lang="en-US" sz="2000" dirty="0" err="1">
                <a:latin typeface="Times New Roman" pitchFamily="18" charset="0"/>
              </a:rPr>
              <a:t>selskap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utstedt</a:t>
            </a:r>
            <a:r>
              <a:rPr lang="en-US" sz="2000" dirty="0">
                <a:latin typeface="Times New Roman" pitchFamily="18" charset="0"/>
              </a:rPr>
              <a:t> et </a:t>
            </a:r>
            <a:r>
              <a:rPr lang="en-US" sz="2000" dirty="0" err="1">
                <a:latin typeface="Times New Roman" pitchFamily="18" charset="0"/>
              </a:rPr>
              <a:t>konvertibelt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obligasjonslån</a:t>
            </a:r>
            <a:r>
              <a:rPr lang="en-US" sz="2000" dirty="0">
                <a:latin typeface="Times New Roman" pitchFamily="18" charset="0"/>
              </a:rPr>
              <a:t> med 15 </a:t>
            </a:r>
            <a:r>
              <a:rPr lang="en-US" sz="2000" dirty="0" err="1">
                <a:latin typeface="Times New Roman" pitchFamily="18" charset="0"/>
              </a:rPr>
              <a:t>års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restløpetid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10% </a:t>
            </a:r>
            <a:r>
              <a:rPr lang="en-US" sz="2000" dirty="0" err="1">
                <a:latin typeface="Times New Roman" pitchFamily="18" charset="0"/>
              </a:rPr>
              <a:t>nominell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betales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årlig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etterskuddsvis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1000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konverteringsforholdet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25,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36.  </a:t>
            </a:r>
            <a:r>
              <a:rPr lang="en-US" sz="2000" dirty="0" err="1">
                <a:latin typeface="Times New Roman" pitchFamily="18" charset="0"/>
              </a:rPr>
              <a:t>Skattesats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28%.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den </a:t>
            </a:r>
            <a:r>
              <a:rPr lang="en-US" sz="2000" dirty="0" err="1">
                <a:latin typeface="Times New Roman" pitchFamily="18" charset="0"/>
              </a:rPr>
              <a:t>konvertible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dersom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markedsrenten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12%?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66750" y="3427512"/>
            <a:ext cx="7620000" cy="276998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b="1" dirty="0" err="1">
                <a:latin typeface="Times New Roman" pitchFamily="18" charset="0"/>
              </a:rPr>
              <a:t>Oppgave</a:t>
            </a:r>
            <a:r>
              <a:rPr lang="en-US" sz="2000" b="1" dirty="0">
                <a:latin typeface="Times New Roman" pitchFamily="18" charset="0"/>
              </a:rPr>
              <a:t>  5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Du </a:t>
            </a:r>
            <a:r>
              <a:rPr lang="en-US" sz="2000" dirty="0" err="1">
                <a:latin typeface="Times New Roman" pitchFamily="18" charset="0"/>
              </a:rPr>
              <a:t>observerer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følgende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markedsrenter</a:t>
            </a:r>
            <a:r>
              <a:rPr lang="en-US" sz="2000" dirty="0">
                <a:latin typeface="Times New Roman" pitchFamily="18" charset="0"/>
              </a:rPr>
              <a:t>: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1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		 </a:t>
            </a:r>
            <a:r>
              <a:rPr lang="en-US" sz="2000" dirty="0" smtClean="0">
                <a:latin typeface="Times New Roman" pitchFamily="18" charset="0"/>
              </a:rPr>
              <a:t> 7,0 </a:t>
            </a:r>
            <a:r>
              <a:rPr lang="en-US" sz="2000" dirty="0">
                <a:latin typeface="Times New Roman" pitchFamily="18" charset="0"/>
              </a:rPr>
              <a:t>%			2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		 8,0 %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3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		  8,5 %			4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		 9,0%	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5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		  9,8%		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a)	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forventet</a:t>
            </a:r>
            <a:r>
              <a:rPr lang="en-US" sz="2000" dirty="0">
                <a:latin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</a:rPr>
              <a:t>års-rente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</a:t>
            </a:r>
            <a:r>
              <a:rPr lang="en-US" sz="2000" dirty="0">
                <a:latin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?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b)	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forventet</a:t>
            </a:r>
            <a:r>
              <a:rPr lang="en-US" sz="2000" dirty="0">
                <a:latin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</a:rPr>
              <a:t>års-rente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?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	c)	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forventet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års-rente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</a:t>
            </a:r>
            <a:r>
              <a:rPr lang="en-US" sz="2000" dirty="0">
                <a:latin typeface="Times New Roman" pitchFamily="18" charset="0"/>
              </a:rPr>
              <a:t> 3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?</a:t>
            </a:r>
          </a:p>
        </p:txBody>
      </p:sp>
      <p:pic>
        <p:nvPicPr>
          <p:cNvPr id="72712" name="Picture 8" descr="C:\WINNT\Profiles\d701419\Programdata\Microsoft\Media Catalog\Downloaded Clips\cl0\PE01891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7338" y="836712"/>
            <a:ext cx="779462" cy="1066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685800" y="1484784"/>
            <a:ext cx="7620000" cy="428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b="1">
                <a:latin typeface="Times New Roman" pitchFamily="18" charset="0"/>
              </a:rPr>
              <a:t>Oppgave 6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Du vurderer å investere i følgende statsobligasjon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	Markedskurs		 98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	Pålydende		100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	Årlig kupongrente	 8%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>
                <a:latin typeface="Times New Roman" pitchFamily="18" charset="0"/>
              </a:rPr>
              <a:t>		Resterende løpetid	 5 år</a:t>
            </a:r>
          </a:p>
          <a:p>
            <a:pPr marL="1828800" lvl="3" indent="-457200" algn="l" eaLnBrk="1" hangingPunct="1">
              <a:spcBef>
                <a:spcPct val="10000"/>
              </a:spcBef>
              <a:buFontTx/>
              <a:buAutoNum type="alphaLcParenR"/>
            </a:pPr>
            <a:r>
              <a:rPr lang="en-US" sz="2000">
                <a:latin typeface="Times New Roman" pitchFamily="18" charset="0"/>
              </a:rPr>
              <a:t>Hva er effektiv rente (markedsrente)?</a:t>
            </a:r>
          </a:p>
          <a:p>
            <a:pPr marL="1828800" lvl="3" indent="-457200" algn="l" eaLnBrk="1" hangingPunct="1">
              <a:spcBef>
                <a:spcPct val="10000"/>
              </a:spcBef>
              <a:buFontTx/>
              <a:buAutoNum type="alphaLcParenR"/>
            </a:pPr>
            <a:r>
              <a:rPr lang="en-US" sz="2000">
                <a:latin typeface="Times New Roman" pitchFamily="18" charset="0"/>
              </a:rPr>
              <a:t>Hva er obligasjonens durasjon?</a:t>
            </a:r>
          </a:p>
          <a:p>
            <a:pPr marL="1828800" lvl="3" indent="-457200" algn="l" eaLnBrk="1" hangingPunct="1">
              <a:spcBef>
                <a:spcPct val="10000"/>
              </a:spcBef>
              <a:buFontTx/>
              <a:buAutoNum type="alphaLcParenR"/>
            </a:pPr>
            <a:r>
              <a:rPr lang="en-US" sz="2000">
                <a:latin typeface="Times New Roman" pitchFamily="18" charset="0"/>
              </a:rPr>
              <a:t>Hva blir ny markedskurs (tilnærmet) dersom markedsrenten øker med 2% og du bruker durasjon som mål på rentefølsomhet?</a:t>
            </a:r>
          </a:p>
          <a:p>
            <a:pPr marL="1828800" lvl="3" indent="-457200" algn="l" eaLnBrk="1" hangingPunct="1">
              <a:spcBef>
                <a:spcPct val="10000"/>
              </a:spcBef>
              <a:buFontTx/>
              <a:buAutoNum type="alphaLcParenR"/>
            </a:pPr>
            <a:r>
              <a:rPr lang="en-US" sz="2000">
                <a:latin typeface="Times New Roman" pitchFamily="18" charset="0"/>
              </a:rPr>
              <a:t>Samme som i c), men regn ut nøyaktig svar</a:t>
            </a:r>
          </a:p>
          <a:p>
            <a:pPr marL="1828800" lvl="3" indent="-457200" algn="l" eaLnBrk="1" hangingPunct="1">
              <a:spcBef>
                <a:spcPct val="10000"/>
              </a:spcBef>
            </a:pPr>
            <a:endParaRPr lang="en-US" sz="1600" i="1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1143000" y="99060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Oppsummering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447800" y="2057400"/>
            <a:ext cx="57912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nb-NO" sz="2000">
                <a:latin typeface="Times New Roman" pitchFamily="18" charset="0"/>
                <a:cs typeface="Times New Roman" pitchFamily="18" charset="0"/>
              </a:rPr>
              <a:t>	a)  Ordinære lån</a:t>
            </a:r>
          </a:p>
          <a:p>
            <a:pPr algn="l"/>
            <a:r>
              <a:rPr lang="nb-NO" sz="2000">
                <a:latin typeface="Times New Roman" pitchFamily="18" charset="0"/>
                <a:cs typeface="Times New Roman" pitchFamily="18" charset="0"/>
              </a:rPr>
              <a:t>	b)  Obligasjonslån</a:t>
            </a:r>
          </a:p>
          <a:p>
            <a:pPr algn="l"/>
            <a:r>
              <a:rPr lang="nb-NO" sz="2000">
                <a:latin typeface="Times New Roman" pitchFamily="18" charset="0"/>
                <a:cs typeface="Times New Roman" pitchFamily="18" charset="0"/>
              </a:rPr>
              <a:t>	c)  Konvertible obligasjoner</a:t>
            </a:r>
          </a:p>
          <a:p>
            <a:pPr algn="l"/>
            <a:r>
              <a:rPr lang="nb-NO" sz="2000">
                <a:latin typeface="Times New Roman" pitchFamily="18" charset="0"/>
                <a:cs typeface="Times New Roman" pitchFamily="18" charset="0"/>
              </a:rPr>
              <a:t>	d)  Obligasjoner med aksjekjøpsrett</a:t>
            </a:r>
          </a:p>
          <a:p>
            <a:pPr algn="l"/>
            <a:r>
              <a:rPr lang="nb-NO" sz="2000">
                <a:latin typeface="Times New Roman" pitchFamily="18" charset="0"/>
                <a:cs typeface="Times New Roman" pitchFamily="18" charset="0"/>
              </a:rPr>
              <a:t>	e)  Egenkapital	</a:t>
            </a:r>
          </a:p>
          <a:p>
            <a:pPr algn="l"/>
            <a:r>
              <a:rPr lang="nb-NO" sz="200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endParaRPr lang="nb-NO" sz="2000">
              <a:latin typeface="Times New Roman" pitchFamily="18" charset="0"/>
            </a:endParaRP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1143000" y="160020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Hovedtyper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langsiktige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finansieringsformer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1143000" y="3810000"/>
            <a:ext cx="746760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Inverst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forhold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mellom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endring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endring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obligasjonskurs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1143000" y="46482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Markedsverdi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95239" name="Object 7"/>
          <p:cNvGraphicFramePr>
            <a:graphicFrameLocks noChangeAspect="1"/>
          </p:cNvGraphicFramePr>
          <p:nvPr/>
        </p:nvGraphicFramePr>
        <p:xfrm>
          <a:off x="2503488" y="5181600"/>
          <a:ext cx="3300412" cy="838200"/>
        </p:xfrm>
        <a:graphic>
          <a:graphicData uri="http://schemas.openxmlformats.org/presentationml/2006/ole">
            <p:oleObj spid="_x0000_s95251" name="Formel" r:id="rId4" imgW="1790700" imgH="4318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1123950" y="692696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Oppsummering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1123950" y="1378496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Terminstruktur</a:t>
            </a:r>
            <a:r>
              <a:rPr lang="en-US" sz="2000" dirty="0">
                <a:latin typeface="Times New Roman" pitchFamily="18" charset="0"/>
              </a:rPr>
              <a:t>:</a:t>
            </a:r>
            <a:r>
              <a:rPr lang="en-US" sz="2000" b="1" dirty="0">
                <a:latin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</a:rPr>
              <a:t>Sammenheng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mellom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effektiv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løpetid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1123950" y="1956346"/>
            <a:ext cx="7391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Forventningsteori</a:t>
            </a:r>
            <a:r>
              <a:rPr lang="en-US" sz="2000" dirty="0">
                <a:latin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</a:rPr>
              <a:t>Terminstrukturen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</a:rPr>
              <a:t>basert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markedsaktørenes</a:t>
            </a:r>
            <a:r>
              <a:rPr lang="en-US" sz="2000" dirty="0">
                <a:latin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</a:rPr>
              <a:t>forventninger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fremtidig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renteutvikling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1123950" y="2750096"/>
            <a:ext cx="746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Tre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komponenter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renterisiko</a:t>
            </a:r>
            <a:r>
              <a:rPr lang="en-US" sz="2000" dirty="0">
                <a:latin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</a:rPr>
              <a:t>Markedsrisiko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reinvesteringsrisiko</a:t>
            </a:r>
            <a:endParaRPr lang="en-US" sz="2000" dirty="0">
              <a:latin typeface="Times New Roman" pitchFamily="18" charset="0"/>
            </a:endParaRP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tilbakekallingsrisiko</a:t>
            </a:r>
            <a:r>
              <a:rPr lang="en-US" sz="2000" dirty="0">
                <a:latin typeface="Times New Roman" pitchFamily="18" charset="0"/>
              </a:rPr>
              <a:t> </a:t>
            </a:r>
          </a:p>
        </p:txBody>
      </p:sp>
      <p:sp>
        <p:nvSpPr>
          <p:cNvPr id="96264" name="Rectangle 8"/>
          <p:cNvSpPr>
            <a:spLocks noChangeArrowheads="1"/>
          </p:cNvSpPr>
          <p:nvPr/>
        </p:nvSpPr>
        <p:spPr bwMode="auto">
          <a:xfrm>
            <a:off x="1123950" y="3512096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Rentefølsomhet</a:t>
            </a:r>
            <a:r>
              <a:rPr lang="en-US" sz="2000" dirty="0">
                <a:latin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</a:rPr>
              <a:t>Verdiendring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n-US" sz="2000" dirty="0" err="1">
                <a:latin typeface="Times New Roman" pitchFamily="18" charset="0"/>
              </a:rPr>
              <a:t>eiendel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eks</a:t>
            </a:r>
            <a:r>
              <a:rPr lang="en-US" sz="2000" dirty="0">
                <a:latin typeface="Times New Roman" pitchFamily="18" charset="0"/>
              </a:rPr>
              <a:t>.: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ved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renteendring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1123950" y="4274096"/>
            <a:ext cx="7543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Mål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for </a:t>
            </a:r>
            <a:r>
              <a:rPr lang="en-US" sz="2000" dirty="0" err="1">
                <a:latin typeface="Times New Roman" pitchFamily="18" charset="0"/>
              </a:rPr>
              <a:t>renterisiko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rentefølsomhet</a:t>
            </a:r>
            <a:r>
              <a:rPr lang="en-US" sz="2000" dirty="0">
                <a:latin typeface="Times New Roman" pitchFamily="18" charset="0"/>
              </a:rPr>
              <a:t>): </a:t>
            </a:r>
            <a:r>
              <a:rPr lang="en-US" sz="2000" dirty="0" err="1" smtClean="0">
                <a:latin typeface="Times New Roman" pitchFamily="18" charset="0"/>
              </a:rPr>
              <a:t>Varighet</a:t>
            </a:r>
            <a:r>
              <a:rPr lang="en-US" sz="2000" dirty="0" smtClean="0">
                <a:latin typeface="Times New Roman" pitchFamily="18" charset="0"/>
              </a:rPr>
              <a:t> / </a:t>
            </a:r>
            <a:r>
              <a:rPr lang="en-US" sz="2000" dirty="0" err="1" smtClean="0">
                <a:latin typeface="Times New Roman" pitchFamily="18" charset="0"/>
              </a:rPr>
              <a:t>Durasjon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</a:rPr>
              <a:t>duration)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6266" name="Rectangle 10"/>
          <p:cNvSpPr>
            <a:spLocks noChangeArrowheads="1"/>
          </p:cNvSpPr>
          <p:nvPr/>
        </p:nvSpPr>
        <p:spPr bwMode="auto">
          <a:xfrm>
            <a:off x="1123950" y="4807496"/>
            <a:ext cx="2667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Macauley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durasjon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159744" name="Object 0"/>
          <p:cNvGraphicFramePr>
            <a:graphicFrameLocks/>
          </p:cNvGraphicFramePr>
          <p:nvPr/>
        </p:nvGraphicFramePr>
        <p:xfrm>
          <a:off x="3305175" y="5121821"/>
          <a:ext cx="2847975" cy="1209675"/>
        </p:xfrm>
        <a:graphic>
          <a:graphicData uri="http://schemas.openxmlformats.org/presentationml/2006/ole">
            <p:oleObj spid="_x0000_s159756" name="Formel" r:id="rId4" imgW="49137480" imgH="2110356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986284" y="1518320"/>
            <a:ext cx="739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</a:rPr>
              <a:t>Konvertibel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</a:t>
            </a:r>
            <a:r>
              <a:rPr lang="en-US" sz="2000" dirty="0">
                <a:latin typeface="Times New Roman" pitchFamily="18" charset="0"/>
              </a:rPr>
              <a:t> –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plikt</a:t>
            </a:r>
            <a:r>
              <a:rPr lang="en-US" sz="2000" dirty="0">
                <a:latin typeface="Times New Roman" pitchFamily="18" charset="0"/>
              </a:rPr>
              <a:t> til å </a:t>
            </a:r>
            <a:r>
              <a:rPr lang="en-US" sz="2000" dirty="0" err="1">
                <a:latin typeface="Times New Roman" pitchFamily="18" charset="0"/>
              </a:rPr>
              <a:t>omgjøre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gjeld</a:t>
            </a:r>
            <a:r>
              <a:rPr lang="en-US" sz="2000" dirty="0">
                <a:latin typeface="Times New Roman" pitchFamily="18" charset="0"/>
              </a:rPr>
              <a:t> til </a:t>
            </a:r>
          </a:p>
          <a:p>
            <a:pPr algn="l"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smtClean="0">
                <a:latin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</a:rPr>
              <a:t>egenkapital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til </a:t>
            </a:r>
            <a:r>
              <a:rPr lang="en-US" sz="2000" dirty="0" err="1">
                <a:latin typeface="Times New Roman" pitchFamily="18" charset="0"/>
              </a:rPr>
              <a:t>avtalt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pris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986284" y="2267000"/>
            <a:ext cx="740410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Obligasjon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med </a:t>
            </a:r>
            <a:r>
              <a:rPr lang="en-US" sz="2000" dirty="0" err="1">
                <a:latin typeface="Times New Roman" pitchFamily="18" charset="0"/>
              </a:rPr>
              <a:t>aksjekjøpsrett</a:t>
            </a:r>
            <a:r>
              <a:rPr lang="en-US" sz="2000" dirty="0">
                <a:latin typeface="Times New Roman" pitchFamily="18" charset="0"/>
              </a:rPr>
              <a:t> (OA – warrant): </a:t>
            </a:r>
            <a:r>
              <a:rPr lang="en-US" sz="2000" dirty="0" err="1">
                <a:latin typeface="Times New Roman" pitchFamily="18" charset="0"/>
              </a:rPr>
              <a:t>Gir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obligasjonseier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     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      en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plikt</a:t>
            </a:r>
            <a:r>
              <a:rPr lang="en-US" sz="2000" dirty="0">
                <a:latin typeface="Times New Roman" pitchFamily="18" charset="0"/>
              </a:rPr>
              <a:t> til å </a:t>
            </a:r>
            <a:r>
              <a:rPr lang="en-US" sz="2000" dirty="0" err="1">
                <a:latin typeface="Times New Roman" pitchFamily="18" charset="0"/>
              </a:rPr>
              <a:t>kjøpe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til </a:t>
            </a:r>
            <a:r>
              <a:rPr lang="en-US" sz="2000" dirty="0" err="1">
                <a:latin typeface="Times New Roman" pitchFamily="18" charset="0"/>
              </a:rPr>
              <a:t>avtalt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pris</a:t>
            </a:r>
            <a:endParaRPr lang="en-US" sz="2000" dirty="0">
              <a:latin typeface="Times New Roman" pitchFamily="18" charset="0"/>
            </a:endParaRPr>
          </a:p>
          <a:p>
            <a:pPr marL="342900" indent="-342900" algn="l" eaLnBrk="1" hangingPunct="1">
              <a:spcBef>
                <a:spcPct val="20000"/>
              </a:spcBef>
            </a:pPr>
            <a:endParaRPr lang="en-US" sz="2000" dirty="0">
              <a:latin typeface="Times New Roman" pitchFamily="18" charset="0"/>
            </a:endParaRPr>
          </a:p>
        </p:txBody>
      </p:sp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971600" y="3131096"/>
            <a:ext cx="7010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</a:rPr>
              <a:t>Tegningsrett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</a:rPr>
              <a:t>Rett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plikt</a:t>
            </a:r>
            <a:r>
              <a:rPr lang="en-US" sz="2000" dirty="0">
                <a:latin typeface="Times New Roman" pitchFamily="18" charset="0"/>
              </a:rPr>
              <a:t> til å </a:t>
            </a:r>
            <a:r>
              <a:rPr lang="en-US" sz="2000" dirty="0" err="1">
                <a:latin typeface="Times New Roman" pitchFamily="18" charset="0"/>
              </a:rPr>
              <a:t>tegne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>
            <a:off x="986284" y="3563144"/>
            <a:ext cx="7799388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Utbytteaksjer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</a:rPr>
              <a:t>Eierne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kan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velge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mellom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kontantutbytte</a:t>
            </a:r>
            <a:r>
              <a:rPr lang="en-US" sz="2000" dirty="0">
                <a:latin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nye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7288" name="Rectangle 8"/>
          <p:cNvSpPr>
            <a:spLocks noChangeArrowheads="1"/>
          </p:cNvSpPr>
          <p:nvPr/>
        </p:nvSpPr>
        <p:spPr bwMode="auto">
          <a:xfrm>
            <a:off x="986284" y="4283224"/>
            <a:ext cx="7480300" cy="7318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Aksjesplitt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økes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r>
              <a:rPr lang="en-US" sz="2000" dirty="0">
                <a:latin typeface="Times New Roman" pitchFamily="18" charset="0"/>
              </a:rPr>
              <a:t> pr. </a:t>
            </a:r>
            <a:r>
              <a:rPr lang="en-US" sz="2000" dirty="0" err="1">
                <a:latin typeface="Times New Roman" pitchFamily="18" charset="0"/>
              </a:rPr>
              <a:t>aksje</a:t>
            </a:r>
            <a:r>
              <a:rPr lang="en-US" sz="2000" dirty="0">
                <a:latin typeface="Times New Roman" pitchFamily="18" charset="0"/>
              </a:rPr>
              <a:t> 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       </a:t>
            </a:r>
            <a:r>
              <a:rPr lang="en-US" sz="2000" dirty="0" err="1" smtClean="0">
                <a:latin typeface="Times New Roman" pitchFamily="18" charset="0"/>
              </a:rPr>
              <a:t>reduseres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tilsvarende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7289" name="Rectangle 9"/>
          <p:cNvSpPr>
            <a:spLocks noChangeArrowheads="1"/>
          </p:cNvSpPr>
          <p:nvPr/>
        </p:nvSpPr>
        <p:spPr bwMode="auto">
          <a:xfrm>
            <a:off x="986284" y="5023520"/>
            <a:ext cx="7480300" cy="73866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l" eaLnBrk="1" hangingPunct="1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Fondsemisjon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</a:rPr>
              <a:t>Bokføringsmessig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ompostering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fond til </a:t>
            </a:r>
          </a:p>
          <a:p>
            <a:pPr marL="457200" indent="-457200" algn="l" eaLnBrk="1" hangingPunct="1">
              <a:spcBef>
                <a:spcPct val="10000"/>
              </a:spcBef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smtClean="0">
                <a:latin typeface="Times New Roman" pitchFamily="18" charset="0"/>
              </a:rPr>
              <a:t>   </a:t>
            </a:r>
            <a:r>
              <a:rPr lang="en-US" sz="2000" dirty="0" err="1" smtClean="0">
                <a:latin typeface="Times New Roman" pitchFamily="18" charset="0"/>
              </a:rPr>
              <a:t>aksjekapital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r>
              <a:rPr lang="en-US" sz="2000" dirty="0">
                <a:latin typeface="Times New Roman" pitchFamily="18" charset="0"/>
              </a:rPr>
              <a:t> pr. </a:t>
            </a:r>
            <a:r>
              <a:rPr lang="en-US" sz="2000" dirty="0" err="1">
                <a:latin typeface="Times New Roman" pitchFamily="18" charset="0"/>
              </a:rPr>
              <a:t>aksje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uendret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antall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aksjer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øker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97290" name="Rectangle 10"/>
          <p:cNvSpPr>
            <a:spLocks noChangeArrowheads="1"/>
          </p:cNvSpPr>
          <p:nvPr/>
        </p:nvSpPr>
        <p:spPr bwMode="auto">
          <a:xfrm>
            <a:off x="986284" y="90872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Oppsummering (forts.)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373560" y="3789338"/>
            <a:ext cx="59436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- Mellomlange lån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	- løpetid 1 – 5 år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	- långivere: Bank, forsikring og kredittforetak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	- leasing (leie)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373560" y="2509813"/>
            <a:ext cx="63246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- Lånesertifikater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	- løpetid &lt; 1 år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	- fritt omsettelige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	- viktig instrument for større selskaper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373560" y="5008538"/>
            <a:ext cx="66294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- Langsiktige lån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	- løpetid &gt; 5 år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	- ofte pant i fast eiendom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	- långivere: Bank, forsikring og kredittforetak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611560" y="620688"/>
            <a:ext cx="411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3. Ordinære lån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916360" y="1354113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Lånekilder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</a:rPr>
              <a:t>Forretnings</a:t>
            </a:r>
            <a:r>
              <a:rPr lang="en-US" sz="2000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sparebanker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forsikrings</a:t>
            </a:r>
            <a:r>
              <a:rPr lang="en-US" sz="2000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	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		</a:t>
            </a:r>
            <a:r>
              <a:rPr lang="en-US" sz="2000" dirty="0" err="1">
                <a:latin typeface="Times New Roman" pitchFamily="18" charset="0"/>
              </a:rPr>
              <a:t>finansieringsselskaper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916360" y="1976413"/>
            <a:ext cx="17972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 algn="l" eaLnBrk="1" hangingPunct="1"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Låneformer</a:t>
            </a:r>
            <a:endParaRPr lang="nb-NO" sz="2000" b="1" dirty="0">
              <a:latin typeface="Times New Roman" pitchFamily="18" charset="0"/>
            </a:endParaRPr>
          </a:p>
        </p:txBody>
      </p:sp>
      <p:pic>
        <p:nvPicPr>
          <p:cNvPr id="11276" name="Picture 12" descr="c:\Programfiler\Fellesfiler\Microsoft Shared\Clipart\cagcat50\BS00561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2248" y="730226"/>
            <a:ext cx="1230312" cy="90328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utoUpdateAnimBg="0"/>
      <p:bldP spid="11270" grpId="0" autoUpdateAnimBg="0"/>
      <p:bldP spid="11271" grpId="0" autoUpdateAnimBg="0"/>
      <p:bldP spid="1127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990600" y="16764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 eaLnBrk="1" hangingPunct="1"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b="1" dirty="0" smtClean="0">
                <a:latin typeface="Times New Roman" pitchFamily="18" charset="0"/>
                <a:cs typeface="Times New Roman" pitchFamily="18" charset="0"/>
              </a:rPr>
              <a:t>Avdragsform</a:t>
            </a:r>
            <a:endParaRPr lang="nb-NO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295400" y="2209800"/>
            <a:ext cx="6324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50000"/>
              </a:lnSpc>
              <a:spcBef>
                <a:spcPct val="5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nb-NO" sz="2000" dirty="0">
                <a:latin typeface="Times New Roman" pitchFamily="18" charset="0"/>
                <a:cs typeface="Times New Roman" pitchFamily="18" charset="0"/>
              </a:rPr>
              <a:t>Annuitet eller serielån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90600" y="26670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 eaLnBrk="1" hangingPunct="1"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b="1" dirty="0" smtClean="0">
                <a:latin typeface="Times New Roman" pitchFamily="18" charset="0"/>
                <a:cs typeface="Times New Roman" pitchFamily="18" charset="0"/>
              </a:rPr>
              <a:t>Effektiv </a:t>
            </a:r>
            <a:r>
              <a:rPr lang="nb-NO" sz="2000" b="1" dirty="0">
                <a:latin typeface="Times New Roman" pitchFamily="18" charset="0"/>
                <a:cs typeface="Times New Roman" pitchFamily="18" charset="0"/>
              </a:rPr>
              <a:t>rente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295400" y="3200400"/>
            <a:ext cx="6324600" cy="267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50000"/>
              </a:lnSpc>
              <a:spcBef>
                <a:spcPct val="5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nb-NO" sz="2000" dirty="0">
                <a:latin typeface="Times New Roman" pitchFamily="18" charset="0"/>
                <a:cs typeface="Times New Roman" pitchFamily="18" charset="0"/>
              </a:rPr>
              <a:t>Internrenten av </a:t>
            </a:r>
            <a:r>
              <a:rPr lang="nb-NO" sz="2000" dirty="0" err="1">
                <a:latin typeface="Times New Roman" pitchFamily="18" charset="0"/>
                <a:cs typeface="Times New Roman" pitchFamily="18" charset="0"/>
              </a:rPr>
              <a:t>lånets</a:t>
            </a:r>
            <a:r>
              <a:rPr lang="nb-NO" sz="2000" dirty="0">
                <a:latin typeface="Times New Roman" pitchFamily="18" charset="0"/>
                <a:cs typeface="Times New Roman" pitchFamily="18" charset="0"/>
              </a:rPr>
              <a:t> kontantstrøm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295400" y="3565525"/>
            <a:ext cx="6324600" cy="63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50000"/>
              </a:lnSpc>
              <a:spcBef>
                <a:spcPct val="7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nb-NO" sz="2000" dirty="0">
                <a:latin typeface="Times New Roman" pitchFamily="18" charset="0"/>
                <a:cs typeface="Times New Roman" pitchFamily="18" charset="0"/>
              </a:rPr>
              <a:t>Sammenheng mellom risiko og </a:t>
            </a:r>
            <a:r>
              <a:rPr lang="nb-NO" sz="2000" dirty="0" err="1">
                <a:latin typeface="Times New Roman" pitchFamily="18" charset="0"/>
                <a:cs typeface="Times New Roman" pitchFamily="18" charset="0"/>
              </a:rPr>
              <a:t>lånerente</a:t>
            </a:r>
            <a:endParaRPr lang="nb-NO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50000"/>
              </a:lnSpc>
              <a:spcBef>
                <a:spcPct val="7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nb-NO" sz="2000" dirty="0">
                <a:latin typeface="Times New Roman" pitchFamily="18" charset="0"/>
                <a:cs typeface="Times New Roman" pitchFamily="18" charset="0"/>
              </a:rPr>
              <a:t>Bankene fokuserer i økende grad på korrekt risikoprising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685800" y="1052513"/>
            <a:ext cx="411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3. Ordinære lån (forts.)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990600" y="1577504"/>
            <a:ext cx="68580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lnSpc>
                <a:spcPct val="5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latin typeface="Times New Roman" pitchFamily="18" charset="0"/>
              </a:rPr>
              <a:t>Kjennetegn</a:t>
            </a:r>
            <a:endParaRPr lang="en-US" sz="2000" b="1" dirty="0">
              <a:latin typeface="Times New Roman" pitchFamily="18" charset="0"/>
            </a:endParaRPr>
          </a:p>
          <a:p>
            <a:pPr marL="457200" indent="-457200" algn="l">
              <a:spcBef>
                <a:spcPct val="20000"/>
              </a:spcBef>
            </a:pPr>
            <a:endParaRPr lang="nb-NO" sz="2000" dirty="0">
              <a:latin typeface="Times New Roman" pitchFamily="18" charset="0"/>
            </a:endParaRPr>
          </a:p>
          <a:p>
            <a:pPr marL="914400" lvl="1" indent="-457200" algn="l">
              <a:spcBef>
                <a:spcPct val="2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en-US" sz="2000" dirty="0">
                <a:latin typeface="Times New Roman" pitchFamily="18" charset="0"/>
              </a:rPr>
              <a:t>Et </a:t>
            </a:r>
            <a:r>
              <a:rPr lang="en-US" sz="2000" dirty="0" err="1">
                <a:latin typeface="Times New Roman" pitchFamily="18" charset="0"/>
              </a:rPr>
              <a:t>produkt</a:t>
            </a:r>
            <a:r>
              <a:rPr lang="en-US" sz="2000" dirty="0">
                <a:latin typeface="Times New Roman" pitchFamily="18" charset="0"/>
              </a:rPr>
              <a:t> for </a:t>
            </a:r>
            <a:r>
              <a:rPr lang="en-US" sz="2000" dirty="0" err="1">
                <a:latin typeface="Times New Roman" pitchFamily="18" charset="0"/>
              </a:rPr>
              <a:t>større</a:t>
            </a:r>
            <a:r>
              <a:rPr lang="en-US" sz="2000" dirty="0">
                <a:latin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</a:rPr>
              <a:t>bedrifter</a:t>
            </a:r>
            <a:r>
              <a:rPr lang="en-US" sz="2000" dirty="0">
                <a:latin typeface="Times New Roman" pitchFamily="18" charset="0"/>
              </a:rPr>
              <a:t> (banker, </a:t>
            </a:r>
            <a:r>
              <a:rPr lang="en-US" sz="2000" dirty="0" err="1">
                <a:latin typeface="Times New Roman" pitchFamily="18" charset="0"/>
              </a:rPr>
              <a:t>kommuner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fylkeskommuner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kraftverk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større</a:t>
            </a:r>
            <a:r>
              <a:rPr lang="en-US" sz="2000" dirty="0">
                <a:latin typeface="Times New Roman" pitchFamily="18" charset="0"/>
              </a:rPr>
              <a:t> private </a:t>
            </a:r>
            <a:r>
              <a:rPr lang="en-US" sz="2000" dirty="0" err="1">
                <a:latin typeface="Times New Roman" pitchFamily="18" charset="0"/>
              </a:rPr>
              <a:t>selskaper</a:t>
            </a:r>
            <a:r>
              <a:rPr lang="en-US" sz="2000" dirty="0">
                <a:latin typeface="Times New Roman" pitchFamily="18" charset="0"/>
              </a:rPr>
              <a:t>)</a:t>
            </a:r>
          </a:p>
          <a:p>
            <a:pPr marL="914400" lvl="1" indent="-457200" algn="l">
              <a:spcBef>
                <a:spcPct val="2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en-US" sz="2000" dirty="0">
                <a:latin typeface="Times New Roman" pitchFamily="18" charset="0"/>
              </a:rPr>
              <a:t>Et </a:t>
            </a:r>
            <a:r>
              <a:rPr lang="en-US" sz="2000" dirty="0" err="1">
                <a:latin typeface="Times New Roman" pitchFamily="18" charset="0"/>
              </a:rPr>
              <a:t>omsettelig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produkt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verdipapirmarkedet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omsettes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ofte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på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Oslo </a:t>
            </a:r>
            <a:r>
              <a:rPr lang="en-US" sz="2000" dirty="0" err="1">
                <a:latin typeface="Times New Roman" pitchFamily="18" charset="0"/>
              </a:rPr>
              <a:t>Børs</a:t>
            </a:r>
            <a:endParaRPr lang="en-US" sz="2000" dirty="0">
              <a:latin typeface="Times New Roman" pitchFamily="18" charset="0"/>
            </a:endParaRPr>
          </a:p>
          <a:p>
            <a:pPr marL="914400" lvl="1" indent="-457200" algn="l">
              <a:spcBef>
                <a:spcPct val="2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en-US" sz="2000" dirty="0">
                <a:latin typeface="Times New Roman" pitchFamily="18" charset="0"/>
              </a:rPr>
              <a:t>Mange </a:t>
            </a:r>
            <a:r>
              <a:rPr lang="en-US" sz="2000" dirty="0" err="1">
                <a:latin typeface="Times New Roman" pitchFamily="18" charset="0"/>
              </a:rPr>
              <a:t>långivere</a:t>
            </a:r>
            <a:r>
              <a:rPr lang="en-US" sz="2000" dirty="0">
                <a:latin typeface="Times New Roman" pitchFamily="18" charset="0"/>
              </a:rPr>
              <a:t>/</a:t>
            </a:r>
            <a:r>
              <a:rPr lang="en-US" sz="2000" dirty="0" err="1">
                <a:latin typeface="Times New Roman" pitchFamily="18" charset="0"/>
              </a:rPr>
              <a:t>investorer</a:t>
            </a:r>
            <a:endParaRPr lang="en-US" sz="2000" dirty="0">
              <a:latin typeface="Times New Roman" pitchFamily="18" charset="0"/>
            </a:endParaRPr>
          </a:p>
          <a:p>
            <a:pPr marL="914400" lvl="1" indent="-457200" algn="l">
              <a:spcBef>
                <a:spcPct val="2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en-US" sz="2000" dirty="0" err="1">
                <a:latin typeface="Times New Roman" pitchFamily="18" charset="0"/>
              </a:rPr>
              <a:t>Løpetid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vanligvis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minst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år</a:t>
            </a:r>
            <a:r>
              <a:rPr lang="en-US" sz="2000" dirty="0">
                <a:latin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</a:rPr>
              <a:t>Ofte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serielån</a:t>
            </a:r>
            <a:r>
              <a:rPr lang="en-US" sz="2000" dirty="0">
                <a:latin typeface="Times New Roman" pitchFamily="18" charset="0"/>
              </a:rPr>
              <a:t> med </a:t>
            </a:r>
            <a:r>
              <a:rPr lang="en-US" sz="2000" dirty="0" err="1">
                <a:latin typeface="Times New Roman" pitchFamily="18" charset="0"/>
              </a:rPr>
              <a:t>nedbetaling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ved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loddtrekning</a:t>
            </a:r>
            <a:endParaRPr lang="en-US" sz="2000" dirty="0">
              <a:latin typeface="Times New Roman" pitchFamily="18" charset="0"/>
            </a:endParaRPr>
          </a:p>
          <a:p>
            <a:pPr marL="914400" lvl="1" indent="-457200" algn="l">
              <a:spcBef>
                <a:spcPct val="2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en-US" sz="2000" dirty="0">
                <a:latin typeface="Times New Roman" pitchFamily="18" charset="0"/>
              </a:rPr>
              <a:t>Fast </a:t>
            </a:r>
            <a:r>
              <a:rPr lang="en-US" sz="2000" dirty="0" err="1">
                <a:latin typeface="Times New Roman" pitchFamily="18" charset="0"/>
              </a:rPr>
              <a:t>eller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flytende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rente</a:t>
            </a:r>
            <a:r>
              <a:rPr lang="en-US" sz="2000" dirty="0">
                <a:latin typeface="Times New Roman" pitchFamily="18" charset="0"/>
              </a:rPr>
              <a:t> (NIBOR + margin)</a:t>
            </a:r>
          </a:p>
          <a:p>
            <a:pPr marL="914400" lvl="1" indent="-457200" algn="l">
              <a:spcBef>
                <a:spcPct val="2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en-US" sz="2000" dirty="0" err="1">
                <a:latin typeface="Times New Roman" pitchFamily="18" charset="0"/>
              </a:rPr>
              <a:t>Prisen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obligasjonen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avhenger</a:t>
            </a:r>
            <a:r>
              <a:rPr lang="en-US" sz="2000" dirty="0">
                <a:latin typeface="Times New Roman" pitchFamily="18" charset="0"/>
              </a:rPr>
              <a:t> av </a:t>
            </a:r>
          </a:p>
          <a:p>
            <a:pPr marL="1828800" lvl="3" indent="-457200" algn="l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en-US" sz="2000" dirty="0" err="1">
                <a:latin typeface="Times New Roman" pitchFamily="18" charset="0"/>
              </a:rPr>
              <a:t>Kredittrisiko</a:t>
            </a:r>
            <a:endParaRPr lang="en-US" sz="2000" dirty="0">
              <a:latin typeface="Times New Roman" pitchFamily="18" charset="0"/>
            </a:endParaRPr>
          </a:p>
          <a:p>
            <a:pPr marL="1828800" lvl="3" indent="-457200" algn="l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en-US" sz="2000" dirty="0" err="1">
                <a:latin typeface="Times New Roman" pitchFamily="18" charset="0"/>
              </a:rPr>
              <a:t>Forskjell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mellom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kupongrente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og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markedsrente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685800" y="764704"/>
            <a:ext cx="411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lang="en-US" b="1">
                <a:latin typeface="Times New Roman" pitchFamily="18" charset="0"/>
              </a:rPr>
              <a:t>4. Obligasjonslån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347663" y="620688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b="1">
                <a:latin typeface="Times New Roman" pitchFamily="18" charset="0"/>
              </a:rPr>
              <a:t>	4.  Obligasjonlån (forts.)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704850" y="3301976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</a:rPr>
              <a:t>Renten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markedet</a:t>
            </a:r>
            <a:r>
              <a:rPr lang="en-US" sz="2000" dirty="0">
                <a:latin typeface="Times New Roman" pitchFamily="18" charset="0"/>
              </a:rPr>
              <a:t> for </a:t>
            </a:r>
            <a:r>
              <a:rPr lang="en-US" sz="2000" dirty="0" err="1">
                <a:latin typeface="Times New Roman" pitchFamily="18" charset="0"/>
              </a:rPr>
              <a:t>tilsvarende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lån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øker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umiddelbart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5% til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7%</a:t>
            </a:r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704850" y="4125888"/>
            <a:ext cx="7391400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</a:rPr>
              <a:t>En </a:t>
            </a:r>
            <a:r>
              <a:rPr lang="en-US" sz="2000" dirty="0" err="1">
                <a:latin typeface="Times New Roman" pitchFamily="18" charset="0"/>
              </a:rPr>
              <a:t>ny</a:t>
            </a:r>
            <a:r>
              <a:rPr lang="en-US" sz="2000" dirty="0">
                <a:latin typeface="Times New Roman" pitchFamily="18" charset="0"/>
              </a:rPr>
              <a:t> investor </a:t>
            </a:r>
            <a:r>
              <a:rPr lang="en-US" sz="2000" dirty="0" err="1">
                <a:latin typeface="Times New Roman" pitchFamily="18" charset="0"/>
              </a:rPr>
              <a:t>vil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kreve</a:t>
            </a:r>
            <a:r>
              <a:rPr lang="en-US" sz="2000" dirty="0">
                <a:latin typeface="Times New Roman" pitchFamily="18" charset="0"/>
              </a:rPr>
              <a:t> 7% </a:t>
            </a:r>
            <a:r>
              <a:rPr lang="en-US" sz="2000" dirty="0" err="1">
                <a:latin typeface="Times New Roman" pitchFamily="18" charset="0"/>
              </a:rPr>
              <a:t>avkastning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sin </a:t>
            </a:r>
            <a:r>
              <a:rPr lang="en-US" sz="2000" dirty="0" err="1">
                <a:latin typeface="Times New Roman" pitchFamily="18" charset="0"/>
              </a:rPr>
              <a:t>investering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vil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han</a:t>
            </a:r>
            <a:r>
              <a:rPr lang="en-US" sz="2000" dirty="0">
                <a:latin typeface="Times New Roman" pitchFamily="18" charset="0"/>
              </a:rPr>
              <a:t>/</a:t>
            </a:r>
            <a:r>
              <a:rPr lang="en-US" sz="2000" dirty="0" err="1">
                <a:latin typeface="Times New Roman" pitchFamily="18" charset="0"/>
              </a:rPr>
              <a:t>hun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betale</a:t>
            </a:r>
            <a:r>
              <a:rPr lang="en-US" sz="2000" dirty="0">
                <a:latin typeface="Times New Roman" pitchFamily="18" charset="0"/>
              </a:rPr>
              <a:t> pr. 100 kroner </a:t>
            </a:r>
            <a:r>
              <a:rPr lang="en-US" sz="2000" dirty="0" err="1">
                <a:latin typeface="Times New Roman" pitchFamily="18" charset="0"/>
              </a:rPr>
              <a:t>pålydende</a:t>
            </a:r>
            <a:r>
              <a:rPr lang="en-US" sz="2000" dirty="0">
                <a:latin typeface="Times New Roman" pitchFamily="18" charset="0"/>
              </a:rPr>
              <a:t>; </a:t>
            </a:r>
            <a:r>
              <a:rPr lang="en-US" sz="2000" dirty="0" err="1">
                <a:latin typeface="Times New Roman" pitchFamily="18" charset="0"/>
              </a:rPr>
              <a:t>m.a.o</a:t>
            </a:r>
            <a:r>
              <a:rPr lang="en-US" sz="2000" dirty="0">
                <a:latin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</a:rPr>
              <a:t>hva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skjer</a:t>
            </a:r>
            <a:r>
              <a:rPr lang="en-US" sz="2000" dirty="0">
                <a:latin typeface="Times New Roman" pitchFamily="18" charset="0"/>
              </a:rPr>
              <a:t> med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</a:rPr>
              <a:t>markedskursen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verdien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</a:rPr>
              <a:t>på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lånet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når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markedsrenten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stiger</a:t>
            </a:r>
            <a:r>
              <a:rPr lang="en-US" sz="2000" dirty="0">
                <a:latin typeface="Times New Roman" pitchFamily="18" charset="0"/>
              </a:rPr>
              <a:t>?</a:t>
            </a:r>
          </a:p>
        </p:txBody>
      </p:sp>
      <p:pic>
        <p:nvPicPr>
          <p:cNvPr id="90122" name="Picture 10" descr="c:\Programfiler\Microsoft Office\Clipart\photohm\j014583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684188"/>
            <a:ext cx="1522412" cy="2362200"/>
          </a:xfrm>
          <a:prstGeom prst="rect">
            <a:avLst/>
          </a:prstGeom>
          <a:noFill/>
        </p:spPr>
      </p:pic>
      <p:sp>
        <p:nvSpPr>
          <p:cNvPr id="90126" name="Rectangle 14"/>
          <p:cNvSpPr>
            <a:spLocks noChangeArrowheads="1"/>
          </p:cNvSpPr>
          <p:nvPr/>
        </p:nvSpPr>
        <p:spPr bwMode="auto">
          <a:xfrm>
            <a:off x="685800" y="1306488"/>
            <a:ext cx="58674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 dirty="0" err="1">
                <a:latin typeface="Times New Roman" pitchFamily="18" charset="0"/>
              </a:rPr>
              <a:t>Eksempel</a:t>
            </a:r>
            <a:r>
              <a:rPr lang="en-US" sz="2000" b="1" dirty="0">
                <a:latin typeface="Times New Roman" pitchFamily="18" charset="0"/>
              </a:rPr>
              <a:t> 1:  </a:t>
            </a:r>
            <a:r>
              <a:rPr lang="en-US" sz="2000" dirty="0" err="1">
                <a:latin typeface="Times New Roman" pitchFamily="18" charset="0"/>
              </a:rPr>
              <a:t>Kraftselskap</a:t>
            </a:r>
            <a:r>
              <a:rPr lang="en-US" sz="2000" dirty="0">
                <a:latin typeface="Times New Roman" pitchFamily="18" charset="0"/>
              </a:rPr>
              <a:t> A </a:t>
            </a:r>
            <a:r>
              <a:rPr lang="en-US" sz="2000" dirty="0" err="1">
                <a:latin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lagt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ut</a:t>
            </a:r>
            <a:r>
              <a:rPr lang="en-US" sz="2000" dirty="0">
                <a:latin typeface="Times New Roman" pitchFamily="18" charset="0"/>
              </a:rPr>
              <a:t> et 1-års </a:t>
            </a:r>
            <a:r>
              <a:rPr lang="en-US" sz="2000" dirty="0" err="1" smtClean="0">
                <a:latin typeface="Times New Roman" pitchFamily="18" charset="0"/>
              </a:rPr>
              <a:t>lån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pålydende</a:t>
            </a:r>
            <a:r>
              <a:rPr lang="en-US" sz="2000" dirty="0" smtClean="0">
                <a:latin typeface="Times New Roman" pitchFamily="18" charset="0"/>
              </a:rPr>
              <a:t> 100 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markedet</a:t>
            </a:r>
            <a:r>
              <a:rPr lang="en-US" sz="2000" dirty="0">
                <a:latin typeface="Times New Roman" pitchFamily="18" charset="0"/>
              </a:rPr>
              <a:t>.  </a:t>
            </a:r>
            <a:r>
              <a:rPr lang="en-US" sz="2000" dirty="0" err="1">
                <a:latin typeface="Times New Roman" pitchFamily="18" charset="0"/>
              </a:rPr>
              <a:t>Kupongrenten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er</a:t>
            </a:r>
            <a:r>
              <a:rPr lang="en-US" sz="2000" dirty="0">
                <a:latin typeface="Times New Roman" pitchFamily="18" charset="0"/>
              </a:rPr>
              <a:t> 5% p.a.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err="1">
                <a:latin typeface="Times New Roman" pitchFamily="18" charset="0"/>
              </a:rPr>
              <a:t>Lånets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kontantstrøm</a:t>
            </a:r>
            <a:r>
              <a:rPr lang="en-US" sz="2000" dirty="0">
                <a:latin typeface="Times New Roman" pitchFamily="18" charset="0"/>
              </a:rPr>
              <a:t> sett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långivers</a:t>
            </a:r>
            <a:r>
              <a:rPr lang="en-US" sz="2000" dirty="0">
                <a:latin typeface="Times New Roman" pitchFamily="18" charset="0"/>
              </a:rPr>
              <a:t> side:</a:t>
            </a:r>
          </a:p>
        </p:txBody>
      </p:sp>
      <p:sp>
        <p:nvSpPr>
          <p:cNvPr id="90129" name="Rectangle 17"/>
          <p:cNvSpPr>
            <a:spLocks noChangeArrowheads="1"/>
          </p:cNvSpPr>
          <p:nvPr/>
        </p:nvSpPr>
        <p:spPr bwMode="auto">
          <a:xfrm>
            <a:off x="2209800" y="5940401"/>
            <a:ext cx="487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err="1" smtClean="0">
                <a:latin typeface="Times New Roman" pitchFamily="18" charset="0"/>
              </a:rPr>
              <a:t>M.a.o</a:t>
            </a:r>
            <a:r>
              <a:rPr lang="en-US" sz="2000" dirty="0">
                <a:latin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</a:rPr>
              <a:t>kursen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vil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falle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fra</a:t>
            </a:r>
            <a:r>
              <a:rPr lang="en-US" sz="2000" dirty="0">
                <a:latin typeface="Times New Roman" pitchFamily="18" charset="0"/>
              </a:rPr>
              <a:t> 100 </a:t>
            </a:r>
            <a:r>
              <a:rPr lang="en-US" sz="2000" dirty="0" smtClean="0">
                <a:latin typeface="Times New Roman" pitchFamily="18" charset="0"/>
              </a:rPr>
              <a:t>til</a:t>
            </a:r>
            <a:endParaRPr lang="en-US" sz="2000" dirty="0">
              <a:latin typeface="Times New Roman" pitchFamily="18" charset="0"/>
            </a:endParaRPr>
          </a:p>
        </p:txBody>
      </p:sp>
      <p:grpSp>
        <p:nvGrpSpPr>
          <p:cNvPr id="23" name="Group 16"/>
          <p:cNvGrpSpPr>
            <a:grpSpLocks/>
          </p:cNvGrpSpPr>
          <p:nvPr/>
        </p:nvGrpSpPr>
        <p:grpSpPr bwMode="auto">
          <a:xfrm>
            <a:off x="684213" y="2359001"/>
            <a:ext cx="5183188" cy="914400"/>
            <a:chOff x="1199" y="1872"/>
            <a:chExt cx="3265" cy="576"/>
          </a:xfrm>
        </p:grpSpPr>
        <p:sp>
          <p:nvSpPr>
            <p:cNvPr id="24" name="Line 4"/>
            <p:cNvSpPr>
              <a:spLocks noChangeShapeType="1"/>
            </p:cNvSpPr>
            <p:nvPr/>
          </p:nvSpPr>
          <p:spPr bwMode="auto">
            <a:xfrm>
              <a:off x="1440" y="2160"/>
              <a:ext cx="30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diamond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25" name="Rectangle 5"/>
            <p:cNvSpPr>
              <a:spLocks noChangeArrowheads="1"/>
            </p:cNvSpPr>
            <p:nvPr/>
          </p:nvSpPr>
          <p:spPr bwMode="auto">
            <a:xfrm>
              <a:off x="1335" y="19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2000" dirty="0" smtClean="0">
                  <a:latin typeface="Times New Roman" pitchFamily="18" charset="0"/>
                </a:rPr>
                <a:t>0</a:t>
              </a:r>
              <a:endParaRPr lang="en-US" sz="2000" dirty="0">
                <a:latin typeface="Times New Roman" pitchFamily="18" charset="0"/>
              </a:endParaRPr>
            </a:p>
          </p:txBody>
        </p:sp>
        <p:sp>
          <p:nvSpPr>
            <p:cNvPr id="26" name="Rectangle 6"/>
            <p:cNvSpPr>
              <a:spLocks noChangeArrowheads="1"/>
            </p:cNvSpPr>
            <p:nvPr/>
          </p:nvSpPr>
          <p:spPr bwMode="auto">
            <a:xfrm>
              <a:off x="3739" y="187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2000" dirty="0" smtClean="0">
                  <a:latin typeface="Times New Roman" pitchFamily="18" charset="0"/>
                </a:rPr>
                <a:t>1</a:t>
              </a:r>
              <a:endParaRPr lang="en-US" sz="2000" dirty="0">
                <a:latin typeface="Times New Roman" pitchFamily="18" charset="0"/>
              </a:endParaRPr>
            </a:p>
          </p:txBody>
        </p:sp>
        <p:sp>
          <p:nvSpPr>
            <p:cNvPr id="27" name="Rectangle 11"/>
            <p:cNvSpPr>
              <a:spLocks noChangeArrowheads="1"/>
            </p:cNvSpPr>
            <p:nvPr/>
          </p:nvSpPr>
          <p:spPr bwMode="auto">
            <a:xfrm>
              <a:off x="3719" y="2020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nb-NO">
                  <a:latin typeface="Wingdings" pitchFamily="2" charset="2"/>
                </a:rPr>
                <a:t>w</a:t>
              </a:r>
            </a:p>
          </p:txBody>
        </p:sp>
        <p:sp>
          <p:nvSpPr>
            <p:cNvPr id="28" name="Rectangle 12"/>
            <p:cNvSpPr>
              <a:spLocks noChangeArrowheads="1"/>
            </p:cNvSpPr>
            <p:nvPr/>
          </p:nvSpPr>
          <p:spPr bwMode="auto">
            <a:xfrm>
              <a:off x="1199" y="2174"/>
              <a:ext cx="45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2000" dirty="0" smtClean="0">
                  <a:latin typeface="Times New Roman" pitchFamily="18" charset="0"/>
                </a:rPr>
                <a:t>-100</a:t>
              </a:r>
              <a:endParaRPr lang="en-US" sz="2000" dirty="0">
                <a:latin typeface="Times New Roman" pitchFamily="18" charset="0"/>
              </a:endParaRPr>
            </a:p>
          </p:txBody>
        </p:sp>
        <p:sp>
          <p:nvSpPr>
            <p:cNvPr id="29" name="Rectangle 13"/>
            <p:cNvSpPr>
              <a:spLocks noChangeArrowheads="1"/>
            </p:cNvSpPr>
            <p:nvPr/>
          </p:nvSpPr>
          <p:spPr bwMode="auto">
            <a:xfrm>
              <a:off x="3693" y="2217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2000" dirty="0" smtClean="0">
                  <a:latin typeface="Times New Roman" pitchFamily="18" charset="0"/>
                </a:rPr>
                <a:t>105</a:t>
              </a:r>
              <a:endParaRPr lang="en-US" sz="2000" dirty="0">
                <a:latin typeface="Times New Roman" pitchFamily="18" charset="0"/>
              </a:endParaRPr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802211246"/>
              </p:ext>
            </p:extLst>
          </p:nvPr>
        </p:nvGraphicFramePr>
        <p:xfrm>
          <a:off x="4283075" y="5391126"/>
          <a:ext cx="442913" cy="274637"/>
        </p:xfrm>
        <a:graphic>
          <a:graphicData uri="http://schemas.openxmlformats.org/presentationml/2006/ole">
            <p:oleObj spid="_x0000_s140300" name="Equation" r:id="rId5" imgW="279279" imgH="165028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0" grpId="0" autoUpdateAnimBg="0"/>
      <p:bldP spid="90129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5504</TotalTime>
  <Words>2902</Words>
  <Application>Microsoft Office PowerPoint</Application>
  <PresentationFormat>Skjermfremvisning (4:3)</PresentationFormat>
  <Paragraphs>729</Paragraphs>
  <Slides>54</Slides>
  <Notes>54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5</vt:i4>
      </vt:variant>
      <vt:variant>
        <vt:lpstr>Lysbildetitler</vt:lpstr>
      </vt:variant>
      <vt:variant>
        <vt:i4>54</vt:i4>
      </vt:variant>
    </vt:vector>
  </HeadingPairs>
  <TitlesOfParts>
    <vt:vector size="60" baseType="lpstr">
      <vt:lpstr>Office Theme</vt:lpstr>
      <vt:lpstr>Equation</vt:lpstr>
      <vt:lpstr>Formel</vt:lpstr>
      <vt:lpstr>Diagram</vt:lpstr>
      <vt:lpstr>Regneark</vt:lpstr>
      <vt:lpstr>Worksheet</vt:lpstr>
      <vt:lpstr>Lysbilde 1</vt:lpstr>
      <vt:lpstr>Lysbilde 2</vt:lpstr>
      <vt:lpstr>Lysbilde 3</vt:lpstr>
      <vt:lpstr>Lysbilde 4</vt:lpstr>
      <vt:lpstr>Lysbilde 5</vt:lpstr>
      <vt:lpstr>Lysbilde 6</vt:lpstr>
      <vt:lpstr>Lysbilde 7</vt:lpstr>
      <vt:lpstr>Lysbilde 8</vt:lpstr>
      <vt:lpstr>Lysbilde 9</vt:lpstr>
      <vt:lpstr>Lysbilde 10</vt:lpstr>
      <vt:lpstr>Lysbilde 11</vt:lpstr>
      <vt:lpstr>Lysbilde 12</vt:lpstr>
      <vt:lpstr>Lysbilde 13</vt:lpstr>
      <vt:lpstr>Lysbilde 14</vt:lpstr>
      <vt:lpstr>Lysbilde 15</vt:lpstr>
      <vt:lpstr>Lysbilde 16</vt:lpstr>
      <vt:lpstr>Lysbilde 17</vt:lpstr>
      <vt:lpstr>Lysbilde 18</vt:lpstr>
      <vt:lpstr>Lysbilde 19</vt:lpstr>
      <vt:lpstr>Lysbilde 20</vt:lpstr>
      <vt:lpstr>Lysbilde 21</vt:lpstr>
      <vt:lpstr>Lysbilde 22</vt:lpstr>
      <vt:lpstr>Lysbilde 23</vt:lpstr>
      <vt:lpstr>Lysbilde 24</vt:lpstr>
      <vt:lpstr>Lysbilde 25</vt:lpstr>
      <vt:lpstr>Lysbilde 26</vt:lpstr>
      <vt:lpstr>Lysbilde 27</vt:lpstr>
      <vt:lpstr>Lysbilde 28</vt:lpstr>
      <vt:lpstr>Lysbilde 29</vt:lpstr>
      <vt:lpstr>Lysbilde 30</vt:lpstr>
      <vt:lpstr>Lysbilde 31</vt:lpstr>
      <vt:lpstr>Lysbilde 32</vt:lpstr>
      <vt:lpstr>Lysbilde 33</vt:lpstr>
      <vt:lpstr>Lysbilde 34</vt:lpstr>
      <vt:lpstr>Lysbilde 35</vt:lpstr>
      <vt:lpstr>Lysbilde 36</vt:lpstr>
      <vt:lpstr>Lysbilde 37</vt:lpstr>
      <vt:lpstr>Lysbilde 38</vt:lpstr>
      <vt:lpstr>Lysbilde 39</vt:lpstr>
      <vt:lpstr>Lysbilde 40</vt:lpstr>
      <vt:lpstr>Lysbilde 41</vt:lpstr>
      <vt:lpstr>Lysbilde 42</vt:lpstr>
      <vt:lpstr>Lysbilde 43</vt:lpstr>
      <vt:lpstr>Lysbilde 44</vt:lpstr>
      <vt:lpstr>Lysbilde 45</vt:lpstr>
      <vt:lpstr>Lysbilde 46</vt:lpstr>
      <vt:lpstr>Lysbilde 47</vt:lpstr>
      <vt:lpstr>Lysbilde 48</vt:lpstr>
      <vt:lpstr>Lysbilde 49</vt:lpstr>
      <vt:lpstr>Lysbilde 50</vt:lpstr>
      <vt:lpstr>Lysbilde 51</vt:lpstr>
      <vt:lpstr>Lysbilde 52</vt:lpstr>
      <vt:lpstr>Lysbilde 53</vt:lpstr>
      <vt:lpstr>Lysbilde 54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Rolf Eigil Bygdnes</dc:creator>
  <cp:lastModifiedBy>Administrator</cp:lastModifiedBy>
  <cp:revision>302</cp:revision>
  <cp:lastPrinted>2002-07-03T10:11:24Z</cp:lastPrinted>
  <dcterms:created xsi:type="dcterms:W3CDTF">2001-12-27T20:42:07Z</dcterms:created>
  <dcterms:modified xsi:type="dcterms:W3CDTF">2012-08-01T09:15:17Z</dcterms:modified>
</cp:coreProperties>
</file>