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activeX/activeX2.xml" ContentType="application/vnd.ms-office.activeX+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xls" ContentType="application/vnd.ms-exce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activeX/activeX9.xml" ContentType="application/vnd.ms-office.activeX+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activeX/activeX7.xml" ContentType="application/vnd.ms-office.activeX+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ms-office.activeX"/>
  <Override PartName="/ppt/activeX/activeX5.xml" ContentType="application/vnd.ms-office.activeX+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activeX/activeX3.xml" ContentType="application/vnd.ms-office.activeX+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activeX/activeX1.xml" ContentType="application/vnd.ms-office.activeX+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activeX/activeX10.xml" ContentType="application/vnd.ms-office.activeX+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activeX/activeX8.xml" ContentType="application/vnd.ms-office.activeX+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activeX/activeX6.xml" ContentType="application/vnd.ms-office.activeX+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activeX/activeX4.xml" ContentType="application/vnd.ms-office.activeX+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65" r:id="rId2"/>
    <p:sldId id="295" r:id="rId3"/>
    <p:sldId id="283" r:id="rId4"/>
    <p:sldId id="266" r:id="rId5"/>
    <p:sldId id="267" r:id="rId6"/>
    <p:sldId id="268" r:id="rId7"/>
    <p:sldId id="289" r:id="rId8"/>
    <p:sldId id="291" r:id="rId9"/>
    <p:sldId id="269" r:id="rId10"/>
    <p:sldId id="270" r:id="rId11"/>
    <p:sldId id="271" r:id="rId12"/>
    <p:sldId id="284" r:id="rId13"/>
    <p:sldId id="272" r:id="rId14"/>
    <p:sldId id="273" r:id="rId15"/>
    <p:sldId id="286" r:id="rId16"/>
    <p:sldId id="274" r:id="rId17"/>
    <p:sldId id="292" r:id="rId18"/>
    <p:sldId id="293" r:id="rId19"/>
    <p:sldId id="294" r:id="rId20"/>
    <p:sldId id="275" r:id="rId21"/>
    <p:sldId id="276" r:id="rId22"/>
    <p:sldId id="285" r:id="rId23"/>
    <p:sldId id="277" r:id="rId24"/>
    <p:sldId id="278" r:id="rId25"/>
    <p:sldId id="279" r:id="rId26"/>
    <p:sldId id="280" r:id="rId27"/>
    <p:sldId id="281" r:id="rId28"/>
    <p:sldId id="282" r:id="rId29"/>
    <p:sldId id="290" r:id="rId30"/>
  </p:sldIdLst>
  <p:sldSz cx="9144000" cy="6858000" type="screen4x3"/>
  <p:notesSz cx="6810375" cy="9947275"/>
  <p:defaultTextStyle>
    <a:defPPr>
      <a:defRPr lang="nb-NO"/>
    </a:defPPr>
    <a:lvl1pPr algn="l" rtl="0" fontAlgn="base">
      <a:spcBef>
        <a:spcPct val="0"/>
      </a:spcBef>
      <a:spcAft>
        <a:spcPct val="0"/>
      </a:spcAft>
      <a:defRPr sz="2400" kern="1200">
        <a:solidFill>
          <a:schemeClr val="tx1"/>
        </a:solidFill>
        <a:latin typeface="Wingdings 2" pitchFamily="18" charset="2"/>
        <a:ea typeface="+mn-ea"/>
        <a:cs typeface="+mn-cs"/>
      </a:defRPr>
    </a:lvl1pPr>
    <a:lvl2pPr marL="457200" algn="l" rtl="0" fontAlgn="base">
      <a:spcBef>
        <a:spcPct val="0"/>
      </a:spcBef>
      <a:spcAft>
        <a:spcPct val="0"/>
      </a:spcAft>
      <a:defRPr sz="2400" kern="1200">
        <a:solidFill>
          <a:schemeClr val="tx1"/>
        </a:solidFill>
        <a:latin typeface="Wingdings 2" pitchFamily="18" charset="2"/>
        <a:ea typeface="+mn-ea"/>
        <a:cs typeface="+mn-cs"/>
      </a:defRPr>
    </a:lvl2pPr>
    <a:lvl3pPr marL="914400" algn="l" rtl="0" fontAlgn="base">
      <a:spcBef>
        <a:spcPct val="0"/>
      </a:spcBef>
      <a:spcAft>
        <a:spcPct val="0"/>
      </a:spcAft>
      <a:defRPr sz="2400" kern="1200">
        <a:solidFill>
          <a:schemeClr val="tx1"/>
        </a:solidFill>
        <a:latin typeface="Wingdings 2" pitchFamily="18" charset="2"/>
        <a:ea typeface="+mn-ea"/>
        <a:cs typeface="+mn-cs"/>
      </a:defRPr>
    </a:lvl3pPr>
    <a:lvl4pPr marL="1371600" algn="l" rtl="0" fontAlgn="base">
      <a:spcBef>
        <a:spcPct val="0"/>
      </a:spcBef>
      <a:spcAft>
        <a:spcPct val="0"/>
      </a:spcAft>
      <a:defRPr sz="2400" kern="1200">
        <a:solidFill>
          <a:schemeClr val="tx1"/>
        </a:solidFill>
        <a:latin typeface="Wingdings 2" pitchFamily="18" charset="2"/>
        <a:ea typeface="+mn-ea"/>
        <a:cs typeface="+mn-cs"/>
      </a:defRPr>
    </a:lvl4pPr>
    <a:lvl5pPr marL="1828800" algn="l" rtl="0" fontAlgn="base">
      <a:spcBef>
        <a:spcPct val="0"/>
      </a:spcBef>
      <a:spcAft>
        <a:spcPct val="0"/>
      </a:spcAft>
      <a:defRPr sz="2400" kern="1200">
        <a:solidFill>
          <a:schemeClr val="tx1"/>
        </a:solidFill>
        <a:latin typeface="Wingdings 2" pitchFamily="18" charset="2"/>
        <a:ea typeface="+mn-ea"/>
        <a:cs typeface="+mn-cs"/>
      </a:defRPr>
    </a:lvl5pPr>
    <a:lvl6pPr marL="2286000" algn="l" defTabSz="914400" rtl="0" eaLnBrk="1" latinLnBrk="0" hangingPunct="1">
      <a:defRPr sz="2400" kern="1200">
        <a:solidFill>
          <a:schemeClr val="tx1"/>
        </a:solidFill>
        <a:latin typeface="Wingdings 2" pitchFamily="18" charset="2"/>
        <a:ea typeface="+mn-ea"/>
        <a:cs typeface="+mn-cs"/>
      </a:defRPr>
    </a:lvl6pPr>
    <a:lvl7pPr marL="2743200" algn="l" defTabSz="914400" rtl="0" eaLnBrk="1" latinLnBrk="0" hangingPunct="1">
      <a:defRPr sz="2400" kern="1200">
        <a:solidFill>
          <a:schemeClr val="tx1"/>
        </a:solidFill>
        <a:latin typeface="Wingdings 2" pitchFamily="18" charset="2"/>
        <a:ea typeface="+mn-ea"/>
        <a:cs typeface="+mn-cs"/>
      </a:defRPr>
    </a:lvl7pPr>
    <a:lvl8pPr marL="3200400" algn="l" defTabSz="914400" rtl="0" eaLnBrk="1" latinLnBrk="0" hangingPunct="1">
      <a:defRPr sz="2400" kern="1200">
        <a:solidFill>
          <a:schemeClr val="tx1"/>
        </a:solidFill>
        <a:latin typeface="Wingdings 2" pitchFamily="18" charset="2"/>
        <a:ea typeface="+mn-ea"/>
        <a:cs typeface="+mn-cs"/>
      </a:defRPr>
    </a:lvl8pPr>
    <a:lvl9pPr marL="3657600" algn="l" defTabSz="914400" rtl="0" eaLnBrk="1" latinLnBrk="0" hangingPunct="1">
      <a:defRPr sz="2400" kern="1200">
        <a:solidFill>
          <a:schemeClr val="tx1"/>
        </a:solidFill>
        <a:latin typeface="Wingdings 2" pitchFamily="18" charset="2"/>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71C9F6"/>
    <a:srgbClr val="FFDFBF"/>
    <a:srgbClr val="CCECFF"/>
    <a:srgbClr val="CCCCFF"/>
    <a:srgbClr val="FF0000"/>
    <a:srgbClr val="B7FFB7"/>
    <a:srgbClr val="9FFF9F"/>
    <a:srgbClr val="FFFFB7"/>
    <a:srgbClr val="C8020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310" autoAdjust="0"/>
    <p:restoredTop sz="75243" autoAdjust="0"/>
  </p:normalViewPr>
  <p:slideViewPr>
    <p:cSldViewPr>
      <p:cViewPr>
        <p:scale>
          <a:sx n="86" d="100"/>
          <a:sy n="86" d="100"/>
        </p:scale>
        <p:origin x="-2712" y="-660"/>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600" y="0"/>
      </p:cViewPr>
      <p:guideLst>
        <p:guide orient="horz" pos="3133"/>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slide" Target="slides/slide16.xml"/><Relationship Id="rId1" Type="http://schemas.openxmlformats.org/officeDocument/2006/relationships/slide" Target="slides/slide14.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10.xml.rels><?xml version="1.0" encoding="UTF-8" standalone="yes"?>
<Relationships xmlns="http://schemas.openxmlformats.org/package/2006/relationships"><Relationship Id="rId1" Type="http://schemas.microsoft.com/office/2006/relationships/activeXControlBinary" Target="activeX10.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_rels/activeX7.xml.rels><?xml version="1.0" encoding="UTF-8" standalone="yes"?>
<Relationships xmlns="http://schemas.openxmlformats.org/package/2006/relationships"><Relationship Id="rId1" Type="http://schemas.microsoft.com/office/2006/relationships/activeXControlBinary" Target="activeX7.bin"/></Relationships>
</file>

<file path=ppt/activeX/_rels/activeX8.xml.rels><?xml version="1.0" encoding="UTF-8" standalone="yes"?>
<Relationships xmlns="http://schemas.openxmlformats.org/package/2006/relationships"><Relationship Id="rId1" Type="http://schemas.microsoft.com/office/2006/relationships/activeXControlBinary" Target="activeX8.bin"/></Relationships>
</file>

<file path=ppt/activeX/_rels/activeX9.xml.rels><?xml version="1.0" encoding="UTF-8" standalone="yes"?>
<Relationships xmlns="http://schemas.openxmlformats.org/package/2006/relationships"><Relationship Id="rId1" Type="http://schemas.microsoft.com/office/2006/relationships/activeXControlBinary" Target="activeX9.bin"/></Relationships>
</file>

<file path=ppt/activeX/activeX1.xml><?xml version="1.0" encoding="utf-8"?>
<ax:ocx xmlns:ax="http://schemas.microsoft.com/office/2006/activeX" xmlns:r="http://schemas.openxmlformats.org/officeDocument/2006/relationships" ax:classid="{5512D122-5CC6-11CF-8D67-00AA00BDCE1D}" ax:persistence="persistStream" r:id="rId1"/>
</file>

<file path=ppt/activeX/activeX10.xml><?xml version="1.0" encoding="utf-8"?>
<ax:ocx xmlns:ax="http://schemas.microsoft.com/office/2006/activeX" xmlns:r="http://schemas.openxmlformats.org/officeDocument/2006/relationships" ax:classid="{5512D110-5CC6-11CF-8D67-00AA00BDCE1D}" ax:persistence="persistStream" r:id="rId1"/>
</file>

<file path=ppt/activeX/activeX2.xml><?xml version="1.0" encoding="utf-8"?>
<ax:ocx xmlns:ax="http://schemas.microsoft.com/office/2006/activeX" xmlns:r="http://schemas.openxmlformats.org/officeDocument/2006/relationships" ax:classid="{5512D122-5CC6-11CF-8D67-00AA00BDCE1D}" ax:persistence="persistStream" r:id="rId1"/>
</file>

<file path=ppt/activeX/activeX3.xml><?xml version="1.0" encoding="utf-8"?>
<ax:ocx xmlns:ax="http://schemas.microsoft.com/office/2006/activeX" xmlns:r="http://schemas.openxmlformats.org/officeDocument/2006/relationships" ax:classid="{5512D122-5CC6-11CF-8D67-00AA00BDCE1D}" ax:persistence="persistStream" r:id="rId1"/>
</file>

<file path=ppt/activeX/activeX4.xml><?xml version="1.0" encoding="utf-8"?>
<ax:ocx xmlns:ax="http://schemas.microsoft.com/office/2006/activeX" xmlns:r="http://schemas.openxmlformats.org/officeDocument/2006/relationships" ax:classid="{5512D122-5CC6-11CF-8D67-00AA00BDCE1D}" ax:persistence="persistStream" r:id="rId1"/>
</file>

<file path=ppt/activeX/activeX5.xml><?xml version="1.0" encoding="utf-8"?>
<ax:ocx xmlns:ax="http://schemas.microsoft.com/office/2006/activeX" xmlns:r="http://schemas.openxmlformats.org/officeDocument/2006/relationships" ax:classid="{5512D11C-5CC6-11CF-8D67-00AA00BDCE1D}" ax:persistence="persistStream" r:id="rId1"/>
</file>

<file path=ppt/activeX/activeX6.xml><?xml version="1.0" encoding="utf-8"?>
<ax:ocx xmlns:ax="http://schemas.microsoft.com/office/2006/activeX" xmlns:r="http://schemas.openxmlformats.org/officeDocument/2006/relationships" ax:classid="{5512D11C-5CC6-11CF-8D67-00AA00BDCE1D}" ax:persistence="persistStream" r:id="rId1"/>
</file>

<file path=ppt/activeX/activeX7.xml><?xml version="1.0" encoding="utf-8"?>
<ax:ocx xmlns:ax="http://schemas.microsoft.com/office/2006/activeX" xmlns:r="http://schemas.openxmlformats.org/officeDocument/2006/relationships" ax:classid="{5512D11A-5CC6-11CF-8D67-00AA00BDCE1D}" ax:persistence="persistStream" r:id="rId1"/>
</file>

<file path=ppt/activeX/activeX8.xml><?xml version="1.0" encoding="utf-8"?>
<ax:ocx xmlns:ax="http://schemas.microsoft.com/office/2006/activeX" xmlns:r="http://schemas.openxmlformats.org/officeDocument/2006/relationships" ax:classid="{5512D11A-5CC6-11CF-8D67-00AA00BDCE1D}" ax:persistence="persistStream" r:id="rId1"/>
</file>

<file path=ppt/activeX/activeX9.xml><?xml version="1.0" encoding="utf-8"?>
<ax:ocx xmlns:ax="http://schemas.microsoft.com/office/2006/activeX" xmlns:r="http://schemas.openxmlformats.org/officeDocument/2006/relationships" ax:classid="{5512D11C-5CC6-11CF-8D67-00AA00BDCE1D}" ax:persistence="persistStream" r:id="rId1"/>
</file>

<file path=ppt/drawings/_rels/vmlDrawing1.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nb-NO"/>
          </a:p>
        </p:txBody>
      </p:sp>
      <p:sp>
        <p:nvSpPr>
          <p:cNvPr id="25603" name="Rectangle 3"/>
          <p:cNvSpPr>
            <a:spLocks noGrp="1" noChangeArrowheads="1"/>
          </p:cNvSpPr>
          <p:nvPr>
            <p:ph type="dt" sz="quarter" idx="1"/>
          </p:nvPr>
        </p:nvSpPr>
        <p:spPr bwMode="auto">
          <a:xfrm>
            <a:off x="3859213" y="0"/>
            <a:ext cx="295116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nb-NO"/>
          </a:p>
        </p:txBody>
      </p:sp>
      <p:sp>
        <p:nvSpPr>
          <p:cNvPr id="25604" name="Rectangle 4"/>
          <p:cNvSpPr>
            <a:spLocks noGrp="1" noChangeArrowheads="1"/>
          </p:cNvSpPr>
          <p:nvPr>
            <p:ph type="ftr" sz="quarter" idx="2"/>
          </p:nvPr>
        </p:nvSpPr>
        <p:spPr bwMode="auto">
          <a:xfrm>
            <a:off x="0" y="945038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nb-NO"/>
          </a:p>
        </p:txBody>
      </p:sp>
      <p:sp>
        <p:nvSpPr>
          <p:cNvPr id="25605" name="Rectangle 5"/>
          <p:cNvSpPr>
            <a:spLocks noGrp="1" noChangeArrowheads="1"/>
          </p:cNvSpPr>
          <p:nvPr>
            <p:ph type="sldNum" sz="quarter" idx="3"/>
          </p:nvPr>
        </p:nvSpPr>
        <p:spPr bwMode="auto">
          <a:xfrm>
            <a:off x="3859213" y="9450388"/>
            <a:ext cx="295116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68FF672D-3B4D-4BFB-904B-71AEAF81F958}" type="slidenum">
              <a:rPr lang="nb-NO"/>
              <a:pPr>
                <a:defRPr/>
              </a:pPr>
              <a:t>‹#›</a:t>
            </a:fld>
            <a:endParaRPr lang="nb-NO"/>
          </a:p>
        </p:txBody>
      </p:sp>
    </p:spTree>
    <p:extLst>
      <p:ext uri="{BB962C8B-B14F-4D97-AF65-F5344CB8AC3E}">
        <p14:creationId xmlns="" xmlns:p14="http://schemas.microsoft.com/office/powerpoint/2010/main" val="2021181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nb-NO"/>
          </a:p>
        </p:txBody>
      </p:sp>
      <p:sp>
        <p:nvSpPr>
          <p:cNvPr id="6147" name="Rectangle 3"/>
          <p:cNvSpPr>
            <a:spLocks noGrp="1" noChangeArrowheads="1"/>
          </p:cNvSpPr>
          <p:nvPr>
            <p:ph type="dt" idx="1"/>
          </p:nvPr>
        </p:nvSpPr>
        <p:spPr bwMode="auto">
          <a:xfrm>
            <a:off x="3859213" y="0"/>
            <a:ext cx="295116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nb-NO"/>
          </a:p>
        </p:txBody>
      </p:sp>
      <p:sp>
        <p:nvSpPr>
          <p:cNvPr id="30724" name="Rectangle 4"/>
          <p:cNvSpPr>
            <a:spLocks noGrp="1" noRot="1" noChangeAspect="1" noChangeArrowheads="1" noTextEdit="1"/>
          </p:cNvSpPr>
          <p:nvPr>
            <p:ph type="sldImg" idx="2"/>
          </p:nvPr>
        </p:nvSpPr>
        <p:spPr bwMode="auto">
          <a:xfrm>
            <a:off x="919163" y="746125"/>
            <a:ext cx="4973637" cy="373062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08050" y="4724400"/>
            <a:ext cx="4994275" cy="4476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noProof="0" smtClean="0"/>
              <a:t>Klikk for å redigere tekststiler i malen</a:t>
            </a:r>
          </a:p>
          <a:p>
            <a:pPr lvl="1"/>
            <a:r>
              <a:rPr lang="nb-NO" noProof="0" smtClean="0"/>
              <a:t>Andre nivå</a:t>
            </a:r>
          </a:p>
          <a:p>
            <a:pPr lvl="2"/>
            <a:r>
              <a:rPr lang="nb-NO" noProof="0" smtClean="0"/>
              <a:t>Tredje nivå</a:t>
            </a:r>
          </a:p>
          <a:p>
            <a:pPr lvl="3"/>
            <a:r>
              <a:rPr lang="nb-NO" noProof="0" smtClean="0"/>
              <a:t>Fjerde nivå</a:t>
            </a:r>
          </a:p>
          <a:p>
            <a:pPr lvl="4"/>
            <a:r>
              <a:rPr lang="nb-NO" noProof="0" smtClean="0"/>
              <a:t>Femte nivå</a:t>
            </a:r>
          </a:p>
        </p:txBody>
      </p:sp>
      <p:sp>
        <p:nvSpPr>
          <p:cNvPr id="6150" name="Rectangle 6"/>
          <p:cNvSpPr>
            <a:spLocks noGrp="1" noChangeArrowheads="1"/>
          </p:cNvSpPr>
          <p:nvPr>
            <p:ph type="ftr" sz="quarter" idx="4"/>
          </p:nvPr>
        </p:nvSpPr>
        <p:spPr bwMode="auto">
          <a:xfrm>
            <a:off x="0" y="945038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nb-NO"/>
          </a:p>
        </p:txBody>
      </p:sp>
      <p:sp>
        <p:nvSpPr>
          <p:cNvPr id="6151" name="Rectangle 7"/>
          <p:cNvSpPr>
            <a:spLocks noGrp="1" noChangeArrowheads="1"/>
          </p:cNvSpPr>
          <p:nvPr>
            <p:ph type="sldNum" sz="quarter" idx="5"/>
          </p:nvPr>
        </p:nvSpPr>
        <p:spPr bwMode="auto">
          <a:xfrm>
            <a:off x="3859213" y="9450388"/>
            <a:ext cx="295116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4B079359-D016-4AFF-92AA-D1C0D36A7655}" type="slidenum">
              <a:rPr lang="nb-NO"/>
              <a:pPr>
                <a:defRPr/>
              </a:pPr>
              <a:t>‹#›</a:t>
            </a:fld>
            <a:endParaRPr lang="nb-NO"/>
          </a:p>
        </p:txBody>
      </p:sp>
    </p:spTree>
    <p:extLst>
      <p:ext uri="{BB962C8B-B14F-4D97-AF65-F5344CB8AC3E}">
        <p14:creationId xmlns="" xmlns:p14="http://schemas.microsoft.com/office/powerpoint/2010/main" val="13922463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74F99ABA-9201-4F2A-BEE2-46C5BA1C27D1}" type="slidenum">
              <a:rPr lang="nb-NO" sz="1200" smtClean="0">
                <a:latin typeface="Times New Roman" pitchFamily="18" charset="0"/>
              </a:rPr>
              <a:pPr eaLnBrk="1" hangingPunct="1"/>
              <a:t>1</a:t>
            </a:fld>
            <a:endParaRPr lang="nb-NO" sz="1200" smtClean="0">
              <a:latin typeface="Times New Roman" pitchFamily="18" charset="0"/>
            </a:endParaRPr>
          </a:p>
        </p:txBody>
      </p:sp>
      <p:sp>
        <p:nvSpPr>
          <p:cNvPr id="31747" name="Rectangle 2"/>
          <p:cNvSpPr>
            <a:spLocks noGrp="1" noRot="1" noChangeAspect="1" noChangeArrowheads="1" noTextEdit="1"/>
          </p:cNvSpPr>
          <p:nvPr>
            <p:ph type="sldImg"/>
          </p:nvPr>
        </p:nvSpPr>
        <p:spPr>
          <a:solidFill>
            <a:srgbClr val="FFFFFF"/>
          </a:solidFill>
          <a:ln/>
        </p:spPr>
      </p:sp>
      <p:sp>
        <p:nvSpPr>
          <p:cNvPr id="3174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31380CA6-CB87-43E7-B722-32A7ACE0A31E}" type="slidenum">
              <a:rPr lang="nb-NO" sz="1200" smtClean="0">
                <a:latin typeface="Times New Roman" pitchFamily="18" charset="0"/>
              </a:rPr>
              <a:pPr eaLnBrk="1" hangingPunct="1"/>
              <a:t>11</a:t>
            </a:fld>
            <a:endParaRPr lang="nb-NO" sz="1200" smtClean="0">
              <a:latin typeface="Times New Roman" pitchFamily="18" charset="0"/>
            </a:endParaRPr>
          </a:p>
        </p:txBody>
      </p:sp>
      <p:sp>
        <p:nvSpPr>
          <p:cNvPr id="40963" name="Rectangle 2"/>
          <p:cNvSpPr>
            <a:spLocks noGrp="1" noRot="1" noChangeAspect="1" noChangeArrowheads="1" noTextEdit="1"/>
          </p:cNvSpPr>
          <p:nvPr>
            <p:ph type="sldImg"/>
          </p:nvPr>
        </p:nvSpPr>
        <p:spPr>
          <a:solidFill>
            <a:srgbClr val="FFFFFF"/>
          </a:solidFill>
          <a:ln/>
        </p:spPr>
      </p:sp>
      <p:sp>
        <p:nvSpPr>
          <p:cNvPr id="409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F826B34F-7DB0-40A0-8BC5-CBE5F339DE6E}" type="slidenum">
              <a:rPr lang="nb-NO" sz="1200" smtClean="0">
                <a:latin typeface="Times New Roman" pitchFamily="18" charset="0"/>
              </a:rPr>
              <a:pPr eaLnBrk="1" hangingPunct="1"/>
              <a:t>12</a:t>
            </a:fld>
            <a:endParaRPr lang="nb-NO" sz="1200" smtClean="0">
              <a:latin typeface="Times New Roman"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E36106A4-22DF-45C4-96D2-167F98563679}" type="slidenum">
              <a:rPr lang="nb-NO" sz="1200" smtClean="0">
                <a:latin typeface="Times New Roman" pitchFamily="18" charset="0"/>
              </a:rPr>
              <a:pPr eaLnBrk="1" hangingPunct="1"/>
              <a:t>13</a:t>
            </a:fld>
            <a:endParaRPr lang="nb-NO" sz="1200" smtClean="0">
              <a:latin typeface="Times New Roman" pitchFamily="18" charset="0"/>
            </a:endParaRPr>
          </a:p>
        </p:txBody>
      </p:sp>
      <p:sp>
        <p:nvSpPr>
          <p:cNvPr id="43011" name="Rectangle 2"/>
          <p:cNvSpPr>
            <a:spLocks noGrp="1" noRot="1" noChangeAspect="1" noChangeArrowheads="1" noTextEdit="1"/>
          </p:cNvSpPr>
          <p:nvPr>
            <p:ph type="sldImg"/>
          </p:nvPr>
        </p:nvSpPr>
        <p:spPr>
          <a:solidFill>
            <a:srgbClr val="FFFFFF"/>
          </a:solidFill>
          <a:ln/>
        </p:spPr>
      </p:sp>
      <p:sp>
        <p:nvSpPr>
          <p:cNvPr id="4301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4852ACC1-DA1C-4F94-8ACC-29E5A64A049C}" type="slidenum">
              <a:rPr lang="nb-NO" sz="1200" smtClean="0">
                <a:latin typeface="Times New Roman" pitchFamily="18" charset="0"/>
              </a:rPr>
              <a:pPr eaLnBrk="1" hangingPunct="1"/>
              <a:t>14</a:t>
            </a:fld>
            <a:endParaRPr lang="nb-NO" sz="1200" smtClean="0">
              <a:latin typeface="Times New Roman" pitchFamily="18" charset="0"/>
            </a:endParaRPr>
          </a:p>
        </p:txBody>
      </p:sp>
      <p:sp>
        <p:nvSpPr>
          <p:cNvPr id="44035" name="Rectangle 2"/>
          <p:cNvSpPr>
            <a:spLocks noGrp="1" noRot="1" noChangeAspect="1" noChangeArrowheads="1" noTextEdit="1"/>
          </p:cNvSpPr>
          <p:nvPr>
            <p:ph type="sldImg"/>
          </p:nvPr>
        </p:nvSpPr>
        <p:spPr>
          <a:solidFill>
            <a:srgbClr val="FFFFFF"/>
          </a:solidFill>
          <a:ln/>
        </p:spPr>
      </p:sp>
      <p:sp>
        <p:nvSpPr>
          <p:cNvPr id="440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3BC50A75-9645-4FC5-8C86-C11CD08348AE}" type="slidenum">
              <a:rPr lang="nb-NO" sz="1200" smtClean="0">
                <a:latin typeface="Times New Roman" pitchFamily="18" charset="0"/>
              </a:rPr>
              <a:pPr eaLnBrk="1" hangingPunct="1"/>
              <a:t>15</a:t>
            </a:fld>
            <a:endParaRPr lang="nb-NO" sz="1200" smtClean="0">
              <a:latin typeface="Times New Roman" pitchFamily="18" charset="0"/>
            </a:endParaRPr>
          </a:p>
        </p:txBody>
      </p:sp>
      <p:sp>
        <p:nvSpPr>
          <p:cNvPr id="45059" name="Rectangle 1026"/>
          <p:cNvSpPr>
            <a:spLocks noGrp="1" noRot="1" noChangeAspect="1" noChangeArrowheads="1" noTextEdit="1"/>
          </p:cNvSpPr>
          <p:nvPr>
            <p:ph type="sldImg"/>
          </p:nvPr>
        </p:nvSpPr>
        <p:spPr>
          <a:ln/>
        </p:spPr>
      </p:sp>
      <p:sp>
        <p:nvSpPr>
          <p:cNvPr id="45060" name="Rectangle 1027"/>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lvl="1">
              <a:lnSpc>
                <a:spcPct val="90000"/>
              </a:lnSpc>
              <a:spcBef>
                <a:spcPct val="10000"/>
              </a:spcBef>
              <a:buFont typeface="Wingdings" pitchFamily="2" charset="2"/>
              <a:buNone/>
            </a:pPr>
            <a:endParaRPr lang="nb-NO" dirty="0" smtClean="0">
              <a:solidFill>
                <a:srgbClr val="333366"/>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A2DD5520-3806-4BC7-9FD7-961ACC7E8FD3}" type="slidenum">
              <a:rPr lang="nb-NO" sz="1200" smtClean="0">
                <a:latin typeface="Times New Roman" pitchFamily="18" charset="0"/>
              </a:rPr>
              <a:pPr eaLnBrk="1" hangingPunct="1"/>
              <a:t>16</a:t>
            </a:fld>
            <a:endParaRPr lang="nb-NO" sz="1200" smtClean="0">
              <a:latin typeface="Times New Roman" pitchFamily="18" charset="0"/>
            </a:endParaRPr>
          </a:p>
        </p:txBody>
      </p:sp>
      <p:sp>
        <p:nvSpPr>
          <p:cNvPr id="46083" name="Rectangle 2"/>
          <p:cNvSpPr>
            <a:spLocks noGrp="1" noRot="1" noChangeAspect="1" noChangeArrowheads="1" noTextEdit="1"/>
          </p:cNvSpPr>
          <p:nvPr>
            <p:ph type="sldImg"/>
          </p:nvPr>
        </p:nvSpPr>
        <p:spPr>
          <a:solidFill>
            <a:srgbClr val="FFFFFF"/>
          </a:solidFill>
          <a:ln/>
        </p:spPr>
      </p:sp>
      <p:sp>
        <p:nvSpPr>
          <p:cNvPr id="460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BCAF73F2-50B2-4735-ACBC-DBB183AC6F5A}" type="slidenum">
              <a:rPr lang="nb-NO" sz="1200" smtClean="0">
                <a:latin typeface="Times New Roman" pitchFamily="18" charset="0"/>
              </a:rPr>
              <a:pPr eaLnBrk="1" hangingPunct="1"/>
              <a:t>17</a:t>
            </a:fld>
            <a:endParaRPr lang="nb-NO" sz="1200" smtClean="0">
              <a:latin typeface="Times New Roman"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GB"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E6BF7CFC-92B7-4915-9F4B-99A58F3EC39A}" type="slidenum">
              <a:rPr lang="nb-NO" sz="1200" smtClean="0">
                <a:latin typeface="Times New Roman" pitchFamily="18" charset="0"/>
              </a:rPr>
              <a:pPr eaLnBrk="1" hangingPunct="1"/>
              <a:t>18</a:t>
            </a:fld>
            <a:endParaRPr lang="nb-NO" sz="1200" smtClean="0">
              <a:latin typeface="Times New Roman" pitchFamily="18"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9F0BF9A1-31A6-4EE6-A56B-9E783A41CB37}" type="slidenum">
              <a:rPr lang="nb-NO" sz="1200" smtClean="0">
                <a:latin typeface="Times New Roman" pitchFamily="18" charset="0"/>
              </a:rPr>
              <a:pPr eaLnBrk="1" hangingPunct="1"/>
              <a:t>19</a:t>
            </a:fld>
            <a:endParaRPr lang="nb-NO" sz="1200" smtClean="0">
              <a:latin typeface="Times New Roman" pitchFamily="18" charset="0"/>
            </a:endParaRPr>
          </a:p>
        </p:txBody>
      </p:sp>
      <p:sp>
        <p:nvSpPr>
          <p:cNvPr id="49155" name="Rectangle 1026"/>
          <p:cNvSpPr>
            <a:spLocks noGrp="1" noRot="1" noChangeAspect="1" noChangeArrowheads="1" noTextEdit="1"/>
          </p:cNvSpPr>
          <p:nvPr>
            <p:ph type="sldImg"/>
          </p:nvPr>
        </p:nvSpPr>
        <p:spPr>
          <a:ln/>
        </p:spPr>
      </p:sp>
      <p:sp>
        <p:nvSpPr>
          <p:cNvPr id="49156" name="Rectangle 1027"/>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nb-NO"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D06B7A97-C7A2-4AFB-A8D6-8C73766AEB65}" type="slidenum">
              <a:rPr lang="nb-NO" sz="1200" smtClean="0">
                <a:latin typeface="Times New Roman" pitchFamily="18" charset="0"/>
              </a:rPr>
              <a:pPr eaLnBrk="1" hangingPunct="1"/>
              <a:t>20</a:t>
            </a:fld>
            <a:endParaRPr lang="nb-NO" sz="1200" smtClean="0">
              <a:latin typeface="Times New Roman" pitchFamily="18" charset="0"/>
            </a:endParaRPr>
          </a:p>
        </p:txBody>
      </p:sp>
      <p:sp>
        <p:nvSpPr>
          <p:cNvPr id="50179" name="Rectangle 2"/>
          <p:cNvSpPr>
            <a:spLocks noGrp="1" noRot="1" noChangeAspect="1" noChangeArrowheads="1" noTextEdit="1"/>
          </p:cNvSpPr>
          <p:nvPr>
            <p:ph type="sldImg"/>
          </p:nvPr>
        </p:nvSpPr>
        <p:spPr>
          <a:xfrm>
            <a:off x="914400" y="685800"/>
            <a:ext cx="4973638" cy="3730625"/>
          </a:xfrm>
          <a:solidFill>
            <a:srgbClr val="FFFFFF"/>
          </a:solidFill>
          <a:ln/>
        </p:spPr>
      </p:sp>
      <p:sp>
        <p:nvSpPr>
          <p:cNvPr id="5018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3680A777-1910-4697-8F0A-E6F7C71E764D}" type="slidenum">
              <a:rPr lang="nb-NO" sz="1200" smtClean="0">
                <a:latin typeface="Times New Roman" pitchFamily="18" charset="0"/>
              </a:rPr>
              <a:pPr eaLnBrk="1" hangingPunct="1"/>
              <a:t>3</a:t>
            </a:fld>
            <a:endParaRPr lang="nb-NO" sz="1200" smtClean="0">
              <a:latin typeface="Times New Roman"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1279D4AC-6E8D-4C21-A50A-64D659407DF2}" type="slidenum">
              <a:rPr lang="nb-NO" sz="1200" smtClean="0">
                <a:latin typeface="Times New Roman" pitchFamily="18" charset="0"/>
              </a:rPr>
              <a:pPr eaLnBrk="1" hangingPunct="1"/>
              <a:t>21</a:t>
            </a:fld>
            <a:endParaRPr lang="nb-NO" sz="1200" smtClean="0">
              <a:latin typeface="Times New Roman" pitchFamily="18" charset="0"/>
            </a:endParaRPr>
          </a:p>
        </p:txBody>
      </p:sp>
      <p:sp>
        <p:nvSpPr>
          <p:cNvPr id="51203" name="Rectangle 2"/>
          <p:cNvSpPr>
            <a:spLocks noGrp="1" noRot="1" noChangeAspect="1" noChangeArrowheads="1" noTextEdit="1"/>
          </p:cNvSpPr>
          <p:nvPr>
            <p:ph type="sldImg"/>
          </p:nvPr>
        </p:nvSpPr>
        <p:spPr>
          <a:solidFill>
            <a:srgbClr val="FFFFFF"/>
          </a:solidFill>
          <a:ln/>
        </p:spPr>
      </p:sp>
      <p:sp>
        <p:nvSpPr>
          <p:cNvPr id="5120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8D6915E4-7D50-4068-8062-BBFB04D89D02}" type="slidenum">
              <a:rPr lang="nb-NO" sz="1200" smtClean="0">
                <a:latin typeface="Times New Roman" pitchFamily="18" charset="0"/>
              </a:rPr>
              <a:pPr eaLnBrk="1" hangingPunct="1"/>
              <a:t>22</a:t>
            </a:fld>
            <a:endParaRPr lang="nb-NO" sz="1200" smtClean="0">
              <a:latin typeface="Times New Roman" pitchFamily="18" charset="0"/>
            </a:endParaRPr>
          </a:p>
        </p:txBody>
      </p:sp>
      <p:sp>
        <p:nvSpPr>
          <p:cNvPr id="52227" name="Rectangle 1026"/>
          <p:cNvSpPr>
            <a:spLocks noGrp="1" noRot="1" noChangeAspect="1" noChangeArrowheads="1" noTextEdit="1"/>
          </p:cNvSpPr>
          <p:nvPr>
            <p:ph type="sldImg"/>
          </p:nvPr>
        </p:nvSpPr>
        <p:spPr>
          <a:ln/>
        </p:spPr>
      </p:sp>
      <p:sp>
        <p:nvSpPr>
          <p:cNvPr id="52228" name="Rectangle 1027"/>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897707C9-1DF7-4353-9E43-B26360177232}" type="slidenum">
              <a:rPr lang="nb-NO" sz="1200" smtClean="0">
                <a:latin typeface="Times New Roman" pitchFamily="18" charset="0"/>
              </a:rPr>
              <a:pPr eaLnBrk="1" hangingPunct="1"/>
              <a:t>23</a:t>
            </a:fld>
            <a:endParaRPr lang="nb-NO" sz="1200" smtClean="0">
              <a:latin typeface="Times New Roman" pitchFamily="18" charset="0"/>
            </a:endParaRPr>
          </a:p>
        </p:txBody>
      </p:sp>
      <p:sp>
        <p:nvSpPr>
          <p:cNvPr id="53251" name="Rectangle 2"/>
          <p:cNvSpPr>
            <a:spLocks noGrp="1" noRot="1" noChangeAspect="1" noChangeArrowheads="1" noTextEdit="1"/>
          </p:cNvSpPr>
          <p:nvPr>
            <p:ph type="sldImg"/>
          </p:nvPr>
        </p:nvSpPr>
        <p:spPr>
          <a:solidFill>
            <a:srgbClr val="FFFFFF"/>
          </a:solidFill>
          <a:ln/>
        </p:spPr>
      </p:sp>
      <p:sp>
        <p:nvSpPr>
          <p:cNvPr id="5325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E448ABB1-6BD6-4FD8-816B-263A7E32B6BE}" type="slidenum">
              <a:rPr lang="nb-NO" sz="1200" smtClean="0">
                <a:latin typeface="Times New Roman" pitchFamily="18" charset="0"/>
              </a:rPr>
              <a:pPr eaLnBrk="1" hangingPunct="1"/>
              <a:t>24</a:t>
            </a:fld>
            <a:endParaRPr lang="nb-NO" sz="1200" smtClean="0">
              <a:latin typeface="Times New Roman" pitchFamily="18" charset="0"/>
            </a:endParaRPr>
          </a:p>
        </p:txBody>
      </p:sp>
      <p:sp>
        <p:nvSpPr>
          <p:cNvPr id="54275" name="Rectangle 2"/>
          <p:cNvSpPr>
            <a:spLocks noGrp="1" noRot="1" noChangeAspect="1" noChangeArrowheads="1" noTextEdit="1"/>
          </p:cNvSpPr>
          <p:nvPr>
            <p:ph type="sldImg"/>
          </p:nvPr>
        </p:nvSpPr>
        <p:spPr>
          <a:solidFill>
            <a:srgbClr val="FFFFFF"/>
          </a:solidFill>
          <a:ln/>
        </p:spPr>
      </p:sp>
      <p:sp>
        <p:nvSpPr>
          <p:cNvPr id="5427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4FEA4D0C-A167-4026-9D78-6DDDB84E95C3}" type="slidenum">
              <a:rPr lang="nb-NO" sz="1200" smtClean="0">
                <a:latin typeface="Times New Roman" pitchFamily="18" charset="0"/>
              </a:rPr>
              <a:pPr eaLnBrk="1" hangingPunct="1"/>
              <a:t>25</a:t>
            </a:fld>
            <a:endParaRPr lang="nb-NO" sz="1200" smtClean="0">
              <a:latin typeface="Times New Roman" pitchFamily="18" charset="0"/>
            </a:endParaRPr>
          </a:p>
        </p:txBody>
      </p:sp>
      <p:sp>
        <p:nvSpPr>
          <p:cNvPr id="55299" name="Rectangle 2"/>
          <p:cNvSpPr>
            <a:spLocks noGrp="1" noRot="1" noChangeAspect="1" noChangeArrowheads="1" noTextEdit="1"/>
          </p:cNvSpPr>
          <p:nvPr>
            <p:ph type="sldImg"/>
          </p:nvPr>
        </p:nvSpPr>
        <p:spPr>
          <a:solidFill>
            <a:srgbClr val="FFFFFF"/>
          </a:solidFill>
          <a:ln/>
        </p:spPr>
      </p:sp>
      <p:sp>
        <p:nvSpPr>
          <p:cNvPr id="55300" name="Rectangle 3"/>
          <p:cNvSpPr>
            <a:spLocks noGrp="1" noChangeArrowheads="1"/>
          </p:cNvSpPr>
          <p:nvPr>
            <p:ph type="body" idx="1"/>
          </p:nvPr>
        </p:nvSpPr>
        <p:spPr>
          <a:solidFill>
            <a:srgbClr val="FFFFFF"/>
          </a:solidFill>
          <a:ln>
            <a:solidFill>
              <a:srgbClr val="000000"/>
            </a:solidFill>
          </a:ln>
        </p:spPr>
        <p:txBody>
          <a:bodyPr/>
          <a:lstStyle/>
          <a:p>
            <a:pPr marL="228600" indent="-228600" eaLnBrk="1" hangingPunct="1"/>
            <a:endParaRPr lang="nb-NO"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D6E9F543-4E9B-4B5A-869B-1FCFE4CA8926}" type="slidenum">
              <a:rPr lang="nb-NO" sz="1200" smtClean="0">
                <a:latin typeface="Times New Roman" pitchFamily="18" charset="0"/>
              </a:rPr>
              <a:pPr eaLnBrk="1" hangingPunct="1"/>
              <a:t>26</a:t>
            </a:fld>
            <a:endParaRPr lang="nb-NO" sz="1200" smtClean="0">
              <a:latin typeface="Times New Roman" pitchFamily="18" charset="0"/>
            </a:endParaRPr>
          </a:p>
        </p:txBody>
      </p:sp>
      <p:sp>
        <p:nvSpPr>
          <p:cNvPr id="56323" name="Rectangle 2"/>
          <p:cNvSpPr>
            <a:spLocks noGrp="1" noRot="1" noChangeAspect="1" noChangeArrowheads="1" noTextEdit="1"/>
          </p:cNvSpPr>
          <p:nvPr>
            <p:ph type="sldImg"/>
          </p:nvPr>
        </p:nvSpPr>
        <p:spPr>
          <a:solidFill>
            <a:srgbClr val="FFFFFF"/>
          </a:solidFill>
          <a:ln/>
        </p:spPr>
      </p:sp>
      <p:sp>
        <p:nvSpPr>
          <p:cNvPr id="5632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DE5D7B13-94B5-49ED-AC93-AC1D7961A720}" type="slidenum">
              <a:rPr lang="nb-NO" sz="1200" smtClean="0">
                <a:latin typeface="Times New Roman" pitchFamily="18" charset="0"/>
              </a:rPr>
              <a:pPr eaLnBrk="1" hangingPunct="1"/>
              <a:t>27</a:t>
            </a:fld>
            <a:endParaRPr lang="nb-NO" sz="1200" smtClean="0">
              <a:latin typeface="Times New Roman" pitchFamily="18" charset="0"/>
            </a:endParaRPr>
          </a:p>
        </p:txBody>
      </p:sp>
      <p:sp>
        <p:nvSpPr>
          <p:cNvPr id="57347" name="Rectangle 2"/>
          <p:cNvSpPr>
            <a:spLocks noGrp="1" noRot="1" noChangeAspect="1" noChangeArrowheads="1" noTextEdit="1"/>
          </p:cNvSpPr>
          <p:nvPr>
            <p:ph type="sldImg"/>
          </p:nvPr>
        </p:nvSpPr>
        <p:spPr>
          <a:solidFill>
            <a:srgbClr val="FFFFFF"/>
          </a:solidFill>
          <a:ln/>
        </p:spPr>
      </p:sp>
      <p:sp>
        <p:nvSpPr>
          <p:cNvPr id="57348" name="Rectangle 3"/>
          <p:cNvSpPr>
            <a:spLocks noGrp="1" noChangeArrowheads="1"/>
          </p:cNvSpPr>
          <p:nvPr>
            <p:ph type="body" idx="1"/>
          </p:nvPr>
        </p:nvSpPr>
        <p:spPr>
          <a:solidFill>
            <a:srgbClr val="FFFFFF"/>
          </a:solidFill>
          <a:ln>
            <a:solidFill>
              <a:srgbClr val="000000"/>
            </a:solidFill>
          </a:ln>
        </p:spPr>
        <p:txBody>
          <a:bodyPr/>
          <a:lstStyle/>
          <a:p>
            <a:pPr marL="228600" indent="-228600" eaLnBrk="1" hangingPunct="1"/>
            <a:endParaRPr lang="nb-NO"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F7A72359-8793-4821-82D7-B0A63C1C17EB}" type="slidenum">
              <a:rPr lang="nb-NO" sz="1200" smtClean="0">
                <a:latin typeface="Times New Roman" pitchFamily="18" charset="0"/>
              </a:rPr>
              <a:pPr eaLnBrk="1" hangingPunct="1"/>
              <a:t>28</a:t>
            </a:fld>
            <a:endParaRPr lang="nb-NO" sz="1200" smtClean="0">
              <a:latin typeface="Times New Roman" pitchFamily="18" charset="0"/>
            </a:endParaRPr>
          </a:p>
        </p:txBody>
      </p:sp>
      <p:sp>
        <p:nvSpPr>
          <p:cNvPr id="58371" name="Rectangle 2"/>
          <p:cNvSpPr>
            <a:spLocks noGrp="1" noRot="1" noChangeAspect="1" noChangeArrowheads="1" noTextEdit="1"/>
          </p:cNvSpPr>
          <p:nvPr>
            <p:ph type="sldImg"/>
          </p:nvPr>
        </p:nvSpPr>
        <p:spPr>
          <a:solidFill>
            <a:srgbClr val="FFFFFF"/>
          </a:solidFill>
          <a:ln/>
        </p:spPr>
      </p:sp>
      <p:sp>
        <p:nvSpPr>
          <p:cNvPr id="5837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F0A75947-EC46-4204-B493-4BFA113C1E20}" type="slidenum">
              <a:rPr lang="nb-NO" sz="1200" smtClean="0">
                <a:latin typeface="Times New Roman" pitchFamily="18" charset="0"/>
              </a:rPr>
              <a:pPr eaLnBrk="1" hangingPunct="1"/>
              <a:t>29</a:t>
            </a:fld>
            <a:endParaRPr lang="nb-NO" sz="1200" smtClean="0">
              <a:latin typeface="Times New Roman" pitchFamily="18"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81123A93-96AE-4D4F-9A72-D3C6653B67A3}" type="slidenum">
              <a:rPr lang="nb-NO" sz="1200" smtClean="0">
                <a:latin typeface="Times New Roman" pitchFamily="18" charset="0"/>
              </a:rPr>
              <a:pPr eaLnBrk="1" hangingPunct="1"/>
              <a:t>4</a:t>
            </a:fld>
            <a:endParaRPr lang="nb-NO" sz="1200" smtClean="0">
              <a:latin typeface="Times New Roman" pitchFamily="18" charset="0"/>
            </a:endParaRPr>
          </a:p>
        </p:txBody>
      </p:sp>
      <p:sp>
        <p:nvSpPr>
          <p:cNvPr id="33795" name="Rectangle 2"/>
          <p:cNvSpPr>
            <a:spLocks noGrp="1" noRot="1" noChangeAspect="1" noChangeArrowheads="1" noTextEdit="1"/>
          </p:cNvSpPr>
          <p:nvPr>
            <p:ph type="sldImg"/>
          </p:nvPr>
        </p:nvSpPr>
        <p:spPr>
          <a:solidFill>
            <a:srgbClr val="FFFFFF"/>
          </a:solidFill>
          <a:ln/>
        </p:spPr>
      </p:sp>
      <p:sp>
        <p:nvSpPr>
          <p:cNvPr id="3379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AAE7DD79-43AE-4412-AA30-C6E2F76919A2}" type="slidenum">
              <a:rPr lang="nb-NO" sz="1200" smtClean="0">
                <a:latin typeface="Times New Roman" pitchFamily="18" charset="0"/>
              </a:rPr>
              <a:pPr eaLnBrk="1" hangingPunct="1"/>
              <a:t>5</a:t>
            </a:fld>
            <a:endParaRPr lang="nb-NO" sz="1200" smtClean="0">
              <a:latin typeface="Times New Roman" pitchFamily="18" charset="0"/>
            </a:endParaRPr>
          </a:p>
        </p:txBody>
      </p:sp>
      <p:sp>
        <p:nvSpPr>
          <p:cNvPr id="34819" name="Rectangle 2"/>
          <p:cNvSpPr>
            <a:spLocks noGrp="1" noRot="1" noChangeAspect="1" noChangeArrowheads="1" noTextEdit="1"/>
          </p:cNvSpPr>
          <p:nvPr>
            <p:ph type="sldImg"/>
          </p:nvPr>
        </p:nvSpPr>
        <p:spPr>
          <a:solidFill>
            <a:srgbClr val="FFFFFF"/>
          </a:solidFill>
          <a:ln/>
        </p:spPr>
      </p:sp>
      <p:sp>
        <p:nvSpPr>
          <p:cNvPr id="3482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404FDB60-97F1-41EE-8A9C-911533940201}" type="slidenum">
              <a:rPr lang="nb-NO" sz="1200" smtClean="0">
                <a:latin typeface="Times New Roman" pitchFamily="18" charset="0"/>
              </a:rPr>
              <a:pPr eaLnBrk="1" hangingPunct="1"/>
              <a:t>6</a:t>
            </a:fld>
            <a:endParaRPr lang="nb-NO" sz="1200" smtClean="0">
              <a:latin typeface="Times New Roman" pitchFamily="18" charset="0"/>
            </a:endParaRPr>
          </a:p>
        </p:txBody>
      </p:sp>
      <p:sp>
        <p:nvSpPr>
          <p:cNvPr id="35843" name="Rectangle 2"/>
          <p:cNvSpPr>
            <a:spLocks noGrp="1" noRot="1" noChangeAspect="1" noChangeArrowheads="1" noTextEdit="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7AD1E347-3FF9-4C14-BA86-515F9A5276F9}" type="slidenum">
              <a:rPr lang="nb-NO" sz="1200" smtClean="0">
                <a:latin typeface="Times New Roman" pitchFamily="18" charset="0"/>
              </a:rPr>
              <a:pPr eaLnBrk="1" hangingPunct="1"/>
              <a:t>7</a:t>
            </a:fld>
            <a:endParaRPr lang="nb-NO" sz="1200" smtClean="0">
              <a:latin typeface="Times New Roman" pitchFamily="18" charset="0"/>
            </a:endParaRPr>
          </a:p>
        </p:txBody>
      </p:sp>
      <p:sp>
        <p:nvSpPr>
          <p:cNvPr id="36867" name="Rectangle 2"/>
          <p:cNvSpPr>
            <a:spLocks noGrp="1" noRot="1" noChangeAspect="1" noChangeArrowheads="1" noTextEdit="1"/>
          </p:cNvSpPr>
          <p:nvPr>
            <p:ph type="sldImg"/>
          </p:nvPr>
        </p:nvSpPr>
        <p:spPr>
          <a:ln/>
        </p:spPr>
      </p:sp>
      <p:sp>
        <p:nvSpPr>
          <p:cNvPr id="36868" name="Text Box 4"/>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spcBef>
                <a:spcPct val="50000"/>
              </a:spcBef>
            </a:pPr>
            <a:endParaRPr lang="en-US" sz="1000" smtClean="0">
              <a:solidFill>
                <a:srgbClr val="333366"/>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3789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7F379499-4A21-4AEC-86C3-A7FFF574D897}" type="slidenum">
              <a:rPr lang="nb-NO" sz="1200" smtClean="0">
                <a:latin typeface="Times New Roman" pitchFamily="18" charset="0"/>
              </a:rPr>
              <a:pPr eaLnBrk="1" hangingPunct="1"/>
              <a:t>8</a:t>
            </a:fld>
            <a:endParaRPr lang="nb-NO" sz="1200"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0102E133-052A-4A5F-9B08-E9035C52D0C9}" type="slidenum">
              <a:rPr lang="nb-NO" sz="1200" smtClean="0">
                <a:latin typeface="Times New Roman" pitchFamily="18" charset="0"/>
              </a:rPr>
              <a:pPr eaLnBrk="1" hangingPunct="1"/>
              <a:t>9</a:t>
            </a:fld>
            <a:endParaRPr lang="nb-NO" sz="1200" smtClean="0">
              <a:latin typeface="Times New Roman" pitchFamily="18" charset="0"/>
            </a:endParaRPr>
          </a:p>
        </p:txBody>
      </p:sp>
      <p:sp>
        <p:nvSpPr>
          <p:cNvPr id="38915" name="Rectangle 2"/>
          <p:cNvSpPr>
            <a:spLocks noGrp="1" noRot="1" noChangeAspect="1" noChangeArrowheads="1" noTextEdit="1"/>
          </p:cNvSpPr>
          <p:nvPr>
            <p:ph type="sldImg"/>
          </p:nvPr>
        </p:nvSpPr>
        <p:spPr>
          <a:solidFill>
            <a:srgbClr val="FFFFFF"/>
          </a:solidFill>
          <a:ln/>
        </p:spPr>
      </p:sp>
      <p:sp>
        <p:nvSpPr>
          <p:cNvPr id="3891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fld id="{F62BB03F-1CB7-48EB-87B2-12A41A94DCDD}" type="slidenum">
              <a:rPr lang="nb-NO" sz="1200" smtClean="0">
                <a:latin typeface="Times New Roman" pitchFamily="18" charset="0"/>
              </a:rPr>
              <a:pPr eaLnBrk="1" hangingPunct="1"/>
              <a:t>10</a:t>
            </a:fld>
            <a:endParaRPr lang="nb-NO" sz="1200" smtClean="0">
              <a:latin typeface="Times New Roman" pitchFamily="18" charset="0"/>
            </a:endParaRPr>
          </a:p>
        </p:txBody>
      </p:sp>
      <p:sp>
        <p:nvSpPr>
          <p:cNvPr id="39939" name="Rectangle 2"/>
          <p:cNvSpPr>
            <a:spLocks noGrp="1" noRot="1" noChangeAspect="1" noChangeArrowheads="1" noTextEdit="1"/>
          </p:cNvSpPr>
          <p:nvPr>
            <p:ph type="sldImg"/>
          </p:nvPr>
        </p:nvSpPr>
        <p:spPr>
          <a:solidFill>
            <a:srgbClr val="FFFFFF"/>
          </a:solidFill>
          <a:ln/>
        </p:spPr>
      </p:sp>
      <p:sp>
        <p:nvSpPr>
          <p:cNvPr id="3994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E0628F-C72F-4FCB-A8C1-C331C5F715F3}" type="datetimeFigureOut">
              <a:rPr lang="en-US" smtClean="0"/>
              <a:pPr/>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E0628F-C72F-4FCB-A8C1-C331C5F715F3}" type="datetimeFigureOut">
              <a:rPr lang="en-US" smtClean="0"/>
              <a:pPr/>
              <a:t>8/1/2012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E0628F-C72F-4FCB-A8C1-C331C5F715F3}" type="datetimeFigureOut">
              <a:rPr lang="en-US" smtClean="0"/>
              <a:pPr/>
              <a:t>8/1/2012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0628F-C72F-4FCB-A8C1-C331C5F715F3}" type="datetimeFigureOut">
              <a:rPr lang="en-US" smtClean="0"/>
              <a:pPr/>
              <a:t>8/1/2012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E0628F-C72F-4FCB-A8C1-C331C5F715F3}" type="datetimeFigureOut">
              <a:rPr lang="en-US" smtClean="0"/>
              <a:pPr/>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E0628F-C72F-4FCB-A8C1-C331C5F715F3}" type="datetimeFigureOut">
              <a:rPr lang="en-US" smtClean="0"/>
              <a:pPr/>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E0628F-C72F-4FCB-A8C1-C331C5F715F3}" type="datetimeFigureOut">
              <a:rPr lang="en-US" smtClean="0"/>
              <a:pPr/>
              <a:t>8/1/2012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31370-0390-47C8-B0B5-7274F273A59F}" type="slidenum">
              <a:rPr lang="en-US" smtClean="0"/>
              <a:pPr/>
              <a:t>‹#›</a:t>
            </a:fld>
            <a:endParaRPr lang="en-US"/>
          </a:p>
        </p:txBody>
      </p:sp>
      <p:pic>
        <p:nvPicPr>
          <p:cNvPr id="7" name="Picture 6" descr="baner.jpg"/>
          <p:cNvPicPr>
            <a:picLocks noChangeAspect="1"/>
          </p:cNvPicPr>
          <p:nvPr userDrawn="1"/>
        </p:nvPicPr>
        <p:blipFill>
          <a:blip r:embed="rId13" cstate="print"/>
          <a:stretch>
            <a:fillRect/>
          </a:stretch>
        </p:blipFill>
        <p:spPr>
          <a:xfrm>
            <a:off x="0" y="6414737"/>
            <a:ext cx="9144000" cy="443263"/>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Microsoft_Office_Excel_97-2003-regneark1.xls"/></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Microsoft_Office_Excel_97-2003-regneark2.xls"/></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control" Target="../activeX/activeX7.xml"/><Relationship Id="rId13" Type="http://schemas.openxmlformats.org/officeDocument/2006/relationships/notesSlide" Target="../notesSlides/notesSlide3.xml"/><Relationship Id="rId3" Type="http://schemas.openxmlformats.org/officeDocument/2006/relationships/control" Target="../activeX/activeX2.xml"/><Relationship Id="rId7" Type="http://schemas.openxmlformats.org/officeDocument/2006/relationships/control" Target="../activeX/activeX6.xml"/><Relationship Id="rId12" Type="http://schemas.openxmlformats.org/officeDocument/2006/relationships/slideLayout" Target="../slideLayouts/slideLayout7.xml"/><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control" Target="../activeX/activeX5.xml"/><Relationship Id="rId11" Type="http://schemas.openxmlformats.org/officeDocument/2006/relationships/control" Target="../activeX/activeX10.xml"/><Relationship Id="rId5" Type="http://schemas.openxmlformats.org/officeDocument/2006/relationships/control" Target="../activeX/activeX4.xml"/><Relationship Id="rId15" Type="http://schemas.openxmlformats.org/officeDocument/2006/relationships/image" Target="../media/image14.png"/><Relationship Id="rId10" Type="http://schemas.openxmlformats.org/officeDocument/2006/relationships/control" Target="../activeX/activeX9.xml"/><Relationship Id="rId4" Type="http://schemas.openxmlformats.org/officeDocument/2006/relationships/control" Target="../activeX/activeX3.xml"/><Relationship Id="rId9" Type="http://schemas.openxmlformats.org/officeDocument/2006/relationships/control" Target="../activeX/activeX8.xml"/><Relationship Id="rId14"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8" descr="baner.jpg"/>
          <p:cNvPicPr>
            <a:picLocks noChangeAspect="1"/>
          </p:cNvPicPr>
          <p:nvPr/>
        </p:nvPicPr>
        <p:blipFill>
          <a:blip r:embed="rId3" cstate="print"/>
          <a:stretch>
            <a:fillRect/>
          </a:stretch>
        </p:blipFill>
        <p:spPr>
          <a:xfrm>
            <a:off x="0" y="6414737"/>
            <a:ext cx="9144000" cy="443263"/>
          </a:xfrm>
          <a:prstGeom prst="rect">
            <a:avLst/>
          </a:prstGeom>
        </p:spPr>
      </p:pic>
      <p:pic>
        <p:nvPicPr>
          <p:cNvPr id="11" name="Picture 10" descr="fagbok HVITpc [Converted].jpg"/>
          <p:cNvPicPr>
            <a:picLocks noChangeAspect="1"/>
          </p:cNvPicPr>
          <p:nvPr/>
        </p:nvPicPr>
        <p:blipFill>
          <a:blip r:embed="rId4" cstate="print"/>
          <a:stretch>
            <a:fillRect/>
          </a:stretch>
        </p:blipFill>
        <p:spPr>
          <a:xfrm>
            <a:off x="1979712" y="1916832"/>
            <a:ext cx="4953000" cy="2307992"/>
          </a:xfrm>
          <a:prstGeom prst="rect">
            <a:avLst/>
          </a:prstGeom>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941760" y="1002581"/>
            <a:ext cx="77724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b="1">
                <a:solidFill>
                  <a:srgbClr val="333366"/>
                </a:solidFill>
                <a:latin typeface="Times New Roman" pitchFamily="18" charset="0"/>
              </a:rPr>
              <a:t>Dividendepolitikk under idealiserte betingelser</a:t>
            </a:r>
          </a:p>
        </p:txBody>
      </p:sp>
      <p:sp>
        <p:nvSpPr>
          <p:cNvPr id="88067" name="Text Box 3"/>
          <p:cNvSpPr txBox="1">
            <a:spLocks noChangeArrowheads="1"/>
          </p:cNvSpPr>
          <p:nvPr/>
        </p:nvSpPr>
        <p:spPr bwMode="auto">
          <a:xfrm>
            <a:off x="1183060" y="3609256"/>
            <a:ext cx="7543800" cy="1616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a:solidFill>
                  <a:srgbClr val="333366"/>
                </a:solidFill>
                <a:latin typeface="Times New Roman" pitchFamily="18" charset="0"/>
              </a:rPr>
              <a:t>Bedriften må alltid ha kontantstrømsbalanse, dvs. pengetilgang må være lik pengebruk:</a:t>
            </a:r>
          </a:p>
          <a:p>
            <a:pPr eaLnBrk="1" hangingPunct="1">
              <a:spcBef>
                <a:spcPct val="50000"/>
              </a:spcBef>
            </a:pPr>
            <a:r>
              <a:rPr lang="nb-NO" sz="2000">
                <a:solidFill>
                  <a:srgbClr val="333366"/>
                </a:solidFill>
                <a:latin typeface="Times New Roman" pitchFamily="18" charset="0"/>
              </a:rPr>
              <a:t>   Tilgang:	KS fra drift + ny gjeld + </a:t>
            </a:r>
            <a:r>
              <a:rPr lang="nb-NO" sz="2000" smtClean="0">
                <a:solidFill>
                  <a:srgbClr val="333366"/>
                </a:solidFill>
                <a:latin typeface="Times New Roman" pitchFamily="18" charset="0"/>
              </a:rPr>
              <a:t>nytegnet </a:t>
            </a:r>
            <a:r>
              <a:rPr lang="nb-NO" sz="2000">
                <a:solidFill>
                  <a:srgbClr val="333366"/>
                </a:solidFill>
                <a:latin typeface="Times New Roman" pitchFamily="18" charset="0"/>
              </a:rPr>
              <a:t>EK</a:t>
            </a:r>
          </a:p>
          <a:p>
            <a:pPr eaLnBrk="1" hangingPunct="1">
              <a:spcBef>
                <a:spcPct val="50000"/>
              </a:spcBef>
            </a:pPr>
            <a:r>
              <a:rPr lang="nb-NO" sz="2000">
                <a:solidFill>
                  <a:srgbClr val="333366"/>
                </a:solidFill>
                <a:latin typeface="Times New Roman" pitchFamily="18" charset="0"/>
              </a:rPr>
              <a:t>= Bruk:	              Renter + avdrag + nyinvesteringer + dividende</a:t>
            </a:r>
          </a:p>
        </p:txBody>
      </p:sp>
      <p:sp>
        <p:nvSpPr>
          <p:cNvPr id="10244" name="Text Box 4"/>
          <p:cNvSpPr txBox="1">
            <a:spLocks noChangeArrowheads="1"/>
          </p:cNvSpPr>
          <p:nvPr/>
        </p:nvSpPr>
        <p:spPr bwMode="auto">
          <a:xfrm>
            <a:off x="1183060" y="1551856"/>
            <a:ext cx="5867400" cy="1768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a:solidFill>
                  <a:srgbClr val="333366"/>
                </a:solidFill>
                <a:latin typeface="Times New Roman" pitchFamily="18" charset="0"/>
              </a:rPr>
              <a:t>Vi forutsetter:</a:t>
            </a:r>
          </a:p>
          <a:p>
            <a:pPr eaLnBrk="1" hangingPunct="1">
              <a:spcBef>
                <a:spcPct val="50000"/>
              </a:spcBef>
              <a:buFontTx/>
              <a:buAutoNum type="arabicPeriod"/>
            </a:pPr>
            <a:r>
              <a:rPr lang="nb-NO" sz="2000">
                <a:solidFill>
                  <a:srgbClr val="333366"/>
                </a:solidFill>
                <a:latin typeface="Times New Roman" pitchFamily="18" charset="0"/>
              </a:rPr>
              <a:t>Nøytral EK – beskatning</a:t>
            </a:r>
          </a:p>
          <a:p>
            <a:pPr eaLnBrk="1" hangingPunct="1">
              <a:spcBef>
                <a:spcPct val="50000"/>
              </a:spcBef>
              <a:buFontTx/>
              <a:buAutoNum type="arabicPeriod"/>
            </a:pPr>
            <a:r>
              <a:rPr lang="nb-NO" sz="2000">
                <a:solidFill>
                  <a:srgbClr val="333366"/>
                </a:solidFill>
                <a:latin typeface="Times New Roman" pitchFamily="18" charset="0"/>
              </a:rPr>
              <a:t>Perfekte kapitalmarkeder</a:t>
            </a:r>
          </a:p>
          <a:p>
            <a:pPr eaLnBrk="1" hangingPunct="1">
              <a:spcBef>
                <a:spcPct val="50000"/>
              </a:spcBef>
              <a:buFontTx/>
              <a:buAutoNum type="arabicPeriod"/>
            </a:pPr>
            <a:r>
              <a:rPr lang="nb-NO" sz="2000">
                <a:solidFill>
                  <a:srgbClr val="333366"/>
                </a:solidFill>
                <a:latin typeface="Times New Roman" pitchFamily="18" charset="0"/>
              </a:rPr>
              <a:t>Alt annet enn dividendepolitikk holdes konstant</a:t>
            </a:r>
          </a:p>
        </p:txBody>
      </p:sp>
      <p:sp>
        <p:nvSpPr>
          <p:cNvPr id="88069" name="Text Box 5"/>
          <p:cNvSpPr txBox="1">
            <a:spLocks noChangeArrowheads="1"/>
          </p:cNvSpPr>
          <p:nvPr/>
        </p:nvSpPr>
        <p:spPr bwMode="auto">
          <a:xfrm>
            <a:off x="1183060" y="5574581"/>
            <a:ext cx="7886700"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a:solidFill>
                  <a:srgbClr val="333366"/>
                </a:solidFill>
                <a:latin typeface="Times New Roman" pitchFamily="18" charset="0"/>
              </a:rPr>
              <a:t>Forutsetning </a:t>
            </a:r>
            <a:r>
              <a:rPr lang="nb-NO" sz="2000" smtClean="0">
                <a:solidFill>
                  <a:srgbClr val="333366"/>
                </a:solidFill>
                <a:latin typeface="Times New Roman" pitchFamily="18" charset="0"/>
              </a:rPr>
              <a:t>3 </a:t>
            </a:r>
            <a:r>
              <a:rPr lang="nb-NO" sz="2000">
                <a:solidFill>
                  <a:srgbClr val="333366"/>
                </a:solidFill>
                <a:latin typeface="Times New Roman" pitchFamily="18" charset="0"/>
              </a:rPr>
              <a:t>over medfører at nytegnet EK må tilsvare endring i dividende</a:t>
            </a:r>
          </a:p>
        </p:txBody>
      </p:sp>
      <p:sp>
        <p:nvSpPr>
          <p:cNvPr id="10246" name="Rectangle 8"/>
          <p:cNvSpPr>
            <a:spLocks noChangeArrowheads="1"/>
          </p:cNvSpPr>
          <p:nvPr/>
        </p:nvSpPr>
        <p:spPr bwMode="auto">
          <a:xfrm>
            <a:off x="611560" y="332656"/>
            <a:ext cx="43434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3. Irrelevans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8067"/>
                                        </p:tgtEl>
                                        <p:attrNameLst>
                                          <p:attrName>style.visibility</p:attrName>
                                        </p:attrNameLst>
                                      </p:cBhvr>
                                      <p:to>
                                        <p:strVal val="visible"/>
                                      </p:to>
                                    </p:set>
                                    <p:animEffect transition="in" filter="dissolve">
                                      <p:cBhvr>
                                        <p:cTn id="7" dur="500"/>
                                        <p:tgtEl>
                                          <p:spTgt spid="880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8069"/>
                                        </p:tgtEl>
                                        <p:attrNameLst>
                                          <p:attrName>style.visibility</p:attrName>
                                        </p:attrNameLst>
                                      </p:cBhvr>
                                      <p:to>
                                        <p:strVal val="visible"/>
                                      </p:to>
                                    </p:set>
                                    <p:animEffect transition="in" filter="dissolve">
                                      <p:cBhvr>
                                        <p:cTn id="12" dur="500"/>
                                        <p:tgtEl>
                                          <p:spTgt spid="88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autoUpdateAnimBg="0"/>
      <p:bldP spid="8806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4"/>
          <p:cNvPicPr>
            <a:picLocks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329736" y="714400"/>
            <a:ext cx="990600"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pic>
      <p:sp>
        <p:nvSpPr>
          <p:cNvPr id="11267" name="Rectangle 18"/>
          <p:cNvSpPr>
            <a:spLocks noChangeArrowheads="1"/>
          </p:cNvSpPr>
          <p:nvPr/>
        </p:nvSpPr>
        <p:spPr bwMode="auto">
          <a:xfrm>
            <a:off x="725736" y="1203920"/>
            <a:ext cx="7975600" cy="3444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a:r>
              <a:rPr lang="en-US" sz="2000" b="1" dirty="0" err="1">
                <a:solidFill>
                  <a:srgbClr val="333366"/>
                </a:solidFill>
                <a:latin typeface="Times New Roman" pitchFamily="18" charset="0"/>
              </a:rPr>
              <a:t>Eksempel</a:t>
            </a:r>
            <a:r>
              <a:rPr lang="en-US" sz="2000" dirty="0">
                <a:solidFill>
                  <a:srgbClr val="333366"/>
                </a:solidFill>
                <a:latin typeface="Times New Roman" pitchFamily="18" charset="0"/>
              </a:rPr>
              <a:t> – </a:t>
            </a:r>
            <a:r>
              <a:rPr lang="en-US" sz="2000" dirty="0" err="1">
                <a:solidFill>
                  <a:srgbClr val="333366"/>
                </a:solidFill>
                <a:latin typeface="Times New Roman" pitchFamily="18" charset="0"/>
              </a:rPr>
              <a:t>Selskapet</a:t>
            </a:r>
            <a:r>
              <a:rPr lang="en-US" sz="2000" dirty="0">
                <a:solidFill>
                  <a:srgbClr val="333366"/>
                </a:solidFill>
                <a:latin typeface="Times New Roman" pitchFamily="18" charset="0"/>
              </a:rPr>
              <a:t> DVD ASA  </a:t>
            </a:r>
            <a:r>
              <a:rPr lang="en-US" sz="2000" dirty="0" err="1">
                <a:solidFill>
                  <a:srgbClr val="333366"/>
                </a:solidFill>
                <a:latin typeface="Times New Roman" pitchFamily="18" charset="0"/>
              </a:rPr>
              <a:t>er</a:t>
            </a:r>
            <a:r>
              <a:rPr lang="en-US" sz="2000" dirty="0">
                <a:solidFill>
                  <a:srgbClr val="333366"/>
                </a:solidFill>
                <a:latin typeface="Times New Roman" pitchFamily="18" charset="0"/>
              </a:rPr>
              <a:t> 100 % EK-</a:t>
            </a:r>
            <a:r>
              <a:rPr lang="en-US" sz="2000" dirty="0" err="1">
                <a:solidFill>
                  <a:srgbClr val="333366"/>
                </a:solidFill>
                <a:latin typeface="Times New Roman" pitchFamily="18" charset="0"/>
              </a:rPr>
              <a:t>finansiert</a:t>
            </a:r>
            <a:r>
              <a:rPr lang="en-US" sz="2000" dirty="0">
                <a:solidFill>
                  <a:srgbClr val="333366"/>
                </a:solidFill>
                <a:latin typeface="Times New Roman" pitchFamily="18" charset="0"/>
              </a:rPr>
              <a:t>.</a:t>
            </a:r>
          </a:p>
          <a:p>
            <a:pPr marL="457200" indent="-457200"/>
            <a:r>
              <a:rPr lang="en-US" sz="2000" dirty="0" err="1">
                <a:solidFill>
                  <a:srgbClr val="333366"/>
                </a:solidFill>
                <a:latin typeface="Times New Roman" pitchFamily="18" charset="0"/>
              </a:rPr>
              <a:t>Markedsverdien</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av</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eiendelene</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er</a:t>
            </a:r>
            <a:r>
              <a:rPr lang="en-US" sz="2000" dirty="0">
                <a:solidFill>
                  <a:srgbClr val="333366"/>
                </a:solidFill>
                <a:latin typeface="Times New Roman" pitchFamily="18" charset="0"/>
              </a:rPr>
              <a:t> 500 mill., </a:t>
            </a:r>
            <a:r>
              <a:rPr lang="en-US" sz="2000" dirty="0" err="1">
                <a:solidFill>
                  <a:srgbClr val="333366"/>
                </a:solidFill>
                <a:latin typeface="Times New Roman" pitchFamily="18" charset="0"/>
              </a:rPr>
              <a:t>hvorav</a:t>
            </a:r>
            <a:r>
              <a:rPr lang="en-US" sz="2000" dirty="0">
                <a:solidFill>
                  <a:srgbClr val="333366"/>
                </a:solidFill>
                <a:latin typeface="Times New Roman" pitchFamily="18" charset="0"/>
              </a:rPr>
              <a:t> 50 mill. </a:t>
            </a:r>
            <a:r>
              <a:rPr lang="en-US" sz="2000" dirty="0" err="1">
                <a:solidFill>
                  <a:srgbClr val="333366"/>
                </a:solidFill>
                <a:latin typeface="Times New Roman" pitchFamily="18" charset="0"/>
              </a:rPr>
              <a:t>er</a:t>
            </a:r>
            <a:r>
              <a:rPr lang="en-US" sz="2000" dirty="0">
                <a:solidFill>
                  <a:srgbClr val="333366"/>
                </a:solidFill>
                <a:latin typeface="Times New Roman" pitchFamily="18" charset="0"/>
              </a:rPr>
              <a:t> </a:t>
            </a:r>
          </a:p>
          <a:p>
            <a:pPr marL="457200" indent="-457200"/>
            <a:r>
              <a:rPr lang="en-US" sz="2000" dirty="0" err="1">
                <a:solidFill>
                  <a:srgbClr val="333366"/>
                </a:solidFill>
                <a:latin typeface="Times New Roman" pitchFamily="18" charset="0"/>
              </a:rPr>
              <a:t>kontanter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Antall</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utestående</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aksjer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er</a:t>
            </a:r>
            <a:r>
              <a:rPr lang="en-US" sz="2000" dirty="0">
                <a:solidFill>
                  <a:srgbClr val="333366"/>
                </a:solidFill>
                <a:latin typeface="Times New Roman" pitchFamily="18" charset="0"/>
              </a:rPr>
              <a:t> 10 mill. </a:t>
            </a:r>
            <a:r>
              <a:rPr lang="en-US" sz="2000" dirty="0" err="1">
                <a:solidFill>
                  <a:srgbClr val="333366"/>
                </a:solidFill>
                <a:latin typeface="Times New Roman" pitchFamily="18" charset="0"/>
              </a:rPr>
              <a:t>og</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siste</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års</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overskudd</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er</a:t>
            </a:r>
            <a:r>
              <a:rPr lang="en-US" sz="2000" dirty="0">
                <a:solidFill>
                  <a:srgbClr val="333366"/>
                </a:solidFill>
                <a:latin typeface="Times New Roman" pitchFamily="18" charset="0"/>
              </a:rPr>
              <a:t> </a:t>
            </a:r>
          </a:p>
          <a:p>
            <a:pPr marL="457200" indent="-457200"/>
            <a:r>
              <a:rPr lang="en-US" sz="2000" dirty="0">
                <a:solidFill>
                  <a:srgbClr val="333366"/>
                </a:solidFill>
                <a:latin typeface="Times New Roman" pitchFamily="18" charset="0"/>
              </a:rPr>
              <a:t>50 mill.  </a:t>
            </a:r>
            <a:r>
              <a:rPr lang="en-US" sz="2000" dirty="0" err="1">
                <a:solidFill>
                  <a:srgbClr val="333366"/>
                </a:solidFill>
                <a:latin typeface="Times New Roman" pitchFamily="18" charset="0"/>
              </a:rPr>
              <a:t>Selskapet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har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planlagt</a:t>
            </a:r>
            <a:r>
              <a:rPr lang="en-US" sz="2000" dirty="0">
                <a:solidFill>
                  <a:srgbClr val="333366"/>
                </a:solidFill>
                <a:latin typeface="Times New Roman" pitchFamily="18" charset="0"/>
              </a:rPr>
              <a:t> en </a:t>
            </a:r>
            <a:r>
              <a:rPr lang="en-US" sz="2000" dirty="0" err="1">
                <a:solidFill>
                  <a:srgbClr val="333366"/>
                </a:solidFill>
                <a:latin typeface="Times New Roman" pitchFamily="18" charset="0"/>
              </a:rPr>
              <a:t>investering</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på</a:t>
            </a:r>
            <a:r>
              <a:rPr lang="en-US" sz="2000" dirty="0">
                <a:solidFill>
                  <a:srgbClr val="333366"/>
                </a:solidFill>
                <a:latin typeface="Times New Roman" pitchFamily="18" charset="0"/>
              </a:rPr>
              <a:t> 50 mill. med </a:t>
            </a:r>
            <a:r>
              <a:rPr lang="en-US" sz="2000" dirty="0" err="1">
                <a:solidFill>
                  <a:srgbClr val="333366"/>
                </a:solidFill>
                <a:latin typeface="Times New Roman" pitchFamily="18" charset="0"/>
              </a:rPr>
              <a:t>nåverdi</a:t>
            </a:r>
            <a:r>
              <a:rPr lang="en-US" sz="2000" dirty="0">
                <a:solidFill>
                  <a:srgbClr val="333366"/>
                </a:solidFill>
                <a:latin typeface="Times New Roman" pitchFamily="18" charset="0"/>
              </a:rPr>
              <a:t> = 0.  </a:t>
            </a:r>
          </a:p>
          <a:p>
            <a:pPr marL="457200" indent="-457200"/>
            <a:r>
              <a:rPr lang="en-US" sz="2000" dirty="0">
                <a:solidFill>
                  <a:srgbClr val="333366"/>
                </a:solidFill>
                <a:latin typeface="Times New Roman" pitchFamily="18" charset="0"/>
              </a:rPr>
              <a:t>DVD </a:t>
            </a:r>
            <a:r>
              <a:rPr lang="en-US" sz="2000" dirty="0" err="1">
                <a:solidFill>
                  <a:srgbClr val="333366"/>
                </a:solidFill>
                <a:latin typeface="Times New Roman" pitchFamily="18" charset="0"/>
              </a:rPr>
              <a:t>vurderer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også</a:t>
            </a:r>
            <a:r>
              <a:rPr lang="en-US" sz="2000" dirty="0">
                <a:solidFill>
                  <a:srgbClr val="333366"/>
                </a:solidFill>
                <a:latin typeface="Times New Roman" pitchFamily="18" charset="0"/>
              </a:rPr>
              <a:t> å </a:t>
            </a:r>
            <a:r>
              <a:rPr lang="en-US" sz="2000" dirty="0" err="1">
                <a:solidFill>
                  <a:srgbClr val="333366"/>
                </a:solidFill>
                <a:latin typeface="Times New Roman" pitchFamily="18" charset="0"/>
              </a:rPr>
              <a:t>endre</a:t>
            </a:r>
            <a:r>
              <a:rPr lang="en-US" sz="2000" dirty="0">
                <a:solidFill>
                  <a:srgbClr val="333366"/>
                </a:solidFill>
                <a:latin typeface="Times New Roman" pitchFamily="18" charset="0"/>
              </a:rPr>
              <a:t> sin </a:t>
            </a:r>
            <a:r>
              <a:rPr lang="en-US" sz="2000" dirty="0" err="1">
                <a:solidFill>
                  <a:srgbClr val="333366"/>
                </a:solidFill>
                <a:latin typeface="Times New Roman" pitchFamily="18" charset="0"/>
              </a:rPr>
              <a:t>dividendepolitikk</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fra</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dagens</a:t>
            </a:r>
            <a:r>
              <a:rPr lang="en-US" sz="2000" dirty="0">
                <a:solidFill>
                  <a:srgbClr val="333366"/>
                </a:solidFill>
                <a:latin typeface="Times New Roman" pitchFamily="18" charset="0"/>
              </a:rPr>
              <a:t> </a:t>
            </a:r>
          </a:p>
          <a:p>
            <a:pPr marL="457200" indent="-457200"/>
            <a:r>
              <a:rPr lang="en-US" sz="2000" dirty="0" err="1">
                <a:solidFill>
                  <a:srgbClr val="333366"/>
                </a:solidFill>
                <a:latin typeface="Times New Roman" pitchFamily="18" charset="0"/>
              </a:rPr>
              <a:t>praksis</a:t>
            </a:r>
            <a:r>
              <a:rPr lang="en-US" sz="2000" dirty="0">
                <a:solidFill>
                  <a:srgbClr val="333366"/>
                </a:solidFill>
                <a:latin typeface="Times New Roman" pitchFamily="18" charset="0"/>
              </a:rPr>
              <a:t> med 0 </a:t>
            </a:r>
            <a:r>
              <a:rPr lang="en-US" sz="2000" dirty="0" err="1">
                <a:solidFill>
                  <a:srgbClr val="333366"/>
                </a:solidFill>
                <a:latin typeface="Times New Roman" pitchFamily="18" charset="0"/>
              </a:rPr>
              <a:t>i</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dividende</a:t>
            </a:r>
            <a:r>
              <a:rPr lang="en-US" sz="2000" dirty="0">
                <a:solidFill>
                  <a:srgbClr val="333366"/>
                </a:solidFill>
                <a:latin typeface="Times New Roman" pitchFamily="18" charset="0"/>
              </a:rPr>
              <a:t> til å </a:t>
            </a:r>
            <a:r>
              <a:rPr lang="en-US" sz="2000" dirty="0" err="1">
                <a:solidFill>
                  <a:srgbClr val="333366"/>
                </a:solidFill>
                <a:latin typeface="Times New Roman" pitchFamily="18" charset="0"/>
              </a:rPr>
              <a:t>utbetale</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hele</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overskuddet</a:t>
            </a:r>
            <a:r>
              <a:rPr lang="en-US" sz="2000" dirty="0">
                <a:solidFill>
                  <a:srgbClr val="333366"/>
                </a:solidFill>
                <a:latin typeface="Times New Roman" pitchFamily="18" charset="0"/>
              </a:rPr>
              <a:t>.</a:t>
            </a:r>
          </a:p>
          <a:p>
            <a:pPr marL="457200" indent="-457200"/>
            <a:endParaRPr lang="en-US" sz="2000" dirty="0">
              <a:solidFill>
                <a:srgbClr val="333366"/>
              </a:solidFill>
              <a:latin typeface="Times New Roman" pitchFamily="18" charset="0"/>
            </a:endParaRPr>
          </a:p>
          <a:p>
            <a:pPr marL="457200" indent="-457200"/>
            <a:r>
              <a:rPr lang="en-US" sz="2000" dirty="0" err="1">
                <a:solidFill>
                  <a:srgbClr val="333366"/>
                </a:solidFill>
                <a:latin typeface="Times New Roman" pitchFamily="18" charset="0"/>
              </a:rPr>
              <a:t>Hva</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blir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effekten</a:t>
            </a:r>
            <a:r>
              <a:rPr lang="en-US" sz="2000" dirty="0">
                <a:solidFill>
                  <a:srgbClr val="333366"/>
                </a:solidFill>
                <a:latin typeface="Times New Roman" pitchFamily="18" charset="0"/>
              </a:rPr>
              <a:t> for </a:t>
            </a:r>
            <a:r>
              <a:rPr lang="en-US" sz="2000" dirty="0" err="1">
                <a:solidFill>
                  <a:srgbClr val="333366"/>
                </a:solidFill>
                <a:latin typeface="Times New Roman" pitchFamily="18" charset="0"/>
              </a:rPr>
              <a:t>selskapet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dersom</a:t>
            </a:r>
            <a:endParaRPr lang="en-US" sz="2000" dirty="0">
              <a:solidFill>
                <a:srgbClr val="333366"/>
              </a:solidFill>
              <a:latin typeface="Times New Roman" pitchFamily="18" charset="0"/>
            </a:endParaRPr>
          </a:p>
          <a:p>
            <a:pPr marL="1371600" lvl="2" indent="-457200">
              <a:buFontTx/>
              <a:buAutoNum type="alphaLcParenR"/>
            </a:pPr>
            <a:r>
              <a:rPr lang="en-US" sz="2000" dirty="0" err="1">
                <a:solidFill>
                  <a:srgbClr val="333366"/>
                </a:solidFill>
                <a:latin typeface="Times New Roman" pitchFamily="18" charset="0"/>
              </a:rPr>
              <a:t>Prosjektet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finansieres</a:t>
            </a:r>
            <a:r>
              <a:rPr lang="en-US" sz="2000" dirty="0">
                <a:solidFill>
                  <a:srgbClr val="333366"/>
                </a:solidFill>
                <a:latin typeface="Times New Roman" pitchFamily="18" charset="0"/>
              </a:rPr>
              <a:t> med </a:t>
            </a:r>
            <a:r>
              <a:rPr lang="en-US" sz="2000" dirty="0" err="1">
                <a:solidFill>
                  <a:srgbClr val="333366"/>
                </a:solidFill>
                <a:latin typeface="Times New Roman" pitchFamily="18" charset="0"/>
              </a:rPr>
              <a:t>selskapets</a:t>
            </a:r>
            <a:r>
              <a:rPr lang="en-US" sz="2000" dirty="0">
                <a:solidFill>
                  <a:srgbClr val="333366"/>
                </a:solidFill>
                <a:latin typeface="Times New Roman" pitchFamily="18" charset="0"/>
              </a:rPr>
              <a:t> </a:t>
            </a:r>
            <a:r>
              <a:rPr lang="en-US" sz="2000" dirty="0" err="1" smtClean="0">
                <a:solidFill>
                  <a:srgbClr val="333366"/>
                </a:solidFill>
                <a:latin typeface="Times New Roman" pitchFamily="18" charset="0"/>
              </a:rPr>
              <a:t>kontantbeholdning</a:t>
            </a:r>
            <a:r>
              <a:rPr lang="en-US" sz="2000" dirty="0" smtClean="0">
                <a:solidFill>
                  <a:srgbClr val="333366"/>
                </a:solidFill>
                <a:latin typeface="Times New Roman" pitchFamily="18" charset="0"/>
              </a:rPr>
              <a:t>?, </a:t>
            </a:r>
            <a:r>
              <a:rPr lang="en-US" sz="2000" dirty="0" err="1">
                <a:solidFill>
                  <a:srgbClr val="333366"/>
                </a:solidFill>
                <a:latin typeface="Times New Roman" pitchFamily="18" charset="0"/>
              </a:rPr>
              <a:t>eller</a:t>
            </a:r>
            <a:endParaRPr lang="en-US" sz="2000" dirty="0">
              <a:solidFill>
                <a:srgbClr val="333366"/>
              </a:solidFill>
              <a:latin typeface="Times New Roman" pitchFamily="18" charset="0"/>
            </a:endParaRPr>
          </a:p>
          <a:p>
            <a:pPr marL="1371600" lvl="2" indent="-457200">
              <a:buFontTx/>
              <a:buAutoNum type="alphaLcParenR"/>
            </a:pPr>
            <a:r>
              <a:rPr lang="en-US" sz="2000" dirty="0" err="1">
                <a:solidFill>
                  <a:srgbClr val="333366"/>
                </a:solidFill>
                <a:latin typeface="Times New Roman" pitchFamily="18" charset="0"/>
              </a:rPr>
              <a:t>Overskuddet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utbetales</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som</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utbytte</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og</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prosjektet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finansieres</a:t>
            </a:r>
            <a:r>
              <a:rPr lang="en-US" sz="2000" dirty="0">
                <a:solidFill>
                  <a:srgbClr val="333366"/>
                </a:solidFill>
                <a:latin typeface="Times New Roman" pitchFamily="18" charset="0"/>
              </a:rPr>
              <a:t> med </a:t>
            </a:r>
            <a:r>
              <a:rPr lang="en-US" sz="2000" dirty="0" err="1">
                <a:solidFill>
                  <a:srgbClr val="333366"/>
                </a:solidFill>
                <a:latin typeface="Times New Roman" pitchFamily="18" charset="0"/>
              </a:rPr>
              <a:t>nytegnet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aksjekapital</a:t>
            </a:r>
            <a:r>
              <a:rPr lang="en-US" sz="2000" dirty="0">
                <a:solidFill>
                  <a:srgbClr val="333366"/>
                </a:solidFill>
                <a:latin typeface="Times New Roman" pitchFamily="18" charset="0"/>
              </a:rPr>
              <a:t>?</a:t>
            </a:r>
            <a:endParaRPr lang="nb-NO" sz="2000" dirty="0">
              <a:solidFill>
                <a:srgbClr val="333366"/>
              </a:solidFill>
              <a:latin typeface="Times New Roman" pitchFamily="18" charset="0"/>
            </a:endParaRPr>
          </a:p>
        </p:txBody>
      </p:sp>
      <p:grpSp>
        <p:nvGrpSpPr>
          <p:cNvPr id="11268" name="Group 36"/>
          <p:cNvGrpSpPr>
            <a:grpSpLocks/>
          </p:cNvGrpSpPr>
          <p:nvPr/>
        </p:nvGrpSpPr>
        <p:grpSpPr bwMode="auto">
          <a:xfrm>
            <a:off x="1614736" y="4693245"/>
            <a:ext cx="3886200" cy="1616075"/>
            <a:chOff x="864" y="3254"/>
            <a:chExt cx="2448" cy="1018"/>
          </a:xfrm>
        </p:grpSpPr>
        <p:grpSp>
          <p:nvGrpSpPr>
            <p:cNvPr id="11272" name="Group 28"/>
            <p:cNvGrpSpPr>
              <a:grpSpLocks/>
            </p:cNvGrpSpPr>
            <p:nvPr/>
          </p:nvGrpSpPr>
          <p:grpSpPr bwMode="auto">
            <a:xfrm>
              <a:off x="864" y="3504"/>
              <a:ext cx="2160" cy="768"/>
              <a:chOff x="864" y="3514"/>
              <a:chExt cx="2160" cy="768"/>
            </a:xfrm>
          </p:grpSpPr>
          <p:sp>
            <p:nvSpPr>
              <p:cNvPr id="11274" name="Line 29"/>
              <p:cNvSpPr>
                <a:spLocks noChangeShapeType="1"/>
              </p:cNvSpPr>
              <p:nvPr/>
            </p:nvSpPr>
            <p:spPr bwMode="auto">
              <a:xfrm>
                <a:off x="960" y="3514"/>
                <a:ext cx="1968" cy="0"/>
              </a:xfrm>
              <a:prstGeom prst="line">
                <a:avLst/>
              </a:prstGeom>
              <a:noFill/>
              <a:ln w="38100">
                <a:solidFill>
                  <a:srgbClr val="333399"/>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1275" name="Line 30"/>
              <p:cNvSpPr>
                <a:spLocks noChangeShapeType="1"/>
              </p:cNvSpPr>
              <p:nvPr/>
            </p:nvSpPr>
            <p:spPr bwMode="auto">
              <a:xfrm>
                <a:off x="1920" y="3514"/>
                <a:ext cx="0" cy="768"/>
              </a:xfrm>
              <a:prstGeom prst="line">
                <a:avLst/>
              </a:prstGeom>
              <a:noFill/>
              <a:ln w="38100">
                <a:solidFill>
                  <a:srgbClr val="333399"/>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1276" name="Text Box 31"/>
              <p:cNvSpPr txBox="1">
                <a:spLocks noChangeArrowheads="1"/>
              </p:cNvSpPr>
              <p:nvPr/>
            </p:nvSpPr>
            <p:spPr bwMode="auto">
              <a:xfrm>
                <a:off x="864" y="3514"/>
                <a:ext cx="1008" cy="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a:solidFill>
                      <a:srgbClr val="333366"/>
                    </a:solidFill>
                    <a:latin typeface="Times New Roman" pitchFamily="18" charset="0"/>
                  </a:rPr>
                  <a:t>AM	 450</a:t>
                </a:r>
                <a:endParaRPr lang="nb-NO" sz="2000" u="sng">
                  <a:solidFill>
                    <a:srgbClr val="333366"/>
                  </a:solidFill>
                  <a:latin typeface="Times New Roman" pitchFamily="18" charset="0"/>
                </a:endParaRPr>
              </a:p>
              <a:p>
                <a:pPr eaLnBrk="1" hangingPunct="1">
                  <a:spcBef>
                    <a:spcPct val="50000"/>
                  </a:spcBef>
                </a:pPr>
                <a:r>
                  <a:rPr lang="nb-NO" sz="2000">
                    <a:solidFill>
                      <a:srgbClr val="333366"/>
                    </a:solidFill>
                    <a:latin typeface="Times New Roman" pitchFamily="18" charset="0"/>
                  </a:rPr>
                  <a:t>Kontanter 50</a:t>
                </a:r>
              </a:p>
            </p:txBody>
          </p:sp>
          <p:sp>
            <p:nvSpPr>
              <p:cNvPr id="11277" name="Text Box 32"/>
              <p:cNvSpPr txBox="1">
                <a:spLocks noChangeArrowheads="1"/>
              </p:cNvSpPr>
              <p:nvPr/>
            </p:nvSpPr>
            <p:spPr bwMode="auto">
              <a:xfrm>
                <a:off x="2016" y="3514"/>
                <a:ext cx="1008" cy="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a:solidFill>
                      <a:srgbClr val="333366"/>
                    </a:solidFill>
                    <a:latin typeface="Times New Roman" pitchFamily="18" charset="0"/>
                  </a:rPr>
                  <a:t>500     EK</a:t>
                </a:r>
              </a:p>
              <a:p>
                <a:pPr eaLnBrk="1" hangingPunct="1">
                  <a:spcBef>
                    <a:spcPct val="50000"/>
                  </a:spcBef>
                </a:pPr>
                <a:r>
                  <a:rPr lang="nb-NO" sz="2000">
                    <a:solidFill>
                      <a:srgbClr val="333366"/>
                    </a:solidFill>
                    <a:latin typeface="Times New Roman" pitchFamily="18" charset="0"/>
                  </a:rPr>
                  <a:t>   0     Gjeld</a:t>
                </a:r>
              </a:p>
            </p:txBody>
          </p:sp>
        </p:grpSp>
        <p:sp>
          <p:nvSpPr>
            <p:cNvPr id="11273" name="Text Box 33"/>
            <p:cNvSpPr txBox="1">
              <a:spLocks noChangeArrowheads="1"/>
            </p:cNvSpPr>
            <p:nvPr/>
          </p:nvSpPr>
          <p:spPr bwMode="auto">
            <a:xfrm>
              <a:off x="1056" y="3254"/>
              <a:ext cx="2256"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1800">
                  <a:solidFill>
                    <a:srgbClr val="333366"/>
                  </a:solidFill>
                  <a:latin typeface="Times New Roman" pitchFamily="18" charset="0"/>
                </a:rPr>
                <a:t>      DVD ASA (markedsbasert)</a:t>
              </a:r>
            </a:p>
          </p:txBody>
        </p:sp>
      </p:grpSp>
      <p:sp>
        <p:nvSpPr>
          <p:cNvPr id="90146" name="Rectangle 34"/>
          <p:cNvSpPr>
            <a:spLocks noChangeArrowheads="1"/>
          </p:cNvSpPr>
          <p:nvPr/>
        </p:nvSpPr>
        <p:spPr bwMode="auto">
          <a:xfrm>
            <a:off x="5881936" y="5242520"/>
            <a:ext cx="2667000"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2000" dirty="0" err="1">
                <a:solidFill>
                  <a:srgbClr val="333366"/>
                </a:solidFill>
                <a:latin typeface="Times New Roman" pitchFamily="18" charset="0"/>
              </a:rPr>
              <a:t>Kurs</a:t>
            </a:r>
            <a:r>
              <a:rPr lang="en-US" sz="2000" dirty="0">
                <a:solidFill>
                  <a:srgbClr val="333366"/>
                </a:solidFill>
                <a:latin typeface="Times New Roman" pitchFamily="18" charset="0"/>
              </a:rPr>
              <a:t> pr. </a:t>
            </a:r>
            <a:r>
              <a:rPr lang="en-US" sz="2000" dirty="0" err="1">
                <a:solidFill>
                  <a:srgbClr val="333366"/>
                </a:solidFill>
                <a:latin typeface="Times New Roman" pitchFamily="18" charset="0"/>
              </a:rPr>
              <a:t>aksje</a:t>
            </a:r>
            <a:r>
              <a:rPr lang="en-US" sz="2000" dirty="0">
                <a:solidFill>
                  <a:srgbClr val="333366"/>
                </a:solidFill>
                <a:latin typeface="Times New Roman" pitchFamily="18" charset="0"/>
              </a:rPr>
              <a:t>:</a:t>
            </a:r>
          </a:p>
          <a:p>
            <a:r>
              <a:rPr lang="en-US" sz="2000" dirty="0" smtClean="0">
                <a:solidFill>
                  <a:srgbClr val="333366"/>
                </a:solidFill>
                <a:latin typeface="Times New Roman" pitchFamily="18" charset="0"/>
              </a:rPr>
              <a:t> </a:t>
            </a:r>
            <a:endParaRPr lang="en-US" sz="2000" dirty="0">
              <a:solidFill>
                <a:srgbClr val="333366"/>
              </a:solidFill>
              <a:latin typeface="Times New Roman" pitchFamily="18" charset="0"/>
            </a:endParaRPr>
          </a:p>
        </p:txBody>
      </p:sp>
      <p:sp>
        <p:nvSpPr>
          <p:cNvPr id="90147" name="AutoShape 35"/>
          <p:cNvSpPr>
            <a:spLocks noChangeArrowheads="1"/>
          </p:cNvSpPr>
          <p:nvPr/>
        </p:nvSpPr>
        <p:spPr bwMode="auto">
          <a:xfrm>
            <a:off x="5196136" y="5471120"/>
            <a:ext cx="381000" cy="228600"/>
          </a:xfrm>
          <a:custGeom>
            <a:avLst/>
            <a:gdLst>
              <a:gd name="T0" fmla="*/ 88905521 w 21600"/>
              <a:gd name="T1" fmla="*/ 0 h 21600"/>
              <a:gd name="T2" fmla="*/ 0 w 21600"/>
              <a:gd name="T3" fmla="*/ 12802394 h 21600"/>
              <a:gd name="T4" fmla="*/ 88905521 w 21600"/>
              <a:gd name="T5" fmla="*/ 25604788 h 21600"/>
              <a:gd name="T6" fmla="*/ 118540689 w 21600"/>
              <a:gd name="T7" fmla="*/ 12802394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0000"/>
          </a:solidFill>
          <a:ln w="9525">
            <a:solidFill>
              <a:schemeClr val="tx1"/>
            </a:solidFill>
            <a:miter lim="800000"/>
            <a:headEnd/>
            <a:tailEnd/>
          </a:ln>
        </p:spPr>
        <p:txBody>
          <a:bodyPr wrap="none" anchor="ctr"/>
          <a:lstStyle/>
          <a:p>
            <a:endParaRPr lang="en-US"/>
          </a:p>
        </p:txBody>
      </p:sp>
      <p:sp>
        <p:nvSpPr>
          <p:cNvPr id="11271" name="Rectangle 37"/>
          <p:cNvSpPr>
            <a:spLocks noChangeArrowheads="1"/>
          </p:cNvSpPr>
          <p:nvPr/>
        </p:nvSpPr>
        <p:spPr bwMode="auto">
          <a:xfrm>
            <a:off x="395536" y="289520"/>
            <a:ext cx="43434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3. Irrelevans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0147"/>
                                        </p:tgtEl>
                                        <p:attrNameLst>
                                          <p:attrName>style.visibility</p:attrName>
                                        </p:attrNameLst>
                                      </p:cBhvr>
                                      <p:to>
                                        <p:strVal val="visible"/>
                                      </p:to>
                                    </p:set>
                                    <p:animEffect transition="in" filter="dissolve">
                                      <p:cBhvr>
                                        <p:cTn id="7" dur="500"/>
                                        <p:tgtEl>
                                          <p:spTgt spid="90147"/>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90146"/>
                                        </p:tgtEl>
                                        <p:attrNameLst>
                                          <p:attrName>style.visibility</p:attrName>
                                        </p:attrNameLst>
                                      </p:cBhvr>
                                      <p:to>
                                        <p:strVal val="visible"/>
                                      </p:to>
                                    </p:set>
                                    <p:animEffect transition="in" filter="dissolve">
                                      <p:cBhvr>
                                        <p:cTn id="11" dur="500"/>
                                        <p:tgtEl>
                                          <p:spTgt spid="90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46" grpId="0" autoUpdateAnimBg="0"/>
      <p:bldP spid="9014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1066800" y="2209800"/>
            <a:ext cx="79248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a:spcBef>
                <a:spcPct val="50000"/>
              </a:spcBef>
            </a:pPr>
            <a:r>
              <a:rPr lang="en-US" sz="2000">
                <a:solidFill>
                  <a:srgbClr val="333366"/>
                </a:solidFill>
                <a:latin typeface="Times New Roman" pitchFamily="18" charset="0"/>
              </a:rPr>
              <a:t>Alternativ a): Prosjektet finansieres med selskapets kontantbeholdning</a:t>
            </a:r>
            <a:endParaRPr lang="nb-NO" sz="2000">
              <a:solidFill>
                <a:srgbClr val="333366"/>
              </a:solidFill>
              <a:latin typeface="Times New Roman" pitchFamily="18" charset="0"/>
            </a:endParaRPr>
          </a:p>
        </p:txBody>
      </p:sp>
      <p:sp>
        <p:nvSpPr>
          <p:cNvPr id="12291" name="Rectangle 3"/>
          <p:cNvSpPr>
            <a:spLocks noChangeArrowheads="1"/>
          </p:cNvSpPr>
          <p:nvPr/>
        </p:nvSpPr>
        <p:spPr bwMode="auto">
          <a:xfrm>
            <a:off x="1036638" y="1524000"/>
            <a:ext cx="2620962"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2000" b="1">
                <a:solidFill>
                  <a:srgbClr val="333366"/>
                </a:solidFill>
                <a:latin typeface="Times New Roman" pitchFamily="18" charset="0"/>
              </a:rPr>
              <a:t>Eksempel – </a:t>
            </a:r>
            <a:r>
              <a:rPr lang="en-US" sz="2000">
                <a:solidFill>
                  <a:srgbClr val="333366"/>
                </a:solidFill>
                <a:latin typeface="Times New Roman" pitchFamily="18" charset="0"/>
              </a:rPr>
              <a:t>DVD ASA</a:t>
            </a:r>
            <a:endParaRPr lang="nb-NO" sz="2000">
              <a:solidFill>
                <a:srgbClr val="333366"/>
              </a:solidFill>
              <a:latin typeface="Times New Roman" pitchFamily="18" charset="0"/>
            </a:endParaRPr>
          </a:p>
        </p:txBody>
      </p:sp>
      <p:grpSp>
        <p:nvGrpSpPr>
          <p:cNvPr id="2" name="Group 11"/>
          <p:cNvGrpSpPr>
            <a:grpSpLocks/>
          </p:cNvGrpSpPr>
          <p:nvPr/>
        </p:nvGrpSpPr>
        <p:grpSpPr bwMode="auto">
          <a:xfrm>
            <a:off x="1752600" y="2895600"/>
            <a:ext cx="3429000" cy="1616075"/>
            <a:chOff x="864" y="3264"/>
            <a:chExt cx="2160" cy="1018"/>
          </a:xfrm>
        </p:grpSpPr>
        <p:grpSp>
          <p:nvGrpSpPr>
            <p:cNvPr id="12297" name="Group 12"/>
            <p:cNvGrpSpPr>
              <a:grpSpLocks/>
            </p:cNvGrpSpPr>
            <p:nvPr/>
          </p:nvGrpSpPr>
          <p:grpSpPr bwMode="auto">
            <a:xfrm>
              <a:off x="864" y="3514"/>
              <a:ext cx="2160" cy="768"/>
              <a:chOff x="864" y="3514"/>
              <a:chExt cx="2160" cy="768"/>
            </a:xfrm>
          </p:grpSpPr>
          <p:sp>
            <p:nvSpPr>
              <p:cNvPr id="12299" name="Line 13"/>
              <p:cNvSpPr>
                <a:spLocks noChangeShapeType="1"/>
              </p:cNvSpPr>
              <p:nvPr/>
            </p:nvSpPr>
            <p:spPr bwMode="auto">
              <a:xfrm>
                <a:off x="960" y="3514"/>
                <a:ext cx="1968" cy="0"/>
              </a:xfrm>
              <a:prstGeom prst="line">
                <a:avLst/>
              </a:prstGeom>
              <a:noFill/>
              <a:ln w="38100">
                <a:solidFill>
                  <a:srgbClr val="333399"/>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2300" name="Line 14"/>
              <p:cNvSpPr>
                <a:spLocks noChangeShapeType="1"/>
              </p:cNvSpPr>
              <p:nvPr/>
            </p:nvSpPr>
            <p:spPr bwMode="auto">
              <a:xfrm>
                <a:off x="1920" y="3514"/>
                <a:ext cx="0" cy="768"/>
              </a:xfrm>
              <a:prstGeom prst="line">
                <a:avLst/>
              </a:prstGeom>
              <a:noFill/>
              <a:ln w="38100">
                <a:solidFill>
                  <a:srgbClr val="333399"/>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2301" name="Text Box 15"/>
              <p:cNvSpPr txBox="1">
                <a:spLocks noChangeArrowheads="1"/>
              </p:cNvSpPr>
              <p:nvPr/>
            </p:nvSpPr>
            <p:spPr bwMode="auto">
              <a:xfrm>
                <a:off x="864" y="3514"/>
                <a:ext cx="1008" cy="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a:solidFill>
                      <a:srgbClr val="333366"/>
                    </a:solidFill>
                    <a:latin typeface="Times New Roman" pitchFamily="18" charset="0"/>
                  </a:rPr>
                  <a:t>AM	 450</a:t>
                </a:r>
                <a:endParaRPr lang="nb-NO" sz="2000" u="sng">
                  <a:solidFill>
                    <a:srgbClr val="333366"/>
                  </a:solidFill>
                  <a:latin typeface="Times New Roman" pitchFamily="18" charset="0"/>
                </a:endParaRPr>
              </a:p>
              <a:p>
                <a:pPr eaLnBrk="1" hangingPunct="1">
                  <a:spcBef>
                    <a:spcPct val="50000"/>
                  </a:spcBef>
                </a:pPr>
                <a:r>
                  <a:rPr lang="nb-NO" sz="2000">
                    <a:solidFill>
                      <a:srgbClr val="333366"/>
                    </a:solidFill>
                    <a:latin typeface="Times New Roman" pitchFamily="18" charset="0"/>
                  </a:rPr>
                  <a:t>Prosjekt    50</a:t>
                </a:r>
              </a:p>
            </p:txBody>
          </p:sp>
          <p:sp>
            <p:nvSpPr>
              <p:cNvPr id="12302" name="Text Box 16"/>
              <p:cNvSpPr txBox="1">
                <a:spLocks noChangeArrowheads="1"/>
              </p:cNvSpPr>
              <p:nvPr/>
            </p:nvSpPr>
            <p:spPr bwMode="auto">
              <a:xfrm>
                <a:off x="2016" y="3514"/>
                <a:ext cx="1008" cy="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a:solidFill>
                      <a:srgbClr val="333366"/>
                    </a:solidFill>
                    <a:latin typeface="Times New Roman" pitchFamily="18" charset="0"/>
                  </a:rPr>
                  <a:t>500     EK</a:t>
                </a:r>
              </a:p>
              <a:p>
                <a:pPr eaLnBrk="1" hangingPunct="1">
                  <a:spcBef>
                    <a:spcPct val="50000"/>
                  </a:spcBef>
                </a:pPr>
                <a:r>
                  <a:rPr lang="nb-NO" sz="2000">
                    <a:solidFill>
                      <a:srgbClr val="333366"/>
                    </a:solidFill>
                    <a:latin typeface="Times New Roman" pitchFamily="18" charset="0"/>
                  </a:rPr>
                  <a:t>   0     Gjeld</a:t>
                </a:r>
              </a:p>
            </p:txBody>
          </p:sp>
        </p:grpSp>
        <p:sp>
          <p:nvSpPr>
            <p:cNvPr id="12298" name="Text Box 17"/>
            <p:cNvSpPr txBox="1">
              <a:spLocks noChangeArrowheads="1"/>
            </p:cNvSpPr>
            <p:nvPr/>
          </p:nvSpPr>
          <p:spPr bwMode="auto">
            <a:xfrm>
              <a:off x="1296" y="3264"/>
              <a:ext cx="1488"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1800">
                  <a:solidFill>
                    <a:srgbClr val="333366"/>
                  </a:solidFill>
                  <a:latin typeface="Times New Roman" pitchFamily="18" charset="0"/>
                </a:rPr>
                <a:t>       DVD ASA </a:t>
              </a:r>
            </a:p>
          </p:txBody>
        </p:sp>
      </p:grpSp>
      <p:sp>
        <p:nvSpPr>
          <p:cNvPr id="115730" name="Rectangle 18"/>
          <p:cNvSpPr>
            <a:spLocks noChangeArrowheads="1"/>
          </p:cNvSpPr>
          <p:nvPr/>
        </p:nvSpPr>
        <p:spPr bwMode="auto">
          <a:xfrm>
            <a:off x="1066800" y="4648200"/>
            <a:ext cx="79248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a:spcBef>
                <a:spcPct val="50000"/>
              </a:spcBef>
            </a:pPr>
            <a:r>
              <a:rPr lang="en-US" sz="2000">
                <a:solidFill>
                  <a:srgbClr val="333366"/>
                </a:solidFill>
                <a:latin typeface="Times New Roman" pitchFamily="18" charset="0"/>
              </a:rPr>
              <a:t>M.a.o. ingen endring for selskapets eiere</a:t>
            </a:r>
            <a:endParaRPr lang="nb-NO" sz="2000">
              <a:solidFill>
                <a:srgbClr val="333366"/>
              </a:solidFill>
              <a:latin typeface="Times New Roman" pitchFamily="18" charset="0"/>
            </a:endParaRPr>
          </a:p>
        </p:txBody>
      </p:sp>
      <p:sp>
        <p:nvSpPr>
          <p:cNvPr id="115731" name="Rectangle 19"/>
          <p:cNvSpPr>
            <a:spLocks noChangeArrowheads="1"/>
          </p:cNvSpPr>
          <p:nvPr/>
        </p:nvSpPr>
        <p:spPr bwMode="auto">
          <a:xfrm>
            <a:off x="5943600" y="3352800"/>
            <a:ext cx="2667000"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2000">
                <a:solidFill>
                  <a:srgbClr val="333366"/>
                </a:solidFill>
                <a:latin typeface="Times New Roman" pitchFamily="18" charset="0"/>
              </a:rPr>
              <a:t>Kurs pr. aksje: </a:t>
            </a:r>
          </a:p>
          <a:p>
            <a:r>
              <a:rPr lang="en-US" sz="2000">
                <a:solidFill>
                  <a:srgbClr val="333366"/>
                </a:solidFill>
                <a:latin typeface="Times New Roman" pitchFamily="18" charset="0"/>
              </a:rPr>
              <a:t>500 mill./10 mill. = 50</a:t>
            </a:r>
            <a:endParaRPr lang="nb-NO" sz="2000">
              <a:solidFill>
                <a:srgbClr val="333366"/>
              </a:solidFill>
              <a:latin typeface="Times New Roman" pitchFamily="18" charset="0"/>
            </a:endParaRPr>
          </a:p>
        </p:txBody>
      </p:sp>
      <p:sp>
        <p:nvSpPr>
          <p:cNvPr id="115732" name="AutoShape 20"/>
          <p:cNvSpPr>
            <a:spLocks noChangeArrowheads="1"/>
          </p:cNvSpPr>
          <p:nvPr/>
        </p:nvSpPr>
        <p:spPr bwMode="auto">
          <a:xfrm>
            <a:off x="5257800" y="3581400"/>
            <a:ext cx="381000" cy="228600"/>
          </a:xfrm>
          <a:custGeom>
            <a:avLst/>
            <a:gdLst>
              <a:gd name="T0" fmla="*/ 88905521 w 21600"/>
              <a:gd name="T1" fmla="*/ 0 h 21600"/>
              <a:gd name="T2" fmla="*/ 0 w 21600"/>
              <a:gd name="T3" fmla="*/ 12802394 h 21600"/>
              <a:gd name="T4" fmla="*/ 88905521 w 21600"/>
              <a:gd name="T5" fmla="*/ 25604788 h 21600"/>
              <a:gd name="T6" fmla="*/ 118540689 w 21600"/>
              <a:gd name="T7" fmla="*/ 12802394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0000"/>
          </a:solidFill>
          <a:ln w="9525">
            <a:solidFill>
              <a:schemeClr val="tx1"/>
            </a:solidFill>
            <a:miter lim="800000"/>
            <a:headEnd/>
            <a:tailEnd/>
          </a:ln>
        </p:spPr>
        <p:txBody>
          <a:bodyPr wrap="none" anchor="ctr"/>
          <a:lstStyle/>
          <a:p>
            <a:endParaRPr lang="en-US"/>
          </a:p>
        </p:txBody>
      </p:sp>
      <p:sp>
        <p:nvSpPr>
          <p:cNvPr id="12296" name="Rectangle 23"/>
          <p:cNvSpPr>
            <a:spLocks noChangeArrowheads="1"/>
          </p:cNvSpPr>
          <p:nvPr/>
        </p:nvSpPr>
        <p:spPr bwMode="auto">
          <a:xfrm>
            <a:off x="685800" y="762000"/>
            <a:ext cx="43434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3. Irrelevans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5732"/>
                                        </p:tgtEl>
                                        <p:attrNameLst>
                                          <p:attrName>style.visibility</p:attrName>
                                        </p:attrNameLst>
                                      </p:cBhvr>
                                      <p:to>
                                        <p:strVal val="visible"/>
                                      </p:to>
                                    </p:set>
                                    <p:animEffect transition="in" filter="dissolve">
                                      <p:cBhvr>
                                        <p:cTn id="12" dur="500"/>
                                        <p:tgtEl>
                                          <p:spTgt spid="115732"/>
                                        </p:tgtEl>
                                      </p:cBhvr>
                                    </p:animEffect>
                                  </p:childTnLst>
                                </p:cTn>
                              </p:par>
                            </p:childTnLst>
                          </p:cTn>
                        </p:par>
                        <p:par>
                          <p:cTn id="13" fill="hold" nodeType="afterGroup">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15731"/>
                                        </p:tgtEl>
                                        <p:attrNameLst>
                                          <p:attrName>style.visibility</p:attrName>
                                        </p:attrNameLst>
                                      </p:cBhvr>
                                      <p:to>
                                        <p:strVal val="visible"/>
                                      </p:to>
                                    </p:set>
                                    <p:animEffect transition="in" filter="dissolve">
                                      <p:cBhvr>
                                        <p:cTn id="16" dur="500"/>
                                        <p:tgtEl>
                                          <p:spTgt spid="11573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15730"/>
                                        </p:tgtEl>
                                        <p:attrNameLst>
                                          <p:attrName>style.visibility</p:attrName>
                                        </p:attrNameLst>
                                      </p:cBhvr>
                                      <p:to>
                                        <p:strVal val="visible"/>
                                      </p:to>
                                    </p:set>
                                    <p:animEffect transition="in" filter="dissolve">
                                      <p:cBhvr>
                                        <p:cTn id="21" dur="500"/>
                                        <p:tgtEl>
                                          <p:spTgt spid="1157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30" grpId="0" autoUpdateAnimBg="0"/>
      <p:bldP spid="115731" grpId="0" autoUpdateAnimBg="0"/>
      <p:bldP spid="11573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6" name="Text Box 26"/>
          <p:cNvSpPr txBox="1">
            <a:spLocks noChangeArrowheads="1"/>
          </p:cNvSpPr>
          <p:nvPr/>
        </p:nvSpPr>
        <p:spPr bwMode="auto">
          <a:xfrm>
            <a:off x="1016000" y="4435475"/>
            <a:ext cx="4419600" cy="16989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20000"/>
              </a:spcBef>
            </a:pPr>
            <a:r>
              <a:rPr lang="nb-NO" sz="1800" b="1" dirty="0">
                <a:solidFill>
                  <a:srgbClr val="333366"/>
                </a:solidFill>
                <a:latin typeface="Times New Roman" pitchFamily="18" charset="0"/>
              </a:rPr>
              <a:t>Aksjonærenes formue:</a:t>
            </a:r>
          </a:p>
          <a:p>
            <a:pPr eaLnBrk="1" hangingPunct="1">
              <a:spcBef>
                <a:spcPct val="20000"/>
              </a:spcBef>
            </a:pPr>
            <a:r>
              <a:rPr lang="nb-NO" sz="1800" dirty="0">
                <a:solidFill>
                  <a:srgbClr val="333366"/>
                </a:solidFill>
                <a:latin typeface="Times New Roman" pitchFamily="18" charset="0"/>
              </a:rPr>
              <a:t>Kurs pr. aksje: 450/10	</a:t>
            </a:r>
            <a:r>
              <a:rPr lang="nb-NO" sz="1800" dirty="0" smtClean="0">
                <a:solidFill>
                  <a:srgbClr val="333366"/>
                </a:solidFill>
                <a:latin typeface="Times New Roman" pitchFamily="18" charset="0"/>
              </a:rPr>
              <a:t>=</a:t>
            </a:r>
            <a:endParaRPr lang="nb-NO" sz="1800" dirty="0">
              <a:solidFill>
                <a:srgbClr val="333366"/>
              </a:solidFill>
              <a:latin typeface="Times New Roman" pitchFamily="18" charset="0"/>
            </a:endParaRPr>
          </a:p>
          <a:p>
            <a:pPr eaLnBrk="1" hangingPunct="1">
              <a:spcBef>
                <a:spcPct val="20000"/>
              </a:spcBef>
            </a:pPr>
            <a:r>
              <a:rPr lang="nb-NO" sz="1800" dirty="0">
                <a:solidFill>
                  <a:srgbClr val="333366"/>
                </a:solidFill>
                <a:latin typeface="Times New Roman" pitchFamily="18" charset="0"/>
              </a:rPr>
              <a:t>+ utbytte 50/10		=         </a:t>
            </a:r>
          </a:p>
          <a:p>
            <a:pPr eaLnBrk="1" hangingPunct="1">
              <a:spcBef>
                <a:spcPct val="20000"/>
              </a:spcBef>
            </a:pPr>
            <a:r>
              <a:rPr lang="nb-NO" sz="1800" dirty="0">
                <a:solidFill>
                  <a:srgbClr val="333366"/>
                </a:solidFill>
                <a:latin typeface="Times New Roman" pitchFamily="18" charset="0"/>
              </a:rPr>
              <a:t>Formue pr. aksje		=       </a:t>
            </a:r>
          </a:p>
          <a:p>
            <a:pPr eaLnBrk="1" hangingPunct="1">
              <a:spcBef>
                <a:spcPct val="20000"/>
              </a:spcBef>
            </a:pPr>
            <a:r>
              <a:rPr lang="nb-NO" sz="1800" dirty="0">
                <a:solidFill>
                  <a:srgbClr val="333366"/>
                </a:solidFill>
                <a:latin typeface="Times New Roman" pitchFamily="18" charset="0"/>
              </a:rPr>
              <a:t>Formue alle aksjonærer: </a:t>
            </a:r>
          </a:p>
        </p:txBody>
      </p:sp>
      <p:sp>
        <p:nvSpPr>
          <p:cNvPr id="92187" name="Text Box 27"/>
          <p:cNvSpPr txBox="1">
            <a:spLocks noChangeArrowheads="1"/>
          </p:cNvSpPr>
          <p:nvPr/>
        </p:nvSpPr>
        <p:spPr bwMode="auto">
          <a:xfrm>
            <a:off x="5130800" y="4435475"/>
            <a:ext cx="4038600" cy="16989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20000"/>
              </a:spcBef>
            </a:pPr>
            <a:r>
              <a:rPr lang="nb-NO" sz="1800" b="1" dirty="0">
                <a:solidFill>
                  <a:srgbClr val="333366"/>
                </a:solidFill>
                <a:latin typeface="Times New Roman" pitchFamily="18" charset="0"/>
              </a:rPr>
              <a:t>Aksjonærenes formue:</a:t>
            </a:r>
          </a:p>
          <a:p>
            <a:pPr eaLnBrk="1" hangingPunct="1">
              <a:spcBef>
                <a:spcPct val="20000"/>
              </a:spcBef>
            </a:pPr>
            <a:r>
              <a:rPr lang="nb-NO" sz="1800" dirty="0">
                <a:solidFill>
                  <a:srgbClr val="333366"/>
                </a:solidFill>
                <a:latin typeface="Times New Roman" pitchFamily="18" charset="0"/>
              </a:rPr>
              <a:t>Emisjon til </a:t>
            </a:r>
            <a:r>
              <a:rPr lang="nb-NO" sz="1800" dirty="0" smtClean="0">
                <a:solidFill>
                  <a:srgbClr val="333366"/>
                </a:solidFill>
                <a:latin typeface="Times New Roman" pitchFamily="18" charset="0"/>
              </a:rPr>
              <a:t>kurs</a:t>
            </a:r>
            <a:endParaRPr lang="nb-NO" sz="1800" dirty="0">
              <a:solidFill>
                <a:srgbClr val="333366"/>
              </a:solidFill>
              <a:latin typeface="Times New Roman" pitchFamily="18" charset="0"/>
            </a:endParaRPr>
          </a:p>
          <a:p>
            <a:pPr eaLnBrk="1" hangingPunct="1">
              <a:spcBef>
                <a:spcPct val="20000"/>
              </a:spcBef>
            </a:pPr>
            <a:r>
              <a:rPr lang="nb-NO" sz="1800" dirty="0">
                <a:solidFill>
                  <a:srgbClr val="333366"/>
                </a:solidFill>
                <a:latin typeface="Times New Roman" pitchFamily="18" charset="0"/>
              </a:rPr>
              <a:t>Antall nye aksjer</a:t>
            </a:r>
            <a:r>
              <a:rPr lang="nb-NO" sz="1800" dirty="0" smtClean="0">
                <a:solidFill>
                  <a:srgbClr val="333366"/>
                </a:solidFill>
                <a:latin typeface="Times New Roman" pitchFamily="18" charset="0"/>
              </a:rPr>
              <a:t>:</a:t>
            </a:r>
          </a:p>
          <a:p>
            <a:pPr eaLnBrk="1" hangingPunct="1">
              <a:spcBef>
                <a:spcPct val="20000"/>
              </a:spcBef>
            </a:pPr>
            <a:endParaRPr lang="nb-NO" sz="1800" dirty="0">
              <a:solidFill>
                <a:srgbClr val="333366"/>
              </a:solidFill>
              <a:latin typeface="Times New Roman" pitchFamily="18" charset="0"/>
            </a:endParaRPr>
          </a:p>
          <a:p>
            <a:pPr eaLnBrk="1" hangingPunct="1">
              <a:spcBef>
                <a:spcPct val="20000"/>
              </a:spcBef>
            </a:pPr>
            <a:r>
              <a:rPr lang="nb-NO" sz="1800" dirty="0">
                <a:solidFill>
                  <a:srgbClr val="333366"/>
                </a:solidFill>
                <a:latin typeface="Times New Roman" pitchFamily="18" charset="0"/>
              </a:rPr>
              <a:t>Formue alle aksjonærer: </a:t>
            </a:r>
          </a:p>
        </p:txBody>
      </p:sp>
      <p:pic>
        <p:nvPicPr>
          <p:cNvPr id="13316" name="Picture 29"/>
          <p:cNvPicPr>
            <a:picLocks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67600" y="1066800"/>
            <a:ext cx="1143000" cy="144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pic>
      <p:sp>
        <p:nvSpPr>
          <p:cNvPr id="13317" name="Rectangle 31"/>
          <p:cNvSpPr>
            <a:spLocks noChangeArrowheads="1"/>
          </p:cNvSpPr>
          <p:nvPr/>
        </p:nvSpPr>
        <p:spPr bwMode="auto">
          <a:xfrm>
            <a:off x="1016000" y="1600200"/>
            <a:ext cx="2620963"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2000" b="1">
                <a:solidFill>
                  <a:srgbClr val="333366"/>
                </a:solidFill>
                <a:latin typeface="Times New Roman" pitchFamily="18" charset="0"/>
              </a:rPr>
              <a:t>Eksempel – </a:t>
            </a:r>
            <a:r>
              <a:rPr lang="en-US" sz="2000">
                <a:solidFill>
                  <a:srgbClr val="333366"/>
                </a:solidFill>
                <a:latin typeface="Times New Roman" pitchFamily="18" charset="0"/>
              </a:rPr>
              <a:t>DVD ASA</a:t>
            </a:r>
            <a:endParaRPr lang="nb-NO" sz="2000">
              <a:solidFill>
                <a:srgbClr val="333366"/>
              </a:solidFill>
              <a:latin typeface="Times New Roman" pitchFamily="18" charset="0"/>
            </a:endParaRPr>
          </a:p>
        </p:txBody>
      </p:sp>
      <p:sp>
        <p:nvSpPr>
          <p:cNvPr id="13318" name="Rectangle 32"/>
          <p:cNvSpPr>
            <a:spLocks noChangeArrowheads="1"/>
          </p:cNvSpPr>
          <p:nvPr/>
        </p:nvSpPr>
        <p:spPr bwMode="auto">
          <a:xfrm>
            <a:off x="160338" y="2057400"/>
            <a:ext cx="6850062"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1371600" lvl="2" indent="-457200"/>
            <a:r>
              <a:rPr lang="en-US" sz="2000">
                <a:solidFill>
                  <a:srgbClr val="333366"/>
                </a:solidFill>
                <a:latin typeface="Times New Roman" pitchFamily="18" charset="0"/>
              </a:rPr>
              <a:t>b)    Overskuddet utbetales som utbytte og prosjektet finansieres med nytegnet aksjekapital</a:t>
            </a:r>
            <a:endParaRPr lang="nb-NO" sz="2000">
              <a:solidFill>
                <a:srgbClr val="333366"/>
              </a:solidFill>
              <a:latin typeface="Times New Roman" pitchFamily="18" charset="0"/>
            </a:endParaRPr>
          </a:p>
        </p:txBody>
      </p:sp>
      <p:grpSp>
        <p:nvGrpSpPr>
          <p:cNvPr id="2" name="Group 40"/>
          <p:cNvGrpSpPr>
            <a:grpSpLocks/>
          </p:cNvGrpSpPr>
          <p:nvPr/>
        </p:nvGrpSpPr>
        <p:grpSpPr bwMode="auto">
          <a:xfrm>
            <a:off x="1016000" y="2819400"/>
            <a:ext cx="3429000" cy="1616075"/>
            <a:chOff x="432" y="2006"/>
            <a:chExt cx="2160" cy="1018"/>
          </a:xfrm>
        </p:grpSpPr>
        <p:grpSp>
          <p:nvGrpSpPr>
            <p:cNvPr id="13330" name="Group 34"/>
            <p:cNvGrpSpPr>
              <a:grpSpLocks/>
            </p:cNvGrpSpPr>
            <p:nvPr/>
          </p:nvGrpSpPr>
          <p:grpSpPr bwMode="auto">
            <a:xfrm>
              <a:off x="432" y="2256"/>
              <a:ext cx="2160" cy="768"/>
              <a:chOff x="864" y="3514"/>
              <a:chExt cx="2160" cy="768"/>
            </a:xfrm>
          </p:grpSpPr>
          <p:sp>
            <p:nvSpPr>
              <p:cNvPr id="13332" name="Line 35"/>
              <p:cNvSpPr>
                <a:spLocks noChangeShapeType="1"/>
              </p:cNvSpPr>
              <p:nvPr/>
            </p:nvSpPr>
            <p:spPr bwMode="auto">
              <a:xfrm>
                <a:off x="960" y="3514"/>
                <a:ext cx="1968" cy="0"/>
              </a:xfrm>
              <a:prstGeom prst="line">
                <a:avLst/>
              </a:prstGeom>
              <a:noFill/>
              <a:ln w="38100">
                <a:solidFill>
                  <a:srgbClr val="333399"/>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3333" name="Line 36"/>
              <p:cNvSpPr>
                <a:spLocks noChangeShapeType="1"/>
              </p:cNvSpPr>
              <p:nvPr/>
            </p:nvSpPr>
            <p:spPr bwMode="auto">
              <a:xfrm>
                <a:off x="1920" y="3514"/>
                <a:ext cx="0" cy="768"/>
              </a:xfrm>
              <a:prstGeom prst="line">
                <a:avLst/>
              </a:prstGeom>
              <a:noFill/>
              <a:ln w="38100">
                <a:solidFill>
                  <a:srgbClr val="333399"/>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3334" name="Text Box 37"/>
              <p:cNvSpPr txBox="1">
                <a:spLocks noChangeArrowheads="1"/>
              </p:cNvSpPr>
              <p:nvPr/>
            </p:nvSpPr>
            <p:spPr bwMode="auto">
              <a:xfrm>
                <a:off x="864" y="3514"/>
                <a:ext cx="1008" cy="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dirty="0">
                    <a:solidFill>
                      <a:srgbClr val="333366"/>
                    </a:solidFill>
                    <a:latin typeface="Times New Roman" pitchFamily="18" charset="0"/>
                  </a:rPr>
                  <a:t>AM	</a:t>
                </a:r>
                <a:endParaRPr lang="nb-NO" sz="2000" u="sng" dirty="0">
                  <a:solidFill>
                    <a:srgbClr val="333366"/>
                  </a:solidFill>
                  <a:latin typeface="Times New Roman" pitchFamily="18" charset="0"/>
                </a:endParaRPr>
              </a:p>
              <a:p>
                <a:pPr eaLnBrk="1" hangingPunct="1">
                  <a:spcBef>
                    <a:spcPct val="50000"/>
                  </a:spcBef>
                </a:pPr>
                <a:r>
                  <a:rPr lang="nb-NO" sz="2000" dirty="0" smtClean="0">
                    <a:solidFill>
                      <a:srgbClr val="333366"/>
                    </a:solidFill>
                    <a:latin typeface="Times New Roman" pitchFamily="18" charset="0"/>
                  </a:rPr>
                  <a:t>Kontanter</a:t>
                </a:r>
                <a:endParaRPr lang="nb-NO" sz="2000" dirty="0">
                  <a:solidFill>
                    <a:srgbClr val="333366"/>
                  </a:solidFill>
                  <a:latin typeface="Times New Roman" pitchFamily="18" charset="0"/>
                </a:endParaRPr>
              </a:p>
            </p:txBody>
          </p:sp>
          <p:sp>
            <p:nvSpPr>
              <p:cNvPr id="13335" name="Text Box 38"/>
              <p:cNvSpPr txBox="1">
                <a:spLocks noChangeArrowheads="1"/>
              </p:cNvSpPr>
              <p:nvPr/>
            </p:nvSpPr>
            <p:spPr bwMode="auto">
              <a:xfrm>
                <a:off x="2016" y="3514"/>
                <a:ext cx="1008" cy="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dirty="0" smtClean="0">
                    <a:solidFill>
                      <a:srgbClr val="333366"/>
                    </a:solidFill>
                    <a:latin typeface="Times New Roman" pitchFamily="18" charset="0"/>
                  </a:rPr>
                  <a:t>	EK</a:t>
                </a:r>
                <a:endParaRPr lang="nb-NO" sz="2000" dirty="0">
                  <a:solidFill>
                    <a:srgbClr val="333366"/>
                  </a:solidFill>
                  <a:latin typeface="Times New Roman" pitchFamily="18" charset="0"/>
                </a:endParaRPr>
              </a:p>
              <a:p>
                <a:pPr eaLnBrk="1" hangingPunct="1">
                  <a:spcBef>
                    <a:spcPct val="50000"/>
                  </a:spcBef>
                </a:pPr>
                <a:r>
                  <a:rPr lang="nb-NO" sz="2000" dirty="0">
                    <a:solidFill>
                      <a:srgbClr val="333366"/>
                    </a:solidFill>
                    <a:latin typeface="Times New Roman" pitchFamily="18" charset="0"/>
                  </a:rPr>
                  <a:t>    </a:t>
                </a:r>
                <a:r>
                  <a:rPr lang="nb-NO" sz="2000" dirty="0" smtClean="0">
                    <a:solidFill>
                      <a:srgbClr val="333366"/>
                    </a:solidFill>
                    <a:latin typeface="Times New Roman" pitchFamily="18" charset="0"/>
                  </a:rPr>
                  <a:t>       </a:t>
                </a:r>
                <a:r>
                  <a:rPr lang="nb-NO" sz="2000" dirty="0">
                    <a:solidFill>
                      <a:srgbClr val="333366"/>
                    </a:solidFill>
                    <a:latin typeface="Times New Roman" pitchFamily="18" charset="0"/>
                  </a:rPr>
                  <a:t>Gjeld</a:t>
                </a:r>
              </a:p>
            </p:txBody>
          </p:sp>
        </p:grpSp>
        <p:sp>
          <p:nvSpPr>
            <p:cNvPr id="13331" name="Text Box 39"/>
            <p:cNvSpPr txBox="1">
              <a:spLocks noChangeArrowheads="1"/>
            </p:cNvSpPr>
            <p:nvPr/>
          </p:nvSpPr>
          <p:spPr bwMode="auto">
            <a:xfrm>
              <a:off x="624" y="2006"/>
              <a:ext cx="192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1800">
                  <a:solidFill>
                    <a:srgbClr val="333366"/>
                  </a:solidFill>
                  <a:latin typeface="Times New Roman" pitchFamily="18" charset="0"/>
                </a:rPr>
                <a:t>       DVD ASA etter utbytte </a:t>
              </a:r>
            </a:p>
          </p:txBody>
        </p:sp>
      </p:grpSp>
      <p:grpSp>
        <p:nvGrpSpPr>
          <p:cNvPr id="4" name="Group 41"/>
          <p:cNvGrpSpPr>
            <a:grpSpLocks/>
          </p:cNvGrpSpPr>
          <p:nvPr/>
        </p:nvGrpSpPr>
        <p:grpSpPr bwMode="auto">
          <a:xfrm>
            <a:off x="5130800" y="2819400"/>
            <a:ext cx="3429000" cy="1616075"/>
            <a:chOff x="432" y="2006"/>
            <a:chExt cx="2160" cy="1018"/>
          </a:xfrm>
        </p:grpSpPr>
        <p:grpSp>
          <p:nvGrpSpPr>
            <p:cNvPr id="13324" name="Group 42"/>
            <p:cNvGrpSpPr>
              <a:grpSpLocks/>
            </p:cNvGrpSpPr>
            <p:nvPr/>
          </p:nvGrpSpPr>
          <p:grpSpPr bwMode="auto">
            <a:xfrm>
              <a:off x="432" y="2256"/>
              <a:ext cx="2160" cy="768"/>
              <a:chOff x="864" y="3514"/>
              <a:chExt cx="2160" cy="768"/>
            </a:xfrm>
          </p:grpSpPr>
          <p:sp>
            <p:nvSpPr>
              <p:cNvPr id="13326" name="Line 43"/>
              <p:cNvSpPr>
                <a:spLocks noChangeShapeType="1"/>
              </p:cNvSpPr>
              <p:nvPr/>
            </p:nvSpPr>
            <p:spPr bwMode="auto">
              <a:xfrm>
                <a:off x="960" y="3514"/>
                <a:ext cx="1968" cy="0"/>
              </a:xfrm>
              <a:prstGeom prst="line">
                <a:avLst/>
              </a:prstGeom>
              <a:noFill/>
              <a:ln w="38100">
                <a:solidFill>
                  <a:srgbClr val="333399"/>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3327" name="Line 44"/>
              <p:cNvSpPr>
                <a:spLocks noChangeShapeType="1"/>
              </p:cNvSpPr>
              <p:nvPr/>
            </p:nvSpPr>
            <p:spPr bwMode="auto">
              <a:xfrm>
                <a:off x="1920" y="3514"/>
                <a:ext cx="0" cy="768"/>
              </a:xfrm>
              <a:prstGeom prst="line">
                <a:avLst/>
              </a:prstGeom>
              <a:noFill/>
              <a:ln w="38100">
                <a:solidFill>
                  <a:srgbClr val="333399"/>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3328" name="Text Box 45"/>
              <p:cNvSpPr txBox="1">
                <a:spLocks noChangeArrowheads="1"/>
              </p:cNvSpPr>
              <p:nvPr/>
            </p:nvSpPr>
            <p:spPr bwMode="auto">
              <a:xfrm>
                <a:off x="864" y="3514"/>
                <a:ext cx="1008" cy="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dirty="0">
                    <a:solidFill>
                      <a:srgbClr val="333366"/>
                    </a:solidFill>
                    <a:latin typeface="Times New Roman" pitchFamily="18" charset="0"/>
                  </a:rPr>
                  <a:t>AM	</a:t>
                </a:r>
                <a:endParaRPr lang="nb-NO" sz="2000" u="sng" dirty="0">
                  <a:solidFill>
                    <a:srgbClr val="333366"/>
                  </a:solidFill>
                  <a:latin typeface="Times New Roman" pitchFamily="18" charset="0"/>
                </a:endParaRPr>
              </a:p>
              <a:p>
                <a:pPr eaLnBrk="1" hangingPunct="1">
                  <a:spcBef>
                    <a:spcPct val="50000"/>
                  </a:spcBef>
                </a:pPr>
                <a:r>
                  <a:rPr lang="nb-NO" sz="2000" dirty="0" smtClean="0">
                    <a:solidFill>
                      <a:srgbClr val="333366"/>
                    </a:solidFill>
                    <a:latin typeface="Times New Roman" pitchFamily="18" charset="0"/>
                  </a:rPr>
                  <a:t>Kontanter</a:t>
                </a:r>
                <a:endParaRPr lang="nb-NO" sz="2000" dirty="0">
                  <a:solidFill>
                    <a:srgbClr val="333366"/>
                  </a:solidFill>
                  <a:latin typeface="Times New Roman" pitchFamily="18" charset="0"/>
                </a:endParaRPr>
              </a:p>
            </p:txBody>
          </p:sp>
          <p:sp>
            <p:nvSpPr>
              <p:cNvPr id="13329" name="Text Box 46"/>
              <p:cNvSpPr txBox="1">
                <a:spLocks noChangeArrowheads="1"/>
              </p:cNvSpPr>
              <p:nvPr/>
            </p:nvSpPr>
            <p:spPr bwMode="auto">
              <a:xfrm>
                <a:off x="2016" y="3514"/>
                <a:ext cx="1008" cy="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a:solidFill>
                      <a:srgbClr val="333366"/>
                    </a:solidFill>
                    <a:latin typeface="Times New Roman" pitchFamily="18" charset="0"/>
                  </a:rPr>
                  <a:t>500   EK</a:t>
                </a:r>
              </a:p>
              <a:p>
                <a:pPr eaLnBrk="1" hangingPunct="1">
                  <a:spcBef>
                    <a:spcPct val="50000"/>
                  </a:spcBef>
                </a:pPr>
                <a:r>
                  <a:rPr lang="nb-NO" sz="2000">
                    <a:solidFill>
                      <a:srgbClr val="333366"/>
                    </a:solidFill>
                    <a:latin typeface="Times New Roman" pitchFamily="18" charset="0"/>
                  </a:rPr>
                  <a:t>   0     Gjeld</a:t>
                </a:r>
              </a:p>
            </p:txBody>
          </p:sp>
        </p:grpSp>
        <p:sp>
          <p:nvSpPr>
            <p:cNvPr id="13325" name="Text Box 47"/>
            <p:cNvSpPr txBox="1">
              <a:spLocks noChangeArrowheads="1"/>
            </p:cNvSpPr>
            <p:nvPr/>
          </p:nvSpPr>
          <p:spPr bwMode="auto">
            <a:xfrm>
              <a:off x="624" y="2006"/>
              <a:ext cx="1920" cy="2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1800">
                  <a:solidFill>
                    <a:srgbClr val="333366"/>
                  </a:solidFill>
                  <a:latin typeface="Times New Roman" pitchFamily="18" charset="0"/>
                </a:rPr>
                <a:t>       DVD ASA etter emisjon</a:t>
              </a:r>
            </a:p>
          </p:txBody>
        </p:sp>
      </p:grpSp>
      <p:sp>
        <p:nvSpPr>
          <p:cNvPr id="13321" name="Rectangle 48"/>
          <p:cNvSpPr>
            <a:spLocks noChangeArrowheads="1"/>
          </p:cNvSpPr>
          <p:nvPr/>
        </p:nvSpPr>
        <p:spPr bwMode="auto">
          <a:xfrm>
            <a:off x="685800" y="762000"/>
            <a:ext cx="5257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3. Dividendens irrelevans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86"/>
                                        </p:tgtEl>
                                        <p:attrNameLst>
                                          <p:attrName>style.visibility</p:attrName>
                                        </p:attrNameLst>
                                      </p:cBhvr>
                                      <p:to>
                                        <p:strVal val="visible"/>
                                      </p:to>
                                    </p:set>
                                    <p:animEffect transition="in" filter="dissolve">
                                      <p:cBhvr>
                                        <p:cTn id="12" dur="500"/>
                                        <p:tgtEl>
                                          <p:spTgt spid="921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187"/>
                                        </p:tgtEl>
                                        <p:attrNameLst>
                                          <p:attrName>style.visibility</p:attrName>
                                        </p:attrNameLst>
                                      </p:cBhvr>
                                      <p:to>
                                        <p:strVal val="visible"/>
                                      </p:to>
                                    </p:set>
                                    <p:animEffect transition="in" filter="dissolve">
                                      <p:cBhvr>
                                        <p:cTn id="22" dur="500"/>
                                        <p:tgtEl>
                                          <p:spTgt spid="921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6" grpId="0" autoUpdateAnimBg="0"/>
      <p:bldP spid="92187"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idx="1"/>
          </p:nvPr>
        </p:nvSpPr>
        <p:spPr>
          <a:xfrm>
            <a:off x="1963738" y="1319064"/>
            <a:ext cx="5351462" cy="385763"/>
          </a:xfrm>
        </p:spPr>
        <p:txBody>
          <a:bodyPr lIns="92075" tIns="46038" rIns="92075" bIns="46038"/>
          <a:lstStyle/>
          <a:p>
            <a:pPr eaLnBrk="1" hangingPunct="1">
              <a:lnSpc>
                <a:spcPct val="90000"/>
              </a:lnSpc>
              <a:buFontTx/>
              <a:buNone/>
            </a:pPr>
            <a:r>
              <a:rPr lang="en-US" sz="2000" smtClean="0">
                <a:solidFill>
                  <a:srgbClr val="333366"/>
                </a:solidFill>
              </a:rPr>
              <a:t>Dividendepolitikk er irrelevant</a:t>
            </a:r>
          </a:p>
        </p:txBody>
      </p:sp>
      <p:sp>
        <p:nvSpPr>
          <p:cNvPr id="94211" name="Rectangle 3"/>
          <p:cNvSpPr>
            <a:spLocks noChangeArrowheads="1"/>
          </p:cNvSpPr>
          <p:nvPr/>
        </p:nvSpPr>
        <p:spPr bwMode="auto">
          <a:xfrm>
            <a:off x="2006600" y="1852464"/>
            <a:ext cx="32004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Eksemplet holder generelt </a:t>
            </a:r>
          </a:p>
        </p:txBody>
      </p:sp>
      <p:sp>
        <p:nvSpPr>
          <p:cNvPr id="14340" name="AutoShape 5"/>
          <p:cNvSpPr>
            <a:spLocks noChangeArrowheads="1"/>
          </p:cNvSpPr>
          <p:nvPr/>
        </p:nvSpPr>
        <p:spPr bwMode="auto">
          <a:xfrm>
            <a:off x="1143000" y="1395264"/>
            <a:ext cx="533400" cy="228600"/>
          </a:xfrm>
          <a:custGeom>
            <a:avLst/>
            <a:gdLst>
              <a:gd name="T0" fmla="*/ 243956738 w 21600"/>
              <a:gd name="T1" fmla="*/ 0 h 21600"/>
              <a:gd name="T2" fmla="*/ 0 w 21600"/>
              <a:gd name="T3" fmla="*/ 12802394 h 21600"/>
              <a:gd name="T4" fmla="*/ 243956738 w 21600"/>
              <a:gd name="T5" fmla="*/ 25604788 h 21600"/>
              <a:gd name="T6" fmla="*/ 325275642 w 21600"/>
              <a:gd name="T7" fmla="*/ 12802394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0000"/>
          </a:solidFill>
          <a:ln w="9525">
            <a:solidFill>
              <a:schemeClr val="tx1"/>
            </a:solidFill>
            <a:miter lim="800000"/>
            <a:headEnd/>
            <a:tailEnd/>
          </a:ln>
        </p:spPr>
        <p:txBody>
          <a:bodyPr wrap="none" anchor="ctr"/>
          <a:lstStyle/>
          <a:p>
            <a:endParaRPr lang="en-US"/>
          </a:p>
        </p:txBody>
      </p:sp>
      <p:sp>
        <p:nvSpPr>
          <p:cNvPr id="94214" name="Rectangle 6"/>
          <p:cNvSpPr>
            <a:spLocks noChangeArrowheads="1"/>
          </p:cNvSpPr>
          <p:nvPr/>
        </p:nvSpPr>
        <p:spPr bwMode="auto">
          <a:xfrm>
            <a:off x="2006600" y="2385864"/>
            <a:ext cx="60198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Char char="w"/>
            </a:pPr>
            <a:r>
              <a:rPr lang="en-US" sz="2000">
                <a:solidFill>
                  <a:srgbClr val="333366"/>
                </a:solidFill>
                <a:latin typeface="Times New Roman" pitchFamily="18" charset="0"/>
              </a:rPr>
              <a:t>Hvis gjeldsgraden holdes konstant</a:t>
            </a:r>
          </a:p>
          <a:p>
            <a:pPr marL="342900" indent="-342900" eaLnBrk="0" hangingPunct="0">
              <a:lnSpc>
                <a:spcPct val="90000"/>
              </a:lnSpc>
              <a:spcBef>
                <a:spcPct val="20000"/>
              </a:spcBef>
              <a:buFont typeface="Wingdings" pitchFamily="2" charset="2"/>
              <a:buChar char="w"/>
            </a:pPr>
            <a:r>
              <a:rPr lang="en-US" sz="2000">
                <a:solidFill>
                  <a:srgbClr val="333366"/>
                </a:solidFill>
                <a:latin typeface="Times New Roman" pitchFamily="18" charset="0"/>
              </a:rPr>
              <a:t>Uavhengig av tegningskursen ved nyemisjonen</a:t>
            </a:r>
          </a:p>
        </p:txBody>
      </p:sp>
      <p:sp>
        <p:nvSpPr>
          <p:cNvPr id="94215" name="Rectangle 7"/>
          <p:cNvSpPr>
            <a:spLocks noChangeArrowheads="1"/>
          </p:cNvSpPr>
          <p:nvPr/>
        </p:nvSpPr>
        <p:spPr bwMode="auto">
          <a:xfrm>
            <a:off x="2006600" y="3224064"/>
            <a:ext cx="6858000" cy="29289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eaLnBrk="0" hangingPunct="0">
              <a:lnSpc>
                <a:spcPct val="90000"/>
              </a:lnSpc>
              <a:spcBef>
                <a:spcPct val="50000"/>
              </a:spcBef>
              <a:buFont typeface="Wingdings" pitchFamily="2" charset="2"/>
              <a:buNone/>
            </a:pPr>
            <a:r>
              <a:rPr lang="en-US" sz="2000" b="1">
                <a:solidFill>
                  <a:srgbClr val="333366"/>
                </a:solidFill>
                <a:latin typeface="Times New Roman" pitchFamily="18" charset="0"/>
              </a:rPr>
              <a:t>Hva med:</a:t>
            </a:r>
          </a:p>
          <a:p>
            <a:pPr eaLnBrk="0" hangingPunct="0">
              <a:lnSpc>
                <a:spcPct val="90000"/>
              </a:lnSpc>
              <a:spcBef>
                <a:spcPct val="50000"/>
              </a:spcBef>
              <a:buFont typeface="Wingdings" pitchFamily="2" charset="2"/>
              <a:buNone/>
            </a:pPr>
            <a:r>
              <a:rPr lang="en-US" sz="2000">
                <a:solidFill>
                  <a:srgbClr val="333366"/>
                </a:solidFill>
                <a:latin typeface="Times New Roman" pitchFamily="18" charset="0"/>
              </a:rPr>
              <a:t>a) Likviditetseffekt?</a:t>
            </a:r>
          </a:p>
          <a:p>
            <a:pPr eaLnBrk="0" hangingPunct="0">
              <a:lnSpc>
                <a:spcPct val="90000"/>
              </a:lnSpc>
              <a:spcBef>
                <a:spcPct val="50000"/>
              </a:spcBef>
              <a:buFont typeface="Wingdings" pitchFamily="2" charset="2"/>
              <a:buNone/>
            </a:pPr>
            <a:r>
              <a:rPr lang="en-US" sz="2000">
                <a:solidFill>
                  <a:srgbClr val="333366"/>
                </a:solidFill>
                <a:latin typeface="Times New Roman" pitchFamily="18" charset="0"/>
              </a:rPr>
              <a:t>	- </a:t>
            </a:r>
            <a:r>
              <a:rPr lang="en-US" sz="2000" smtClean="0">
                <a:solidFill>
                  <a:srgbClr val="333366"/>
                </a:solidFill>
                <a:latin typeface="Times New Roman" pitchFamily="18" charset="0"/>
              </a:rPr>
              <a:t>Transaksjonskostnader</a:t>
            </a:r>
            <a:endParaRPr lang="en-US" sz="2000">
              <a:solidFill>
                <a:srgbClr val="333366"/>
              </a:solidFill>
              <a:latin typeface="Times New Roman" pitchFamily="18" charset="0"/>
            </a:endParaRPr>
          </a:p>
          <a:p>
            <a:pPr eaLnBrk="0" hangingPunct="0">
              <a:lnSpc>
                <a:spcPct val="90000"/>
              </a:lnSpc>
              <a:spcBef>
                <a:spcPct val="50000"/>
              </a:spcBef>
              <a:buFont typeface="Wingdings" pitchFamily="2" charset="2"/>
              <a:buNone/>
            </a:pPr>
            <a:r>
              <a:rPr lang="en-US" sz="2000">
                <a:solidFill>
                  <a:srgbClr val="333366"/>
                </a:solidFill>
                <a:latin typeface="Times New Roman" pitchFamily="18" charset="0"/>
              </a:rPr>
              <a:t>	- Regnskapsmessig behandling for </a:t>
            </a:r>
            <a:r>
              <a:rPr lang="en-US" sz="2000" smtClean="0">
                <a:solidFill>
                  <a:srgbClr val="333366"/>
                </a:solidFill>
                <a:latin typeface="Times New Roman" pitchFamily="18" charset="0"/>
              </a:rPr>
              <a:t>investor</a:t>
            </a:r>
            <a:endParaRPr lang="en-US" sz="2000">
              <a:solidFill>
                <a:srgbClr val="333366"/>
              </a:solidFill>
              <a:latin typeface="Times New Roman" pitchFamily="18" charset="0"/>
            </a:endParaRPr>
          </a:p>
          <a:p>
            <a:pPr eaLnBrk="0" hangingPunct="0">
              <a:lnSpc>
                <a:spcPct val="90000"/>
              </a:lnSpc>
              <a:spcBef>
                <a:spcPct val="50000"/>
              </a:spcBef>
              <a:buFont typeface="Wingdings" pitchFamily="2" charset="2"/>
              <a:buNone/>
            </a:pPr>
            <a:r>
              <a:rPr lang="en-US" sz="2000">
                <a:solidFill>
                  <a:srgbClr val="333366"/>
                </a:solidFill>
                <a:latin typeface="Times New Roman" pitchFamily="18" charset="0"/>
              </a:rPr>
              <a:t>b) Signal om økt inntjening?</a:t>
            </a:r>
          </a:p>
          <a:p>
            <a:pPr eaLnBrk="0" hangingPunct="0">
              <a:lnSpc>
                <a:spcPct val="90000"/>
              </a:lnSpc>
              <a:spcBef>
                <a:spcPct val="50000"/>
              </a:spcBef>
              <a:buFont typeface="Wingdings" pitchFamily="2" charset="2"/>
              <a:buNone/>
            </a:pPr>
            <a:r>
              <a:rPr lang="en-US" sz="2000">
                <a:solidFill>
                  <a:srgbClr val="333366"/>
                </a:solidFill>
                <a:latin typeface="Times New Roman" pitchFamily="18" charset="0"/>
              </a:rPr>
              <a:t>c) Agentteori/interessekonflikter?</a:t>
            </a:r>
          </a:p>
          <a:p>
            <a:pPr eaLnBrk="0" hangingPunct="0">
              <a:lnSpc>
                <a:spcPct val="90000"/>
              </a:lnSpc>
              <a:spcBef>
                <a:spcPct val="50000"/>
              </a:spcBef>
              <a:buFont typeface="Wingdings" pitchFamily="2" charset="2"/>
              <a:buNone/>
            </a:pPr>
            <a:r>
              <a:rPr lang="en-US" sz="2000">
                <a:solidFill>
                  <a:srgbClr val="333366"/>
                </a:solidFill>
                <a:latin typeface="Times New Roman" pitchFamily="18" charset="0"/>
              </a:rPr>
              <a:t>d) Skatt?</a:t>
            </a:r>
          </a:p>
        </p:txBody>
      </p:sp>
      <p:sp>
        <p:nvSpPr>
          <p:cNvPr id="14343" name="Rectangle 10"/>
          <p:cNvSpPr>
            <a:spLocks noChangeArrowheads="1"/>
          </p:cNvSpPr>
          <p:nvPr/>
        </p:nvSpPr>
        <p:spPr bwMode="auto">
          <a:xfrm>
            <a:off x="685800" y="404664"/>
            <a:ext cx="5257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3. Dividendens irrelevans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4211"/>
                                        </p:tgtEl>
                                        <p:attrNameLst>
                                          <p:attrName>style.visibility</p:attrName>
                                        </p:attrNameLst>
                                      </p:cBhvr>
                                      <p:to>
                                        <p:strVal val="visible"/>
                                      </p:to>
                                    </p:set>
                                    <p:animEffect transition="in" filter="dissolve">
                                      <p:cBhvr>
                                        <p:cTn id="7" dur="500"/>
                                        <p:tgtEl>
                                          <p:spTgt spid="94211"/>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94214"/>
                                        </p:tgtEl>
                                        <p:attrNameLst>
                                          <p:attrName>style.visibility</p:attrName>
                                        </p:attrNameLst>
                                      </p:cBhvr>
                                      <p:to>
                                        <p:strVal val="visible"/>
                                      </p:to>
                                    </p:set>
                                    <p:animEffect transition="in" filter="dissolve">
                                      <p:cBhvr>
                                        <p:cTn id="11" dur="500"/>
                                        <p:tgtEl>
                                          <p:spTgt spid="9421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94215"/>
                                        </p:tgtEl>
                                        <p:attrNameLst>
                                          <p:attrName>style.visibility</p:attrName>
                                        </p:attrNameLst>
                                      </p:cBhvr>
                                      <p:to>
                                        <p:strVal val="visible"/>
                                      </p:to>
                                    </p:set>
                                    <p:animEffect transition="in" filter="dissolve">
                                      <p:cBhvr>
                                        <p:cTn id="16" dur="500"/>
                                        <p:tgtEl>
                                          <p:spTgt spid="942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autoUpdateAnimBg="0"/>
      <p:bldP spid="94214" grpId="0" autoUpdateAnimBg="0"/>
      <p:bldP spid="94215"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8"/>
          <p:cNvSpPr>
            <a:spLocks noChangeArrowheads="1"/>
          </p:cNvSpPr>
          <p:nvPr/>
        </p:nvSpPr>
        <p:spPr bwMode="auto">
          <a:xfrm>
            <a:off x="5043736" y="603102"/>
            <a:ext cx="3733800" cy="1477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eaLnBrk="0" hangingPunct="0">
              <a:lnSpc>
                <a:spcPct val="90000"/>
              </a:lnSpc>
              <a:spcBef>
                <a:spcPct val="50000"/>
              </a:spcBef>
              <a:buFont typeface="Wingdings" pitchFamily="2" charset="2"/>
              <a:buNone/>
            </a:pPr>
            <a:r>
              <a:rPr lang="en-US" sz="1400" b="1">
                <a:solidFill>
                  <a:srgbClr val="333366"/>
                </a:solidFill>
                <a:latin typeface="Times New Roman" pitchFamily="18" charset="0"/>
              </a:rPr>
              <a:t>Dividendepolitikk er irrelevant, men hva med:</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Likviditetseffekt?</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Signal om endret inntjening?</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Agentteori/interessekonflikter?</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Skatt?</a:t>
            </a:r>
          </a:p>
        </p:txBody>
      </p:sp>
      <p:sp>
        <p:nvSpPr>
          <p:cNvPr id="15363" name="Oval 1029"/>
          <p:cNvSpPr>
            <a:spLocks noChangeArrowheads="1"/>
          </p:cNvSpPr>
          <p:nvPr/>
        </p:nvSpPr>
        <p:spPr bwMode="auto">
          <a:xfrm>
            <a:off x="5043736" y="861864"/>
            <a:ext cx="2286000" cy="381000"/>
          </a:xfrm>
          <a:prstGeom prst="ellipse">
            <a:avLst/>
          </a:prstGeom>
          <a:noFill/>
          <a:ln w="2857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17766" name="Rectangle 1030"/>
          <p:cNvSpPr>
            <a:spLocks noChangeArrowheads="1"/>
          </p:cNvSpPr>
          <p:nvPr/>
        </p:nvSpPr>
        <p:spPr bwMode="auto">
          <a:xfrm>
            <a:off x="713036" y="1776264"/>
            <a:ext cx="8229600" cy="3109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eaLnBrk="0" hangingPunct="0">
              <a:lnSpc>
                <a:spcPct val="90000"/>
              </a:lnSpc>
              <a:spcBef>
                <a:spcPct val="10000"/>
              </a:spcBef>
              <a:buFont typeface="Wingdings" pitchFamily="2" charset="2"/>
              <a:buNone/>
            </a:pPr>
            <a:r>
              <a:rPr lang="en-US" sz="2000">
                <a:solidFill>
                  <a:srgbClr val="333366"/>
                </a:solidFill>
                <a:latin typeface="Times New Roman" pitchFamily="18" charset="0"/>
              </a:rPr>
              <a:t>Transaksjonskostnader </a:t>
            </a:r>
          </a:p>
          <a:p>
            <a:pPr lvl="1" eaLnBrk="0" hangingPunct="0">
              <a:lnSpc>
                <a:spcPct val="90000"/>
              </a:lnSpc>
              <a:spcBef>
                <a:spcPct val="10000"/>
              </a:spcBef>
              <a:buFont typeface="Wingdings" pitchFamily="2" charset="2"/>
              <a:buChar char="w"/>
            </a:pPr>
            <a:r>
              <a:rPr lang="en-US" sz="2000">
                <a:solidFill>
                  <a:srgbClr val="333366"/>
                </a:solidFill>
                <a:latin typeface="Times New Roman" pitchFamily="18" charset="0"/>
              </a:rPr>
              <a:t> Påstand: U</a:t>
            </a:r>
            <a:r>
              <a:rPr lang="en-US" sz="2000" u="sng">
                <a:solidFill>
                  <a:srgbClr val="333366"/>
                </a:solidFill>
                <a:latin typeface="Times New Roman" pitchFamily="18" charset="0"/>
              </a:rPr>
              <a:t>ten</a:t>
            </a:r>
            <a:r>
              <a:rPr lang="en-US" sz="2000">
                <a:solidFill>
                  <a:srgbClr val="333366"/>
                </a:solidFill>
                <a:latin typeface="Times New Roman" pitchFamily="18" charset="0"/>
              </a:rPr>
              <a:t> transaksjonskostnader er dividende bra fordi investors     </a:t>
            </a:r>
          </a:p>
          <a:p>
            <a:pPr lvl="1" eaLnBrk="0" hangingPunct="0">
              <a:lnSpc>
                <a:spcPct val="90000"/>
              </a:lnSpc>
              <a:spcBef>
                <a:spcPct val="10000"/>
              </a:spcBef>
              <a:buFont typeface="Wingdings" pitchFamily="2" charset="2"/>
              <a:buNone/>
            </a:pPr>
            <a:r>
              <a:rPr lang="en-US" sz="2000">
                <a:solidFill>
                  <a:srgbClr val="333366"/>
                </a:solidFill>
                <a:latin typeface="Times New Roman" pitchFamily="18" charset="0"/>
              </a:rPr>
              <a:t>    likviditet bedres     </a:t>
            </a:r>
          </a:p>
          <a:p>
            <a:pPr lvl="1" eaLnBrk="0" hangingPunct="0">
              <a:lnSpc>
                <a:spcPct val="90000"/>
              </a:lnSpc>
              <a:spcBef>
                <a:spcPct val="10000"/>
              </a:spcBef>
              <a:buFont typeface="Wingdings" pitchFamily="2" charset="2"/>
              <a:buNone/>
            </a:pPr>
            <a:r>
              <a:rPr lang="en-US" sz="2000">
                <a:solidFill>
                  <a:srgbClr val="333366"/>
                </a:solidFill>
                <a:latin typeface="Times New Roman" pitchFamily="18" charset="0"/>
              </a:rPr>
              <a:t>    Nei: Likviditet kan skaffes ved salg av aksjer.  Transaksjonskostnadene    </a:t>
            </a:r>
          </a:p>
          <a:p>
            <a:pPr lvl="1" eaLnBrk="0" hangingPunct="0">
              <a:lnSpc>
                <a:spcPct val="90000"/>
              </a:lnSpc>
              <a:spcBef>
                <a:spcPct val="10000"/>
              </a:spcBef>
              <a:buFont typeface="Wingdings" pitchFamily="2" charset="2"/>
              <a:buNone/>
            </a:pPr>
            <a:r>
              <a:rPr lang="en-US" sz="2000">
                <a:solidFill>
                  <a:srgbClr val="333366"/>
                </a:solidFill>
                <a:latin typeface="Times New Roman" pitchFamily="18" charset="0"/>
              </a:rPr>
              <a:t>    ved investors salg må sammenlignes med emisjonskostnader ved </a:t>
            </a:r>
          </a:p>
          <a:p>
            <a:pPr lvl="1" eaLnBrk="0" hangingPunct="0">
              <a:lnSpc>
                <a:spcPct val="90000"/>
              </a:lnSpc>
              <a:spcBef>
                <a:spcPct val="10000"/>
              </a:spcBef>
              <a:buFont typeface="Wingdings" pitchFamily="2" charset="2"/>
              <a:buNone/>
            </a:pPr>
            <a:r>
              <a:rPr lang="en-US" sz="2000">
                <a:solidFill>
                  <a:srgbClr val="333366"/>
                </a:solidFill>
                <a:latin typeface="Times New Roman" pitchFamily="18" charset="0"/>
              </a:rPr>
              <a:t>    utstedelse av nye aksjer.  Investors egne transaksjonskostnader er </a:t>
            </a:r>
          </a:p>
          <a:p>
            <a:pPr lvl="1" eaLnBrk="0" hangingPunct="0">
              <a:lnSpc>
                <a:spcPct val="90000"/>
              </a:lnSpc>
              <a:spcBef>
                <a:spcPct val="10000"/>
              </a:spcBef>
              <a:buFont typeface="Wingdings" pitchFamily="2" charset="2"/>
              <a:buNone/>
            </a:pPr>
            <a:r>
              <a:rPr lang="en-US" sz="2000">
                <a:solidFill>
                  <a:srgbClr val="333366"/>
                </a:solidFill>
                <a:latin typeface="Times New Roman" pitchFamily="18" charset="0"/>
              </a:rPr>
              <a:t>    derfor ikke argument for høy dividende i børsnoterte selskaper</a:t>
            </a:r>
          </a:p>
          <a:p>
            <a:pPr lvl="1" eaLnBrk="0" hangingPunct="0">
              <a:lnSpc>
                <a:spcPct val="90000"/>
              </a:lnSpc>
              <a:spcBef>
                <a:spcPct val="10000"/>
              </a:spcBef>
              <a:buFont typeface="Wingdings" pitchFamily="2" charset="2"/>
              <a:buNone/>
            </a:pPr>
            <a:endParaRPr lang="en-US" sz="2000">
              <a:solidFill>
                <a:srgbClr val="333366"/>
              </a:solidFill>
              <a:latin typeface="Times New Roman" pitchFamily="18" charset="0"/>
            </a:endParaRPr>
          </a:p>
          <a:p>
            <a:pPr lvl="1" eaLnBrk="0" hangingPunct="0">
              <a:lnSpc>
                <a:spcPct val="90000"/>
              </a:lnSpc>
              <a:spcBef>
                <a:spcPct val="10000"/>
              </a:spcBef>
              <a:buFont typeface="Wingdings" pitchFamily="2" charset="2"/>
              <a:buChar char="w"/>
            </a:pPr>
            <a:r>
              <a:rPr lang="en-US" sz="2000">
                <a:solidFill>
                  <a:srgbClr val="333366"/>
                </a:solidFill>
                <a:latin typeface="Times New Roman" pitchFamily="18" charset="0"/>
              </a:rPr>
              <a:t> Unoterte selskaper: Høyere transaksjonskostnader for investor tilsier </a:t>
            </a:r>
          </a:p>
          <a:p>
            <a:pPr lvl="1" eaLnBrk="0" hangingPunct="0">
              <a:lnSpc>
                <a:spcPct val="90000"/>
              </a:lnSpc>
              <a:spcBef>
                <a:spcPct val="10000"/>
              </a:spcBef>
              <a:buFont typeface="Wingdings" pitchFamily="2" charset="2"/>
              <a:buNone/>
            </a:pPr>
            <a:r>
              <a:rPr lang="en-US" sz="2000">
                <a:solidFill>
                  <a:srgbClr val="333366"/>
                </a:solidFill>
                <a:latin typeface="Times New Roman" pitchFamily="18" charset="0"/>
              </a:rPr>
              <a:t>    høyere dividende</a:t>
            </a:r>
          </a:p>
        </p:txBody>
      </p:sp>
      <p:sp>
        <p:nvSpPr>
          <p:cNvPr id="15365" name="Rectangle 1031"/>
          <p:cNvSpPr>
            <a:spLocks noChangeArrowheads="1"/>
          </p:cNvSpPr>
          <p:nvPr/>
        </p:nvSpPr>
        <p:spPr bwMode="auto">
          <a:xfrm>
            <a:off x="395536" y="404664"/>
            <a:ext cx="5257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4. Likviditet</a:t>
            </a:r>
          </a:p>
        </p:txBody>
      </p:sp>
      <p:sp>
        <p:nvSpPr>
          <p:cNvPr id="117768" name="Rectangle 1032"/>
          <p:cNvSpPr>
            <a:spLocks noChangeArrowheads="1"/>
          </p:cNvSpPr>
          <p:nvPr/>
        </p:nvSpPr>
        <p:spPr bwMode="auto">
          <a:xfrm>
            <a:off x="713036" y="5052864"/>
            <a:ext cx="8229600" cy="1616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eaLnBrk="0" hangingPunct="0">
              <a:lnSpc>
                <a:spcPct val="90000"/>
              </a:lnSpc>
              <a:spcBef>
                <a:spcPct val="20000"/>
              </a:spcBef>
              <a:buFont typeface="Wingdings" pitchFamily="2" charset="2"/>
              <a:buNone/>
            </a:pPr>
            <a:r>
              <a:rPr lang="en-US" sz="2000">
                <a:solidFill>
                  <a:srgbClr val="333366"/>
                </a:solidFill>
                <a:latin typeface="Times New Roman" pitchFamily="18" charset="0"/>
              </a:rPr>
              <a:t>Regnskapsmessig behandling for investor </a:t>
            </a:r>
          </a:p>
          <a:p>
            <a:pPr lvl="1" eaLnBrk="0" hangingPunct="0">
              <a:lnSpc>
                <a:spcPct val="90000"/>
              </a:lnSpc>
              <a:spcBef>
                <a:spcPct val="10000"/>
              </a:spcBef>
              <a:buFont typeface="Wingdings" pitchFamily="2" charset="2"/>
              <a:buChar char="w"/>
            </a:pPr>
            <a:r>
              <a:rPr lang="en-US" sz="2000">
                <a:solidFill>
                  <a:srgbClr val="333366"/>
                </a:solidFill>
                <a:latin typeface="Times New Roman" pitchFamily="18" charset="0"/>
              </a:rPr>
              <a:t> Dividende teller positivt i resultatregnskapet, mens urealisert   </a:t>
            </a:r>
          </a:p>
          <a:p>
            <a:pPr lvl="1" eaLnBrk="0" hangingPunct="0">
              <a:lnSpc>
                <a:spcPct val="90000"/>
              </a:lnSpc>
              <a:spcBef>
                <a:spcPct val="10000"/>
              </a:spcBef>
              <a:buFont typeface="Wingdings" pitchFamily="2" charset="2"/>
              <a:buNone/>
            </a:pPr>
            <a:r>
              <a:rPr lang="en-US" sz="2000">
                <a:solidFill>
                  <a:srgbClr val="333366"/>
                </a:solidFill>
                <a:latin typeface="Times New Roman" pitchFamily="18" charset="0"/>
              </a:rPr>
              <a:t>    kursgevinst ofte ikke inntektsføres.  I den grad aksjer prises etter </a:t>
            </a:r>
          </a:p>
          <a:p>
            <a:pPr lvl="1" eaLnBrk="0" hangingPunct="0">
              <a:lnSpc>
                <a:spcPct val="90000"/>
              </a:lnSpc>
              <a:spcBef>
                <a:spcPct val="10000"/>
              </a:spcBef>
              <a:buFont typeface="Wingdings" pitchFamily="2" charset="2"/>
              <a:buNone/>
            </a:pPr>
            <a:r>
              <a:rPr lang="en-US" sz="2000">
                <a:solidFill>
                  <a:srgbClr val="333366"/>
                </a:solidFill>
                <a:latin typeface="Times New Roman" pitchFamily="18" charset="0"/>
              </a:rPr>
              <a:t>    regnskapstall er dette et argument for høy dividende.</a:t>
            </a:r>
          </a:p>
          <a:p>
            <a:pPr lvl="1"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766"/>
                                        </p:tgtEl>
                                        <p:attrNameLst>
                                          <p:attrName>style.visibility</p:attrName>
                                        </p:attrNameLst>
                                      </p:cBhvr>
                                      <p:to>
                                        <p:strVal val="visible"/>
                                      </p:to>
                                    </p:set>
                                    <p:animEffect transition="in" filter="dissolve">
                                      <p:cBhvr>
                                        <p:cTn id="7" dur="500"/>
                                        <p:tgtEl>
                                          <p:spTgt spid="1177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7768"/>
                                        </p:tgtEl>
                                        <p:attrNameLst>
                                          <p:attrName>style.visibility</p:attrName>
                                        </p:attrNameLst>
                                      </p:cBhvr>
                                      <p:to>
                                        <p:strVal val="visible"/>
                                      </p:to>
                                    </p:set>
                                    <p:animEffect transition="in" filter="dissolve">
                                      <p:cBhvr>
                                        <p:cTn id="12" dur="500"/>
                                        <p:tgtEl>
                                          <p:spTgt spid="1177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6" grpId="0" autoUpdateAnimBg="0"/>
      <p:bldP spid="117768"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val 9"/>
          <p:cNvSpPr>
            <a:spLocks noChangeArrowheads="1"/>
          </p:cNvSpPr>
          <p:nvPr/>
        </p:nvSpPr>
        <p:spPr bwMode="auto">
          <a:xfrm>
            <a:off x="5039544" y="1514450"/>
            <a:ext cx="3657600" cy="381000"/>
          </a:xfrm>
          <a:prstGeom prst="ellipse">
            <a:avLst/>
          </a:prstGeom>
          <a:noFill/>
          <a:ln w="2857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6387" name="Rectangle 10"/>
          <p:cNvSpPr>
            <a:spLocks noChangeArrowheads="1"/>
          </p:cNvSpPr>
          <p:nvPr/>
        </p:nvSpPr>
        <p:spPr bwMode="auto">
          <a:xfrm>
            <a:off x="785044" y="1539850"/>
            <a:ext cx="4419600" cy="671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eaLnBrk="0" hangingPunct="0">
              <a:lnSpc>
                <a:spcPct val="90000"/>
              </a:lnSpc>
              <a:spcBef>
                <a:spcPct val="10000"/>
              </a:spcBef>
              <a:buFont typeface="Wingdings" pitchFamily="2" charset="2"/>
              <a:buNone/>
            </a:pPr>
            <a:r>
              <a:rPr lang="en-US" sz="2000" b="1">
                <a:solidFill>
                  <a:srgbClr val="333366"/>
                </a:solidFill>
                <a:latin typeface="Times New Roman" pitchFamily="18" charset="0"/>
              </a:rPr>
              <a:t>Dividende som signal om endret </a:t>
            </a:r>
          </a:p>
          <a:p>
            <a:pPr marL="457200" indent="-457200" eaLnBrk="0" hangingPunct="0">
              <a:lnSpc>
                <a:spcPct val="90000"/>
              </a:lnSpc>
              <a:spcBef>
                <a:spcPct val="10000"/>
              </a:spcBef>
              <a:buFont typeface="Wingdings" pitchFamily="2" charset="2"/>
              <a:buNone/>
            </a:pPr>
            <a:r>
              <a:rPr lang="en-US" sz="2000" b="1">
                <a:solidFill>
                  <a:srgbClr val="333366"/>
                </a:solidFill>
                <a:latin typeface="Times New Roman" pitchFamily="18" charset="0"/>
              </a:rPr>
              <a:t>framtidig inntjening?</a:t>
            </a:r>
          </a:p>
        </p:txBody>
      </p:sp>
      <p:sp>
        <p:nvSpPr>
          <p:cNvPr id="16388" name="Rectangle 11"/>
          <p:cNvSpPr>
            <a:spLocks noChangeArrowheads="1"/>
          </p:cNvSpPr>
          <p:nvPr/>
        </p:nvSpPr>
        <p:spPr bwMode="auto">
          <a:xfrm>
            <a:off x="467544" y="790550"/>
            <a:ext cx="5257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5. Signalfunksjonen</a:t>
            </a:r>
          </a:p>
        </p:txBody>
      </p:sp>
      <p:sp>
        <p:nvSpPr>
          <p:cNvPr id="96268" name="Rectangle 12"/>
          <p:cNvSpPr>
            <a:spLocks noChangeArrowheads="1"/>
          </p:cNvSpPr>
          <p:nvPr/>
        </p:nvSpPr>
        <p:spPr bwMode="auto">
          <a:xfrm>
            <a:off x="785044" y="2759050"/>
            <a:ext cx="8229600" cy="1724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285750" indent="-285750" eaLnBrk="0" hangingPunct="0">
              <a:lnSpc>
                <a:spcPct val="90000"/>
              </a:lnSpc>
              <a:spcBef>
                <a:spcPct val="20000"/>
              </a:spcBef>
              <a:buClr>
                <a:srgbClr val="CC0066"/>
              </a:buClr>
              <a:buFont typeface="Wingdings" pitchFamily="2" charset="2"/>
              <a:buChar char="Ø"/>
              <a:defRPr/>
            </a:pPr>
            <a:r>
              <a:rPr lang="en-US" sz="2000" dirty="0">
                <a:solidFill>
                  <a:srgbClr val="333366"/>
                </a:solidFill>
                <a:latin typeface="Times New Roman" pitchFamily="18" charset="0"/>
              </a:rPr>
              <a:t>I </a:t>
            </a:r>
            <a:r>
              <a:rPr lang="en-US" sz="2000" dirty="0" err="1">
                <a:solidFill>
                  <a:srgbClr val="333366"/>
                </a:solidFill>
                <a:latin typeface="Times New Roman" pitchFamily="18" charset="0"/>
              </a:rPr>
              <a:t>praksis</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det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asymmetrisk</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informasjon</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mellom</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selskap</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og</a:t>
            </a:r>
            <a:r>
              <a:rPr lang="en-US" sz="2000" dirty="0">
                <a:solidFill>
                  <a:srgbClr val="333366"/>
                </a:solidFill>
                <a:latin typeface="Times New Roman" pitchFamily="18" charset="0"/>
              </a:rPr>
              <a:t> investor </a:t>
            </a:r>
          </a:p>
          <a:p>
            <a:pPr eaLnBrk="0" hangingPunct="0">
              <a:lnSpc>
                <a:spcPct val="90000"/>
              </a:lnSpc>
              <a:spcBef>
                <a:spcPct val="20000"/>
              </a:spcBef>
              <a:buFont typeface="Wingdings" pitchFamily="2" charset="2"/>
              <a:buNone/>
              <a:defRPr/>
            </a:pP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Selskapet</a:t>
            </a:r>
            <a:r>
              <a:rPr lang="en-US" sz="2000" dirty="0">
                <a:solidFill>
                  <a:srgbClr val="333366"/>
                </a:solidFill>
                <a:latin typeface="Times New Roman" pitchFamily="18" charset="0"/>
              </a:rPr>
              <a:t> vet </a:t>
            </a:r>
            <a:r>
              <a:rPr lang="en-US" sz="2000" dirty="0" err="1">
                <a:solidFill>
                  <a:srgbClr val="333366"/>
                </a:solidFill>
                <a:latin typeface="Times New Roman" pitchFamily="18" charset="0"/>
              </a:rPr>
              <a:t>mer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om</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blant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annet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strategiske</a:t>
            </a:r>
            <a:r>
              <a:rPr lang="en-US" sz="2000" dirty="0">
                <a:solidFill>
                  <a:srgbClr val="333366"/>
                </a:solidFill>
                <a:latin typeface="Times New Roman" pitchFamily="18" charset="0"/>
              </a:rPr>
              <a:t> planer.</a:t>
            </a:r>
          </a:p>
          <a:p>
            <a:pPr eaLnBrk="0" hangingPunct="0">
              <a:lnSpc>
                <a:spcPct val="90000"/>
              </a:lnSpc>
              <a:spcBef>
                <a:spcPct val="20000"/>
              </a:spcBef>
              <a:buFont typeface="Wingdings" pitchFamily="2" charset="2"/>
              <a:buNone/>
              <a:defRPr/>
            </a:pPr>
            <a:endParaRPr lang="en-US" sz="2000" dirty="0">
              <a:solidFill>
                <a:srgbClr val="333366"/>
              </a:solidFill>
              <a:latin typeface="Times New Roman" pitchFamily="18" charset="0"/>
            </a:endParaRPr>
          </a:p>
          <a:p>
            <a:pPr marL="285750" indent="-285750" eaLnBrk="0" hangingPunct="0">
              <a:lnSpc>
                <a:spcPct val="90000"/>
              </a:lnSpc>
              <a:spcBef>
                <a:spcPct val="20000"/>
              </a:spcBef>
              <a:buClr>
                <a:srgbClr val="CC0066"/>
              </a:buClr>
              <a:buFont typeface="Wingdings" pitchFamily="2" charset="2"/>
              <a:buChar char="Ø"/>
              <a:defRPr/>
            </a:pPr>
            <a:r>
              <a:rPr lang="en-US" sz="2000" dirty="0">
                <a:solidFill>
                  <a:srgbClr val="333366"/>
                </a:solidFill>
                <a:latin typeface="Times New Roman" pitchFamily="18" charset="0"/>
              </a:rPr>
              <a:t>I </a:t>
            </a:r>
            <a:r>
              <a:rPr lang="en-US" sz="2000" dirty="0" err="1">
                <a:solidFill>
                  <a:srgbClr val="333366"/>
                </a:solidFill>
                <a:latin typeface="Times New Roman" pitchFamily="18" charset="0"/>
              </a:rPr>
              <a:t>henhold</a:t>
            </a:r>
            <a:r>
              <a:rPr lang="en-US" sz="2000" dirty="0">
                <a:solidFill>
                  <a:srgbClr val="333366"/>
                </a:solidFill>
                <a:latin typeface="Times New Roman" pitchFamily="18" charset="0"/>
              </a:rPr>
              <a:t> til </a:t>
            </a:r>
            <a:r>
              <a:rPr lang="en-US" sz="2000" dirty="0" err="1">
                <a:solidFill>
                  <a:srgbClr val="333366"/>
                </a:solidFill>
                <a:latin typeface="Times New Roman" pitchFamily="18" charset="0"/>
              </a:rPr>
              <a:t>signalteorien</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bruker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selskapet</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endringer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i</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dividende</a:t>
            </a:r>
            <a:r>
              <a:rPr lang="en-US" sz="2000" dirty="0">
                <a:solidFill>
                  <a:srgbClr val="333366"/>
                </a:solidFill>
                <a:latin typeface="Times New Roman" pitchFamily="18" charset="0"/>
              </a:rPr>
              <a:t> for å </a:t>
            </a:r>
          </a:p>
          <a:p>
            <a:pPr eaLnBrk="0" hangingPunct="0">
              <a:lnSpc>
                <a:spcPct val="90000"/>
              </a:lnSpc>
              <a:spcBef>
                <a:spcPct val="20000"/>
              </a:spcBef>
              <a:buFont typeface="Wingdings" pitchFamily="2" charset="2"/>
              <a:buNone/>
              <a:defRPr/>
            </a:pP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signalisere</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varige</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endringer</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i</a:t>
            </a:r>
            <a:r>
              <a:rPr lang="en-US" sz="2000" dirty="0">
                <a:solidFill>
                  <a:srgbClr val="333366"/>
                </a:solidFill>
                <a:latin typeface="Times New Roman" pitchFamily="18" charset="0"/>
              </a:rPr>
              <a:t> </a:t>
            </a:r>
            <a:r>
              <a:rPr lang="en-US" sz="2000" dirty="0" err="1">
                <a:solidFill>
                  <a:srgbClr val="333366"/>
                </a:solidFill>
                <a:latin typeface="Times New Roman" pitchFamily="18" charset="0"/>
              </a:rPr>
              <a:t>inntjening</a:t>
            </a:r>
            <a:r>
              <a:rPr lang="en-US" sz="2000" dirty="0">
                <a:solidFill>
                  <a:srgbClr val="333366"/>
                </a:solidFill>
                <a:latin typeface="Times New Roman" pitchFamily="18" charset="0"/>
              </a:rPr>
              <a:t>.</a:t>
            </a:r>
          </a:p>
        </p:txBody>
      </p:sp>
      <p:sp>
        <p:nvSpPr>
          <p:cNvPr id="96270" name="Rectangle 14"/>
          <p:cNvSpPr>
            <a:spLocks noChangeArrowheads="1"/>
          </p:cNvSpPr>
          <p:nvPr/>
        </p:nvSpPr>
        <p:spPr bwMode="auto">
          <a:xfrm>
            <a:off x="785044" y="4862488"/>
            <a:ext cx="2819400" cy="3667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eaLnBrk="0" hangingPunct="0">
              <a:lnSpc>
                <a:spcPct val="90000"/>
              </a:lnSpc>
              <a:spcBef>
                <a:spcPct val="20000"/>
              </a:spcBef>
              <a:buFont typeface="Wingdings" pitchFamily="2" charset="2"/>
              <a:buNone/>
            </a:pPr>
            <a:r>
              <a:rPr lang="en-US" sz="2000">
                <a:solidFill>
                  <a:srgbClr val="333366"/>
                </a:solidFill>
                <a:latin typeface="Times New Roman" pitchFamily="18" charset="0"/>
              </a:rPr>
              <a:t>Stemmer signalteorien?</a:t>
            </a:r>
          </a:p>
        </p:txBody>
      </p:sp>
      <p:sp>
        <p:nvSpPr>
          <p:cNvPr id="16391" name="Rectangle 15"/>
          <p:cNvSpPr>
            <a:spLocks noChangeArrowheads="1"/>
          </p:cNvSpPr>
          <p:nvPr/>
        </p:nvSpPr>
        <p:spPr bwMode="auto">
          <a:xfrm>
            <a:off x="5128444" y="976288"/>
            <a:ext cx="3733800" cy="1477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eaLnBrk="0" hangingPunct="0">
              <a:lnSpc>
                <a:spcPct val="90000"/>
              </a:lnSpc>
              <a:spcBef>
                <a:spcPct val="50000"/>
              </a:spcBef>
              <a:buFont typeface="Wingdings" pitchFamily="2" charset="2"/>
              <a:buNone/>
            </a:pPr>
            <a:r>
              <a:rPr lang="en-US" sz="1400" b="1">
                <a:solidFill>
                  <a:srgbClr val="333366"/>
                </a:solidFill>
                <a:latin typeface="Times New Roman" pitchFamily="18" charset="0"/>
              </a:rPr>
              <a:t>Dividendepolitikk er irrelevant, men hva med:</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Likviditetseffekt?</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Signal om endret inntjening?</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Agentteori/interessekonflikter?</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Skatt?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6268"/>
                                        </p:tgtEl>
                                        <p:attrNameLst>
                                          <p:attrName>style.visibility</p:attrName>
                                        </p:attrNameLst>
                                      </p:cBhvr>
                                      <p:to>
                                        <p:strVal val="visible"/>
                                      </p:to>
                                    </p:set>
                                    <p:animEffect transition="in" filter="dissolve">
                                      <p:cBhvr>
                                        <p:cTn id="7" dur="500"/>
                                        <p:tgtEl>
                                          <p:spTgt spid="962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6270"/>
                                        </p:tgtEl>
                                        <p:attrNameLst>
                                          <p:attrName>style.visibility</p:attrName>
                                        </p:attrNameLst>
                                      </p:cBhvr>
                                      <p:to>
                                        <p:strVal val="visible"/>
                                      </p:to>
                                    </p:set>
                                    <p:animEffect transition="in" filter="dissolve">
                                      <p:cBhvr>
                                        <p:cTn id="12" dur="500"/>
                                        <p:tgtEl>
                                          <p:spTgt spid="96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8" grpId="0" autoUpdateAnimBg="0"/>
      <p:bldP spid="96270"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0" name="Object 1024"/>
          <p:cNvGraphicFramePr>
            <a:graphicFrameLocks noChangeAspect="1"/>
          </p:cNvGraphicFramePr>
          <p:nvPr/>
        </p:nvGraphicFramePr>
        <p:xfrm>
          <a:off x="3091880" y="2699172"/>
          <a:ext cx="5638800" cy="3479800"/>
        </p:xfrm>
        <a:graphic>
          <a:graphicData uri="http://schemas.openxmlformats.org/presentationml/2006/ole">
            <p:oleObj spid="_x0000_s17432" name="Diagram" r:id="rId4" imgW="4461480" imgH="2730960" progId="Excel.Sheet.8">
              <p:embed/>
            </p:oleObj>
          </a:graphicData>
        </a:graphic>
      </p:graphicFrame>
      <p:sp>
        <p:nvSpPr>
          <p:cNvPr id="17411" name="Rectangle 8"/>
          <p:cNvSpPr>
            <a:spLocks noChangeArrowheads="1"/>
          </p:cNvSpPr>
          <p:nvPr/>
        </p:nvSpPr>
        <p:spPr bwMode="auto">
          <a:xfrm>
            <a:off x="2710880" y="2292772"/>
            <a:ext cx="6248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1800" b="1" i="1">
                <a:solidFill>
                  <a:srgbClr val="333366"/>
                </a:solidFill>
                <a:latin typeface="Times New Roman" pitchFamily="18" charset="0"/>
              </a:rPr>
              <a:t>Kursreaksjon 3 dager etter overraskende endringer i dividende</a:t>
            </a:r>
          </a:p>
        </p:txBody>
      </p:sp>
      <p:grpSp>
        <p:nvGrpSpPr>
          <p:cNvPr id="2" name="Group 20"/>
          <p:cNvGrpSpPr>
            <a:grpSpLocks/>
          </p:cNvGrpSpPr>
          <p:nvPr/>
        </p:nvGrpSpPr>
        <p:grpSpPr bwMode="auto">
          <a:xfrm>
            <a:off x="-108520" y="2749972"/>
            <a:ext cx="5105400" cy="838200"/>
            <a:chOff x="48" y="1920"/>
            <a:chExt cx="3216" cy="528"/>
          </a:xfrm>
        </p:grpSpPr>
        <p:sp>
          <p:nvSpPr>
            <p:cNvPr id="17425" name="Rectangle 9"/>
            <p:cNvSpPr>
              <a:spLocks noChangeArrowheads="1"/>
            </p:cNvSpPr>
            <p:nvPr/>
          </p:nvSpPr>
          <p:spPr bwMode="auto">
            <a:xfrm>
              <a:off x="48" y="1920"/>
              <a:ext cx="2160" cy="5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1800">
                  <a:solidFill>
                    <a:srgbClr val="333366"/>
                  </a:solidFill>
                  <a:latin typeface="Times New Roman" pitchFamily="18" charset="0"/>
                </a:rPr>
                <a:t>	Kursstigning på 3,4 % etter at selskapet offentliggjør sin første dividende</a:t>
              </a:r>
            </a:p>
          </p:txBody>
        </p:sp>
        <p:sp>
          <p:nvSpPr>
            <p:cNvPr id="17426" name="Line 11"/>
            <p:cNvSpPr>
              <a:spLocks noChangeShapeType="1"/>
            </p:cNvSpPr>
            <p:nvPr/>
          </p:nvSpPr>
          <p:spPr bwMode="auto">
            <a:xfrm>
              <a:off x="1824" y="2304"/>
              <a:ext cx="1440" cy="0"/>
            </a:xfrm>
            <a:prstGeom prst="line">
              <a:avLst/>
            </a:prstGeom>
            <a:noFill/>
            <a:ln w="38100">
              <a:solidFill>
                <a:srgbClr val="FF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grpSp>
      <p:grpSp>
        <p:nvGrpSpPr>
          <p:cNvPr id="3" name="Group 21"/>
          <p:cNvGrpSpPr>
            <a:grpSpLocks/>
          </p:cNvGrpSpPr>
          <p:nvPr/>
        </p:nvGrpSpPr>
        <p:grpSpPr bwMode="auto">
          <a:xfrm>
            <a:off x="-108520" y="3740572"/>
            <a:ext cx="5943600" cy="838200"/>
            <a:chOff x="48" y="2544"/>
            <a:chExt cx="3744" cy="528"/>
          </a:xfrm>
        </p:grpSpPr>
        <p:sp>
          <p:nvSpPr>
            <p:cNvPr id="17423" name="Rectangle 10"/>
            <p:cNvSpPr>
              <a:spLocks noChangeArrowheads="1"/>
            </p:cNvSpPr>
            <p:nvPr/>
          </p:nvSpPr>
          <p:spPr bwMode="auto">
            <a:xfrm>
              <a:off x="48" y="2544"/>
              <a:ext cx="2160" cy="5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1800">
                  <a:solidFill>
                    <a:srgbClr val="333366"/>
                  </a:solidFill>
                  <a:latin typeface="Times New Roman" pitchFamily="18" charset="0"/>
                </a:rPr>
                <a:t>	Offentliggjøring av økt dividende gir 0,8 % kursstigning</a:t>
              </a:r>
            </a:p>
          </p:txBody>
        </p:sp>
        <p:sp>
          <p:nvSpPr>
            <p:cNvPr id="17424" name="Line 12"/>
            <p:cNvSpPr>
              <a:spLocks noChangeShapeType="1"/>
            </p:cNvSpPr>
            <p:nvPr/>
          </p:nvSpPr>
          <p:spPr bwMode="auto">
            <a:xfrm flipV="1">
              <a:off x="1344" y="2640"/>
              <a:ext cx="2448" cy="240"/>
            </a:xfrm>
            <a:prstGeom prst="line">
              <a:avLst/>
            </a:prstGeom>
            <a:noFill/>
            <a:ln w="38100">
              <a:solidFill>
                <a:srgbClr val="FF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grpSp>
      <p:grpSp>
        <p:nvGrpSpPr>
          <p:cNvPr id="4" name="Group 22"/>
          <p:cNvGrpSpPr>
            <a:grpSpLocks/>
          </p:cNvGrpSpPr>
          <p:nvPr/>
        </p:nvGrpSpPr>
        <p:grpSpPr bwMode="auto">
          <a:xfrm>
            <a:off x="-108520" y="4121572"/>
            <a:ext cx="6858000" cy="1371600"/>
            <a:chOff x="48" y="2784"/>
            <a:chExt cx="4320" cy="864"/>
          </a:xfrm>
        </p:grpSpPr>
        <p:sp>
          <p:nvSpPr>
            <p:cNvPr id="17421" name="Rectangle 13"/>
            <p:cNvSpPr>
              <a:spLocks noChangeArrowheads="1"/>
            </p:cNvSpPr>
            <p:nvPr/>
          </p:nvSpPr>
          <p:spPr bwMode="auto">
            <a:xfrm>
              <a:off x="48" y="3120"/>
              <a:ext cx="2160" cy="5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1800">
                  <a:solidFill>
                    <a:srgbClr val="333366"/>
                  </a:solidFill>
                  <a:latin typeface="Times New Roman" pitchFamily="18" charset="0"/>
                </a:rPr>
                <a:t>	Offentliggjøring av redusert dividende gir 2,3 % kursnedgang</a:t>
              </a:r>
            </a:p>
          </p:txBody>
        </p:sp>
        <p:sp>
          <p:nvSpPr>
            <p:cNvPr id="17422" name="Line 14"/>
            <p:cNvSpPr>
              <a:spLocks noChangeShapeType="1"/>
            </p:cNvSpPr>
            <p:nvPr/>
          </p:nvSpPr>
          <p:spPr bwMode="auto">
            <a:xfrm flipV="1">
              <a:off x="1920" y="2784"/>
              <a:ext cx="2448" cy="432"/>
            </a:xfrm>
            <a:prstGeom prst="line">
              <a:avLst/>
            </a:prstGeom>
            <a:noFill/>
            <a:ln w="38100">
              <a:solidFill>
                <a:srgbClr val="FF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grpSp>
      <p:grpSp>
        <p:nvGrpSpPr>
          <p:cNvPr id="5" name="Group 23"/>
          <p:cNvGrpSpPr>
            <a:grpSpLocks/>
          </p:cNvGrpSpPr>
          <p:nvPr/>
        </p:nvGrpSpPr>
        <p:grpSpPr bwMode="auto">
          <a:xfrm>
            <a:off x="-108520" y="4578772"/>
            <a:ext cx="7772400" cy="1828800"/>
            <a:chOff x="48" y="3072"/>
            <a:chExt cx="4896" cy="1152"/>
          </a:xfrm>
        </p:grpSpPr>
        <p:sp>
          <p:nvSpPr>
            <p:cNvPr id="17419" name="Rectangle 15"/>
            <p:cNvSpPr>
              <a:spLocks noChangeArrowheads="1"/>
            </p:cNvSpPr>
            <p:nvPr/>
          </p:nvSpPr>
          <p:spPr bwMode="auto">
            <a:xfrm>
              <a:off x="48" y="3696"/>
              <a:ext cx="2160" cy="5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1800">
                  <a:solidFill>
                    <a:srgbClr val="333366"/>
                  </a:solidFill>
                  <a:latin typeface="Times New Roman" pitchFamily="18" charset="0"/>
                </a:rPr>
                <a:t>	Kursnedgang på 7 % etter at selskapet offentliggjør å sløyfe dividende</a:t>
              </a:r>
            </a:p>
          </p:txBody>
        </p:sp>
        <p:sp>
          <p:nvSpPr>
            <p:cNvPr id="17420" name="Line 16"/>
            <p:cNvSpPr>
              <a:spLocks noChangeShapeType="1"/>
            </p:cNvSpPr>
            <p:nvPr/>
          </p:nvSpPr>
          <p:spPr bwMode="auto">
            <a:xfrm flipV="1">
              <a:off x="1872" y="3072"/>
              <a:ext cx="3072" cy="672"/>
            </a:xfrm>
            <a:prstGeom prst="line">
              <a:avLst/>
            </a:prstGeom>
            <a:noFill/>
            <a:ln w="38100">
              <a:solidFill>
                <a:srgbClr val="FF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grpSp>
      <p:sp>
        <p:nvSpPr>
          <p:cNvPr id="17416" name="Oval 17"/>
          <p:cNvSpPr>
            <a:spLocks noChangeArrowheads="1"/>
          </p:cNvSpPr>
          <p:nvPr/>
        </p:nvSpPr>
        <p:spPr bwMode="auto">
          <a:xfrm>
            <a:off x="5060380" y="1200572"/>
            <a:ext cx="3657600" cy="381000"/>
          </a:xfrm>
          <a:prstGeom prst="ellipse">
            <a:avLst/>
          </a:prstGeom>
          <a:noFill/>
          <a:ln w="2857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7417" name="Rectangle 18"/>
          <p:cNvSpPr>
            <a:spLocks noChangeArrowheads="1"/>
          </p:cNvSpPr>
          <p:nvPr/>
        </p:nvSpPr>
        <p:spPr bwMode="auto">
          <a:xfrm>
            <a:off x="5149280" y="662410"/>
            <a:ext cx="3733800" cy="1477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eaLnBrk="0" hangingPunct="0">
              <a:lnSpc>
                <a:spcPct val="90000"/>
              </a:lnSpc>
              <a:spcBef>
                <a:spcPct val="50000"/>
              </a:spcBef>
              <a:buFont typeface="Wingdings" pitchFamily="2" charset="2"/>
              <a:buNone/>
            </a:pPr>
            <a:r>
              <a:rPr lang="en-US" sz="1400" b="1">
                <a:solidFill>
                  <a:srgbClr val="333366"/>
                </a:solidFill>
                <a:latin typeface="Times New Roman" pitchFamily="18" charset="0"/>
              </a:rPr>
              <a:t>Dividendepolitikk er irrelevant, men hva med:</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Likviditetseffekt?</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Signal om endret inntjening?</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Agentteori/interessekonflikter?</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Skatt?</a:t>
            </a:r>
          </a:p>
        </p:txBody>
      </p:sp>
      <p:sp>
        <p:nvSpPr>
          <p:cNvPr id="17418" name="Rectangle 19"/>
          <p:cNvSpPr>
            <a:spLocks noChangeArrowheads="1"/>
          </p:cNvSpPr>
          <p:nvPr/>
        </p:nvSpPr>
        <p:spPr bwMode="auto">
          <a:xfrm>
            <a:off x="488380" y="476672"/>
            <a:ext cx="5257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5. Signalfunksjonen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1024"/>
          <p:cNvGraphicFramePr>
            <a:graphicFrameLocks noChangeAspect="1"/>
          </p:cNvGraphicFramePr>
          <p:nvPr/>
        </p:nvGraphicFramePr>
        <p:xfrm>
          <a:off x="5204644" y="2379117"/>
          <a:ext cx="3048000" cy="1881187"/>
        </p:xfrm>
        <a:graphic>
          <a:graphicData uri="http://schemas.openxmlformats.org/presentationml/2006/ole">
            <p:oleObj spid="_x0000_s18447" name="Diagram" r:id="rId4" imgW="4461480" imgH="2730960" progId="Excel.Sheet.8">
              <p:embed/>
            </p:oleObj>
          </a:graphicData>
        </a:graphic>
      </p:graphicFrame>
      <p:sp>
        <p:nvSpPr>
          <p:cNvPr id="130051" name="Rectangle 3"/>
          <p:cNvSpPr>
            <a:spLocks noChangeArrowheads="1"/>
          </p:cNvSpPr>
          <p:nvPr/>
        </p:nvSpPr>
        <p:spPr bwMode="auto">
          <a:xfrm>
            <a:off x="1775644" y="5708104"/>
            <a:ext cx="6248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2000">
                <a:solidFill>
                  <a:srgbClr val="333366"/>
                </a:solidFill>
                <a:latin typeface="Times New Roman" pitchFamily="18" charset="0"/>
              </a:rPr>
              <a:t>Etter a) og b):	Dividendepolitikk er fortsatt irrelevant</a:t>
            </a:r>
          </a:p>
        </p:txBody>
      </p:sp>
      <p:sp>
        <p:nvSpPr>
          <p:cNvPr id="18436" name="Oval 16"/>
          <p:cNvSpPr>
            <a:spLocks noChangeArrowheads="1"/>
          </p:cNvSpPr>
          <p:nvPr/>
        </p:nvSpPr>
        <p:spPr bwMode="auto">
          <a:xfrm>
            <a:off x="5039544" y="1263104"/>
            <a:ext cx="3657600" cy="381000"/>
          </a:xfrm>
          <a:prstGeom prst="ellipse">
            <a:avLst/>
          </a:prstGeom>
          <a:noFill/>
          <a:ln w="2857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8437" name="Rectangle 17"/>
          <p:cNvSpPr>
            <a:spLocks noChangeArrowheads="1"/>
          </p:cNvSpPr>
          <p:nvPr/>
        </p:nvSpPr>
        <p:spPr bwMode="auto">
          <a:xfrm>
            <a:off x="480244" y="1669504"/>
            <a:ext cx="4419600" cy="2819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2000">
                <a:solidFill>
                  <a:srgbClr val="333366"/>
                </a:solidFill>
                <a:latin typeface="Times New Roman" pitchFamily="18" charset="0"/>
              </a:rPr>
              <a:t>	Figuren støtter signalteorien.</a:t>
            </a:r>
          </a:p>
          <a:p>
            <a:pPr marL="342900" indent="-342900" eaLnBrk="0" hangingPunct="0">
              <a:lnSpc>
                <a:spcPct val="90000"/>
              </a:lnSpc>
              <a:spcBef>
                <a:spcPct val="50000"/>
              </a:spcBef>
              <a:buFont typeface="Wingdings" pitchFamily="2" charset="2"/>
              <a:buNone/>
            </a:pPr>
            <a:r>
              <a:rPr lang="en-US" sz="2000">
                <a:solidFill>
                  <a:srgbClr val="333366"/>
                </a:solidFill>
                <a:latin typeface="Times New Roman" pitchFamily="18" charset="0"/>
              </a:rPr>
              <a:t>	MEN:</a:t>
            </a:r>
          </a:p>
          <a:p>
            <a:pPr marL="342900" indent="-342900" eaLnBrk="0" hangingPunct="0">
              <a:lnSpc>
                <a:spcPct val="90000"/>
              </a:lnSpc>
              <a:spcBef>
                <a:spcPct val="50000"/>
              </a:spcBef>
              <a:buFont typeface="Wingdings" pitchFamily="2" charset="2"/>
              <a:buNone/>
            </a:pPr>
            <a:r>
              <a:rPr lang="en-US" sz="2000">
                <a:solidFill>
                  <a:srgbClr val="333366"/>
                </a:solidFill>
                <a:latin typeface="Times New Roman" pitchFamily="18" charset="0"/>
              </a:rPr>
              <a:t>	Det kan ikke påvises sammenheng mellom endret dividende og fremtidig inntjeningsendring</a:t>
            </a:r>
          </a:p>
          <a:p>
            <a:pPr marL="342900" indent="-342900" eaLnBrk="0" hangingPunct="0">
              <a:lnSpc>
                <a:spcPct val="90000"/>
              </a:lnSpc>
              <a:spcBef>
                <a:spcPct val="50000"/>
              </a:spcBef>
              <a:buFont typeface="Wingdings" pitchFamily="2" charset="2"/>
              <a:buNone/>
            </a:pPr>
            <a:r>
              <a:rPr lang="en-US" sz="2000">
                <a:solidFill>
                  <a:srgbClr val="333366"/>
                </a:solidFill>
                <a:latin typeface="Times New Roman" pitchFamily="18" charset="0"/>
              </a:rPr>
              <a:t>	Det kan påvises sammenheng mellom </a:t>
            </a:r>
            <a:r>
              <a:rPr lang="en-US" sz="2000" u="sng">
                <a:solidFill>
                  <a:srgbClr val="333366"/>
                </a:solidFill>
                <a:latin typeface="Times New Roman" pitchFamily="18" charset="0"/>
              </a:rPr>
              <a:t>årets/ fjorårets</a:t>
            </a:r>
            <a:r>
              <a:rPr lang="en-US" sz="2000">
                <a:solidFill>
                  <a:srgbClr val="333366"/>
                </a:solidFill>
                <a:latin typeface="Times New Roman" pitchFamily="18" charset="0"/>
              </a:rPr>
              <a:t> inntjening og årets dividende</a:t>
            </a:r>
          </a:p>
        </p:txBody>
      </p:sp>
      <p:sp>
        <p:nvSpPr>
          <p:cNvPr id="130066" name="AutoShape 18"/>
          <p:cNvSpPr>
            <a:spLocks noChangeArrowheads="1"/>
          </p:cNvSpPr>
          <p:nvPr/>
        </p:nvSpPr>
        <p:spPr bwMode="auto">
          <a:xfrm>
            <a:off x="950144" y="5031829"/>
            <a:ext cx="533400" cy="228600"/>
          </a:xfrm>
          <a:custGeom>
            <a:avLst/>
            <a:gdLst>
              <a:gd name="T0" fmla="*/ 243956738 w 21600"/>
              <a:gd name="T1" fmla="*/ 0 h 21600"/>
              <a:gd name="T2" fmla="*/ 0 w 21600"/>
              <a:gd name="T3" fmla="*/ 12802394 h 21600"/>
              <a:gd name="T4" fmla="*/ 243956738 w 21600"/>
              <a:gd name="T5" fmla="*/ 25604788 h 21600"/>
              <a:gd name="T6" fmla="*/ 325275642 w 21600"/>
              <a:gd name="T7" fmla="*/ 12802394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0000"/>
          </a:solidFill>
          <a:ln w="9525">
            <a:solidFill>
              <a:schemeClr val="tx1"/>
            </a:solidFill>
            <a:miter lim="800000"/>
            <a:headEnd/>
            <a:tailEnd/>
          </a:ln>
        </p:spPr>
        <p:txBody>
          <a:bodyPr wrap="none" anchor="ctr"/>
          <a:lstStyle/>
          <a:p>
            <a:endParaRPr lang="en-US"/>
          </a:p>
        </p:txBody>
      </p:sp>
      <p:sp>
        <p:nvSpPr>
          <p:cNvPr id="130067" name="Rectangle 19"/>
          <p:cNvSpPr>
            <a:spLocks noChangeArrowheads="1"/>
          </p:cNvSpPr>
          <p:nvPr/>
        </p:nvSpPr>
        <p:spPr bwMode="auto">
          <a:xfrm>
            <a:off x="1712144" y="4946104"/>
            <a:ext cx="6075363"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2000">
                <a:solidFill>
                  <a:srgbClr val="333366"/>
                </a:solidFill>
                <a:latin typeface="Times New Roman" pitchFamily="18" charset="0"/>
              </a:rPr>
              <a:t>Dividenden er således ikke signal om framtidig inntjening</a:t>
            </a:r>
            <a:endParaRPr lang="nb-NO" sz="2000">
              <a:solidFill>
                <a:srgbClr val="333366"/>
              </a:solidFill>
              <a:latin typeface="Times New Roman" pitchFamily="18" charset="0"/>
            </a:endParaRPr>
          </a:p>
        </p:txBody>
      </p:sp>
      <p:sp>
        <p:nvSpPr>
          <p:cNvPr id="18440" name="Rectangle 20"/>
          <p:cNvSpPr>
            <a:spLocks noChangeArrowheads="1"/>
          </p:cNvSpPr>
          <p:nvPr/>
        </p:nvSpPr>
        <p:spPr bwMode="auto">
          <a:xfrm>
            <a:off x="5128444" y="724942"/>
            <a:ext cx="3733800" cy="1477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eaLnBrk="0" hangingPunct="0">
              <a:lnSpc>
                <a:spcPct val="90000"/>
              </a:lnSpc>
              <a:spcBef>
                <a:spcPct val="50000"/>
              </a:spcBef>
              <a:buFont typeface="Wingdings" pitchFamily="2" charset="2"/>
              <a:buNone/>
            </a:pPr>
            <a:r>
              <a:rPr lang="en-US" sz="1400" b="1">
                <a:solidFill>
                  <a:srgbClr val="333366"/>
                </a:solidFill>
                <a:latin typeface="Times New Roman" pitchFamily="18" charset="0"/>
              </a:rPr>
              <a:t>Dividendepolitikk er irrelevant, men hva med:</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Likviditetseffekt?</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Signal om endret inntjening?</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Agentteori/interessekonflikter?</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Skatt?</a:t>
            </a:r>
          </a:p>
        </p:txBody>
      </p:sp>
      <p:sp>
        <p:nvSpPr>
          <p:cNvPr id="18441" name="Rectangle 21"/>
          <p:cNvSpPr>
            <a:spLocks noChangeArrowheads="1"/>
          </p:cNvSpPr>
          <p:nvPr/>
        </p:nvSpPr>
        <p:spPr bwMode="auto">
          <a:xfrm>
            <a:off x="467544" y="539204"/>
            <a:ext cx="5257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5. Signalfunksjonen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0066"/>
                                        </p:tgtEl>
                                        <p:attrNameLst>
                                          <p:attrName>style.visibility</p:attrName>
                                        </p:attrNameLst>
                                      </p:cBhvr>
                                      <p:to>
                                        <p:strVal val="visible"/>
                                      </p:to>
                                    </p:set>
                                    <p:animEffect transition="in" filter="dissolve">
                                      <p:cBhvr>
                                        <p:cTn id="7" dur="500"/>
                                        <p:tgtEl>
                                          <p:spTgt spid="130066"/>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30067"/>
                                        </p:tgtEl>
                                        <p:attrNameLst>
                                          <p:attrName>style.visibility</p:attrName>
                                        </p:attrNameLst>
                                      </p:cBhvr>
                                      <p:to>
                                        <p:strVal val="visible"/>
                                      </p:to>
                                    </p:set>
                                    <p:animEffect transition="in" filter="dissolve">
                                      <p:cBhvr>
                                        <p:cTn id="11" dur="500"/>
                                        <p:tgtEl>
                                          <p:spTgt spid="13006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130051"/>
                                        </p:tgtEl>
                                        <p:attrNameLst>
                                          <p:attrName>style.visibility</p:attrName>
                                        </p:attrNameLst>
                                      </p:cBhvr>
                                      <p:to>
                                        <p:strVal val="visible"/>
                                      </p:to>
                                    </p:set>
                                    <p:animEffect transition="in" filter="dissolve">
                                      <p:cBhvr>
                                        <p:cTn id="16" dur="500"/>
                                        <p:tgtEl>
                                          <p:spTgt spid="130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autoUpdateAnimBg="0"/>
      <p:bldP spid="130066" grpId="0" animBg="1"/>
      <p:bldP spid="13006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ChangeArrowheads="1"/>
          </p:cNvSpPr>
          <p:nvPr/>
        </p:nvSpPr>
        <p:spPr bwMode="auto">
          <a:xfrm>
            <a:off x="856928" y="1844080"/>
            <a:ext cx="6629400"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457200" indent="-457200" eaLnBrk="0" hangingPunct="0">
              <a:lnSpc>
                <a:spcPct val="90000"/>
              </a:lnSpc>
              <a:spcBef>
                <a:spcPct val="50000"/>
              </a:spcBef>
              <a:buFont typeface="Wingdings" pitchFamily="2" charset="2"/>
              <a:buNone/>
            </a:pPr>
            <a:r>
              <a:rPr lang="en-US" sz="2000">
                <a:solidFill>
                  <a:srgbClr val="333366"/>
                </a:solidFill>
                <a:latin typeface="Times New Roman" pitchFamily="18" charset="0"/>
              </a:rPr>
              <a:t>Agentteori (se også kapittel 8):</a:t>
            </a:r>
          </a:p>
          <a:p>
            <a:pPr marL="457200" indent="-457200" eaLnBrk="0" hangingPunct="0">
              <a:lnSpc>
                <a:spcPct val="90000"/>
              </a:lnSpc>
              <a:spcBef>
                <a:spcPct val="50000"/>
              </a:spcBef>
              <a:buFont typeface="Wingdings" pitchFamily="2" charset="2"/>
              <a:buAutoNum type="arabicPeriod"/>
            </a:pPr>
            <a:r>
              <a:rPr lang="en-US" sz="2000">
                <a:solidFill>
                  <a:srgbClr val="333366"/>
                </a:solidFill>
                <a:latin typeface="Times New Roman" pitchFamily="18" charset="0"/>
              </a:rPr>
              <a:t>Det er asymmetrisk informasjon mellom ledelse og eiere </a:t>
            </a:r>
          </a:p>
          <a:p>
            <a:pPr marL="457200" indent="-457200" eaLnBrk="0" hangingPunct="0">
              <a:lnSpc>
                <a:spcPct val="90000"/>
              </a:lnSpc>
              <a:spcBef>
                <a:spcPct val="50000"/>
              </a:spcBef>
              <a:buFont typeface="Wingdings" pitchFamily="2" charset="2"/>
              <a:buAutoNum type="arabicPeriod"/>
            </a:pPr>
            <a:r>
              <a:rPr lang="en-US" sz="2000">
                <a:solidFill>
                  <a:srgbClr val="333366"/>
                </a:solidFill>
                <a:latin typeface="Times New Roman" pitchFamily="18" charset="0"/>
              </a:rPr>
              <a:t>Ledelse og eiere har ikke sammenfallende mål</a:t>
            </a:r>
          </a:p>
        </p:txBody>
      </p:sp>
      <p:sp>
        <p:nvSpPr>
          <p:cNvPr id="19459" name="Oval 1029"/>
          <p:cNvSpPr>
            <a:spLocks noChangeArrowheads="1"/>
          </p:cNvSpPr>
          <p:nvPr/>
        </p:nvSpPr>
        <p:spPr bwMode="auto">
          <a:xfrm>
            <a:off x="5111428" y="1615480"/>
            <a:ext cx="2984500" cy="381000"/>
          </a:xfrm>
          <a:prstGeom prst="ellipse">
            <a:avLst/>
          </a:prstGeom>
          <a:noFill/>
          <a:ln w="2857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9460" name="Rectangle 1030"/>
          <p:cNvSpPr>
            <a:spLocks noChangeArrowheads="1"/>
          </p:cNvSpPr>
          <p:nvPr/>
        </p:nvSpPr>
        <p:spPr bwMode="auto">
          <a:xfrm>
            <a:off x="552128" y="548680"/>
            <a:ext cx="5257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6. Interessekonflikter (agentteori)</a:t>
            </a:r>
          </a:p>
        </p:txBody>
      </p:sp>
      <p:sp>
        <p:nvSpPr>
          <p:cNvPr id="131079" name="Rectangle 1031"/>
          <p:cNvSpPr>
            <a:spLocks noChangeArrowheads="1"/>
          </p:cNvSpPr>
          <p:nvPr/>
        </p:nvSpPr>
        <p:spPr bwMode="auto">
          <a:xfrm>
            <a:off x="323528" y="3444280"/>
            <a:ext cx="8610600" cy="2895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457200" indent="-457200" eaLnBrk="0" hangingPunct="0">
              <a:lnSpc>
                <a:spcPct val="90000"/>
              </a:lnSpc>
              <a:spcBef>
                <a:spcPct val="10000"/>
              </a:spcBef>
              <a:buClr>
                <a:srgbClr val="CC0066"/>
              </a:buClr>
              <a:buFont typeface="Wingdings" pitchFamily="2" charset="2"/>
              <a:buChar char="Ø"/>
            </a:pPr>
            <a:r>
              <a:rPr lang="en-US" sz="1600">
                <a:solidFill>
                  <a:srgbClr val="E00070"/>
                </a:solidFill>
                <a:latin typeface="Times New Roman" pitchFamily="18" charset="0"/>
              </a:rPr>
              <a:t>	 </a:t>
            </a:r>
            <a:r>
              <a:rPr lang="en-US" sz="2000">
                <a:solidFill>
                  <a:srgbClr val="333366"/>
                </a:solidFill>
                <a:latin typeface="Times New Roman" pitchFamily="18" charset="0"/>
              </a:rPr>
              <a:t>Agentkostnader – reduksjon i selskapsverdi skapt av overforbruk     </a:t>
            </a:r>
          </a:p>
          <a:p>
            <a:pPr marL="457200" indent="-457200" eaLnBrk="0" hangingPunct="0">
              <a:lnSpc>
                <a:spcPct val="90000"/>
              </a:lnSpc>
              <a:spcBef>
                <a:spcPct val="10000"/>
              </a:spcBef>
              <a:buFont typeface="Wingdings" pitchFamily="2" charset="2"/>
              <a:buNone/>
            </a:pPr>
            <a:r>
              <a:rPr lang="en-US" sz="2000">
                <a:solidFill>
                  <a:srgbClr val="333366"/>
                </a:solidFill>
                <a:latin typeface="Times New Roman" pitchFamily="18" charset="0"/>
              </a:rPr>
              <a:t>		og ulønnsomme investeringer gjort i ledelsens, ikke eiernes, interesse</a:t>
            </a:r>
          </a:p>
          <a:p>
            <a:pPr marL="457200" indent="-457200" eaLnBrk="0" hangingPunct="0">
              <a:lnSpc>
                <a:spcPct val="90000"/>
              </a:lnSpc>
              <a:spcBef>
                <a:spcPct val="10000"/>
              </a:spcBef>
              <a:buFont typeface="Wingdings" pitchFamily="2" charset="2"/>
              <a:buNone/>
            </a:pPr>
            <a:endParaRPr lang="en-US" sz="2000">
              <a:solidFill>
                <a:srgbClr val="333366"/>
              </a:solidFill>
              <a:latin typeface="Times New Roman" pitchFamily="18" charset="0"/>
            </a:endParaRPr>
          </a:p>
          <a:p>
            <a:pPr marL="457200" indent="-457200" eaLnBrk="0" hangingPunct="0">
              <a:lnSpc>
                <a:spcPct val="90000"/>
              </a:lnSpc>
              <a:spcBef>
                <a:spcPct val="10000"/>
              </a:spcBef>
              <a:buClr>
                <a:srgbClr val="CC0066"/>
              </a:buClr>
              <a:buFont typeface="Wingdings" pitchFamily="2" charset="2"/>
              <a:buChar char="Ø"/>
            </a:pPr>
            <a:r>
              <a:rPr lang="en-US" sz="2000">
                <a:solidFill>
                  <a:srgbClr val="333366"/>
                </a:solidFill>
                <a:latin typeface="Times New Roman" pitchFamily="18" charset="0"/>
              </a:rPr>
              <a:t>	 Finansieringskilde for agentkostnader er fri kontantstrøm:	   </a:t>
            </a:r>
          </a:p>
          <a:p>
            <a:pPr marL="914400" lvl="1" indent="-457200" eaLnBrk="0" hangingPunct="0">
              <a:lnSpc>
                <a:spcPct val="90000"/>
              </a:lnSpc>
              <a:spcBef>
                <a:spcPct val="10000"/>
              </a:spcBef>
              <a:buFont typeface="Wingdings" pitchFamily="2" charset="2"/>
              <a:buNone/>
            </a:pPr>
            <a:r>
              <a:rPr lang="en-US" sz="2000">
                <a:solidFill>
                  <a:srgbClr val="333366"/>
                </a:solidFill>
                <a:latin typeface="Times New Roman" pitchFamily="18" charset="0"/>
              </a:rPr>
              <a:t>			   </a:t>
            </a:r>
            <a:r>
              <a:rPr lang="en-US" sz="2000" smtClean="0">
                <a:solidFill>
                  <a:srgbClr val="333366"/>
                </a:solidFill>
                <a:latin typeface="Times New Roman" pitchFamily="18" charset="0"/>
              </a:rPr>
              <a:t>Likvide </a:t>
            </a:r>
            <a:r>
              <a:rPr lang="en-US" sz="2000">
                <a:solidFill>
                  <a:srgbClr val="333366"/>
                </a:solidFill>
                <a:latin typeface="Times New Roman" pitchFamily="18" charset="0"/>
              </a:rPr>
              <a:t>eiendeler ved årets begynnelse</a:t>
            </a:r>
          </a:p>
          <a:p>
            <a:pPr marL="457200" indent="-457200" eaLnBrk="0" hangingPunct="0">
              <a:lnSpc>
                <a:spcPct val="90000"/>
              </a:lnSpc>
              <a:spcBef>
                <a:spcPct val="50000"/>
              </a:spcBef>
              <a:buFont typeface="Wingdings" pitchFamily="2" charset="2"/>
              <a:buNone/>
            </a:pPr>
            <a:r>
              <a:rPr lang="en-US" sz="2000">
                <a:solidFill>
                  <a:srgbClr val="333366"/>
                </a:solidFill>
                <a:latin typeface="Times New Roman" pitchFamily="18" charset="0"/>
              </a:rPr>
              <a:t>				+ KS fra driften etter skatt</a:t>
            </a:r>
          </a:p>
          <a:p>
            <a:pPr marL="457200" indent="-457200" eaLnBrk="0" hangingPunct="0">
              <a:lnSpc>
                <a:spcPct val="90000"/>
              </a:lnSpc>
              <a:spcBef>
                <a:spcPct val="50000"/>
              </a:spcBef>
              <a:buFont typeface="Wingdings" pitchFamily="2" charset="2"/>
              <a:buNone/>
            </a:pPr>
            <a:r>
              <a:rPr lang="en-US" sz="2000">
                <a:solidFill>
                  <a:srgbClr val="333366"/>
                </a:solidFill>
                <a:latin typeface="Times New Roman" pitchFamily="18" charset="0"/>
              </a:rPr>
              <a:t>				-  </a:t>
            </a:r>
            <a:r>
              <a:rPr lang="en-US" sz="2000" smtClean="0">
                <a:solidFill>
                  <a:srgbClr val="333366"/>
                </a:solidFill>
                <a:latin typeface="Times New Roman" pitchFamily="18" charset="0"/>
              </a:rPr>
              <a:t>Utbetaling </a:t>
            </a:r>
            <a:r>
              <a:rPr lang="en-US" sz="2000">
                <a:solidFill>
                  <a:srgbClr val="333366"/>
                </a:solidFill>
                <a:latin typeface="Times New Roman" pitchFamily="18" charset="0"/>
              </a:rPr>
              <a:t>til lønnsomme investeringer</a:t>
            </a:r>
          </a:p>
          <a:p>
            <a:pPr marL="457200" indent="-457200" eaLnBrk="0" hangingPunct="0">
              <a:lnSpc>
                <a:spcPct val="90000"/>
              </a:lnSpc>
              <a:spcBef>
                <a:spcPct val="50000"/>
              </a:spcBef>
              <a:buFont typeface="Wingdings" pitchFamily="2" charset="2"/>
              <a:buNone/>
            </a:pPr>
            <a:r>
              <a:rPr lang="en-US" sz="2000">
                <a:solidFill>
                  <a:srgbClr val="333366"/>
                </a:solidFill>
                <a:latin typeface="Times New Roman" pitchFamily="18" charset="0"/>
              </a:rPr>
              <a:t>				+ </a:t>
            </a:r>
            <a:r>
              <a:rPr lang="en-US" sz="2000" smtClean="0">
                <a:solidFill>
                  <a:srgbClr val="333366"/>
                </a:solidFill>
                <a:latin typeface="Times New Roman" pitchFamily="18" charset="0"/>
              </a:rPr>
              <a:t>Ubrukte </a:t>
            </a:r>
            <a:r>
              <a:rPr lang="en-US" sz="2000">
                <a:solidFill>
                  <a:srgbClr val="333366"/>
                </a:solidFill>
                <a:latin typeface="Times New Roman" pitchFamily="18" charset="0"/>
              </a:rPr>
              <a:t>lånetilsagn</a:t>
            </a:r>
          </a:p>
        </p:txBody>
      </p:sp>
      <p:sp>
        <p:nvSpPr>
          <p:cNvPr id="19462" name="Rectangle 1033"/>
          <p:cNvSpPr>
            <a:spLocks noChangeArrowheads="1"/>
          </p:cNvSpPr>
          <p:nvPr/>
        </p:nvSpPr>
        <p:spPr bwMode="auto">
          <a:xfrm>
            <a:off x="5200328" y="747118"/>
            <a:ext cx="3733800" cy="1477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eaLnBrk="0" hangingPunct="0">
              <a:lnSpc>
                <a:spcPct val="90000"/>
              </a:lnSpc>
              <a:spcBef>
                <a:spcPct val="50000"/>
              </a:spcBef>
              <a:buFont typeface="Wingdings" pitchFamily="2" charset="2"/>
              <a:buNone/>
            </a:pPr>
            <a:r>
              <a:rPr lang="en-US" sz="1400" b="1">
                <a:solidFill>
                  <a:srgbClr val="333366"/>
                </a:solidFill>
                <a:latin typeface="Times New Roman" pitchFamily="18" charset="0"/>
              </a:rPr>
              <a:t>Dividendepolitikk er irrelevant, men hva med:</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Likviditetseffekt?</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Signal om endret inntjening?</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Agentteori/interessekonflikter?</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Skatt?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1079"/>
                                        </p:tgtEl>
                                        <p:attrNameLst>
                                          <p:attrName>style.visibility</p:attrName>
                                        </p:attrNameLst>
                                      </p:cBhvr>
                                      <p:to>
                                        <p:strVal val="visible"/>
                                      </p:to>
                                    </p:set>
                                    <p:animEffect transition="in" filter="dissolve">
                                      <p:cBhvr>
                                        <p:cTn id="7" dur="500"/>
                                        <p:tgtEl>
                                          <p:spTgt spid="131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9"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ner.jpg"/>
          <p:cNvPicPr>
            <a:picLocks noChangeAspect="1"/>
          </p:cNvPicPr>
          <p:nvPr/>
        </p:nvPicPr>
        <p:blipFill>
          <a:blip r:embed="rId2" cstate="print"/>
          <a:stretch>
            <a:fillRect/>
          </a:stretch>
        </p:blipFill>
        <p:spPr>
          <a:xfrm>
            <a:off x="0" y="6414737"/>
            <a:ext cx="9144000" cy="443263"/>
          </a:xfrm>
          <a:prstGeom prst="rect">
            <a:avLst/>
          </a:prstGeom>
        </p:spPr>
      </p:pic>
      <p:sp>
        <p:nvSpPr>
          <p:cNvPr id="7" name="Rectangle 6"/>
          <p:cNvSpPr/>
          <p:nvPr/>
        </p:nvSpPr>
        <p:spPr>
          <a:xfrm>
            <a:off x="755576" y="2964258"/>
            <a:ext cx="4572000" cy="1126462"/>
          </a:xfrm>
          <a:prstGeom prst="rect">
            <a:avLst/>
          </a:prstGeom>
        </p:spPr>
        <p:txBody>
          <a:bodyPr>
            <a:spAutoFit/>
          </a:bodyPr>
          <a:lstStyle/>
          <a:p>
            <a:pPr>
              <a:spcBef>
                <a:spcPct val="10000"/>
              </a:spcBef>
            </a:pPr>
            <a:r>
              <a:rPr lang="nb-NO" sz="3200" b="1" dirty="0" smtClean="0">
                <a:latin typeface="Times New Roman" pitchFamily="18" charset="0"/>
              </a:rPr>
              <a:t> Kapittel 10:  Dividende</a:t>
            </a:r>
          </a:p>
          <a:p>
            <a:pPr>
              <a:spcBef>
                <a:spcPct val="10000"/>
              </a:spcBef>
            </a:pPr>
            <a:endParaRPr lang="nb-NO" sz="3200" b="1" dirty="0">
              <a:latin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4"/>
          <p:cNvSpPr>
            <a:spLocks noChangeArrowheads="1"/>
          </p:cNvSpPr>
          <p:nvPr/>
        </p:nvSpPr>
        <p:spPr bwMode="auto">
          <a:xfrm>
            <a:off x="848544" y="2238474"/>
            <a:ext cx="54864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2000">
                <a:solidFill>
                  <a:srgbClr val="333366"/>
                </a:solidFill>
                <a:latin typeface="Times New Roman" pitchFamily="18" charset="0"/>
              </a:rPr>
              <a:t>1.   Minimaliser fri kontantstrøm</a:t>
            </a:r>
          </a:p>
        </p:txBody>
      </p:sp>
      <p:sp>
        <p:nvSpPr>
          <p:cNvPr id="98311" name="Rectangle 7"/>
          <p:cNvSpPr>
            <a:spLocks noChangeArrowheads="1"/>
          </p:cNvSpPr>
          <p:nvPr/>
        </p:nvSpPr>
        <p:spPr bwMode="auto">
          <a:xfrm>
            <a:off x="848544" y="3381474"/>
            <a:ext cx="67818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2000">
                <a:solidFill>
                  <a:srgbClr val="333366"/>
                </a:solidFill>
                <a:latin typeface="Times New Roman" pitchFamily="18" charset="0"/>
              </a:rPr>
              <a:t>3.   Gå ofte til kapitalmarkedene etter ny egenkapital (oppdragende effekt, info må gis)</a:t>
            </a:r>
          </a:p>
        </p:txBody>
      </p:sp>
      <p:sp>
        <p:nvSpPr>
          <p:cNvPr id="98312" name="Rectangle 8"/>
          <p:cNvSpPr>
            <a:spLocks noChangeArrowheads="1"/>
          </p:cNvSpPr>
          <p:nvPr/>
        </p:nvSpPr>
        <p:spPr bwMode="auto">
          <a:xfrm>
            <a:off x="848544" y="2771874"/>
            <a:ext cx="74676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50000"/>
              </a:spcBef>
              <a:buFont typeface="Wingdings" pitchFamily="2" charset="2"/>
              <a:buNone/>
            </a:pPr>
            <a:r>
              <a:rPr lang="en-US" sz="2000">
                <a:solidFill>
                  <a:srgbClr val="333366"/>
                </a:solidFill>
                <a:latin typeface="Times New Roman" pitchFamily="18" charset="0"/>
              </a:rPr>
              <a:t>2.   Betal høy dividende</a:t>
            </a:r>
          </a:p>
        </p:txBody>
      </p:sp>
      <p:sp>
        <p:nvSpPr>
          <p:cNvPr id="20485" name="Oval 11"/>
          <p:cNvSpPr>
            <a:spLocks noChangeArrowheads="1"/>
          </p:cNvSpPr>
          <p:nvPr/>
        </p:nvSpPr>
        <p:spPr bwMode="auto">
          <a:xfrm>
            <a:off x="5026844" y="1705074"/>
            <a:ext cx="2984500" cy="381000"/>
          </a:xfrm>
          <a:prstGeom prst="ellipse">
            <a:avLst/>
          </a:prstGeom>
          <a:noFill/>
          <a:ln w="2857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0486" name="Rectangle 12"/>
          <p:cNvSpPr>
            <a:spLocks noChangeArrowheads="1"/>
          </p:cNvSpPr>
          <p:nvPr/>
        </p:nvSpPr>
        <p:spPr bwMode="auto">
          <a:xfrm>
            <a:off x="467544" y="841474"/>
            <a:ext cx="5257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6. Interessekonflikter (agentteori)      </a:t>
            </a:r>
          </a:p>
          <a:p>
            <a:r>
              <a:rPr lang="en-US" b="1">
                <a:solidFill>
                  <a:srgbClr val="333366"/>
                </a:solidFill>
                <a:latin typeface="Times New Roman" pitchFamily="18" charset="0"/>
              </a:rPr>
              <a:t>    (forts.)</a:t>
            </a:r>
          </a:p>
        </p:txBody>
      </p:sp>
      <p:sp>
        <p:nvSpPr>
          <p:cNvPr id="98317" name="Rectangle 13"/>
          <p:cNvSpPr>
            <a:spLocks noChangeArrowheads="1"/>
          </p:cNvSpPr>
          <p:nvPr/>
        </p:nvSpPr>
        <p:spPr bwMode="auto">
          <a:xfrm>
            <a:off x="848544" y="4905474"/>
            <a:ext cx="76962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457200" indent="-457200" eaLnBrk="0" hangingPunct="0">
              <a:lnSpc>
                <a:spcPct val="90000"/>
              </a:lnSpc>
              <a:spcBef>
                <a:spcPct val="10000"/>
              </a:spcBef>
              <a:buClr>
                <a:srgbClr val="CC0066"/>
              </a:buClr>
              <a:buFont typeface="Wingdings" pitchFamily="2" charset="2"/>
              <a:buChar char="Ø"/>
            </a:pPr>
            <a:r>
              <a:rPr lang="en-US" sz="2000">
                <a:solidFill>
                  <a:srgbClr val="333366"/>
                </a:solidFill>
                <a:latin typeface="Times New Roman" pitchFamily="18" charset="0"/>
              </a:rPr>
              <a:t>I signalteorien formidler høy dividende gode nyheter </a:t>
            </a:r>
            <a:r>
              <a:rPr lang="en-US" sz="2000" u="sng">
                <a:solidFill>
                  <a:srgbClr val="333366"/>
                </a:solidFill>
                <a:latin typeface="Times New Roman" pitchFamily="18" charset="0"/>
              </a:rPr>
              <a:t>om noe annet</a:t>
            </a:r>
          </a:p>
          <a:p>
            <a:pPr marL="457200" indent="-457200" eaLnBrk="0" hangingPunct="0">
              <a:lnSpc>
                <a:spcPct val="90000"/>
              </a:lnSpc>
              <a:spcBef>
                <a:spcPct val="10000"/>
              </a:spcBef>
              <a:buFont typeface="Wingdings" pitchFamily="2" charset="2"/>
              <a:buNone/>
            </a:pPr>
            <a:r>
              <a:rPr lang="en-US" sz="2000">
                <a:solidFill>
                  <a:srgbClr val="333366"/>
                </a:solidFill>
                <a:latin typeface="Times New Roman" pitchFamily="18" charset="0"/>
              </a:rPr>
              <a:t>       </a:t>
            </a:r>
          </a:p>
        </p:txBody>
      </p:sp>
      <p:sp>
        <p:nvSpPr>
          <p:cNvPr id="98319" name="Rectangle 15"/>
          <p:cNvSpPr>
            <a:spLocks noChangeArrowheads="1"/>
          </p:cNvSpPr>
          <p:nvPr/>
        </p:nvSpPr>
        <p:spPr bwMode="auto">
          <a:xfrm>
            <a:off x="848544" y="5667474"/>
            <a:ext cx="76962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457200" indent="-457200" eaLnBrk="0" hangingPunct="0">
              <a:lnSpc>
                <a:spcPct val="90000"/>
              </a:lnSpc>
              <a:spcBef>
                <a:spcPct val="10000"/>
              </a:spcBef>
              <a:buClr>
                <a:srgbClr val="CC0066"/>
              </a:buClr>
              <a:buFont typeface="Wingdings" pitchFamily="2" charset="2"/>
              <a:buChar char="Ø"/>
            </a:pPr>
            <a:r>
              <a:rPr lang="en-US" sz="2000">
                <a:solidFill>
                  <a:srgbClr val="333366"/>
                </a:solidFill>
                <a:latin typeface="Times New Roman" pitchFamily="18" charset="0"/>
              </a:rPr>
              <a:t>I agentteorien er høy dividende gode nyheter </a:t>
            </a:r>
            <a:r>
              <a:rPr lang="en-US" sz="2000" u="sng">
                <a:solidFill>
                  <a:srgbClr val="333366"/>
                </a:solidFill>
                <a:latin typeface="Times New Roman" pitchFamily="18" charset="0"/>
              </a:rPr>
              <a:t>i seg selv</a:t>
            </a:r>
          </a:p>
        </p:txBody>
      </p:sp>
      <p:sp>
        <p:nvSpPr>
          <p:cNvPr id="20489" name="Rectangle 16"/>
          <p:cNvSpPr>
            <a:spLocks noChangeArrowheads="1"/>
          </p:cNvSpPr>
          <p:nvPr/>
        </p:nvSpPr>
        <p:spPr bwMode="auto">
          <a:xfrm>
            <a:off x="5115744" y="836712"/>
            <a:ext cx="3733800" cy="1477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eaLnBrk="0" hangingPunct="0">
              <a:lnSpc>
                <a:spcPct val="90000"/>
              </a:lnSpc>
              <a:spcBef>
                <a:spcPct val="50000"/>
              </a:spcBef>
              <a:buFont typeface="Wingdings" pitchFamily="2" charset="2"/>
              <a:buNone/>
            </a:pPr>
            <a:r>
              <a:rPr lang="en-US" sz="1400" b="1">
                <a:solidFill>
                  <a:srgbClr val="333366"/>
                </a:solidFill>
                <a:latin typeface="Times New Roman" pitchFamily="18" charset="0"/>
              </a:rPr>
              <a:t>Dividendepolitikk er irrelevant, men hva med:</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Likviditetseffekt?</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Signal om endret inntjening?</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Agentteori/interessekonflikter?</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Skatt?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8308"/>
                                        </p:tgtEl>
                                        <p:attrNameLst>
                                          <p:attrName>style.visibility</p:attrName>
                                        </p:attrNameLst>
                                      </p:cBhvr>
                                      <p:to>
                                        <p:strVal val="visible"/>
                                      </p:to>
                                    </p:set>
                                    <p:animEffect transition="in" filter="dissolve">
                                      <p:cBhvr>
                                        <p:cTn id="7" dur="500"/>
                                        <p:tgtEl>
                                          <p:spTgt spid="983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8312"/>
                                        </p:tgtEl>
                                        <p:attrNameLst>
                                          <p:attrName>style.visibility</p:attrName>
                                        </p:attrNameLst>
                                      </p:cBhvr>
                                      <p:to>
                                        <p:strVal val="visible"/>
                                      </p:to>
                                    </p:set>
                                    <p:animEffect transition="in" filter="dissolve">
                                      <p:cBhvr>
                                        <p:cTn id="12" dur="500"/>
                                        <p:tgtEl>
                                          <p:spTgt spid="983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8311"/>
                                        </p:tgtEl>
                                        <p:attrNameLst>
                                          <p:attrName>style.visibility</p:attrName>
                                        </p:attrNameLst>
                                      </p:cBhvr>
                                      <p:to>
                                        <p:strVal val="visible"/>
                                      </p:to>
                                    </p:set>
                                    <p:animEffect transition="in" filter="dissolve">
                                      <p:cBhvr>
                                        <p:cTn id="17" dur="500"/>
                                        <p:tgtEl>
                                          <p:spTgt spid="983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8317"/>
                                        </p:tgtEl>
                                        <p:attrNameLst>
                                          <p:attrName>style.visibility</p:attrName>
                                        </p:attrNameLst>
                                      </p:cBhvr>
                                      <p:to>
                                        <p:strVal val="visible"/>
                                      </p:to>
                                    </p:set>
                                    <p:animEffect transition="in" filter="dissolve">
                                      <p:cBhvr>
                                        <p:cTn id="22" dur="500"/>
                                        <p:tgtEl>
                                          <p:spTgt spid="983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8319"/>
                                        </p:tgtEl>
                                        <p:attrNameLst>
                                          <p:attrName>style.visibility</p:attrName>
                                        </p:attrNameLst>
                                      </p:cBhvr>
                                      <p:to>
                                        <p:strVal val="visible"/>
                                      </p:to>
                                    </p:set>
                                    <p:animEffect transition="in" filter="dissolve">
                                      <p:cBhvr>
                                        <p:cTn id="27" dur="500"/>
                                        <p:tgtEl>
                                          <p:spTgt spid="98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8" grpId="0" autoUpdateAnimBg="0"/>
      <p:bldP spid="98311" grpId="0" autoUpdateAnimBg="0"/>
      <p:bldP spid="98312" grpId="0" autoUpdateAnimBg="0"/>
      <p:bldP spid="98317" grpId="0" autoUpdateAnimBg="0"/>
      <p:bldP spid="98319"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p:cNvSpPr>
          <p:nvPr/>
        </p:nvSpPr>
        <p:spPr bwMode="auto">
          <a:xfrm>
            <a:off x="780852" y="4058072"/>
            <a:ext cx="4191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Alt. II: Tilbakeholdt overskudd</a:t>
            </a:r>
          </a:p>
        </p:txBody>
      </p:sp>
      <p:sp>
        <p:nvSpPr>
          <p:cNvPr id="100355" name="Rectangle 3"/>
          <p:cNvSpPr>
            <a:spLocks noChangeArrowheads="1"/>
          </p:cNvSpPr>
          <p:nvPr/>
        </p:nvSpPr>
        <p:spPr bwMode="auto">
          <a:xfrm>
            <a:off x="780852" y="4972472"/>
            <a:ext cx="4597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latin typeface="Times New Roman" pitchFamily="18" charset="0"/>
              </a:rPr>
              <a:t>KE</a:t>
            </a:r>
            <a:r>
              <a:rPr lang="en-US" sz="2000" baseline="-25000">
                <a:solidFill>
                  <a:srgbClr val="333366"/>
                </a:solidFill>
                <a:latin typeface="Times New Roman" pitchFamily="18" charset="0"/>
              </a:rPr>
              <a:t>u</a:t>
            </a:r>
            <a:r>
              <a:rPr lang="en-US" sz="2000">
                <a:solidFill>
                  <a:srgbClr val="333366"/>
                </a:solidFill>
                <a:latin typeface="Times New Roman" pitchFamily="18" charset="0"/>
              </a:rPr>
              <a:t> = (OFRS – r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 PG)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 (1 – s</a:t>
            </a:r>
            <a:r>
              <a:rPr lang="en-US" sz="2000" baseline="-25000">
                <a:solidFill>
                  <a:srgbClr val="333366"/>
                </a:solidFill>
                <a:latin typeface="Times New Roman" pitchFamily="18" charset="0"/>
              </a:rPr>
              <a:t>B</a:t>
            </a:r>
            <a:r>
              <a:rPr lang="en-US" sz="2000">
                <a:solidFill>
                  <a:srgbClr val="333366"/>
                </a:solidFill>
                <a:latin typeface="Times New Roman" pitchFamily="18" charset="0"/>
              </a:rPr>
              <a:t>)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(1 - s</a:t>
            </a:r>
            <a:r>
              <a:rPr lang="en-US" sz="2000" baseline="-25000">
                <a:solidFill>
                  <a:srgbClr val="333366"/>
                </a:solidFill>
                <a:latin typeface="Times New Roman" pitchFamily="18" charset="0"/>
              </a:rPr>
              <a:t>Eg</a:t>
            </a:r>
            <a:r>
              <a:rPr lang="en-US" sz="2000">
                <a:solidFill>
                  <a:srgbClr val="333366"/>
                </a:solidFill>
                <a:latin typeface="Times New Roman" pitchFamily="18" charset="0"/>
              </a:rPr>
              <a:t>)</a:t>
            </a:r>
          </a:p>
        </p:txBody>
      </p:sp>
      <p:sp>
        <p:nvSpPr>
          <p:cNvPr id="100356" name="Rectangle 4"/>
          <p:cNvSpPr>
            <a:spLocks noChangeArrowheads="1"/>
          </p:cNvSpPr>
          <p:nvPr/>
        </p:nvSpPr>
        <p:spPr bwMode="auto">
          <a:xfrm>
            <a:off x="780852" y="4515272"/>
            <a:ext cx="28194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Eiernes kontantstrøm:</a:t>
            </a:r>
          </a:p>
        </p:txBody>
      </p:sp>
      <p:sp>
        <p:nvSpPr>
          <p:cNvPr id="100357" name="Rectangle 5"/>
          <p:cNvSpPr>
            <a:spLocks noChangeArrowheads="1"/>
          </p:cNvSpPr>
          <p:nvPr/>
        </p:nvSpPr>
        <p:spPr bwMode="auto">
          <a:xfrm>
            <a:off x="780852" y="5886872"/>
            <a:ext cx="678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latin typeface="Times New Roman" pitchFamily="18" charset="0"/>
              </a:rPr>
              <a:t>KT</a:t>
            </a:r>
            <a:r>
              <a:rPr lang="en-US" sz="2000" baseline="-25000">
                <a:solidFill>
                  <a:srgbClr val="333366"/>
                </a:solidFill>
                <a:latin typeface="Times New Roman" pitchFamily="18" charset="0"/>
              </a:rPr>
              <a:t>u</a:t>
            </a:r>
            <a:r>
              <a:rPr lang="en-US" sz="2000">
                <a:solidFill>
                  <a:srgbClr val="333366"/>
                </a:solidFill>
                <a:latin typeface="Times New Roman" pitchFamily="18" charset="0"/>
              </a:rPr>
              <a:t> = (OFRS – r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 PG)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 (1 – s</a:t>
            </a:r>
            <a:r>
              <a:rPr lang="en-US" sz="2000" baseline="-25000">
                <a:solidFill>
                  <a:srgbClr val="333366"/>
                </a:solidFill>
                <a:latin typeface="Times New Roman" pitchFamily="18" charset="0"/>
              </a:rPr>
              <a:t>B</a:t>
            </a:r>
            <a:r>
              <a:rPr lang="en-US" sz="2000">
                <a:solidFill>
                  <a:srgbClr val="333366"/>
                </a:solidFill>
                <a:latin typeface="Times New Roman" pitchFamily="18" charset="0"/>
              </a:rPr>
              <a:t>)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(1 - s</a:t>
            </a:r>
            <a:r>
              <a:rPr lang="en-US" sz="2000" baseline="-25000">
                <a:solidFill>
                  <a:srgbClr val="333366"/>
                </a:solidFill>
                <a:latin typeface="Times New Roman" pitchFamily="18" charset="0"/>
              </a:rPr>
              <a:t>Eg</a:t>
            </a:r>
            <a:r>
              <a:rPr lang="en-US" sz="2000">
                <a:solidFill>
                  <a:srgbClr val="333366"/>
                </a:solidFill>
                <a:latin typeface="Times New Roman" pitchFamily="18" charset="0"/>
              </a:rPr>
              <a:t>) + r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 PG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(1 – s</a:t>
            </a:r>
            <a:r>
              <a:rPr lang="en-US" sz="2000" baseline="-25000">
                <a:solidFill>
                  <a:srgbClr val="333366"/>
                </a:solidFill>
                <a:latin typeface="Times New Roman" pitchFamily="18" charset="0"/>
              </a:rPr>
              <a:t>K</a:t>
            </a:r>
            <a:r>
              <a:rPr lang="en-US" sz="2000">
                <a:solidFill>
                  <a:srgbClr val="333366"/>
                </a:solidFill>
                <a:latin typeface="Times New Roman" pitchFamily="18" charset="0"/>
              </a:rPr>
              <a:t>)</a:t>
            </a:r>
          </a:p>
          <a:p>
            <a:pPr marL="342900" indent="-342900" eaLnBrk="0" hangingPunct="0">
              <a:spcBef>
                <a:spcPct val="20000"/>
              </a:spcBef>
              <a:buFont typeface="Wingdings" pitchFamily="2" charset="2"/>
              <a:buNone/>
            </a:pPr>
            <a:endParaRPr lang="en-US" sz="2000">
              <a:solidFill>
                <a:srgbClr val="333366"/>
              </a:solidFill>
              <a:latin typeface="Times New Roman" pitchFamily="18" charset="0"/>
            </a:endParaRPr>
          </a:p>
        </p:txBody>
      </p:sp>
      <p:sp>
        <p:nvSpPr>
          <p:cNvPr id="21510" name="Rectangle 7"/>
          <p:cNvSpPr>
            <a:spLocks noChangeArrowheads="1"/>
          </p:cNvSpPr>
          <p:nvPr/>
        </p:nvSpPr>
        <p:spPr bwMode="auto">
          <a:xfrm>
            <a:off x="780852" y="1772072"/>
            <a:ext cx="36576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Alt. I: Utbetalt overskudd</a:t>
            </a:r>
          </a:p>
        </p:txBody>
      </p:sp>
      <p:sp>
        <p:nvSpPr>
          <p:cNvPr id="21511" name="Rectangle 8"/>
          <p:cNvSpPr>
            <a:spLocks noChangeArrowheads="1"/>
          </p:cNvSpPr>
          <p:nvPr/>
        </p:nvSpPr>
        <p:spPr bwMode="auto">
          <a:xfrm>
            <a:off x="780852" y="2610272"/>
            <a:ext cx="67056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latin typeface="Times New Roman" pitchFamily="18" charset="0"/>
              </a:rPr>
              <a:t>KT</a:t>
            </a:r>
            <a:r>
              <a:rPr lang="en-US" sz="2000" baseline="-25000">
                <a:solidFill>
                  <a:srgbClr val="333366"/>
                </a:solidFill>
                <a:latin typeface="Times New Roman" pitchFamily="18" charset="0"/>
              </a:rPr>
              <a:t>d</a:t>
            </a:r>
            <a:r>
              <a:rPr lang="en-US" sz="2000">
                <a:solidFill>
                  <a:srgbClr val="333366"/>
                </a:solidFill>
                <a:latin typeface="Times New Roman" pitchFamily="18" charset="0"/>
              </a:rPr>
              <a:t> = (OFRS – r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 PG)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 (1 – s</a:t>
            </a:r>
            <a:r>
              <a:rPr lang="en-US" sz="2000" baseline="-25000">
                <a:solidFill>
                  <a:srgbClr val="333366"/>
                </a:solidFill>
                <a:latin typeface="Times New Roman" pitchFamily="18" charset="0"/>
              </a:rPr>
              <a:t>B</a:t>
            </a:r>
            <a:r>
              <a:rPr lang="en-US" sz="2000">
                <a:solidFill>
                  <a:srgbClr val="333366"/>
                </a:solidFill>
                <a:latin typeface="Times New Roman" pitchFamily="18" charset="0"/>
              </a:rPr>
              <a:t>)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(1 - s</a:t>
            </a:r>
            <a:r>
              <a:rPr lang="en-US" sz="2000" baseline="-25000">
                <a:solidFill>
                  <a:srgbClr val="333366"/>
                </a:solidFill>
                <a:latin typeface="Times New Roman" pitchFamily="18" charset="0"/>
              </a:rPr>
              <a:t>Ed</a:t>
            </a:r>
            <a:r>
              <a:rPr lang="en-US" sz="2000">
                <a:solidFill>
                  <a:srgbClr val="333366"/>
                </a:solidFill>
                <a:latin typeface="Times New Roman" pitchFamily="18" charset="0"/>
              </a:rPr>
              <a:t>) + r </a:t>
            </a:r>
            <a:r>
              <a:rPr lang="en-US" sz="2000" b="1" baseline="30000">
                <a:solidFill>
                  <a:srgbClr val="333366"/>
                </a:solidFill>
                <a:latin typeface="Times New Roman" pitchFamily="18" charset="0"/>
              </a:rPr>
              <a:t>.</a:t>
            </a:r>
            <a:r>
              <a:rPr lang="en-US" sz="2000">
                <a:solidFill>
                  <a:srgbClr val="333366"/>
                </a:solidFill>
                <a:latin typeface="Times New Roman" pitchFamily="18" charset="0"/>
              </a:rPr>
              <a:t> PG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(1 – s</a:t>
            </a:r>
            <a:r>
              <a:rPr lang="en-US" sz="2000" baseline="-25000">
                <a:solidFill>
                  <a:srgbClr val="333366"/>
                </a:solidFill>
                <a:latin typeface="Times New Roman" pitchFamily="18" charset="0"/>
              </a:rPr>
              <a:t>K</a:t>
            </a:r>
            <a:r>
              <a:rPr lang="en-US" sz="2000">
                <a:solidFill>
                  <a:srgbClr val="333366"/>
                </a:solidFill>
                <a:latin typeface="Times New Roman" pitchFamily="18" charset="0"/>
              </a:rPr>
              <a:t>)</a:t>
            </a:r>
          </a:p>
          <a:p>
            <a:pPr marL="342900" indent="-342900" eaLnBrk="0" hangingPunct="0">
              <a:spcBef>
                <a:spcPct val="20000"/>
              </a:spcBef>
              <a:buFont typeface="Wingdings" pitchFamily="2" charset="2"/>
              <a:buNone/>
            </a:pPr>
            <a:endParaRPr lang="en-US" sz="2000">
              <a:solidFill>
                <a:srgbClr val="333366"/>
              </a:solidFill>
              <a:latin typeface="Times New Roman" pitchFamily="18" charset="0"/>
            </a:endParaRPr>
          </a:p>
        </p:txBody>
      </p:sp>
      <p:sp>
        <p:nvSpPr>
          <p:cNvPr id="21512" name="Rectangle 9"/>
          <p:cNvSpPr>
            <a:spLocks noChangeArrowheads="1"/>
          </p:cNvSpPr>
          <p:nvPr/>
        </p:nvSpPr>
        <p:spPr bwMode="auto">
          <a:xfrm>
            <a:off x="780852" y="2203872"/>
            <a:ext cx="69342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Eiernes og kreditorenes samlede kontantstrøm etter all skatt:</a:t>
            </a:r>
          </a:p>
        </p:txBody>
      </p:sp>
      <p:sp>
        <p:nvSpPr>
          <p:cNvPr id="21513" name="Rectangle 17"/>
          <p:cNvSpPr>
            <a:spLocks noChangeArrowheads="1"/>
          </p:cNvSpPr>
          <p:nvPr/>
        </p:nvSpPr>
        <p:spPr bwMode="auto">
          <a:xfrm>
            <a:off x="539552" y="476672"/>
            <a:ext cx="43434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7. Skattekonsekvenser</a:t>
            </a:r>
          </a:p>
        </p:txBody>
      </p:sp>
      <p:sp>
        <p:nvSpPr>
          <p:cNvPr id="21514" name="Oval 22"/>
          <p:cNvSpPr>
            <a:spLocks noChangeArrowheads="1"/>
          </p:cNvSpPr>
          <p:nvPr/>
        </p:nvSpPr>
        <p:spPr bwMode="auto">
          <a:xfrm>
            <a:off x="5505252" y="1848272"/>
            <a:ext cx="1295400" cy="381000"/>
          </a:xfrm>
          <a:prstGeom prst="ellipse">
            <a:avLst/>
          </a:prstGeom>
          <a:noFill/>
          <a:ln w="28575">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00375" name="Rectangle 23"/>
          <p:cNvSpPr>
            <a:spLocks noChangeArrowheads="1"/>
          </p:cNvSpPr>
          <p:nvPr/>
        </p:nvSpPr>
        <p:spPr bwMode="auto">
          <a:xfrm>
            <a:off x="780852" y="5429672"/>
            <a:ext cx="71755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Eiernes og kreditorenes samlede kontantstrøm etter all skatt:</a:t>
            </a:r>
          </a:p>
        </p:txBody>
      </p:sp>
      <p:sp>
        <p:nvSpPr>
          <p:cNvPr id="100376" name="Rectangle 24"/>
          <p:cNvSpPr>
            <a:spLocks noChangeArrowheads="1"/>
          </p:cNvSpPr>
          <p:nvPr/>
        </p:nvSpPr>
        <p:spPr bwMode="auto">
          <a:xfrm>
            <a:off x="5721152" y="3524672"/>
            <a:ext cx="3657600" cy="1676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s</a:t>
            </a:r>
            <a:r>
              <a:rPr lang="en-US" sz="2000" baseline="-25000">
                <a:solidFill>
                  <a:srgbClr val="333366"/>
                </a:solidFill>
                <a:latin typeface="Times New Roman" pitchFamily="18" charset="0"/>
              </a:rPr>
              <a:t>B  </a:t>
            </a:r>
            <a:r>
              <a:rPr lang="en-US" sz="2000">
                <a:solidFill>
                  <a:srgbClr val="333366"/>
                </a:solidFill>
                <a:latin typeface="Times New Roman" pitchFamily="18" charset="0"/>
              </a:rPr>
              <a:t>= bedriftsskattesats</a:t>
            </a: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s</a:t>
            </a:r>
            <a:r>
              <a:rPr lang="en-US" sz="2000" baseline="-25000">
                <a:solidFill>
                  <a:srgbClr val="333366"/>
                </a:solidFill>
                <a:latin typeface="Times New Roman" pitchFamily="18" charset="0"/>
              </a:rPr>
              <a:t>Ed </a:t>
            </a:r>
            <a:r>
              <a:rPr lang="en-US" sz="2000">
                <a:solidFill>
                  <a:srgbClr val="333366"/>
                </a:solidFill>
                <a:latin typeface="Times New Roman" pitchFamily="18" charset="0"/>
              </a:rPr>
              <a:t>= dividendeskattesats</a:t>
            </a: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s</a:t>
            </a:r>
            <a:r>
              <a:rPr lang="en-US" sz="2000" baseline="-25000">
                <a:solidFill>
                  <a:srgbClr val="333366"/>
                </a:solidFill>
                <a:latin typeface="Times New Roman" pitchFamily="18" charset="0"/>
              </a:rPr>
              <a:t>Eg  </a:t>
            </a:r>
            <a:r>
              <a:rPr lang="en-US" sz="2000">
                <a:solidFill>
                  <a:srgbClr val="333366"/>
                </a:solidFill>
                <a:latin typeface="Times New Roman" pitchFamily="18" charset="0"/>
              </a:rPr>
              <a:t>= kursgevinstskattesats</a:t>
            </a: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s</a:t>
            </a:r>
            <a:r>
              <a:rPr lang="en-US" sz="2000" baseline="-25000">
                <a:solidFill>
                  <a:srgbClr val="333366"/>
                </a:solidFill>
                <a:latin typeface="Times New Roman" pitchFamily="18" charset="0"/>
              </a:rPr>
              <a:t>K  </a:t>
            </a:r>
            <a:r>
              <a:rPr lang="en-US" sz="2000">
                <a:solidFill>
                  <a:srgbClr val="333366"/>
                </a:solidFill>
                <a:latin typeface="Times New Roman" pitchFamily="18" charset="0"/>
              </a:rPr>
              <a:t>= kreditorskattesats</a:t>
            </a:r>
          </a:p>
        </p:txBody>
      </p:sp>
      <p:sp>
        <p:nvSpPr>
          <p:cNvPr id="100377" name="AutoShape 25"/>
          <p:cNvSpPr>
            <a:spLocks/>
          </p:cNvSpPr>
          <p:nvPr/>
        </p:nvSpPr>
        <p:spPr bwMode="auto">
          <a:xfrm rot="-5400000">
            <a:off x="3219252" y="1276772"/>
            <a:ext cx="228600" cy="3505200"/>
          </a:xfrm>
          <a:prstGeom prst="leftBrace">
            <a:avLst>
              <a:gd name="adj1" fmla="val 127778"/>
              <a:gd name="adj2" fmla="val 50000"/>
            </a:avLst>
          </a:prstGeom>
          <a:noFill/>
          <a:ln w="31750">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00378" name="AutoShape 26"/>
          <p:cNvSpPr>
            <a:spLocks/>
          </p:cNvSpPr>
          <p:nvPr/>
        </p:nvSpPr>
        <p:spPr bwMode="auto">
          <a:xfrm rot="-5400000">
            <a:off x="6038652" y="2305472"/>
            <a:ext cx="228600" cy="1447800"/>
          </a:xfrm>
          <a:prstGeom prst="leftBrace">
            <a:avLst>
              <a:gd name="adj1" fmla="val 52778"/>
              <a:gd name="adj2" fmla="val 50000"/>
            </a:avLst>
          </a:prstGeom>
          <a:noFill/>
          <a:ln w="31750">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00379" name="Rectangle 27"/>
          <p:cNvSpPr>
            <a:spLocks noChangeArrowheads="1"/>
          </p:cNvSpPr>
          <p:nvPr/>
        </p:nvSpPr>
        <p:spPr bwMode="auto">
          <a:xfrm>
            <a:off x="2838252" y="3143672"/>
            <a:ext cx="17526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Til eierne</a:t>
            </a:r>
          </a:p>
        </p:txBody>
      </p:sp>
      <p:sp>
        <p:nvSpPr>
          <p:cNvPr id="100380" name="Rectangle 28"/>
          <p:cNvSpPr>
            <a:spLocks noChangeArrowheads="1"/>
          </p:cNvSpPr>
          <p:nvPr/>
        </p:nvSpPr>
        <p:spPr bwMode="auto">
          <a:xfrm>
            <a:off x="5276652" y="3143672"/>
            <a:ext cx="17526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Til kreditorene</a:t>
            </a:r>
          </a:p>
        </p:txBody>
      </p:sp>
      <p:sp>
        <p:nvSpPr>
          <p:cNvPr id="21521" name="Rectangle 29"/>
          <p:cNvSpPr>
            <a:spLocks noChangeArrowheads="1"/>
          </p:cNvSpPr>
          <p:nvPr/>
        </p:nvSpPr>
        <p:spPr bwMode="auto">
          <a:xfrm>
            <a:off x="5187752" y="700510"/>
            <a:ext cx="3733800" cy="1477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eaLnBrk="0" hangingPunct="0">
              <a:lnSpc>
                <a:spcPct val="90000"/>
              </a:lnSpc>
              <a:spcBef>
                <a:spcPct val="50000"/>
              </a:spcBef>
              <a:buFont typeface="Wingdings" pitchFamily="2" charset="2"/>
              <a:buNone/>
            </a:pPr>
            <a:r>
              <a:rPr lang="en-US" sz="1400" b="1">
                <a:solidFill>
                  <a:srgbClr val="333366"/>
                </a:solidFill>
                <a:latin typeface="Times New Roman" pitchFamily="18" charset="0"/>
              </a:rPr>
              <a:t>Dividendepolitikk er irrelevant, men hva med:</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Likviditetseffekt?</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Signal om endret inntjening?</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Agentteori/interessekonflikter?</a:t>
            </a:r>
          </a:p>
          <a:p>
            <a:pPr marL="457200" indent="-457200" eaLnBrk="0" hangingPunct="0">
              <a:lnSpc>
                <a:spcPct val="90000"/>
              </a:lnSpc>
              <a:spcBef>
                <a:spcPct val="50000"/>
              </a:spcBef>
              <a:buFont typeface="Wingdings" pitchFamily="2" charset="2"/>
              <a:buAutoNum type="alphaLcParenR"/>
            </a:pPr>
            <a:r>
              <a:rPr lang="en-US" sz="1400">
                <a:solidFill>
                  <a:srgbClr val="333366"/>
                </a:solidFill>
                <a:latin typeface="Times New Roman" pitchFamily="18" charset="0"/>
              </a:rPr>
              <a:t>Skatt?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0377"/>
                                        </p:tgtEl>
                                        <p:attrNameLst>
                                          <p:attrName>style.visibility</p:attrName>
                                        </p:attrNameLst>
                                      </p:cBhvr>
                                      <p:to>
                                        <p:strVal val="visible"/>
                                      </p:to>
                                    </p:set>
                                    <p:animEffect transition="in" filter="dissolve">
                                      <p:cBhvr>
                                        <p:cTn id="7" dur="500"/>
                                        <p:tgtEl>
                                          <p:spTgt spid="100377"/>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00379"/>
                                        </p:tgtEl>
                                        <p:attrNameLst>
                                          <p:attrName>style.visibility</p:attrName>
                                        </p:attrNameLst>
                                      </p:cBhvr>
                                      <p:to>
                                        <p:strVal val="visible"/>
                                      </p:to>
                                    </p:set>
                                    <p:animEffect transition="in" filter="dissolve">
                                      <p:cBhvr>
                                        <p:cTn id="11" dur="500"/>
                                        <p:tgtEl>
                                          <p:spTgt spid="10037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100378"/>
                                        </p:tgtEl>
                                        <p:attrNameLst>
                                          <p:attrName>style.visibility</p:attrName>
                                        </p:attrNameLst>
                                      </p:cBhvr>
                                      <p:to>
                                        <p:strVal val="visible"/>
                                      </p:to>
                                    </p:set>
                                    <p:animEffect transition="in" filter="dissolve">
                                      <p:cBhvr>
                                        <p:cTn id="16" dur="500"/>
                                        <p:tgtEl>
                                          <p:spTgt spid="100378"/>
                                        </p:tgtEl>
                                      </p:cBhvr>
                                    </p:animEffect>
                                  </p:childTnLst>
                                </p:cTn>
                              </p:par>
                            </p:childTnLst>
                          </p:cTn>
                        </p:par>
                        <p:par>
                          <p:cTn id="17" fill="hold" nodeType="afterGroup">
                            <p:stCondLst>
                              <p:cond delay="500"/>
                            </p:stCondLst>
                            <p:childTnLst>
                              <p:par>
                                <p:cTn id="18" presetID="9" presetClass="entr" presetSubtype="0" fill="hold" grpId="0" nodeType="afterEffect">
                                  <p:stCondLst>
                                    <p:cond delay="0"/>
                                  </p:stCondLst>
                                  <p:childTnLst>
                                    <p:set>
                                      <p:cBhvr>
                                        <p:cTn id="19" dur="1" fill="hold">
                                          <p:stCondLst>
                                            <p:cond delay="0"/>
                                          </p:stCondLst>
                                        </p:cTn>
                                        <p:tgtEl>
                                          <p:spTgt spid="100380"/>
                                        </p:tgtEl>
                                        <p:attrNameLst>
                                          <p:attrName>style.visibility</p:attrName>
                                        </p:attrNameLst>
                                      </p:cBhvr>
                                      <p:to>
                                        <p:strVal val="visible"/>
                                      </p:to>
                                    </p:set>
                                    <p:animEffect transition="in" filter="dissolve">
                                      <p:cBhvr>
                                        <p:cTn id="20" dur="500"/>
                                        <p:tgtEl>
                                          <p:spTgt spid="100380"/>
                                        </p:tgtEl>
                                      </p:cBhvr>
                                    </p:animEffect>
                                  </p:childTnLst>
                                </p:cTn>
                              </p:par>
                            </p:childTnLst>
                          </p:cTn>
                        </p:par>
                        <p:par>
                          <p:cTn id="21" fill="hold" nodeType="afterGroup">
                            <p:stCondLst>
                              <p:cond delay="1000"/>
                            </p:stCondLst>
                            <p:childTnLst>
                              <p:par>
                                <p:cTn id="22" presetID="9" presetClass="entr" presetSubtype="0" fill="hold" grpId="0" nodeType="afterEffect">
                                  <p:stCondLst>
                                    <p:cond delay="0"/>
                                  </p:stCondLst>
                                  <p:childTnLst>
                                    <p:set>
                                      <p:cBhvr>
                                        <p:cTn id="23" dur="1" fill="hold">
                                          <p:stCondLst>
                                            <p:cond delay="0"/>
                                          </p:stCondLst>
                                        </p:cTn>
                                        <p:tgtEl>
                                          <p:spTgt spid="100376"/>
                                        </p:tgtEl>
                                        <p:attrNameLst>
                                          <p:attrName>style.visibility</p:attrName>
                                        </p:attrNameLst>
                                      </p:cBhvr>
                                      <p:to>
                                        <p:strVal val="visible"/>
                                      </p:to>
                                    </p:set>
                                    <p:animEffect transition="in" filter="dissolve">
                                      <p:cBhvr>
                                        <p:cTn id="24" dur="500"/>
                                        <p:tgtEl>
                                          <p:spTgt spid="10037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00354"/>
                                        </p:tgtEl>
                                        <p:attrNameLst>
                                          <p:attrName>style.visibility</p:attrName>
                                        </p:attrNameLst>
                                      </p:cBhvr>
                                      <p:to>
                                        <p:strVal val="visible"/>
                                      </p:to>
                                    </p:set>
                                    <p:animEffect transition="in" filter="dissolve">
                                      <p:cBhvr>
                                        <p:cTn id="29" dur="500"/>
                                        <p:tgtEl>
                                          <p:spTgt spid="10035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00356"/>
                                        </p:tgtEl>
                                        <p:attrNameLst>
                                          <p:attrName>style.visibility</p:attrName>
                                        </p:attrNameLst>
                                      </p:cBhvr>
                                      <p:to>
                                        <p:strVal val="visible"/>
                                      </p:to>
                                    </p:set>
                                    <p:animEffect transition="in" filter="dissolve">
                                      <p:cBhvr>
                                        <p:cTn id="34" dur="500"/>
                                        <p:tgtEl>
                                          <p:spTgt spid="100356"/>
                                        </p:tgtEl>
                                      </p:cBhvr>
                                    </p:animEffect>
                                  </p:childTnLst>
                                </p:cTn>
                              </p:par>
                            </p:childTnLst>
                          </p:cTn>
                        </p:par>
                        <p:par>
                          <p:cTn id="35" fill="hold" nodeType="afterGroup">
                            <p:stCondLst>
                              <p:cond delay="500"/>
                            </p:stCondLst>
                            <p:childTnLst>
                              <p:par>
                                <p:cTn id="36" presetID="9" presetClass="entr" presetSubtype="0" fill="hold" grpId="0" nodeType="afterEffect">
                                  <p:stCondLst>
                                    <p:cond delay="0"/>
                                  </p:stCondLst>
                                  <p:childTnLst>
                                    <p:set>
                                      <p:cBhvr>
                                        <p:cTn id="37" dur="1" fill="hold">
                                          <p:stCondLst>
                                            <p:cond delay="0"/>
                                          </p:stCondLst>
                                        </p:cTn>
                                        <p:tgtEl>
                                          <p:spTgt spid="100355"/>
                                        </p:tgtEl>
                                        <p:attrNameLst>
                                          <p:attrName>style.visibility</p:attrName>
                                        </p:attrNameLst>
                                      </p:cBhvr>
                                      <p:to>
                                        <p:strVal val="visible"/>
                                      </p:to>
                                    </p:set>
                                    <p:animEffect transition="in" filter="dissolve">
                                      <p:cBhvr>
                                        <p:cTn id="38" dur="500"/>
                                        <p:tgtEl>
                                          <p:spTgt spid="10035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00375"/>
                                        </p:tgtEl>
                                        <p:attrNameLst>
                                          <p:attrName>style.visibility</p:attrName>
                                        </p:attrNameLst>
                                      </p:cBhvr>
                                      <p:to>
                                        <p:strVal val="visible"/>
                                      </p:to>
                                    </p:set>
                                    <p:animEffect transition="in" filter="dissolve">
                                      <p:cBhvr>
                                        <p:cTn id="43" dur="500"/>
                                        <p:tgtEl>
                                          <p:spTgt spid="100375"/>
                                        </p:tgtEl>
                                      </p:cBhvr>
                                    </p:animEffect>
                                  </p:childTnLst>
                                </p:cTn>
                              </p:par>
                            </p:childTnLst>
                          </p:cTn>
                        </p:par>
                        <p:par>
                          <p:cTn id="44" fill="hold" nodeType="afterGroup">
                            <p:stCondLst>
                              <p:cond delay="500"/>
                            </p:stCondLst>
                            <p:childTnLst>
                              <p:par>
                                <p:cTn id="45" presetID="9" presetClass="entr" presetSubtype="0" fill="hold" grpId="0" nodeType="afterEffect">
                                  <p:stCondLst>
                                    <p:cond delay="0"/>
                                  </p:stCondLst>
                                  <p:childTnLst>
                                    <p:set>
                                      <p:cBhvr>
                                        <p:cTn id="46" dur="1" fill="hold">
                                          <p:stCondLst>
                                            <p:cond delay="0"/>
                                          </p:stCondLst>
                                        </p:cTn>
                                        <p:tgtEl>
                                          <p:spTgt spid="100357"/>
                                        </p:tgtEl>
                                        <p:attrNameLst>
                                          <p:attrName>style.visibility</p:attrName>
                                        </p:attrNameLst>
                                      </p:cBhvr>
                                      <p:to>
                                        <p:strVal val="visible"/>
                                      </p:to>
                                    </p:set>
                                    <p:animEffect transition="in" filter="dissolve">
                                      <p:cBhvr>
                                        <p:cTn id="47" dur="500"/>
                                        <p:tgtEl>
                                          <p:spTgt spid="100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autoUpdateAnimBg="0"/>
      <p:bldP spid="100355" grpId="0" autoUpdateAnimBg="0"/>
      <p:bldP spid="100356" grpId="0" autoUpdateAnimBg="0"/>
      <p:bldP spid="100357" grpId="0" autoUpdateAnimBg="0"/>
      <p:bldP spid="100375" grpId="0" autoUpdateAnimBg="0"/>
      <p:bldP spid="100376" grpId="0" autoUpdateAnimBg="0"/>
      <p:bldP spid="100377" grpId="0" animBg="1"/>
      <p:bldP spid="100378" grpId="0" animBg="1"/>
      <p:bldP spid="100379" grpId="0" autoUpdateAnimBg="0"/>
      <p:bldP spid="100380"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050"/>
          <p:cNvSpPr>
            <a:spLocks noChangeArrowheads="1"/>
          </p:cNvSpPr>
          <p:nvPr/>
        </p:nvSpPr>
        <p:spPr bwMode="auto">
          <a:xfrm>
            <a:off x="1003300" y="1587500"/>
            <a:ext cx="38862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1800" b="1">
                <a:solidFill>
                  <a:srgbClr val="333366"/>
                </a:solidFill>
                <a:latin typeface="Times New Roman" pitchFamily="18" charset="0"/>
              </a:rPr>
              <a:t>Kontantstrømsfordel ved dividende:</a:t>
            </a:r>
          </a:p>
        </p:txBody>
      </p:sp>
      <p:sp>
        <p:nvSpPr>
          <p:cNvPr id="116739" name="Rectangle 2051"/>
          <p:cNvSpPr>
            <a:spLocks noChangeArrowheads="1"/>
          </p:cNvSpPr>
          <p:nvPr/>
        </p:nvSpPr>
        <p:spPr bwMode="auto">
          <a:xfrm>
            <a:off x="4686756" y="1558310"/>
            <a:ext cx="2270596" cy="4159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latin typeface="Times New Roman" pitchFamily="18" charset="0"/>
              </a:rPr>
              <a:t>KF</a:t>
            </a:r>
            <a:r>
              <a:rPr lang="en-US" sz="2000" baseline="-25000">
                <a:solidFill>
                  <a:srgbClr val="333366"/>
                </a:solidFill>
                <a:latin typeface="Times New Roman" pitchFamily="18" charset="0"/>
              </a:rPr>
              <a:t>d</a:t>
            </a:r>
            <a:r>
              <a:rPr lang="en-US" sz="2000">
                <a:solidFill>
                  <a:srgbClr val="333366"/>
                </a:solidFill>
                <a:latin typeface="Times New Roman" pitchFamily="18" charset="0"/>
              </a:rPr>
              <a:t> = KT</a:t>
            </a:r>
            <a:r>
              <a:rPr lang="en-US" sz="2000" baseline="-25000">
                <a:solidFill>
                  <a:srgbClr val="333366"/>
                </a:solidFill>
                <a:latin typeface="Times New Roman" pitchFamily="18" charset="0"/>
              </a:rPr>
              <a:t>d</a:t>
            </a:r>
            <a:r>
              <a:rPr lang="en-US" sz="2000">
                <a:solidFill>
                  <a:srgbClr val="333366"/>
                </a:solidFill>
                <a:latin typeface="Times New Roman" pitchFamily="18" charset="0"/>
              </a:rPr>
              <a:t> - KT</a:t>
            </a:r>
            <a:r>
              <a:rPr lang="en-US" sz="2000" baseline="-25000">
                <a:solidFill>
                  <a:srgbClr val="333366"/>
                </a:solidFill>
                <a:latin typeface="Times New Roman" pitchFamily="18" charset="0"/>
              </a:rPr>
              <a:t>u</a:t>
            </a:r>
            <a:r>
              <a:rPr lang="en-US" sz="2000">
                <a:solidFill>
                  <a:srgbClr val="333366"/>
                </a:solidFill>
                <a:latin typeface="Times New Roman" pitchFamily="18" charset="0"/>
              </a:rPr>
              <a:t> </a:t>
            </a:r>
          </a:p>
        </p:txBody>
      </p:sp>
      <p:sp>
        <p:nvSpPr>
          <p:cNvPr id="116740" name="Rectangle 2052"/>
          <p:cNvSpPr>
            <a:spLocks noChangeArrowheads="1"/>
          </p:cNvSpPr>
          <p:nvPr/>
        </p:nvSpPr>
        <p:spPr bwMode="auto">
          <a:xfrm>
            <a:off x="1003300" y="2044700"/>
            <a:ext cx="60198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1800">
                <a:solidFill>
                  <a:srgbClr val="333366"/>
                </a:solidFill>
                <a:latin typeface="Times New Roman" pitchFamily="18" charset="0"/>
              </a:rPr>
              <a:t>KF</a:t>
            </a:r>
            <a:r>
              <a:rPr lang="en-US" sz="1800" baseline="-25000">
                <a:solidFill>
                  <a:srgbClr val="333366"/>
                </a:solidFill>
                <a:latin typeface="Times New Roman" pitchFamily="18" charset="0"/>
              </a:rPr>
              <a:t>d</a:t>
            </a:r>
            <a:r>
              <a:rPr lang="en-US" sz="1800">
                <a:solidFill>
                  <a:srgbClr val="333366"/>
                </a:solidFill>
                <a:latin typeface="Times New Roman" pitchFamily="18" charset="0"/>
              </a:rPr>
              <a:t> = (OFRS – r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 PG)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 (1 – s</a:t>
            </a:r>
            <a:r>
              <a:rPr lang="en-US" sz="1800" baseline="-25000">
                <a:solidFill>
                  <a:srgbClr val="333366"/>
                </a:solidFill>
                <a:latin typeface="Times New Roman" pitchFamily="18" charset="0"/>
              </a:rPr>
              <a:t>B</a:t>
            </a:r>
            <a:r>
              <a:rPr lang="en-US" sz="1800">
                <a:solidFill>
                  <a:srgbClr val="333366"/>
                </a:solidFill>
                <a:latin typeface="Times New Roman" pitchFamily="18" charset="0"/>
              </a:rPr>
              <a:t>) </a:t>
            </a:r>
            <a:r>
              <a:rPr lang="en-US" sz="2000" b="1" baseline="30000">
                <a:solidFill>
                  <a:srgbClr val="333366"/>
                </a:solidFill>
                <a:latin typeface="Times New Roman" pitchFamily="18" charset="0"/>
              </a:rPr>
              <a:t>. </a:t>
            </a:r>
            <a:r>
              <a:rPr lang="en-US" sz="1800">
                <a:solidFill>
                  <a:srgbClr val="333366"/>
                </a:solidFill>
                <a:latin typeface="Times New Roman" pitchFamily="18" charset="0"/>
              </a:rPr>
              <a:t>(1 - s</a:t>
            </a:r>
            <a:r>
              <a:rPr lang="en-US" sz="1800" baseline="-25000">
                <a:solidFill>
                  <a:srgbClr val="333366"/>
                </a:solidFill>
                <a:latin typeface="Times New Roman" pitchFamily="18" charset="0"/>
              </a:rPr>
              <a:t>Ed</a:t>
            </a:r>
            <a:r>
              <a:rPr lang="en-US" sz="1800">
                <a:solidFill>
                  <a:srgbClr val="333366"/>
                </a:solidFill>
                <a:latin typeface="Times New Roman" pitchFamily="18" charset="0"/>
              </a:rPr>
              <a:t>) + r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 PG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(1 – s</a:t>
            </a:r>
            <a:r>
              <a:rPr lang="en-US" sz="1800" baseline="-25000">
                <a:solidFill>
                  <a:srgbClr val="333366"/>
                </a:solidFill>
                <a:latin typeface="Times New Roman" pitchFamily="18" charset="0"/>
              </a:rPr>
              <a:t>K</a:t>
            </a:r>
            <a:r>
              <a:rPr lang="en-US" sz="1800">
                <a:solidFill>
                  <a:srgbClr val="333366"/>
                </a:solidFill>
                <a:latin typeface="Times New Roman" pitchFamily="18" charset="0"/>
              </a:rPr>
              <a:t>)</a:t>
            </a:r>
          </a:p>
          <a:p>
            <a:pPr marL="342900" indent="-342900" eaLnBrk="0" hangingPunct="0">
              <a:spcBef>
                <a:spcPct val="20000"/>
              </a:spcBef>
              <a:buFont typeface="Wingdings" pitchFamily="2" charset="2"/>
              <a:buNone/>
            </a:pPr>
            <a:r>
              <a:rPr lang="en-US" sz="1800">
                <a:solidFill>
                  <a:srgbClr val="333366"/>
                </a:solidFill>
                <a:latin typeface="Times New Roman" pitchFamily="18" charset="0"/>
              </a:rPr>
              <a:t>        </a:t>
            </a:r>
            <a:r>
              <a:rPr lang="en-US" sz="1800" smtClean="0">
                <a:solidFill>
                  <a:srgbClr val="333366"/>
                </a:solidFill>
                <a:latin typeface="Times New Roman" pitchFamily="18" charset="0"/>
              </a:rPr>
              <a:t>   - </a:t>
            </a:r>
            <a:r>
              <a:rPr lang="en-US" sz="1800">
                <a:solidFill>
                  <a:srgbClr val="333366"/>
                </a:solidFill>
                <a:latin typeface="Times New Roman" pitchFamily="18" charset="0"/>
              </a:rPr>
              <a:t>[(OFRS – r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 PG)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 (1 – s</a:t>
            </a:r>
            <a:r>
              <a:rPr lang="en-US" sz="1800" baseline="-25000">
                <a:solidFill>
                  <a:srgbClr val="333366"/>
                </a:solidFill>
                <a:latin typeface="Times New Roman" pitchFamily="18" charset="0"/>
              </a:rPr>
              <a:t>B</a:t>
            </a:r>
            <a:r>
              <a:rPr lang="en-US" sz="1800">
                <a:solidFill>
                  <a:srgbClr val="333366"/>
                </a:solidFill>
                <a:latin typeface="Times New Roman" pitchFamily="18" charset="0"/>
              </a:rPr>
              <a:t>) </a:t>
            </a:r>
            <a:r>
              <a:rPr lang="en-US" sz="2000" b="1" baseline="30000">
                <a:solidFill>
                  <a:srgbClr val="333366"/>
                </a:solidFill>
                <a:latin typeface="Times New Roman" pitchFamily="18" charset="0"/>
              </a:rPr>
              <a:t>. </a:t>
            </a:r>
            <a:r>
              <a:rPr lang="en-US" sz="1800">
                <a:solidFill>
                  <a:srgbClr val="333366"/>
                </a:solidFill>
                <a:latin typeface="Times New Roman" pitchFamily="18" charset="0"/>
              </a:rPr>
              <a:t>(1 - s</a:t>
            </a:r>
            <a:r>
              <a:rPr lang="en-US" sz="1800" baseline="-25000">
                <a:solidFill>
                  <a:srgbClr val="333366"/>
                </a:solidFill>
                <a:latin typeface="Times New Roman" pitchFamily="18" charset="0"/>
              </a:rPr>
              <a:t>Eg</a:t>
            </a:r>
            <a:r>
              <a:rPr lang="en-US" sz="1800">
                <a:solidFill>
                  <a:srgbClr val="333366"/>
                </a:solidFill>
                <a:latin typeface="Times New Roman" pitchFamily="18" charset="0"/>
              </a:rPr>
              <a:t>) + r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 PG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(1 – s</a:t>
            </a:r>
            <a:r>
              <a:rPr lang="en-US" sz="1800" baseline="-25000">
                <a:solidFill>
                  <a:srgbClr val="333366"/>
                </a:solidFill>
                <a:latin typeface="Times New Roman" pitchFamily="18" charset="0"/>
              </a:rPr>
              <a:t>K</a:t>
            </a:r>
            <a:r>
              <a:rPr lang="en-US" sz="1800">
                <a:solidFill>
                  <a:srgbClr val="333366"/>
                </a:solidFill>
                <a:latin typeface="Times New Roman" pitchFamily="18" charset="0"/>
              </a:rPr>
              <a:t>)]</a:t>
            </a:r>
          </a:p>
        </p:txBody>
      </p:sp>
      <p:sp>
        <p:nvSpPr>
          <p:cNvPr id="116742" name="Rectangle 2054"/>
          <p:cNvSpPr>
            <a:spLocks noChangeArrowheads="1"/>
          </p:cNvSpPr>
          <p:nvPr/>
        </p:nvSpPr>
        <p:spPr bwMode="auto">
          <a:xfrm>
            <a:off x="1143000" y="3873500"/>
            <a:ext cx="5334000" cy="457200"/>
          </a:xfrm>
          <a:prstGeom prst="rect">
            <a:avLst/>
          </a:prstGeom>
          <a:noFill/>
          <a:ln w="28575">
            <a:solidFill>
              <a:srgbClr val="FF0000"/>
            </a:solidFill>
            <a:miter lim="800000"/>
            <a:headEnd/>
            <a:tailEnd/>
          </a:ln>
          <a:extLst>
            <a:ext uri="{909E8E84-426E-40DD-AFC4-6F175D3DCCD1}">
              <a14:hiddenFill xmlns="" xmlns:a14="http://schemas.microsoft.com/office/drawing/2010/main">
                <a:solidFill>
                  <a:srgbClr val="FFFFFF"/>
                </a:solidFill>
              </a14:hiddenFill>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latin typeface="Times New Roman" pitchFamily="18" charset="0"/>
              </a:rPr>
              <a:t>Dividendeskattefaktor = n</a:t>
            </a:r>
            <a:r>
              <a:rPr lang="en-US" sz="2000" baseline="-25000">
                <a:solidFill>
                  <a:srgbClr val="333366"/>
                </a:solidFill>
                <a:latin typeface="Times New Roman" pitchFamily="18" charset="0"/>
              </a:rPr>
              <a:t>d</a:t>
            </a:r>
            <a:r>
              <a:rPr lang="en-US" sz="1600">
                <a:solidFill>
                  <a:srgbClr val="333366"/>
                </a:solidFill>
                <a:latin typeface="Times New Roman" pitchFamily="18" charset="0"/>
              </a:rPr>
              <a:t>*</a:t>
            </a:r>
            <a:r>
              <a:rPr lang="en-US" sz="2000">
                <a:solidFill>
                  <a:srgbClr val="333366"/>
                </a:solidFill>
                <a:latin typeface="Times New Roman" pitchFamily="18" charset="0"/>
              </a:rPr>
              <a:t> = (1 – s</a:t>
            </a:r>
            <a:r>
              <a:rPr lang="en-US" sz="2000" baseline="-25000">
                <a:solidFill>
                  <a:srgbClr val="333366"/>
                </a:solidFill>
                <a:latin typeface="Times New Roman" pitchFamily="18" charset="0"/>
              </a:rPr>
              <a:t>B</a:t>
            </a:r>
            <a:r>
              <a:rPr lang="en-US" sz="2000">
                <a:solidFill>
                  <a:srgbClr val="333366"/>
                </a:solidFill>
                <a:latin typeface="Times New Roman" pitchFamily="18" charset="0"/>
              </a:rPr>
              <a:t>)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(s</a:t>
            </a:r>
            <a:r>
              <a:rPr lang="en-US" sz="2000" baseline="-25000">
                <a:solidFill>
                  <a:srgbClr val="333366"/>
                </a:solidFill>
                <a:latin typeface="Times New Roman" pitchFamily="18" charset="0"/>
              </a:rPr>
              <a:t>Eg</a:t>
            </a:r>
            <a:r>
              <a:rPr lang="en-US" sz="2000">
                <a:solidFill>
                  <a:srgbClr val="333366"/>
                </a:solidFill>
                <a:latin typeface="Times New Roman" pitchFamily="18" charset="0"/>
              </a:rPr>
              <a:t>  - s</a:t>
            </a:r>
            <a:r>
              <a:rPr lang="en-US" sz="2000" baseline="-25000">
                <a:solidFill>
                  <a:srgbClr val="333366"/>
                </a:solidFill>
                <a:latin typeface="Times New Roman" pitchFamily="18" charset="0"/>
              </a:rPr>
              <a:t>Ed</a:t>
            </a:r>
            <a:r>
              <a:rPr lang="en-US" sz="2000">
                <a:solidFill>
                  <a:srgbClr val="333366"/>
                </a:solidFill>
                <a:latin typeface="Times New Roman" pitchFamily="18" charset="0"/>
              </a:rPr>
              <a:t>)</a:t>
            </a:r>
          </a:p>
        </p:txBody>
      </p:sp>
      <p:sp>
        <p:nvSpPr>
          <p:cNvPr id="116743" name="Rectangle 2055"/>
          <p:cNvSpPr>
            <a:spLocks noChangeArrowheads="1"/>
          </p:cNvSpPr>
          <p:nvPr/>
        </p:nvSpPr>
        <p:spPr bwMode="auto">
          <a:xfrm>
            <a:off x="1003300" y="4711700"/>
            <a:ext cx="64770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1800">
                <a:solidFill>
                  <a:srgbClr val="333366"/>
                </a:solidFill>
                <a:latin typeface="Times New Roman" pitchFamily="18" charset="0"/>
              </a:rPr>
              <a:t>Årlig skattefordel ved dividende pr. krone EK-strøm før </a:t>
            </a:r>
            <a:r>
              <a:rPr lang="en-US" sz="1800" smtClean="0">
                <a:solidFill>
                  <a:srgbClr val="333366"/>
                </a:solidFill>
                <a:latin typeface="Times New Roman" pitchFamily="18" charset="0"/>
              </a:rPr>
              <a:t>skatt</a:t>
            </a:r>
            <a:endParaRPr lang="en-US" sz="1800">
              <a:solidFill>
                <a:srgbClr val="333366"/>
              </a:solidFill>
              <a:latin typeface="Times New Roman" pitchFamily="18" charset="0"/>
            </a:endParaRPr>
          </a:p>
        </p:txBody>
      </p:sp>
      <p:sp>
        <p:nvSpPr>
          <p:cNvPr id="116746" name="Rectangle 2058"/>
          <p:cNvSpPr>
            <a:spLocks noChangeArrowheads="1"/>
          </p:cNvSpPr>
          <p:nvPr/>
        </p:nvSpPr>
        <p:spPr bwMode="auto">
          <a:xfrm>
            <a:off x="1441605" y="2959100"/>
            <a:ext cx="3703638" cy="366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eaLnBrk="0" hangingPunct="0">
              <a:spcBef>
                <a:spcPct val="20000"/>
              </a:spcBef>
              <a:buFont typeface="Wingdings" pitchFamily="2" charset="2"/>
              <a:buNone/>
            </a:pPr>
            <a:r>
              <a:rPr lang="en-US" sz="1800">
                <a:solidFill>
                  <a:srgbClr val="333366"/>
                </a:solidFill>
                <a:latin typeface="Times New Roman" pitchFamily="18" charset="0"/>
              </a:rPr>
              <a:t>= (OFRS – r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 PG)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 (1 – s</a:t>
            </a:r>
            <a:r>
              <a:rPr lang="en-US" sz="1800" baseline="-25000">
                <a:solidFill>
                  <a:srgbClr val="333366"/>
                </a:solidFill>
                <a:latin typeface="Times New Roman" pitchFamily="18" charset="0"/>
              </a:rPr>
              <a:t>B</a:t>
            </a:r>
            <a:r>
              <a:rPr lang="en-US" sz="1800">
                <a:solidFill>
                  <a:srgbClr val="333366"/>
                </a:solidFill>
                <a:latin typeface="Times New Roman" pitchFamily="18" charset="0"/>
              </a:rPr>
              <a:t>) </a:t>
            </a:r>
            <a:r>
              <a:rPr lang="en-US" sz="2000" b="1" baseline="30000">
                <a:solidFill>
                  <a:srgbClr val="333366"/>
                </a:solidFill>
                <a:latin typeface="Times New Roman" pitchFamily="18" charset="0"/>
              </a:rPr>
              <a:t>.</a:t>
            </a:r>
            <a:r>
              <a:rPr lang="en-US" sz="1800">
                <a:solidFill>
                  <a:srgbClr val="333366"/>
                </a:solidFill>
                <a:latin typeface="Times New Roman" pitchFamily="18" charset="0"/>
              </a:rPr>
              <a:t>(s</a:t>
            </a:r>
            <a:r>
              <a:rPr lang="en-US" sz="1800" baseline="-25000">
                <a:solidFill>
                  <a:srgbClr val="333366"/>
                </a:solidFill>
                <a:latin typeface="Times New Roman" pitchFamily="18" charset="0"/>
              </a:rPr>
              <a:t>Eg</a:t>
            </a:r>
            <a:r>
              <a:rPr lang="en-US" sz="1800">
                <a:solidFill>
                  <a:srgbClr val="333366"/>
                </a:solidFill>
                <a:latin typeface="Times New Roman" pitchFamily="18" charset="0"/>
              </a:rPr>
              <a:t>  - s</a:t>
            </a:r>
            <a:r>
              <a:rPr lang="en-US" sz="1800" baseline="-25000">
                <a:solidFill>
                  <a:srgbClr val="333366"/>
                </a:solidFill>
                <a:latin typeface="Times New Roman" pitchFamily="18" charset="0"/>
              </a:rPr>
              <a:t>Ed</a:t>
            </a:r>
            <a:r>
              <a:rPr lang="en-US" sz="1800">
                <a:solidFill>
                  <a:srgbClr val="333366"/>
                </a:solidFill>
                <a:latin typeface="Times New Roman" pitchFamily="18" charset="0"/>
              </a:rPr>
              <a:t>)</a:t>
            </a:r>
          </a:p>
        </p:txBody>
      </p:sp>
      <p:sp>
        <p:nvSpPr>
          <p:cNvPr id="116747" name="Oval 2059"/>
          <p:cNvSpPr>
            <a:spLocks noChangeArrowheads="1"/>
          </p:cNvSpPr>
          <p:nvPr/>
        </p:nvSpPr>
        <p:spPr bwMode="auto">
          <a:xfrm>
            <a:off x="3268541" y="2924455"/>
            <a:ext cx="1866900" cy="469900"/>
          </a:xfrm>
          <a:prstGeom prst="ellipse">
            <a:avLst/>
          </a:prstGeom>
          <a:noFill/>
          <a:ln w="38100">
            <a:solidFill>
              <a:srgbClr val="FF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116748" name="Line 2060"/>
          <p:cNvSpPr>
            <a:spLocks noChangeShapeType="1"/>
          </p:cNvSpPr>
          <p:nvPr/>
        </p:nvSpPr>
        <p:spPr bwMode="auto">
          <a:xfrm flipH="1">
            <a:off x="3975100" y="3416300"/>
            <a:ext cx="76200" cy="381000"/>
          </a:xfrm>
          <a:prstGeom prst="line">
            <a:avLst/>
          </a:prstGeom>
          <a:noFill/>
          <a:ln w="38100">
            <a:solidFill>
              <a:srgbClr val="FF0000"/>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sp>
        <p:nvSpPr>
          <p:cNvPr id="22538" name="Rectangle 2061"/>
          <p:cNvSpPr>
            <a:spLocks noChangeArrowheads="1"/>
          </p:cNvSpPr>
          <p:nvPr/>
        </p:nvSpPr>
        <p:spPr bwMode="auto">
          <a:xfrm>
            <a:off x="685800" y="762000"/>
            <a:ext cx="43434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7. Skattekonsekvenser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6739"/>
                                        </p:tgtEl>
                                        <p:attrNameLst>
                                          <p:attrName>style.visibility</p:attrName>
                                        </p:attrNameLst>
                                      </p:cBhvr>
                                      <p:to>
                                        <p:strVal val="visible"/>
                                      </p:to>
                                    </p:set>
                                    <p:animEffect transition="in" filter="dissolve">
                                      <p:cBhvr>
                                        <p:cTn id="7" dur="500"/>
                                        <p:tgtEl>
                                          <p:spTgt spid="1167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6740"/>
                                        </p:tgtEl>
                                        <p:attrNameLst>
                                          <p:attrName>style.visibility</p:attrName>
                                        </p:attrNameLst>
                                      </p:cBhvr>
                                      <p:to>
                                        <p:strVal val="visible"/>
                                      </p:to>
                                    </p:set>
                                    <p:animEffect transition="in" filter="dissolve">
                                      <p:cBhvr>
                                        <p:cTn id="12" dur="500"/>
                                        <p:tgtEl>
                                          <p:spTgt spid="11674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6746"/>
                                        </p:tgtEl>
                                        <p:attrNameLst>
                                          <p:attrName>style.visibility</p:attrName>
                                        </p:attrNameLst>
                                      </p:cBhvr>
                                      <p:to>
                                        <p:strVal val="visible"/>
                                      </p:to>
                                    </p:set>
                                    <p:animEffect transition="in" filter="dissolve">
                                      <p:cBhvr>
                                        <p:cTn id="17" dur="500"/>
                                        <p:tgtEl>
                                          <p:spTgt spid="11674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6747"/>
                                        </p:tgtEl>
                                        <p:attrNameLst>
                                          <p:attrName>style.visibility</p:attrName>
                                        </p:attrNameLst>
                                      </p:cBhvr>
                                      <p:to>
                                        <p:strVal val="visible"/>
                                      </p:to>
                                    </p:set>
                                    <p:animEffect transition="in" filter="dissolve">
                                      <p:cBhvr>
                                        <p:cTn id="22" dur="500"/>
                                        <p:tgtEl>
                                          <p:spTgt spid="116747"/>
                                        </p:tgtEl>
                                      </p:cBhvr>
                                    </p:animEffect>
                                  </p:childTnLst>
                                </p:cTn>
                              </p:par>
                            </p:childTnLst>
                          </p:cTn>
                        </p:par>
                        <p:par>
                          <p:cTn id="23" fill="hold" nodeType="afterGroup">
                            <p:stCondLst>
                              <p:cond delay="500"/>
                            </p:stCondLst>
                            <p:childTnLst>
                              <p:par>
                                <p:cTn id="24" presetID="9" presetClass="entr" presetSubtype="0" fill="hold" grpId="0" nodeType="afterEffect">
                                  <p:stCondLst>
                                    <p:cond delay="0"/>
                                  </p:stCondLst>
                                  <p:childTnLst>
                                    <p:set>
                                      <p:cBhvr>
                                        <p:cTn id="25" dur="1" fill="hold">
                                          <p:stCondLst>
                                            <p:cond delay="0"/>
                                          </p:stCondLst>
                                        </p:cTn>
                                        <p:tgtEl>
                                          <p:spTgt spid="116748"/>
                                        </p:tgtEl>
                                        <p:attrNameLst>
                                          <p:attrName>style.visibility</p:attrName>
                                        </p:attrNameLst>
                                      </p:cBhvr>
                                      <p:to>
                                        <p:strVal val="visible"/>
                                      </p:to>
                                    </p:set>
                                    <p:animEffect transition="in" filter="dissolve">
                                      <p:cBhvr>
                                        <p:cTn id="26" dur="500"/>
                                        <p:tgtEl>
                                          <p:spTgt spid="11674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16742"/>
                                        </p:tgtEl>
                                        <p:attrNameLst>
                                          <p:attrName>style.visibility</p:attrName>
                                        </p:attrNameLst>
                                      </p:cBhvr>
                                      <p:to>
                                        <p:strVal val="visible"/>
                                      </p:to>
                                    </p:set>
                                    <p:animEffect transition="in" filter="dissolve">
                                      <p:cBhvr>
                                        <p:cTn id="31" dur="500"/>
                                        <p:tgtEl>
                                          <p:spTgt spid="116742"/>
                                        </p:tgtEl>
                                      </p:cBhvr>
                                    </p:animEffect>
                                  </p:childTnLst>
                                </p:cTn>
                              </p:par>
                            </p:childTnLst>
                          </p:cTn>
                        </p:par>
                        <p:par>
                          <p:cTn id="32" fill="hold" nodeType="afterGroup">
                            <p:stCondLst>
                              <p:cond delay="500"/>
                            </p:stCondLst>
                            <p:childTnLst>
                              <p:par>
                                <p:cTn id="33" presetID="9" presetClass="entr" presetSubtype="0" fill="hold" grpId="0" nodeType="afterEffect">
                                  <p:stCondLst>
                                    <p:cond delay="0"/>
                                  </p:stCondLst>
                                  <p:childTnLst>
                                    <p:set>
                                      <p:cBhvr>
                                        <p:cTn id="34" dur="1" fill="hold">
                                          <p:stCondLst>
                                            <p:cond delay="0"/>
                                          </p:stCondLst>
                                        </p:cTn>
                                        <p:tgtEl>
                                          <p:spTgt spid="116743"/>
                                        </p:tgtEl>
                                        <p:attrNameLst>
                                          <p:attrName>style.visibility</p:attrName>
                                        </p:attrNameLst>
                                      </p:cBhvr>
                                      <p:to>
                                        <p:strVal val="visible"/>
                                      </p:to>
                                    </p:set>
                                    <p:animEffect transition="in" filter="dissolve">
                                      <p:cBhvr>
                                        <p:cTn id="35" dur="500"/>
                                        <p:tgtEl>
                                          <p:spTgt spid="1167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autoUpdateAnimBg="0"/>
      <p:bldP spid="116740" grpId="0" autoUpdateAnimBg="0"/>
      <p:bldP spid="116742" grpId="0" animBg="1" autoUpdateAnimBg="0"/>
      <p:bldP spid="116743" grpId="0" autoUpdateAnimBg="0"/>
      <p:bldP spid="116746" grpId="0" autoUpdateAnimBg="0"/>
      <p:bldP spid="116747" grpId="0" animBg="1"/>
      <p:bldP spid="11674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1752600" y="1924472"/>
            <a:ext cx="3810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latin typeface="Times New Roman" pitchFamily="18" charset="0"/>
              </a:rPr>
              <a:t>n</a:t>
            </a:r>
            <a:r>
              <a:rPr lang="en-US" sz="2000" baseline="-25000">
                <a:solidFill>
                  <a:srgbClr val="333366"/>
                </a:solidFill>
                <a:latin typeface="Times New Roman" pitchFamily="18" charset="0"/>
              </a:rPr>
              <a:t>d</a:t>
            </a:r>
            <a:r>
              <a:rPr lang="en-US" sz="1600">
                <a:solidFill>
                  <a:srgbClr val="333366"/>
                </a:solidFill>
                <a:latin typeface="Times New Roman" pitchFamily="18" charset="0"/>
              </a:rPr>
              <a:t>*</a:t>
            </a:r>
            <a:r>
              <a:rPr lang="en-US" sz="2000">
                <a:solidFill>
                  <a:srgbClr val="333366"/>
                </a:solidFill>
                <a:latin typeface="Times New Roman" pitchFamily="18" charset="0"/>
              </a:rPr>
              <a:t> &gt; 0   Dividende favoriseres</a:t>
            </a:r>
          </a:p>
        </p:txBody>
      </p:sp>
      <p:sp>
        <p:nvSpPr>
          <p:cNvPr id="102403" name="Rectangle 3"/>
          <p:cNvSpPr>
            <a:spLocks noChangeArrowheads="1"/>
          </p:cNvSpPr>
          <p:nvPr/>
        </p:nvSpPr>
        <p:spPr bwMode="auto">
          <a:xfrm>
            <a:off x="1752600" y="2457872"/>
            <a:ext cx="5715000" cy="1219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latin typeface="Times New Roman" pitchFamily="18" charset="0"/>
              </a:rPr>
              <a:t>s</a:t>
            </a:r>
            <a:r>
              <a:rPr lang="en-US" sz="2000" baseline="-25000">
                <a:solidFill>
                  <a:srgbClr val="333366"/>
                </a:solidFill>
                <a:latin typeface="Times New Roman" pitchFamily="18" charset="0"/>
              </a:rPr>
              <a:t>Eg</a:t>
            </a:r>
            <a:r>
              <a:rPr lang="en-US" sz="2000">
                <a:solidFill>
                  <a:srgbClr val="333366"/>
                </a:solidFill>
                <a:latin typeface="Times New Roman" pitchFamily="18" charset="0"/>
              </a:rPr>
              <a:t> &gt; s</a:t>
            </a:r>
            <a:r>
              <a:rPr lang="en-US" sz="2000" baseline="-25000">
                <a:solidFill>
                  <a:srgbClr val="333366"/>
                </a:solidFill>
                <a:latin typeface="Times New Roman" pitchFamily="18" charset="0"/>
              </a:rPr>
              <a:t>Ed</a:t>
            </a:r>
            <a:r>
              <a:rPr lang="en-US" sz="2000">
                <a:solidFill>
                  <a:srgbClr val="333366"/>
                </a:solidFill>
                <a:latin typeface="Times New Roman" pitchFamily="18" charset="0"/>
              </a:rPr>
              <a:t> 	Dividende favoriseres</a:t>
            </a:r>
          </a:p>
          <a:p>
            <a:pPr marL="342900" indent="-342900" eaLnBrk="0" hangingPunct="0">
              <a:spcBef>
                <a:spcPct val="20000"/>
              </a:spcBef>
              <a:buFont typeface="Wingdings" pitchFamily="2" charset="2"/>
              <a:buNone/>
            </a:pPr>
            <a:r>
              <a:rPr lang="en-US" sz="2000">
                <a:solidFill>
                  <a:srgbClr val="333366"/>
                </a:solidFill>
                <a:latin typeface="Times New Roman" pitchFamily="18" charset="0"/>
              </a:rPr>
              <a:t>s</a:t>
            </a:r>
            <a:r>
              <a:rPr lang="en-US" sz="2000" baseline="-25000">
                <a:solidFill>
                  <a:srgbClr val="333366"/>
                </a:solidFill>
                <a:latin typeface="Times New Roman" pitchFamily="18" charset="0"/>
              </a:rPr>
              <a:t>Eg</a:t>
            </a:r>
            <a:r>
              <a:rPr lang="en-US" sz="2000">
                <a:solidFill>
                  <a:srgbClr val="333366"/>
                </a:solidFill>
                <a:latin typeface="Times New Roman" pitchFamily="18" charset="0"/>
              </a:rPr>
              <a:t> = s</a:t>
            </a:r>
            <a:r>
              <a:rPr lang="en-US" sz="2000" baseline="-25000">
                <a:solidFill>
                  <a:srgbClr val="333366"/>
                </a:solidFill>
                <a:latin typeface="Times New Roman" pitchFamily="18" charset="0"/>
              </a:rPr>
              <a:t>Ed</a:t>
            </a:r>
            <a:r>
              <a:rPr lang="en-US" sz="2000">
                <a:solidFill>
                  <a:srgbClr val="333366"/>
                </a:solidFill>
                <a:latin typeface="Times New Roman" pitchFamily="18" charset="0"/>
              </a:rPr>
              <a:t> 	</a:t>
            </a:r>
            <a:r>
              <a:rPr lang="en-US" sz="2000" smtClean="0">
                <a:solidFill>
                  <a:srgbClr val="333366"/>
                </a:solidFill>
                <a:latin typeface="Times New Roman" pitchFamily="18" charset="0"/>
              </a:rPr>
              <a:t>Dividendenøytralt</a:t>
            </a:r>
            <a:endParaRPr lang="en-US" sz="2000">
              <a:solidFill>
                <a:srgbClr val="333366"/>
              </a:solidFill>
              <a:latin typeface="Times New Roman" pitchFamily="18" charset="0"/>
            </a:endParaRPr>
          </a:p>
          <a:p>
            <a:pPr marL="342900" indent="-342900" eaLnBrk="0" hangingPunct="0">
              <a:spcBef>
                <a:spcPct val="20000"/>
              </a:spcBef>
              <a:buFont typeface="Wingdings" pitchFamily="2" charset="2"/>
              <a:buNone/>
            </a:pPr>
            <a:r>
              <a:rPr lang="en-US" sz="2000">
                <a:solidFill>
                  <a:srgbClr val="333366"/>
                </a:solidFill>
                <a:latin typeface="Times New Roman" pitchFamily="18" charset="0"/>
              </a:rPr>
              <a:t>s</a:t>
            </a:r>
            <a:r>
              <a:rPr lang="en-US" sz="2000" baseline="-25000">
                <a:solidFill>
                  <a:srgbClr val="333366"/>
                </a:solidFill>
                <a:latin typeface="Times New Roman" pitchFamily="18" charset="0"/>
              </a:rPr>
              <a:t>Eg</a:t>
            </a:r>
            <a:r>
              <a:rPr lang="en-US" sz="2000">
                <a:solidFill>
                  <a:srgbClr val="333366"/>
                </a:solidFill>
                <a:latin typeface="Times New Roman" pitchFamily="18" charset="0"/>
              </a:rPr>
              <a:t> &lt; s</a:t>
            </a:r>
            <a:r>
              <a:rPr lang="en-US" sz="2000" baseline="-25000">
                <a:solidFill>
                  <a:srgbClr val="333366"/>
                </a:solidFill>
                <a:latin typeface="Times New Roman" pitchFamily="18" charset="0"/>
              </a:rPr>
              <a:t>Ed</a:t>
            </a:r>
            <a:r>
              <a:rPr lang="en-US" sz="2000">
                <a:solidFill>
                  <a:srgbClr val="333366"/>
                </a:solidFill>
                <a:latin typeface="Times New Roman" pitchFamily="18" charset="0"/>
              </a:rPr>
              <a:t> 	Tilbakeholdt overskudd favoriseres</a:t>
            </a:r>
          </a:p>
          <a:p>
            <a:pPr marL="342900" indent="-342900" eaLnBrk="0" hangingPunct="0">
              <a:spcBef>
                <a:spcPct val="20000"/>
              </a:spcBef>
              <a:buFont typeface="Wingdings" pitchFamily="2" charset="2"/>
              <a:buNone/>
            </a:pPr>
            <a:endParaRPr lang="en-US" sz="2000">
              <a:solidFill>
                <a:srgbClr val="333366"/>
              </a:solidFill>
              <a:latin typeface="Times New Roman" pitchFamily="18" charset="0"/>
            </a:endParaRPr>
          </a:p>
        </p:txBody>
      </p:sp>
      <p:sp>
        <p:nvSpPr>
          <p:cNvPr id="102406" name="Rectangle 6"/>
          <p:cNvSpPr>
            <a:spLocks noChangeArrowheads="1"/>
          </p:cNvSpPr>
          <p:nvPr/>
        </p:nvSpPr>
        <p:spPr bwMode="auto">
          <a:xfrm>
            <a:off x="990600" y="3753272"/>
            <a:ext cx="7239000"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10000"/>
              </a:spcBef>
              <a:buClr>
                <a:srgbClr val="CC0066"/>
              </a:buClr>
              <a:buFont typeface="Wingdings" pitchFamily="2" charset="2"/>
              <a:buChar char="Ø"/>
            </a:pPr>
            <a:r>
              <a:rPr lang="en-US" sz="2000">
                <a:solidFill>
                  <a:srgbClr val="333366"/>
                </a:solidFill>
                <a:latin typeface="Times New Roman" pitchFamily="18" charset="0"/>
              </a:rPr>
              <a:t>Dersom skattesystemet favoriserer dividende for noen av </a:t>
            </a:r>
          </a:p>
          <a:p>
            <a:pPr marL="342900" indent="-342900" eaLnBrk="0" hangingPunct="0">
              <a:lnSpc>
                <a:spcPct val="90000"/>
              </a:lnSpc>
              <a:spcBef>
                <a:spcPct val="10000"/>
              </a:spcBef>
              <a:buClr>
                <a:srgbClr val="FF0000"/>
              </a:buClr>
              <a:buFont typeface="Wingdings" pitchFamily="2" charset="2"/>
              <a:buNone/>
            </a:pPr>
            <a:r>
              <a:rPr lang="en-US" sz="2000">
                <a:solidFill>
                  <a:srgbClr val="333366"/>
                </a:solidFill>
                <a:latin typeface="Times New Roman" pitchFamily="18" charset="0"/>
              </a:rPr>
              <a:t>      eierne og tilbakeholdt overskudd for andre, vil ulike selskaper </a:t>
            </a:r>
          </a:p>
          <a:p>
            <a:pPr marL="342900" indent="-342900" eaLnBrk="0" hangingPunct="0">
              <a:lnSpc>
                <a:spcPct val="90000"/>
              </a:lnSpc>
              <a:spcBef>
                <a:spcPct val="10000"/>
              </a:spcBef>
              <a:buClr>
                <a:srgbClr val="FF0000"/>
              </a:buClr>
              <a:buFont typeface="Wingdings" pitchFamily="2" charset="2"/>
              <a:buNone/>
            </a:pPr>
            <a:r>
              <a:rPr lang="en-US" sz="2000">
                <a:solidFill>
                  <a:srgbClr val="333366"/>
                </a:solidFill>
                <a:latin typeface="Times New Roman" pitchFamily="18" charset="0"/>
              </a:rPr>
              <a:t>	 tiltrekke seg ulike skatteklientell</a:t>
            </a:r>
          </a:p>
        </p:txBody>
      </p:sp>
      <p:sp>
        <p:nvSpPr>
          <p:cNvPr id="102408" name="Rectangle 8"/>
          <p:cNvSpPr>
            <a:spLocks noChangeArrowheads="1"/>
          </p:cNvSpPr>
          <p:nvPr/>
        </p:nvSpPr>
        <p:spPr bwMode="auto">
          <a:xfrm>
            <a:off x="1028700" y="4820072"/>
            <a:ext cx="72390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Clr>
                <a:srgbClr val="CC0066"/>
              </a:buClr>
              <a:buFont typeface="Wingdings" pitchFamily="2" charset="2"/>
              <a:buChar char="Ø"/>
            </a:pPr>
            <a:r>
              <a:rPr lang="en-US" sz="2000">
                <a:solidFill>
                  <a:srgbClr val="333366"/>
                </a:solidFill>
                <a:latin typeface="Times New Roman" pitchFamily="18" charset="0"/>
              </a:rPr>
              <a:t>Selskap med mye tilbakeholdt overskudd (vekstaksjer) vil tiltrekke seg klientell (investorer) med lav gevinstskatt sammenlignet med dividendeskatt</a:t>
            </a: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	Selskap med høy dividende vil tiltrekke seg investorer med høy gevinstskatt</a:t>
            </a:r>
          </a:p>
        </p:txBody>
      </p:sp>
      <p:sp>
        <p:nvSpPr>
          <p:cNvPr id="23558" name="Rectangle 9"/>
          <p:cNvSpPr>
            <a:spLocks noChangeArrowheads="1"/>
          </p:cNvSpPr>
          <p:nvPr/>
        </p:nvSpPr>
        <p:spPr bwMode="auto">
          <a:xfrm>
            <a:off x="1130300" y="1238672"/>
            <a:ext cx="5334000" cy="457200"/>
          </a:xfrm>
          <a:prstGeom prst="rect">
            <a:avLst/>
          </a:prstGeom>
          <a:noFill/>
          <a:ln w="28575">
            <a:solidFill>
              <a:srgbClr val="FF0000"/>
            </a:solidFill>
            <a:miter lim="800000"/>
            <a:headEnd/>
            <a:tailEnd/>
          </a:ln>
          <a:extLst>
            <a:ext uri="{909E8E84-426E-40DD-AFC4-6F175D3DCCD1}">
              <a14:hiddenFill xmlns="" xmlns:a14="http://schemas.microsoft.com/office/drawing/2010/main">
                <a:solidFill>
                  <a:srgbClr val="FFFFFF"/>
                </a:solidFill>
              </a14:hiddenFill>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latin typeface="Times New Roman" pitchFamily="18" charset="0"/>
              </a:rPr>
              <a:t>Dividendeskattefaktor = n</a:t>
            </a:r>
            <a:r>
              <a:rPr lang="en-US" sz="2000" baseline="-25000">
                <a:solidFill>
                  <a:srgbClr val="333366"/>
                </a:solidFill>
                <a:latin typeface="Times New Roman" pitchFamily="18" charset="0"/>
              </a:rPr>
              <a:t>d</a:t>
            </a:r>
            <a:r>
              <a:rPr lang="en-US" sz="1600">
                <a:solidFill>
                  <a:srgbClr val="333366"/>
                </a:solidFill>
                <a:latin typeface="Times New Roman" pitchFamily="18" charset="0"/>
              </a:rPr>
              <a:t>*</a:t>
            </a:r>
            <a:r>
              <a:rPr lang="en-US" sz="2000">
                <a:solidFill>
                  <a:srgbClr val="333366"/>
                </a:solidFill>
                <a:latin typeface="Times New Roman" pitchFamily="18" charset="0"/>
              </a:rPr>
              <a:t> = (1 – s</a:t>
            </a:r>
            <a:r>
              <a:rPr lang="en-US" sz="2000" baseline="-25000">
                <a:solidFill>
                  <a:srgbClr val="333366"/>
                </a:solidFill>
                <a:latin typeface="Times New Roman" pitchFamily="18" charset="0"/>
              </a:rPr>
              <a:t>B</a:t>
            </a:r>
            <a:r>
              <a:rPr lang="en-US" sz="2000">
                <a:solidFill>
                  <a:srgbClr val="333366"/>
                </a:solidFill>
                <a:latin typeface="Times New Roman" pitchFamily="18" charset="0"/>
              </a:rPr>
              <a:t>)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(s</a:t>
            </a:r>
            <a:r>
              <a:rPr lang="en-US" sz="2000" baseline="-25000">
                <a:solidFill>
                  <a:srgbClr val="333366"/>
                </a:solidFill>
                <a:latin typeface="Times New Roman" pitchFamily="18" charset="0"/>
              </a:rPr>
              <a:t>Eg</a:t>
            </a:r>
            <a:r>
              <a:rPr lang="en-US" sz="2000">
                <a:solidFill>
                  <a:srgbClr val="333366"/>
                </a:solidFill>
                <a:latin typeface="Times New Roman" pitchFamily="18" charset="0"/>
              </a:rPr>
              <a:t>  - s</a:t>
            </a:r>
            <a:r>
              <a:rPr lang="en-US" sz="2000" baseline="-25000">
                <a:solidFill>
                  <a:srgbClr val="333366"/>
                </a:solidFill>
                <a:latin typeface="Times New Roman" pitchFamily="18" charset="0"/>
              </a:rPr>
              <a:t>Ed</a:t>
            </a:r>
            <a:r>
              <a:rPr lang="en-US" sz="2000">
                <a:solidFill>
                  <a:srgbClr val="333366"/>
                </a:solidFill>
                <a:latin typeface="Times New Roman" pitchFamily="18" charset="0"/>
              </a:rPr>
              <a:t>)</a:t>
            </a:r>
          </a:p>
        </p:txBody>
      </p:sp>
      <p:sp>
        <p:nvSpPr>
          <p:cNvPr id="23559" name="Rectangle 12"/>
          <p:cNvSpPr>
            <a:spLocks noChangeArrowheads="1"/>
          </p:cNvSpPr>
          <p:nvPr/>
        </p:nvSpPr>
        <p:spPr bwMode="auto">
          <a:xfrm>
            <a:off x="685800" y="476672"/>
            <a:ext cx="43434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7. Skattekonsekvenser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403"/>
                                        </p:tgtEl>
                                        <p:attrNameLst>
                                          <p:attrName>style.visibility</p:attrName>
                                        </p:attrNameLst>
                                      </p:cBhvr>
                                      <p:to>
                                        <p:strVal val="visible"/>
                                      </p:to>
                                    </p:set>
                                    <p:animEffect transition="in" filter="dissolve">
                                      <p:cBhvr>
                                        <p:cTn id="7" dur="500"/>
                                        <p:tgtEl>
                                          <p:spTgt spid="1024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406"/>
                                        </p:tgtEl>
                                        <p:attrNameLst>
                                          <p:attrName>style.visibility</p:attrName>
                                        </p:attrNameLst>
                                      </p:cBhvr>
                                      <p:to>
                                        <p:strVal val="visible"/>
                                      </p:to>
                                    </p:set>
                                    <p:animEffect transition="in" filter="dissolve">
                                      <p:cBhvr>
                                        <p:cTn id="12" dur="500"/>
                                        <p:tgtEl>
                                          <p:spTgt spid="10240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408"/>
                                        </p:tgtEl>
                                        <p:attrNameLst>
                                          <p:attrName>style.visibility</p:attrName>
                                        </p:attrNameLst>
                                      </p:cBhvr>
                                      <p:to>
                                        <p:strVal val="visible"/>
                                      </p:to>
                                    </p:set>
                                    <p:animEffect transition="in" filter="dissolve">
                                      <p:cBhvr>
                                        <p:cTn id="17" dur="500"/>
                                        <p:tgtEl>
                                          <p:spTgt spid="1024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autoUpdateAnimBg="0"/>
      <p:bldP spid="102406" grpId="0" autoUpdateAnimBg="0"/>
      <p:bldP spid="102408"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539552" y="1298104"/>
            <a:ext cx="7924800" cy="182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Oppgave 1</a:t>
            </a:r>
          </a:p>
          <a:p>
            <a:pPr marL="342900" indent="-34290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	Et selskap har ex-utbyttedato 15.4.  Kursen denne dagen er 215.  Den 30.4 utbetales utbytte med 10 kr/aksje.  Kurs denne datoen er 250,-.  Den 15.4 kjøper du 10 aksjer.</a:t>
            </a: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	Hvor mye mottar du i utbytte 30.4.?</a:t>
            </a:r>
          </a:p>
        </p:txBody>
      </p:sp>
      <p:sp>
        <p:nvSpPr>
          <p:cNvPr id="104452" name="Rectangle 4"/>
          <p:cNvSpPr>
            <a:spLocks noChangeArrowheads="1"/>
          </p:cNvSpPr>
          <p:nvPr/>
        </p:nvSpPr>
        <p:spPr bwMode="auto">
          <a:xfrm>
            <a:off x="552252" y="3355504"/>
            <a:ext cx="8229600" cy="2895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Oppgave 2</a:t>
            </a:r>
          </a:p>
          <a:p>
            <a:pPr marL="342900" indent="-34290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	A/S Alfa og A/S Beta er like.  Skatt på kursgevinst er 0 mens dividende-skattesatsen er 28%.  Den 1.1 var aksjekursen 300,- i begge selskapene.</a:t>
            </a: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	A/S Alfa betaler ikke utbytte og har en forventet aksjekurs pr. 31.12 på 360,-.  A/S Beta betaler utbytte og har en forventet aksjekurs pr. 31.12 på 340,-.</a:t>
            </a:r>
          </a:p>
          <a:p>
            <a:pPr marL="342900" indent="-342900" eaLnBrk="0" hangingPunct="0">
              <a:lnSpc>
                <a:spcPct val="90000"/>
              </a:lnSpc>
              <a:spcBef>
                <a:spcPct val="20000"/>
              </a:spcBef>
              <a:buFont typeface="Wingdings" pitchFamily="2" charset="2"/>
              <a:buNone/>
            </a:pPr>
            <a:r>
              <a:rPr lang="en-US" sz="2000">
                <a:solidFill>
                  <a:srgbClr val="333366"/>
                </a:solidFill>
                <a:latin typeface="Times New Roman" pitchFamily="18" charset="0"/>
              </a:rPr>
              <a:t>	Hva er forventet utbytte for A/S Beta?</a:t>
            </a:r>
          </a:p>
        </p:txBody>
      </p:sp>
      <p:sp>
        <p:nvSpPr>
          <p:cNvPr id="24580" name="Rectangle 5"/>
          <p:cNvSpPr>
            <a:spLocks noChangeArrowheads="1"/>
          </p:cNvSpPr>
          <p:nvPr/>
        </p:nvSpPr>
        <p:spPr bwMode="auto">
          <a:xfrm>
            <a:off x="3130352" y="764704"/>
            <a:ext cx="19812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b="1">
                <a:solidFill>
                  <a:srgbClr val="333366"/>
                </a:solidFill>
                <a:latin typeface="Times New Roman" pitchFamily="18" charset="0"/>
              </a:rPr>
              <a:t>Oppgaver</a:t>
            </a:r>
            <a:endParaRPr lang="en-US">
              <a:solidFill>
                <a:srgbClr val="333366"/>
              </a:solidFill>
              <a:latin typeface="Times New Roman"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4452"/>
                                        </p:tgtEl>
                                        <p:attrNameLst>
                                          <p:attrName>style.visibility</p:attrName>
                                        </p:attrNameLst>
                                      </p:cBhvr>
                                      <p:to>
                                        <p:strVal val="visible"/>
                                      </p:to>
                                    </p:set>
                                    <p:animEffect transition="in" filter="dissolve">
                                      <p:cBhvr>
                                        <p:cTn id="7" dur="500"/>
                                        <p:tgtEl>
                                          <p:spTgt spid="104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2"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1752600"/>
            <a:ext cx="7924800" cy="3810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Oppgave 3</a:t>
            </a:r>
          </a:p>
          <a:p>
            <a:pPr marL="342900" indent="-342900" eaLnBrk="0" hangingPunct="0">
              <a:lnSpc>
                <a:spcPct val="90000"/>
              </a:lnSpc>
              <a:spcBef>
                <a:spcPct val="20000"/>
              </a:spcBef>
              <a:buFont typeface="Wingdings" pitchFamily="2" charset="2"/>
              <a:buNone/>
            </a:pPr>
            <a:endParaRPr lang="en-US" sz="2000" b="1">
              <a:solidFill>
                <a:srgbClr val="333366"/>
              </a:solidFill>
              <a:latin typeface="Times New Roman" pitchFamily="18" charset="0"/>
            </a:endParaRP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Et selskap betaler 10,- i dividende (som forventet).  </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Hvor mye faller aksjekursen dersom kursen er 100,-  på siste dag med </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dividenderett?</a:t>
            </a:r>
          </a:p>
          <a:p>
            <a:pPr marL="742950" lvl="1" indent="-28575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	a)  ved offentliggjøring av dividenden?</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	b)  på ex-dividendedato i et perfekt kapitalmarked uten skatt?</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	c)  på ex-dividendedato hvis dividendeskatten er 20%?</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	d)  på ex-dividendedato hvis dividendeskatten er 20% og </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		   skatt på kursgevinst er 8%?</a:t>
            </a:r>
          </a:p>
          <a:p>
            <a:pPr marL="742950" lvl="1" indent="-28575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p:txBody>
      </p:sp>
      <p:sp>
        <p:nvSpPr>
          <p:cNvPr id="25603" name="Rectangle 6"/>
          <p:cNvSpPr>
            <a:spLocks noChangeArrowheads="1"/>
          </p:cNvSpPr>
          <p:nvPr/>
        </p:nvSpPr>
        <p:spPr bwMode="auto">
          <a:xfrm>
            <a:off x="3276600" y="1066800"/>
            <a:ext cx="27432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b="1">
                <a:solidFill>
                  <a:srgbClr val="333366"/>
                </a:solidFill>
                <a:latin typeface="Times New Roman" pitchFamily="18" charset="0"/>
              </a:rPr>
              <a:t>Oppgaver, forts.</a:t>
            </a:r>
            <a:endParaRPr lang="en-US">
              <a:solidFill>
                <a:srgbClr val="333366"/>
              </a:solidFill>
              <a:latin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1752600"/>
            <a:ext cx="8153400" cy="3200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Oppgave 4</a:t>
            </a:r>
          </a:p>
          <a:p>
            <a:pPr marL="742950" lvl="1" indent="-285750" eaLnBrk="0" hangingPunct="0">
              <a:lnSpc>
                <a:spcPct val="90000"/>
              </a:lnSpc>
              <a:spcBef>
                <a:spcPct val="20000"/>
              </a:spcBef>
              <a:buFont typeface="Wingdings" pitchFamily="2" charset="2"/>
              <a:buNone/>
            </a:pPr>
            <a:endParaRPr lang="en-US" sz="2000" b="1">
              <a:solidFill>
                <a:srgbClr val="333366"/>
              </a:solidFill>
              <a:latin typeface="Times New Roman" pitchFamily="18" charset="0"/>
            </a:endParaRP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Koble disse datoene med tilsvarende hendelser:</a:t>
            </a:r>
          </a:p>
          <a:p>
            <a:pPr marL="742950" lvl="1" indent="-28575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A)  Tirsdag 18.3		a)  ex - dividende dato</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B)  Torsdag 17.4		b)  utbetalingsdato</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C)  Fredag 18.4		c)  siste dato med dividenderett</a:t>
            </a:r>
          </a:p>
          <a:p>
            <a:pPr marL="742950" lvl="1" indent="-285750" eaLnBrk="0" hangingPunct="0">
              <a:lnSpc>
                <a:spcPct val="90000"/>
              </a:lnSpc>
              <a:spcBef>
                <a:spcPct val="20000"/>
              </a:spcBef>
              <a:buFont typeface="Wingdings" pitchFamily="2" charset="2"/>
              <a:buNone/>
            </a:pPr>
            <a:r>
              <a:rPr lang="en-US" sz="2000">
                <a:solidFill>
                  <a:srgbClr val="333366"/>
                </a:solidFill>
                <a:latin typeface="Times New Roman" pitchFamily="18" charset="0"/>
              </a:rPr>
              <a:t>D)  Mandag 14.5		d)  kunngjøringsdato</a:t>
            </a:r>
          </a:p>
        </p:txBody>
      </p:sp>
      <p:sp>
        <p:nvSpPr>
          <p:cNvPr id="26627" name="Rectangle 5"/>
          <p:cNvSpPr>
            <a:spLocks noChangeArrowheads="1"/>
          </p:cNvSpPr>
          <p:nvPr/>
        </p:nvSpPr>
        <p:spPr bwMode="auto">
          <a:xfrm>
            <a:off x="3276600" y="1066800"/>
            <a:ext cx="27432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b="1">
                <a:solidFill>
                  <a:srgbClr val="333366"/>
                </a:solidFill>
                <a:latin typeface="Times New Roman" pitchFamily="18" charset="0"/>
              </a:rPr>
              <a:t>Oppgaver, forts.</a:t>
            </a:r>
            <a:endParaRPr lang="en-US">
              <a:solidFill>
                <a:srgbClr val="333366"/>
              </a:solidFill>
              <a:latin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1752600"/>
            <a:ext cx="7467600" cy="426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457200" indent="-4572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Oppgave 5</a:t>
            </a:r>
          </a:p>
          <a:p>
            <a:pPr marL="457200"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	</a:t>
            </a:r>
          </a:p>
          <a:p>
            <a:pPr marL="457200"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	Selskap A har omløpsmidler på </a:t>
            </a:r>
            <a:r>
              <a:rPr lang="en-US" sz="2000" smtClean="0">
                <a:solidFill>
                  <a:srgbClr val="333366"/>
                </a:solidFill>
                <a:latin typeface="Times New Roman" pitchFamily="18" charset="0"/>
              </a:rPr>
              <a:t>5.000 </a:t>
            </a:r>
            <a:r>
              <a:rPr lang="en-US" sz="2000">
                <a:solidFill>
                  <a:srgbClr val="333366"/>
                </a:solidFill>
                <a:latin typeface="Times New Roman" pitchFamily="18" charset="0"/>
              </a:rPr>
              <a:t>og anleggsmidler på </a:t>
            </a:r>
            <a:r>
              <a:rPr lang="en-US" sz="2000" smtClean="0">
                <a:solidFill>
                  <a:srgbClr val="333366"/>
                </a:solidFill>
                <a:latin typeface="Times New Roman" pitchFamily="18" charset="0"/>
              </a:rPr>
              <a:t>10.000</a:t>
            </a:r>
            <a:r>
              <a:rPr lang="en-US" sz="2000">
                <a:solidFill>
                  <a:srgbClr val="333366"/>
                </a:solidFill>
                <a:latin typeface="Times New Roman" pitchFamily="18" charset="0"/>
              </a:rPr>
              <a:t>, begge vurdert til markedspris.  Selskapet er 100 % EK-finansiert og har </a:t>
            </a:r>
            <a:r>
              <a:rPr lang="en-US" sz="2000" smtClean="0">
                <a:solidFill>
                  <a:srgbClr val="333366"/>
                </a:solidFill>
                <a:latin typeface="Times New Roman" pitchFamily="18" charset="0"/>
              </a:rPr>
              <a:t>3.000 </a:t>
            </a:r>
            <a:r>
              <a:rPr lang="en-US" sz="2000">
                <a:solidFill>
                  <a:srgbClr val="333366"/>
                </a:solidFill>
                <a:latin typeface="Times New Roman" pitchFamily="18" charset="0"/>
              </a:rPr>
              <a:t>utestående aksjer.</a:t>
            </a:r>
          </a:p>
          <a:p>
            <a:pPr marL="914400" lvl="1"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Selskapet har besluttet å betale ut et utbytte på 0,50 pr. aksje. </a:t>
            </a:r>
          </a:p>
          <a:p>
            <a:pPr marL="914400" lvl="1" indent="-45720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a:p>
            <a:pPr marL="914400" lvl="1" indent="-457200" eaLnBrk="0" hangingPunct="0">
              <a:lnSpc>
                <a:spcPct val="90000"/>
              </a:lnSpc>
              <a:spcBef>
                <a:spcPct val="20000"/>
              </a:spcBef>
              <a:buFont typeface="Wingdings" pitchFamily="2" charset="2"/>
              <a:buAutoNum type="alphaLcParenR"/>
            </a:pPr>
            <a:r>
              <a:rPr lang="en-US" sz="2000">
                <a:solidFill>
                  <a:srgbClr val="333366"/>
                </a:solidFill>
                <a:latin typeface="Times New Roman" pitchFamily="18" charset="0"/>
              </a:rPr>
              <a:t>Hva er aksjekursen på ex-utbyttedato?</a:t>
            </a:r>
          </a:p>
          <a:p>
            <a:pPr marL="914400" lvl="1" indent="-457200" eaLnBrk="0" hangingPunct="0">
              <a:lnSpc>
                <a:spcPct val="90000"/>
              </a:lnSpc>
              <a:spcBef>
                <a:spcPct val="20000"/>
              </a:spcBef>
              <a:buFont typeface="Wingdings" pitchFamily="2" charset="2"/>
              <a:buAutoNum type="alphaLcParenR"/>
            </a:pPr>
            <a:endParaRPr lang="en-US" sz="2000">
              <a:solidFill>
                <a:srgbClr val="333366"/>
              </a:solidFill>
              <a:latin typeface="Times New Roman" pitchFamily="18" charset="0"/>
            </a:endParaRPr>
          </a:p>
          <a:p>
            <a:pPr marL="914400" lvl="1" indent="-457200" eaLnBrk="0" hangingPunct="0">
              <a:lnSpc>
                <a:spcPct val="90000"/>
              </a:lnSpc>
              <a:spcBef>
                <a:spcPct val="20000"/>
              </a:spcBef>
              <a:buFont typeface="Wingdings" pitchFamily="2" charset="2"/>
              <a:buAutoNum type="alphaLcParenR"/>
            </a:pPr>
            <a:r>
              <a:rPr lang="en-US" sz="2000">
                <a:solidFill>
                  <a:srgbClr val="333366"/>
                </a:solidFill>
                <a:latin typeface="Times New Roman" pitchFamily="18" charset="0"/>
              </a:rPr>
              <a:t>Hvor mange aksjer må selskapet minimum utstede for å finansiere en nyinvestering på </a:t>
            </a:r>
            <a:r>
              <a:rPr lang="en-US" sz="2000" smtClean="0">
                <a:solidFill>
                  <a:srgbClr val="333366"/>
                </a:solidFill>
                <a:latin typeface="Times New Roman" pitchFamily="18" charset="0"/>
              </a:rPr>
              <a:t>1.500 </a:t>
            </a:r>
            <a:r>
              <a:rPr lang="en-US" sz="2000">
                <a:solidFill>
                  <a:srgbClr val="333366"/>
                </a:solidFill>
                <a:latin typeface="Times New Roman" pitchFamily="18" charset="0"/>
              </a:rPr>
              <a:t>etter at dividenden er utbetalt?</a:t>
            </a:r>
          </a:p>
          <a:p>
            <a:pPr marL="457200" indent="-45720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a:p>
            <a:pPr marL="457200" indent="-45720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p:txBody>
      </p:sp>
      <p:sp>
        <p:nvSpPr>
          <p:cNvPr id="27651" name="Rectangle 5"/>
          <p:cNvSpPr>
            <a:spLocks noChangeArrowheads="1"/>
          </p:cNvSpPr>
          <p:nvPr/>
        </p:nvSpPr>
        <p:spPr bwMode="auto">
          <a:xfrm>
            <a:off x="3276600" y="1066800"/>
            <a:ext cx="27432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b="1">
                <a:solidFill>
                  <a:srgbClr val="333366"/>
                </a:solidFill>
                <a:latin typeface="Times New Roman" pitchFamily="18" charset="0"/>
              </a:rPr>
              <a:t>Oppgaver, forts.</a:t>
            </a:r>
            <a:endParaRPr lang="en-US">
              <a:solidFill>
                <a:srgbClr val="333366"/>
              </a:solidFill>
              <a:latin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698500" y="1752600"/>
            <a:ext cx="7467600" cy="42686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457200" indent="-457200" eaLnBrk="0" hangingPunct="0">
              <a:lnSpc>
                <a:spcPct val="90000"/>
              </a:lnSpc>
              <a:spcBef>
                <a:spcPct val="20000"/>
              </a:spcBef>
              <a:buFont typeface="Wingdings" pitchFamily="2" charset="2"/>
              <a:buNone/>
            </a:pPr>
            <a:r>
              <a:rPr lang="en-US" sz="2000" b="1">
                <a:solidFill>
                  <a:srgbClr val="333366"/>
                </a:solidFill>
                <a:latin typeface="Times New Roman" pitchFamily="18" charset="0"/>
              </a:rPr>
              <a:t>Oppgave 6</a:t>
            </a:r>
          </a:p>
          <a:p>
            <a:pPr marL="457200" indent="-457200" eaLnBrk="0" hangingPunct="0">
              <a:lnSpc>
                <a:spcPct val="90000"/>
              </a:lnSpc>
              <a:spcBef>
                <a:spcPct val="20000"/>
              </a:spcBef>
              <a:buFont typeface="Wingdings" pitchFamily="2" charset="2"/>
              <a:buNone/>
            </a:pPr>
            <a:endParaRPr lang="en-US" sz="2000" b="1">
              <a:solidFill>
                <a:srgbClr val="333366"/>
              </a:solidFill>
              <a:latin typeface="Times New Roman" pitchFamily="18" charset="0"/>
            </a:endParaRPr>
          </a:p>
          <a:p>
            <a:pPr marL="914400" lvl="1"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Et selskap har følgende økonomiske data</a:t>
            </a:r>
            <a:r>
              <a:rPr lang="en-US" sz="2000" smtClean="0">
                <a:solidFill>
                  <a:srgbClr val="333366"/>
                </a:solidFill>
                <a:latin typeface="Times New Roman" pitchFamily="18" charset="0"/>
              </a:rPr>
              <a:t>:</a:t>
            </a:r>
            <a:endParaRPr lang="en-US" sz="2000">
              <a:solidFill>
                <a:srgbClr val="333366"/>
              </a:solidFill>
              <a:latin typeface="Times New Roman" pitchFamily="18" charset="0"/>
            </a:endParaRPr>
          </a:p>
          <a:p>
            <a:pPr marL="914400" lvl="1"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	Overskudd før avskrivninger, renter og skatt: 3 000’</a:t>
            </a:r>
          </a:p>
          <a:p>
            <a:pPr marL="914400" lvl="1"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	Gjeld: </a:t>
            </a:r>
            <a:r>
              <a:rPr lang="en-US" sz="2000" smtClean="0">
                <a:solidFill>
                  <a:srgbClr val="333366"/>
                </a:solidFill>
                <a:latin typeface="Times New Roman" pitchFamily="18" charset="0"/>
              </a:rPr>
              <a:t>10.000</a:t>
            </a:r>
            <a:r>
              <a:rPr lang="en-US" sz="2000">
                <a:solidFill>
                  <a:srgbClr val="333366"/>
                </a:solidFill>
                <a:latin typeface="Times New Roman" pitchFamily="18" charset="0"/>
              </a:rPr>
              <a:t>’, rente 5%</a:t>
            </a:r>
          </a:p>
          <a:p>
            <a:pPr marL="914400" lvl="1"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	Årlige avskrivninger: 700’</a:t>
            </a:r>
          </a:p>
          <a:p>
            <a:pPr marL="914400" lvl="1"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	Årlige avdrag: 500’</a:t>
            </a:r>
          </a:p>
          <a:p>
            <a:pPr marL="914400" lvl="1" indent="-457200" eaLnBrk="0" hangingPunct="0">
              <a:lnSpc>
                <a:spcPct val="90000"/>
              </a:lnSpc>
              <a:spcBef>
                <a:spcPct val="20000"/>
              </a:spcBef>
              <a:buFont typeface="Wingdings" pitchFamily="2" charset="2"/>
              <a:buNone/>
            </a:pPr>
            <a:endParaRPr lang="en-US" sz="2000" smtClean="0">
              <a:solidFill>
                <a:srgbClr val="333366"/>
              </a:solidFill>
              <a:latin typeface="Times New Roman" pitchFamily="18" charset="0"/>
            </a:endParaRPr>
          </a:p>
          <a:p>
            <a:pPr marL="914400" lvl="1" indent="-457200" eaLnBrk="0" hangingPunct="0">
              <a:lnSpc>
                <a:spcPct val="90000"/>
              </a:lnSpc>
              <a:spcBef>
                <a:spcPct val="20000"/>
              </a:spcBef>
              <a:buFont typeface="Wingdings" pitchFamily="2" charset="2"/>
              <a:buNone/>
            </a:pPr>
            <a:r>
              <a:rPr lang="en-US" sz="2000" smtClean="0">
                <a:solidFill>
                  <a:srgbClr val="333366"/>
                </a:solidFill>
                <a:latin typeface="Times New Roman" pitchFamily="18" charset="0"/>
              </a:rPr>
              <a:t>Bedriftsskattesatsen </a:t>
            </a:r>
            <a:r>
              <a:rPr lang="en-US" sz="2000">
                <a:solidFill>
                  <a:srgbClr val="333366"/>
                </a:solidFill>
                <a:latin typeface="Times New Roman" pitchFamily="18" charset="0"/>
              </a:rPr>
              <a:t>er 28%, dividendeskattesatsen er 20% og skatt</a:t>
            </a:r>
          </a:p>
          <a:p>
            <a:pPr marL="914400" lvl="1"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på kursgevinst er 28%.</a:t>
            </a:r>
          </a:p>
          <a:p>
            <a:pPr marL="914400" lvl="1" indent="-45720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a:p>
            <a:pPr marL="914400" lvl="1" indent="-457200" eaLnBrk="0" hangingPunct="0">
              <a:lnSpc>
                <a:spcPct val="90000"/>
              </a:lnSpc>
              <a:spcBef>
                <a:spcPct val="20000"/>
              </a:spcBef>
              <a:buFont typeface="Wingdings" pitchFamily="2" charset="2"/>
              <a:buNone/>
            </a:pPr>
            <a:r>
              <a:rPr lang="en-US" sz="2000">
                <a:solidFill>
                  <a:srgbClr val="333366"/>
                </a:solidFill>
                <a:latin typeface="Times New Roman" pitchFamily="18" charset="0"/>
              </a:rPr>
              <a:t>Hva er maksimalt utbytte selskapet kan betale utfra årets resultat?</a:t>
            </a:r>
          </a:p>
        </p:txBody>
      </p:sp>
      <p:sp>
        <p:nvSpPr>
          <p:cNvPr id="28675" name="Rectangle 5"/>
          <p:cNvSpPr>
            <a:spLocks noChangeArrowheads="1"/>
          </p:cNvSpPr>
          <p:nvPr/>
        </p:nvSpPr>
        <p:spPr bwMode="auto">
          <a:xfrm>
            <a:off x="3276600" y="1066800"/>
            <a:ext cx="27432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b="1">
                <a:solidFill>
                  <a:srgbClr val="333366"/>
                </a:solidFill>
                <a:latin typeface="Times New Roman" pitchFamily="18" charset="0"/>
              </a:rPr>
              <a:t>Oppgaver, forts.</a:t>
            </a:r>
            <a:endParaRPr lang="en-US">
              <a:solidFill>
                <a:srgbClr val="333366"/>
              </a:solidFill>
              <a:latin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143000" y="548680"/>
            <a:ext cx="6781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gn="ctr">
              <a:spcBef>
                <a:spcPct val="20000"/>
              </a:spcBef>
            </a:pPr>
            <a:r>
              <a:rPr lang="en-US" b="1">
                <a:solidFill>
                  <a:srgbClr val="333366"/>
                </a:solidFill>
                <a:latin typeface="Times New Roman" pitchFamily="18" charset="0"/>
              </a:rPr>
              <a:t>Oppsummering</a:t>
            </a:r>
            <a:endParaRPr lang="en-US">
              <a:solidFill>
                <a:srgbClr val="333366"/>
              </a:solidFill>
              <a:latin typeface="Times New Roman" pitchFamily="18" charset="0"/>
            </a:endParaRPr>
          </a:p>
        </p:txBody>
      </p:sp>
      <p:sp>
        <p:nvSpPr>
          <p:cNvPr id="29699" name="Rectangle 5"/>
          <p:cNvSpPr>
            <a:spLocks noChangeArrowheads="1"/>
          </p:cNvSpPr>
          <p:nvPr/>
        </p:nvSpPr>
        <p:spPr bwMode="auto">
          <a:xfrm>
            <a:off x="685800" y="2085380"/>
            <a:ext cx="6781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nSpc>
                <a:spcPct val="90000"/>
              </a:lnSpc>
              <a:spcBef>
                <a:spcPct val="20000"/>
              </a:spcBef>
              <a:buClr>
                <a:srgbClr val="CC0066"/>
              </a:buClr>
              <a:buFont typeface="Wingdings" pitchFamily="2" charset="2"/>
              <a:buChar char="Ø"/>
            </a:pPr>
            <a:r>
              <a:rPr lang="en-US" sz="2000">
                <a:solidFill>
                  <a:srgbClr val="333366"/>
                </a:solidFill>
                <a:latin typeface="Times New Roman" pitchFamily="18" charset="0"/>
              </a:rPr>
              <a:t>Under idealiserte betingelser er dividendepolitikk irrelevant</a:t>
            </a:r>
          </a:p>
        </p:txBody>
      </p:sp>
      <p:sp>
        <p:nvSpPr>
          <p:cNvPr id="29700" name="Text Box 6"/>
          <p:cNvSpPr txBox="1">
            <a:spLocks noChangeArrowheads="1"/>
          </p:cNvSpPr>
          <p:nvPr/>
        </p:nvSpPr>
        <p:spPr bwMode="auto">
          <a:xfrm>
            <a:off x="685800" y="1247180"/>
            <a:ext cx="8001000" cy="731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marL="285750" indent="-285750" eaLnBrk="1" hangingPunct="1">
              <a:spcBef>
                <a:spcPct val="10000"/>
              </a:spcBef>
              <a:buClr>
                <a:srgbClr val="CC0066"/>
              </a:buClr>
              <a:buFont typeface="Wingdings" pitchFamily="2" charset="2"/>
              <a:buChar char="Ø"/>
              <a:defRPr/>
            </a:pPr>
            <a:r>
              <a:rPr lang="nb-NO" sz="2000" dirty="0" smtClean="0">
                <a:solidFill>
                  <a:srgbClr val="333366"/>
                </a:solidFill>
                <a:latin typeface="Times New Roman" pitchFamily="18" charset="0"/>
              </a:rPr>
              <a:t>Dividende - utdeling (i en eller annen form) av midler fra selskapet til </a:t>
            </a:r>
          </a:p>
          <a:p>
            <a:pPr eaLnBrk="1" hangingPunct="1">
              <a:spcBef>
                <a:spcPct val="10000"/>
              </a:spcBef>
              <a:defRPr/>
            </a:pPr>
            <a:r>
              <a:rPr lang="nb-NO" sz="2000" dirty="0" smtClean="0">
                <a:solidFill>
                  <a:srgbClr val="333366"/>
                </a:solidFill>
                <a:latin typeface="Times New Roman" pitchFamily="18" charset="0"/>
              </a:rPr>
              <a:t>     eierne</a:t>
            </a:r>
          </a:p>
        </p:txBody>
      </p:sp>
      <p:sp>
        <p:nvSpPr>
          <p:cNvPr id="29701" name="Rectangle 7"/>
          <p:cNvSpPr>
            <a:spLocks noChangeArrowheads="1"/>
          </p:cNvSpPr>
          <p:nvPr/>
        </p:nvSpPr>
        <p:spPr bwMode="auto">
          <a:xfrm>
            <a:off x="685800" y="2694980"/>
            <a:ext cx="78486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a:lnSpc>
                <a:spcPct val="90000"/>
              </a:lnSpc>
              <a:spcBef>
                <a:spcPct val="20000"/>
              </a:spcBef>
              <a:buClr>
                <a:srgbClr val="CC0066"/>
              </a:buClr>
              <a:buFont typeface="Wingdings" pitchFamily="2" charset="2"/>
              <a:buChar char="Ø"/>
            </a:pPr>
            <a:r>
              <a:rPr lang="en-US" sz="2000">
                <a:solidFill>
                  <a:srgbClr val="333366"/>
                </a:solidFill>
                <a:latin typeface="Times New Roman" pitchFamily="18" charset="0"/>
              </a:rPr>
              <a:t>Forhold som kan gjøre dividendepolitikk verdiskapende:</a:t>
            </a:r>
          </a:p>
          <a:p>
            <a:pPr marL="342900" indent="-342900">
              <a:lnSpc>
                <a:spcPct val="90000"/>
              </a:lnSpc>
              <a:spcBef>
                <a:spcPct val="20000"/>
              </a:spcBef>
            </a:pPr>
            <a:r>
              <a:rPr lang="en-US" sz="2000">
                <a:solidFill>
                  <a:srgbClr val="333366"/>
                </a:solidFill>
                <a:latin typeface="Times New Roman" pitchFamily="18" charset="0"/>
              </a:rPr>
              <a:t>		- Transaksjonskostnader:  Ikke argument for høy dividende</a:t>
            </a:r>
          </a:p>
          <a:p>
            <a:pPr marL="342900" indent="-342900">
              <a:lnSpc>
                <a:spcPct val="90000"/>
              </a:lnSpc>
              <a:spcBef>
                <a:spcPct val="20000"/>
              </a:spcBef>
            </a:pPr>
            <a:r>
              <a:rPr lang="en-US" sz="2000">
                <a:solidFill>
                  <a:srgbClr val="333366"/>
                </a:solidFill>
                <a:latin typeface="Times New Roman" pitchFamily="18" charset="0"/>
              </a:rPr>
              <a:t>		- Dividendens signalfunksjon:  Ikke empirisk overbevisende</a:t>
            </a:r>
          </a:p>
          <a:p>
            <a:pPr marL="342900" indent="-342900">
              <a:lnSpc>
                <a:spcPct val="90000"/>
              </a:lnSpc>
              <a:spcBef>
                <a:spcPct val="20000"/>
              </a:spcBef>
            </a:pPr>
            <a:r>
              <a:rPr lang="en-US" sz="2000">
                <a:solidFill>
                  <a:srgbClr val="333366"/>
                </a:solidFill>
                <a:latin typeface="Times New Roman" pitchFamily="18" charset="0"/>
              </a:rPr>
              <a:t>		- Interessekonflikter (agentteori):  Betal høy dividende</a:t>
            </a:r>
          </a:p>
          <a:p>
            <a:pPr marL="342900" indent="-342900">
              <a:lnSpc>
                <a:spcPct val="90000"/>
              </a:lnSpc>
              <a:spcBef>
                <a:spcPct val="20000"/>
              </a:spcBef>
            </a:pPr>
            <a:r>
              <a:rPr lang="en-US" sz="2000">
                <a:solidFill>
                  <a:srgbClr val="333366"/>
                </a:solidFill>
                <a:latin typeface="Times New Roman" pitchFamily="18" charset="0"/>
              </a:rPr>
              <a:t>		- Skatt:  Avhengig av  skattesystem</a:t>
            </a:r>
          </a:p>
          <a:p>
            <a:pPr marL="742950" lvl="1" indent="-285750" eaLnBrk="0" hangingPunct="0">
              <a:lnSpc>
                <a:spcPct val="90000"/>
              </a:lnSpc>
              <a:spcBef>
                <a:spcPct val="20000"/>
              </a:spcBef>
              <a:buFont typeface="Wingdings" pitchFamily="2" charset="2"/>
              <a:buNone/>
            </a:pPr>
            <a:endParaRPr lang="en-US" sz="2000">
              <a:solidFill>
                <a:srgbClr val="333366"/>
              </a:solidFill>
              <a:latin typeface="Times New Roman" pitchFamily="18" charset="0"/>
            </a:endParaRPr>
          </a:p>
        </p:txBody>
      </p:sp>
      <p:sp>
        <p:nvSpPr>
          <p:cNvPr id="29702" name="Text Box 8"/>
          <p:cNvSpPr txBox="1">
            <a:spLocks noChangeArrowheads="1"/>
          </p:cNvSpPr>
          <p:nvPr/>
        </p:nvSpPr>
        <p:spPr bwMode="auto">
          <a:xfrm>
            <a:off x="685800" y="4523780"/>
            <a:ext cx="80010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10000"/>
              </a:spcBef>
              <a:buClr>
                <a:srgbClr val="CC0066"/>
              </a:buClr>
              <a:buFont typeface="Wingdings" pitchFamily="2" charset="2"/>
              <a:buChar char="Ø"/>
            </a:pPr>
            <a:r>
              <a:rPr lang="en-US" sz="2000">
                <a:solidFill>
                  <a:srgbClr val="333366"/>
                </a:solidFill>
                <a:latin typeface="Times New Roman" pitchFamily="18" charset="0"/>
              </a:rPr>
              <a:t>Dividendeskattefaktor: n</a:t>
            </a:r>
            <a:r>
              <a:rPr lang="en-US" sz="2000" baseline="-25000">
                <a:solidFill>
                  <a:srgbClr val="333366"/>
                </a:solidFill>
                <a:latin typeface="Times New Roman" pitchFamily="18" charset="0"/>
              </a:rPr>
              <a:t>d</a:t>
            </a:r>
            <a:r>
              <a:rPr lang="en-US" sz="1600">
                <a:solidFill>
                  <a:srgbClr val="333366"/>
                </a:solidFill>
                <a:latin typeface="Times New Roman" pitchFamily="18" charset="0"/>
              </a:rPr>
              <a:t>*</a:t>
            </a:r>
            <a:r>
              <a:rPr lang="en-US" sz="2000">
                <a:solidFill>
                  <a:srgbClr val="333366"/>
                </a:solidFill>
                <a:latin typeface="Times New Roman" pitchFamily="18" charset="0"/>
              </a:rPr>
              <a:t> = (1 – s</a:t>
            </a:r>
            <a:r>
              <a:rPr lang="en-US" sz="2000" baseline="-25000">
                <a:solidFill>
                  <a:srgbClr val="333366"/>
                </a:solidFill>
                <a:latin typeface="Times New Roman" pitchFamily="18" charset="0"/>
              </a:rPr>
              <a:t>B</a:t>
            </a:r>
            <a:r>
              <a:rPr lang="en-US" sz="2000">
                <a:solidFill>
                  <a:srgbClr val="333366"/>
                </a:solidFill>
                <a:latin typeface="Times New Roman" pitchFamily="18" charset="0"/>
              </a:rPr>
              <a:t>)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(s</a:t>
            </a:r>
            <a:r>
              <a:rPr lang="en-US" sz="2000" baseline="-25000">
                <a:solidFill>
                  <a:srgbClr val="333366"/>
                </a:solidFill>
                <a:latin typeface="Times New Roman" pitchFamily="18" charset="0"/>
              </a:rPr>
              <a:t>Eg</a:t>
            </a:r>
            <a:r>
              <a:rPr lang="en-US" sz="2000">
                <a:solidFill>
                  <a:srgbClr val="333366"/>
                </a:solidFill>
                <a:latin typeface="Times New Roman" pitchFamily="18" charset="0"/>
              </a:rPr>
              <a:t>  - s</a:t>
            </a:r>
            <a:r>
              <a:rPr lang="en-US" sz="2000" baseline="-25000">
                <a:solidFill>
                  <a:srgbClr val="333366"/>
                </a:solidFill>
                <a:latin typeface="Times New Roman" pitchFamily="18" charset="0"/>
              </a:rPr>
              <a:t>Ed</a:t>
            </a:r>
            <a:r>
              <a:rPr lang="en-US" sz="2000">
                <a:solidFill>
                  <a:srgbClr val="333366"/>
                </a:solidFill>
                <a:latin typeface="Times New Roman" pitchFamily="18" charset="0"/>
              </a:rPr>
              <a:t>)</a:t>
            </a:r>
            <a:endParaRPr lang="nb-NO" sz="2000">
              <a:solidFill>
                <a:srgbClr val="333366"/>
              </a:solidFill>
              <a:latin typeface="Times New Roman" pitchFamily="18" charset="0"/>
            </a:endParaRPr>
          </a:p>
        </p:txBody>
      </p:sp>
      <p:sp>
        <p:nvSpPr>
          <p:cNvPr id="29703" name="Rectangle 10"/>
          <p:cNvSpPr>
            <a:spLocks noChangeArrowheads="1"/>
          </p:cNvSpPr>
          <p:nvPr/>
        </p:nvSpPr>
        <p:spPr bwMode="auto">
          <a:xfrm>
            <a:off x="673100" y="5057180"/>
            <a:ext cx="82423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Clr>
                <a:srgbClr val="CC0066"/>
              </a:buClr>
              <a:buFont typeface="Wingdings" pitchFamily="2" charset="2"/>
              <a:buChar char="Ø"/>
            </a:pPr>
            <a:r>
              <a:rPr lang="en-US" sz="2000">
                <a:solidFill>
                  <a:srgbClr val="333366"/>
                </a:solidFill>
                <a:latin typeface="Times New Roman" pitchFamily="18" charset="0"/>
              </a:rPr>
              <a:t>Dersom skattesystemet favoriserer dividende for noen og tilbakeholdt overskudd for andre:  Ulike skatteklientell tiltrekkes selskapet. </a:t>
            </a:r>
          </a:p>
        </p:txBody>
      </p:sp>
      <p:sp>
        <p:nvSpPr>
          <p:cNvPr id="29704" name="Rectangle 11"/>
          <p:cNvSpPr>
            <a:spLocks noChangeArrowheads="1"/>
          </p:cNvSpPr>
          <p:nvPr/>
        </p:nvSpPr>
        <p:spPr bwMode="auto">
          <a:xfrm>
            <a:off x="685800" y="5895380"/>
            <a:ext cx="7239000" cy="34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lnSpc>
                <a:spcPct val="90000"/>
              </a:lnSpc>
              <a:spcBef>
                <a:spcPct val="20000"/>
              </a:spcBef>
              <a:buClr>
                <a:srgbClr val="CC0066"/>
              </a:buClr>
              <a:buFont typeface="Wingdings" pitchFamily="2" charset="2"/>
              <a:buChar char="Ø"/>
            </a:pPr>
            <a:r>
              <a:rPr lang="en-US" sz="2000">
                <a:solidFill>
                  <a:srgbClr val="333366"/>
                </a:solidFill>
                <a:latin typeface="Times New Roman" pitchFamily="18" charset="0"/>
              </a:rPr>
              <a:t>Dividendenøytralt skattesystem i Norge f.o.m. 2006</a:t>
            </a: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051"/>
          <p:cNvSpPr>
            <a:spLocks noChangeArrowheads="1"/>
          </p:cNvSpPr>
          <p:nvPr/>
        </p:nvSpPr>
        <p:spPr bwMode="auto">
          <a:xfrm>
            <a:off x="1905000" y="1676400"/>
            <a:ext cx="4191000" cy="3352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marL="457200" indent="-457200" eaLnBrk="0" hangingPunct="0">
              <a:spcBef>
                <a:spcPct val="20000"/>
              </a:spcBef>
            </a:pPr>
            <a:r>
              <a:rPr lang="en-US" sz="2800" b="1">
                <a:solidFill>
                  <a:srgbClr val="333366"/>
                </a:solidFill>
                <a:latin typeface="Times New Roman" pitchFamily="18" charset="0"/>
              </a:rPr>
              <a:t>Kapittel 10: Oversikt</a:t>
            </a:r>
          </a:p>
          <a:p>
            <a:pPr marL="457200" indent="-457200" eaLnBrk="0" hangingPunct="0">
              <a:spcBef>
                <a:spcPct val="20000"/>
              </a:spcBef>
            </a:pPr>
            <a:endParaRPr lang="en-US" b="1">
              <a:solidFill>
                <a:srgbClr val="333366"/>
              </a:solidFill>
              <a:latin typeface="Times New Roman" pitchFamily="18" charset="0"/>
            </a:endParaRPr>
          </a:p>
          <a:p>
            <a:pPr marL="457200" indent="-457200" eaLnBrk="0" hangingPunct="0">
              <a:spcBef>
                <a:spcPct val="20000"/>
              </a:spcBef>
              <a:buFontTx/>
              <a:buAutoNum type="arabicPeriod"/>
            </a:pPr>
            <a:r>
              <a:rPr lang="en-US" sz="2000">
                <a:solidFill>
                  <a:srgbClr val="333366"/>
                </a:solidFill>
                <a:latin typeface="Times New Roman" pitchFamily="18" charset="0"/>
              </a:rPr>
              <a:t>Varianter</a:t>
            </a:r>
          </a:p>
          <a:p>
            <a:pPr marL="457200" indent="-457200" eaLnBrk="0" hangingPunct="0">
              <a:spcBef>
                <a:spcPct val="20000"/>
              </a:spcBef>
              <a:buFontTx/>
              <a:buAutoNum type="arabicPeriod"/>
            </a:pPr>
            <a:r>
              <a:rPr lang="en-US" sz="2000">
                <a:solidFill>
                  <a:srgbClr val="333366"/>
                </a:solidFill>
                <a:latin typeface="Times New Roman" pitchFamily="18" charset="0"/>
              </a:rPr>
              <a:t>Praksis</a:t>
            </a:r>
          </a:p>
          <a:p>
            <a:pPr marL="457200" indent="-457200" eaLnBrk="0" hangingPunct="0">
              <a:spcBef>
                <a:spcPct val="20000"/>
              </a:spcBef>
              <a:buFontTx/>
              <a:buAutoNum type="arabicPeriod"/>
            </a:pPr>
            <a:r>
              <a:rPr lang="en-US" sz="2000">
                <a:solidFill>
                  <a:srgbClr val="333366"/>
                </a:solidFill>
                <a:latin typeface="Times New Roman" pitchFamily="18" charset="0"/>
              </a:rPr>
              <a:t>Irrelevans</a:t>
            </a:r>
          </a:p>
          <a:p>
            <a:pPr marL="457200" indent="-457200" eaLnBrk="0" hangingPunct="0">
              <a:spcBef>
                <a:spcPct val="20000"/>
              </a:spcBef>
              <a:buFontTx/>
              <a:buAutoNum type="arabicPeriod"/>
            </a:pPr>
            <a:r>
              <a:rPr lang="en-US" sz="2000">
                <a:solidFill>
                  <a:srgbClr val="333366"/>
                </a:solidFill>
                <a:latin typeface="Times New Roman" pitchFamily="18" charset="0"/>
              </a:rPr>
              <a:t>Likviditet</a:t>
            </a:r>
          </a:p>
          <a:p>
            <a:pPr marL="457200" indent="-457200" eaLnBrk="0" hangingPunct="0">
              <a:spcBef>
                <a:spcPct val="20000"/>
              </a:spcBef>
              <a:buFontTx/>
              <a:buAutoNum type="arabicPeriod"/>
            </a:pPr>
            <a:r>
              <a:rPr lang="en-US" sz="2000">
                <a:solidFill>
                  <a:srgbClr val="333366"/>
                </a:solidFill>
                <a:latin typeface="Times New Roman" pitchFamily="18" charset="0"/>
              </a:rPr>
              <a:t>Signalfunksjonen</a:t>
            </a:r>
          </a:p>
          <a:p>
            <a:pPr marL="457200" indent="-457200" eaLnBrk="0" hangingPunct="0">
              <a:spcBef>
                <a:spcPct val="20000"/>
              </a:spcBef>
              <a:buFontTx/>
              <a:buAutoNum type="arabicPeriod"/>
            </a:pPr>
            <a:r>
              <a:rPr lang="en-US" sz="2000">
                <a:solidFill>
                  <a:srgbClr val="333366"/>
                </a:solidFill>
                <a:latin typeface="Times New Roman" pitchFamily="18" charset="0"/>
              </a:rPr>
              <a:t>Interessekonflikter</a:t>
            </a:r>
          </a:p>
          <a:p>
            <a:pPr marL="457200" indent="-457200" eaLnBrk="0" hangingPunct="0">
              <a:spcBef>
                <a:spcPct val="20000"/>
              </a:spcBef>
              <a:buFontTx/>
              <a:buAutoNum type="arabicPeriod"/>
            </a:pPr>
            <a:r>
              <a:rPr lang="en-US" sz="2000">
                <a:solidFill>
                  <a:srgbClr val="333366"/>
                </a:solidFill>
                <a:latin typeface="Times New Roman" pitchFamily="18" charset="0"/>
              </a:rPr>
              <a:t>Skattekonsekvenser</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2"/>
          <p:cNvSpPr txBox="1">
            <a:spLocks noChangeArrowheads="1"/>
          </p:cNvSpPr>
          <p:nvPr/>
        </p:nvSpPr>
        <p:spPr bwMode="auto">
          <a:xfrm>
            <a:off x="990600" y="1644700"/>
            <a:ext cx="80010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a:solidFill>
                  <a:srgbClr val="333366"/>
                </a:solidFill>
                <a:latin typeface="Times New Roman" pitchFamily="18" charset="0"/>
              </a:rPr>
              <a:t>Dividendepolitikk:	Retningslinjer for utbetaling av dividende</a:t>
            </a:r>
          </a:p>
        </p:txBody>
      </p:sp>
      <p:sp>
        <p:nvSpPr>
          <p:cNvPr id="1037" name="Text Box 3"/>
          <p:cNvSpPr txBox="1">
            <a:spLocks noChangeArrowheads="1"/>
          </p:cNvSpPr>
          <p:nvPr/>
        </p:nvSpPr>
        <p:spPr bwMode="auto">
          <a:xfrm>
            <a:off x="990600" y="958900"/>
            <a:ext cx="8001000"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a:solidFill>
                  <a:srgbClr val="333366"/>
                </a:solidFill>
                <a:latin typeface="Times New Roman" pitchFamily="18" charset="0"/>
              </a:rPr>
              <a:t>Dividende:		Utdeling (i en eller annen form) av midler fra 			selskapet til eierne</a:t>
            </a:r>
          </a:p>
        </p:txBody>
      </p:sp>
      <p:sp>
        <p:nvSpPr>
          <p:cNvPr id="79876" name="Text Box 4"/>
          <p:cNvSpPr txBox="1">
            <a:spLocks noChangeArrowheads="1"/>
          </p:cNvSpPr>
          <p:nvPr/>
        </p:nvSpPr>
        <p:spPr bwMode="auto">
          <a:xfrm>
            <a:off x="990600" y="2178100"/>
            <a:ext cx="9220200" cy="7318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marL="285750" indent="-285750" eaLnBrk="1" hangingPunct="1">
              <a:spcBef>
                <a:spcPct val="10000"/>
              </a:spcBef>
              <a:buClr>
                <a:srgbClr val="CC0066"/>
              </a:buClr>
              <a:buFont typeface="Wingdings" pitchFamily="2" charset="2"/>
              <a:buChar char="Ø"/>
              <a:defRPr/>
            </a:pPr>
            <a:r>
              <a:rPr lang="nb-NO" sz="2000" dirty="0" smtClean="0">
                <a:solidFill>
                  <a:srgbClr val="333366"/>
                </a:solidFill>
                <a:latin typeface="Times New Roman" pitchFamily="18" charset="0"/>
              </a:rPr>
              <a:t>Ex-dividende dag/dato:	Dagen </a:t>
            </a:r>
            <a:r>
              <a:rPr lang="nb-NO" sz="2000" u="sng" dirty="0" smtClean="0">
                <a:solidFill>
                  <a:srgbClr val="333366"/>
                </a:solidFill>
                <a:latin typeface="Times New Roman" pitchFamily="18" charset="0"/>
              </a:rPr>
              <a:t>etter</a:t>
            </a:r>
            <a:r>
              <a:rPr lang="nb-NO" sz="2000" dirty="0" smtClean="0">
                <a:solidFill>
                  <a:srgbClr val="333366"/>
                </a:solidFill>
                <a:latin typeface="Times New Roman" pitchFamily="18" charset="0"/>
              </a:rPr>
              <a:t> det siste tidspunkt som gir eieren rett til </a:t>
            </a:r>
          </a:p>
          <a:p>
            <a:pPr eaLnBrk="1" hangingPunct="1">
              <a:spcBef>
                <a:spcPct val="10000"/>
              </a:spcBef>
              <a:defRPr/>
            </a:pPr>
            <a:r>
              <a:rPr lang="nb-NO" sz="2000" dirty="0" smtClean="0">
                <a:solidFill>
                  <a:srgbClr val="333366"/>
                </a:solidFill>
                <a:latin typeface="Times New Roman" pitchFamily="18" charset="0"/>
              </a:rPr>
              <a:t>		               dividende</a:t>
            </a:r>
          </a:p>
        </p:txBody>
      </p:sp>
      <p:pic>
        <p:nvPicPr>
          <p:cNvPr id="1039" name="Picture 15" descr="http://www.ose.no/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171400"/>
            <a:ext cx="46037" cy="92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0" name="Picture 16" descr="http://www.ose.no/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14466888" y="3610025"/>
            <a:ext cx="46037" cy="92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1" name="Picture 17"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175106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2" name="Picture 18"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216381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3" name="Picture 19"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257656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4" name="Picture 20"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298931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5" name="Picture 21"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3494137"/>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6" name="Picture 22"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3906887"/>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7" name="Picture 23"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441171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9896" name="Picture 24"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482446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49" name="Picture 25"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523721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50" name="Picture 26"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564996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9899" name="Picture 27"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6154787"/>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9900" name="Picture 28"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5340350" y="6659612"/>
            <a:ext cx="1111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53" name="Picture 30" descr="http://www.ose.no/felles/bilder/blank.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auto">
          <a:xfrm>
            <a:off x="4941888" y="3757662"/>
            <a:ext cx="68262" cy="11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54" name="Rectangle 32"/>
          <p:cNvSpPr>
            <a:spLocks noChangeArrowheads="1"/>
          </p:cNvSpPr>
          <p:nvPr/>
        </p:nvSpPr>
        <p:spPr bwMode="auto">
          <a:xfrm>
            <a:off x="685800" y="290562"/>
            <a:ext cx="38862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1. Varianter</a:t>
            </a:r>
          </a:p>
        </p:txBody>
      </p:sp>
      <p:pic>
        <p:nvPicPr>
          <p:cNvPr id="2" name="Picture 22"/>
          <p:cNvPicPr>
            <a:picLocks noChangeAspect="1" noChangeArrowheads="1"/>
          </p:cNvPicPr>
          <p:nvPr/>
        </p:nvPicPr>
        <p:blipFill>
          <a:blip r:embed="rId15" cstate="print">
            <a:extLst>
              <a:ext uri="{28A0092B-C50C-407E-A947-70E740481C1C}">
                <a14:useLocalDpi xmlns="" xmlns:a14="http://schemas.microsoft.com/office/drawing/2010/main" val="0"/>
              </a:ext>
            </a:extLst>
          </a:blip>
          <a:srcRect/>
          <a:stretch>
            <a:fillRect/>
          </a:stretch>
        </p:blipFill>
        <p:spPr bwMode="auto">
          <a:xfrm>
            <a:off x="1879103" y="3068687"/>
            <a:ext cx="5370513" cy="3097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843808" y="3010822"/>
            <a:ext cx="1224136" cy="246221"/>
          </a:xfrm>
          <a:prstGeom prst="rect">
            <a:avLst/>
          </a:prstGeom>
          <a:noFill/>
        </p:spPr>
        <p:txBody>
          <a:bodyPr wrap="square" rtlCol="0">
            <a:spAutoFit/>
          </a:bodyPr>
          <a:lstStyle/>
          <a:p>
            <a:r>
              <a:rPr lang="en-US" sz="1000" b="1" dirty="0" err="1" smtClean="0">
                <a:solidFill>
                  <a:srgbClr val="FF0000"/>
                </a:solidFill>
                <a:latin typeface="+mn-lt"/>
              </a:rPr>
              <a:t>Siste</a:t>
            </a:r>
            <a:r>
              <a:rPr lang="en-US" sz="1000" b="1" dirty="0" smtClean="0">
                <a:solidFill>
                  <a:srgbClr val="FF0000"/>
                </a:solidFill>
                <a:latin typeface="+mn-lt"/>
              </a:rPr>
              <a:t> rights-on dag</a:t>
            </a:r>
            <a:endParaRPr lang="en-US" sz="1000" b="1" dirty="0">
              <a:solidFill>
                <a:srgbClr val="FF0000"/>
              </a:solidFill>
              <a:latin typeface="+mn-lt"/>
            </a:endParaRPr>
          </a:p>
        </p:txBody>
      </p:sp>
      <p:cxnSp>
        <p:nvCxnSpPr>
          <p:cNvPr id="5" name="Straight Arrow Connector 4"/>
          <p:cNvCxnSpPr/>
          <p:nvPr/>
        </p:nvCxnSpPr>
        <p:spPr>
          <a:xfrm>
            <a:off x="3995936" y="3133932"/>
            <a:ext cx="72008" cy="208053"/>
          </a:xfrm>
          <a:prstGeom prst="straightConnector1">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139952" y="4134073"/>
            <a:ext cx="144016" cy="144016"/>
          </a:xfrm>
          <a:prstGeom prst="straightConnector1">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211960" y="3938017"/>
            <a:ext cx="1224136" cy="246221"/>
          </a:xfrm>
          <a:prstGeom prst="rect">
            <a:avLst/>
          </a:prstGeom>
          <a:noFill/>
        </p:spPr>
        <p:txBody>
          <a:bodyPr wrap="square" rtlCol="0">
            <a:spAutoFit/>
          </a:bodyPr>
          <a:lstStyle/>
          <a:p>
            <a:r>
              <a:rPr lang="en-US" sz="1000" b="1" dirty="0" smtClean="0">
                <a:solidFill>
                  <a:srgbClr val="FF0000"/>
                </a:solidFill>
                <a:latin typeface="+mn-lt"/>
              </a:rPr>
              <a:t>Ex-</a:t>
            </a:r>
            <a:r>
              <a:rPr lang="en-US" sz="1000" b="1" dirty="0" err="1" smtClean="0">
                <a:solidFill>
                  <a:srgbClr val="FF0000"/>
                </a:solidFill>
                <a:latin typeface="+mn-lt"/>
              </a:rPr>
              <a:t>dividende</a:t>
            </a:r>
            <a:r>
              <a:rPr lang="en-US" sz="1000" b="1" dirty="0" smtClean="0">
                <a:solidFill>
                  <a:srgbClr val="FF0000"/>
                </a:solidFill>
                <a:latin typeface="+mn-lt"/>
              </a:rPr>
              <a:t> dag</a:t>
            </a:r>
            <a:endParaRPr lang="en-US" sz="1000" b="1" dirty="0">
              <a:solidFill>
                <a:srgbClr val="FF0000"/>
              </a:solidFill>
              <a:latin typeface="+mn-lt"/>
            </a:endParaRPr>
          </a:p>
        </p:txBody>
      </p:sp>
    </p:spTree>
    <p:controls>
      <p:control spid="1056" name="DefaultOcx" r:id="rId2" imgW="933480" imgH="228600"/>
      <p:control spid="1057" name="HTMLSelect1" r:id="rId3" imgW="1447920" imgH="228600"/>
      <p:control spid="1058" name="HTMLSelect2" r:id="rId4" imgW="1190520" imgH="228600"/>
      <p:control spid="1059" name="HTMLSelect3" r:id="rId5" imgW="1790640" imgH="228600"/>
      <p:control spid="1060" name="HTMLHidden1" r:id="rId6" imgW="914400" imgH="228600"/>
      <p:control spid="1061" name="HTMLHidden2" r:id="rId7" imgW="914400" imgH="228600"/>
      <p:control spid="1062" name="HTMLText1" r:id="rId8" imgW="990720" imgH="228600"/>
      <p:control spid="1063" name="HTMLText2" r:id="rId9" imgW="990720" imgH="228600"/>
      <p:control spid="1064" name="HTMLHidden3" r:id="rId10" imgW="914400" imgH="228600"/>
      <p:control spid="1065" name="HTMLSubmit1" r:id="rId11" imgW="352440" imgH="361800"/>
    </p:controls>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dissolve">
                                      <p:cBhvr>
                                        <p:cTn id="7" dur="500"/>
                                        <p:tgtEl>
                                          <p:spTgt spid="798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9876"/>
                                        </p:tgtEl>
                                        <p:attrNameLst>
                                          <p:attrName>style.visibility</p:attrName>
                                        </p:attrNameLst>
                                      </p:cBhvr>
                                      <p:to>
                                        <p:strVal val="visible"/>
                                      </p:to>
                                    </p:set>
                                    <p:animEffect transition="in" filter="dissolve">
                                      <p:cBhvr>
                                        <p:cTn id="12" dur="500"/>
                                        <p:tgtEl>
                                          <p:spTgt spid="79876"/>
                                        </p:tgtEl>
                                      </p:cBhvr>
                                    </p:animEffect>
                                  </p:childTnLst>
                                </p:cTn>
                              </p:par>
                            </p:childTnLst>
                          </p:cTn>
                        </p:par>
                        <p:par>
                          <p:cTn id="13" fill="hold" nodeType="afterGroup">
                            <p:stCondLst>
                              <p:cond delay="500"/>
                            </p:stCondLst>
                            <p:childTnLst>
                              <p:par>
                                <p:cTn id="14" presetID="9" presetClass="entr" presetSubtype="0" fill="hold" nodeType="afterEffect">
                                  <p:stCondLst>
                                    <p:cond delay="0"/>
                                  </p:stCondLst>
                                  <p:childTnLst>
                                    <p:set>
                                      <p:cBhvr>
                                        <p:cTn id="15" dur="1" fill="hold">
                                          <p:stCondLst>
                                            <p:cond delay="0"/>
                                          </p:stCondLst>
                                        </p:cTn>
                                        <p:tgtEl>
                                          <p:spTgt spid="79896"/>
                                        </p:tgtEl>
                                        <p:attrNameLst>
                                          <p:attrName>style.visibility</p:attrName>
                                        </p:attrNameLst>
                                      </p:cBhvr>
                                      <p:to>
                                        <p:strVal val="visible"/>
                                      </p:to>
                                    </p:set>
                                    <p:animEffect transition="in" filter="dissolve">
                                      <p:cBhvr>
                                        <p:cTn id="16" dur="500"/>
                                        <p:tgtEl>
                                          <p:spTgt spid="79896"/>
                                        </p:tgtEl>
                                      </p:cBhvr>
                                    </p:animEffect>
                                  </p:childTnLst>
                                </p:cTn>
                              </p:par>
                            </p:childTnLst>
                          </p:cTn>
                        </p:par>
                        <p:par>
                          <p:cTn id="17" fill="hold" nodeType="afterGroup">
                            <p:stCondLst>
                              <p:cond delay="1000"/>
                            </p:stCondLst>
                            <p:childTnLst>
                              <p:par>
                                <p:cTn id="18" presetID="9" presetClass="entr" presetSubtype="0" fill="hold" nodeType="afterEffect">
                                  <p:stCondLst>
                                    <p:cond delay="0"/>
                                  </p:stCondLst>
                                  <p:childTnLst>
                                    <p:set>
                                      <p:cBhvr>
                                        <p:cTn id="19" dur="1" fill="hold">
                                          <p:stCondLst>
                                            <p:cond delay="0"/>
                                          </p:stCondLst>
                                        </p:cTn>
                                        <p:tgtEl>
                                          <p:spTgt spid="79899"/>
                                        </p:tgtEl>
                                        <p:attrNameLst>
                                          <p:attrName>style.visibility</p:attrName>
                                        </p:attrNameLst>
                                      </p:cBhvr>
                                      <p:to>
                                        <p:strVal val="visible"/>
                                      </p:to>
                                    </p:set>
                                    <p:animEffect transition="in" filter="dissolve">
                                      <p:cBhvr>
                                        <p:cTn id="20" dur="500"/>
                                        <p:tgtEl>
                                          <p:spTgt spid="79899"/>
                                        </p:tgtEl>
                                      </p:cBhvr>
                                    </p:animEffect>
                                  </p:childTnLst>
                                </p:cTn>
                              </p:par>
                            </p:childTnLst>
                          </p:cTn>
                        </p:par>
                        <p:par>
                          <p:cTn id="21" fill="hold" nodeType="afterGroup">
                            <p:stCondLst>
                              <p:cond delay="1500"/>
                            </p:stCondLst>
                            <p:childTnLst>
                              <p:par>
                                <p:cTn id="22" presetID="9" presetClass="entr" presetSubtype="0" fill="hold" nodeType="afterEffect">
                                  <p:stCondLst>
                                    <p:cond delay="0"/>
                                  </p:stCondLst>
                                  <p:childTnLst>
                                    <p:set>
                                      <p:cBhvr>
                                        <p:cTn id="23" dur="1" fill="hold">
                                          <p:stCondLst>
                                            <p:cond delay="0"/>
                                          </p:stCondLst>
                                        </p:cTn>
                                        <p:tgtEl>
                                          <p:spTgt spid="79900"/>
                                        </p:tgtEl>
                                        <p:attrNameLst>
                                          <p:attrName>style.visibility</p:attrName>
                                        </p:attrNameLst>
                                      </p:cBhvr>
                                      <p:to>
                                        <p:strVal val="visible"/>
                                      </p:to>
                                    </p:set>
                                    <p:animEffect transition="in" filter="dissolve">
                                      <p:cBhvr>
                                        <p:cTn id="24" dur="500"/>
                                        <p:tgtEl>
                                          <p:spTgt spid="7990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500"/>
                                        <p:tgtEl>
                                          <p:spTgt spid="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fade">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1"/>
                                        </p:tgtEl>
                                        <p:attrNameLst>
                                          <p:attrName>style.visibility</p:attrName>
                                        </p:attrNameLst>
                                      </p:cBhvr>
                                      <p:to>
                                        <p:strVal val="visible"/>
                                      </p:to>
                                    </p:set>
                                    <p:animEffect transition="in" filter="fade">
                                      <p:cBhvr>
                                        <p:cTn id="4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utoUpdateAnimBg="0"/>
      <p:bldP spid="79876" grpId="0" autoUpdateAnimBg="0"/>
      <p:bldP spid="3" grpId="0"/>
      <p:bldP spid="3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848544" y="2644775"/>
            <a:ext cx="8382000"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a:solidFill>
                  <a:srgbClr val="333366"/>
                </a:solidFill>
                <a:latin typeface="Times New Roman" pitchFamily="18" charset="0"/>
              </a:rPr>
              <a:t>Opphørsdividende	Salgsverdi av eiendeler – gjeld ved avvikling  				</a:t>
            </a:r>
            <a:endParaRPr lang="nb-NO" sz="2000" u="sng">
              <a:solidFill>
                <a:srgbClr val="333366"/>
              </a:solidFill>
              <a:latin typeface="Times New Roman" pitchFamily="18" charset="0"/>
            </a:endParaRPr>
          </a:p>
        </p:txBody>
      </p:sp>
      <p:sp>
        <p:nvSpPr>
          <p:cNvPr id="81923" name="Text Box 3"/>
          <p:cNvSpPr txBox="1">
            <a:spLocks noChangeArrowheads="1"/>
          </p:cNvSpPr>
          <p:nvPr/>
        </p:nvSpPr>
        <p:spPr bwMode="auto">
          <a:xfrm>
            <a:off x="848544" y="3238500"/>
            <a:ext cx="8382000"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a:solidFill>
                  <a:srgbClr val="333366"/>
                </a:solidFill>
                <a:latin typeface="Times New Roman" pitchFamily="18" charset="0"/>
              </a:rPr>
              <a:t>Utbytteaksjer		Aksjonærene kan velge mellom å motta kontanter 		</a:t>
            </a:r>
            <a:r>
              <a:rPr lang="nb-NO" sz="2000" smtClean="0">
                <a:solidFill>
                  <a:srgbClr val="333366"/>
                </a:solidFill>
                <a:latin typeface="Times New Roman" pitchFamily="18" charset="0"/>
              </a:rPr>
              <a:t>	eller </a:t>
            </a:r>
            <a:r>
              <a:rPr lang="nb-NO" sz="2000">
                <a:solidFill>
                  <a:srgbClr val="333366"/>
                </a:solidFill>
                <a:latin typeface="Times New Roman" pitchFamily="18" charset="0"/>
              </a:rPr>
              <a:t>nyutstedte aksjer</a:t>
            </a:r>
          </a:p>
        </p:txBody>
      </p:sp>
      <p:sp>
        <p:nvSpPr>
          <p:cNvPr id="81924" name="Text Box 4"/>
          <p:cNvSpPr txBox="1">
            <a:spLocks noChangeArrowheads="1"/>
          </p:cNvSpPr>
          <p:nvPr/>
        </p:nvSpPr>
        <p:spPr bwMode="auto">
          <a:xfrm>
            <a:off x="848544" y="4000500"/>
            <a:ext cx="8382000"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a:solidFill>
                  <a:srgbClr val="333366"/>
                </a:solidFill>
                <a:latin typeface="Times New Roman" pitchFamily="18" charset="0"/>
              </a:rPr>
              <a:t>Naturalier		Varer eller tjenester (kan betraktes som form for 			</a:t>
            </a:r>
            <a:r>
              <a:rPr lang="nb-NO" sz="2000" smtClean="0">
                <a:solidFill>
                  <a:srgbClr val="333366"/>
                </a:solidFill>
                <a:latin typeface="Times New Roman" pitchFamily="18" charset="0"/>
              </a:rPr>
              <a:t>dividende</a:t>
            </a:r>
            <a:r>
              <a:rPr lang="nb-NO" sz="2000">
                <a:solidFill>
                  <a:srgbClr val="333366"/>
                </a:solidFill>
                <a:latin typeface="Times New Roman" pitchFamily="18" charset="0"/>
              </a:rPr>
              <a:t>)</a:t>
            </a:r>
          </a:p>
        </p:txBody>
      </p:sp>
      <p:sp>
        <p:nvSpPr>
          <p:cNvPr id="81926" name="Text Box 6"/>
          <p:cNvSpPr txBox="1">
            <a:spLocks noChangeArrowheads="1"/>
          </p:cNvSpPr>
          <p:nvPr/>
        </p:nvSpPr>
        <p:spPr bwMode="auto">
          <a:xfrm>
            <a:off x="848544" y="2079625"/>
            <a:ext cx="83820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a:solidFill>
                  <a:srgbClr val="333366"/>
                </a:solidFill>
                <a:latin typeface="Times New Roman" pitchFamily="18" charset="0"/>
              </a:rPr>
              <a:t>Tilbakekjøp av aksjer	Selskapet kjøper aksjer fra nåværende eiere</a:t>
            </a:r>
          </a:p>
        </p:txBody>
      </p:sp>
      <p:sp>
        <p:nvSpPr>
          <p:cNvPr id="5126" name="Text Box 8"/>
          <p:cNvSpPr txBox="1">
            <a:spLocks noChangeArrowheads="1"/>
          </p:cNvSpPr>
          <p:nvPr/>
        </p:nvSpPr>
        <p:spPr bwMode="auto">
          <a:xfrm>
            <a:off x="848544" y="1485900"/>
            <a:ext cx="83820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a:solidFill>
                  <a:srgbClr val="333366"/>
                </a:solidFill>
                <a:latin typeface="Times New Roman" pitchFamily="18" charset="0"/>
              </a:rPr>
              <a:t>Kontantdividende	Utbytte i form av kontanter</a:t>
            </a:r>
          </a:p>
        </p:txBody>
      </p:sp>
      <p:sp>
        <p:nvSpPr>
          <p:cNvPr id="5127" name="Rectangle 11"/>
          <p:cNvSpPr>
            <a:spLocks noChangeArrowheads="1"/>
          </p:cNvSpPr>
          <p:nvPr/>
        </p:nvSpPr>
        <p:spPr bwMode="auto">
          <a:xfrm>
            <a:off x="467544" y="809625"/>
            <a:ext cx="38862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1. Varianter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1926"/>
                                        </p:tgtEl>
                                        <p:attrNameLst>
                                          <p:attrName>style.visibility</p:attrName>
                                        </p:attrNameLst>
                                      </p:cBhvr>
                                      <p:to>
                                        <p:strVal val="visible"/>
                                      </p:to>
                                    </p:set>
                                    <p:animEffect transition="in" filter="dissolve">
                                      <p:cBhvr>
                                        <p:cTn id="7" dur="500"/>
                                        <p:tgtEl>
                                          <p:spTgt spid="819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1922"/>
                                        </p:tgtEl>
                                        <p:attrNameLst>
                                          <p:attrName>style.visibility</p:attrName>
                                        </p:attrNameLst>
                                      </p:cBhvr>
                                      <p:to>
                                        <p:strVal val="visible"/>
                                      </p:to>
                                    </p:set>
                                    <p:animEffect transition="in" filter="dissolve">
                                      <p:cBhvr>
                                        <p:cTn id="12" dur="500"/>
                                        <p:tgtEl>
                                          <p:spTgt spid="819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1923"/>
                                        </p:tgtEl>
                                        <p:attrNameLst>
                                          <p:attrName>style.visibility</p:attrName>
                                        </p:attrNameLst>
                                      </p:cBhvr>
                                      <p:to>
                                        <p:strVal val="visible"/>
                                      </p:to>
                                    </p:set>
                                    <p:animEffect transition="in" filter="dissolve">
                                      <p:cBhvr>
                                        <p:cTn id="17" dur="500"/>
                                        <p:tgtEl>
                                          <p:spTgt spid="819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1924"/>
                                        </p:tgtEl>
                                        <p:attrNameLst>
                                          <p:attrName>style.visibility</p:attrName>
                                        </p:attrNameLst>
                                      </p:cBhvr>
                                      <p:to>
                                        <p:strVal val="visible"/>
                                      </p:to>
                                    </p:set>
                                    <p:animEffect transition="in" filter="dissolve">
                                      <p:cBhvr>
                                        <p:cTn id="22" dur="500"/>
                                        <p:tgtEl>
                                          <p:spTgt spid="819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utoUpdateAnimBg="0"/>
      <p:bldP spid="81923" grpId="0" autoUpdateAnimBg="0"/>
      <p:bldP spid="81924" grpId="0" autoUpdateAnimBg="0"/>
      <p:bldP spid="8192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700336" y="1184697"/>
            <a:ext cx="81534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Clr>
                <a:srgbClr val="CC0066"/>
              </a:buClr>
              <a:buFont typeface="Wingdings" pitchFamily="2" charset="2"/>
              <a:buChar char="Ø"/>
            </a:pPr>
            <a:r>
              <a:rPr lang="nb-NO" sz="2000">
                <a:solidFill>
                  <a:srgbClr val="333366"/>
                </a:solidFill>
                <a:latin typeface="Times New Roman" pitchFamily="18" charset="0"/>
              </a:rPr>
              <a:t>Styret vedtar dividendepolitikken og de årlige utbetalinger.  Begrensninger:</a:t>
            </a:r>
          </a:p>
        </p:txBody>
      </p:sp>
      <p:sp>
        <p:nvSpPr>
          <p:cNvPr id="6147" name="Text Box 3"/>
          <p:cNvSpPr txBox="1">
            <a:spLocks noChangeArrowheads="1"/>
          </p:cNvSpPr>
          <p:nvPr/>
        </p:nvSpPr>
        <p:spPr bwMode="auto">
          <a:xfrm>
            <a:off x="1919536" y="1622847"/>
            <a:ext cx="5715000" cy="1768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buFontTx/>
              <a:buAutoNum type="arabicPeriod"/>
            </a:pPr>
            <a:r>
              <a:rPr lang="nb-NO" sz="2000">
                <a:solidFill>
                  <a:srgbClr val="333366"/>
                </a:solidFill>
                <a:latin typeface="Times New Roman" pitchFamily="18" charset="0"/>
              </a:rPr>
              <a:t>Lovreguleringer</a:t>
            </a:r>
          </a:p>
          <a:p>
            <a:pPr eaLnBrk="1" hangingPunct="1">
              <a:spcBef>
                <a:spcPct val="50000"/>
              </a:spcBef>
              <a:buFontTx/>
              <a:buAutoNum type="arabicPeriod"/>
            </a:pPr>
            <a:r>
              <a:rPr lang="nb-NO" sz="2000">
                <a:solidFill>
                  <a:srgbClr val="333366"/>
                </a:solidFill>
                <a:latin typeface="Times New Roman" pitchFamily="18" charset="0"/>
              </a:rPr>
              <a:t>Pris- og lønnsstopp</a:t>
            </a:r>
          </a:p>
          <a:p>
            <a:pPr eaLnBrk="1" hangingPunct="1">
              <a:spcBef>
                <a:spcPct val="50000"/>
              </a:spcBef>
              <a:buFontTx/>
              <a:buAutoNum type="arabicPeriod"/>
            </a:pPr>
            <a:r>
              <a:rPr lang="nb-NO" sz="2000">
                <a:solidFill>
                  <a:srgbClr val="333366"/>
                </a:solidFill>
                <a:latin typeface="Times New Roman" pitchFamily="18" charset="0"/>
              </a:rPr>
              <a:t>Regnskapsmessige forsiktighetsregler</a:t>
            </a:r>
          </a:p>
          <a:p>
            <a:pPr eaLnBrk="1" hangingPunct="1">
              <a:spcBef>
                <a:spcPct val="50000"/>
              </a:spcBef>
              <a:buFontTx/>
              <a:buAutoNum type="arabicPeriod"/>
            </a:pPr>
            <a:r>
              <a:rPr lang="nb-NO" sz="2000">
                <a:solidFill>
                  <a:srgbClr val="333366"/>
                </a:solidFill>
                <a:latin typeface="Times New Roman" pitchFamily="18" charset="0"/>
              </a:rPr>
              <a:t>Låneavtaler</a:t>
            </a:r>
          </a:p>
        </p:txBody>
      </p:sp>
      <p:sp>
        <p:nvSpPr>
          <p:cNvPr id="6148" name="Rectangle 6"/>
          <p:cNvSpPr>
            <a:spLocks noChangeArrowheads="1"/>
          </p:cNvSpPr>
          <p:nvPr/>
        </p:nvSpPr>
        <p:spPr bwMode="auto">
          <a:xfrm>
            <a:off x="395536" y="476672"/>
            <a:ext cx="38862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2. Praksis</a:t>
            </a:r>
          </a:p>
        </p:txBody>
      </p:sp>
      <p:sp>
        <p:nvSpPr>
          <p:cNvPr id="6149" name="Rectangle 7"/>
          <p:cNvSpPr>
            <a:spLocks noChangeArrowheads="1"/>
          </p:cNvSpPr>
          <p:nvPr/>
        </p:nvSpPr>
        <p:spPr bwMode="auto">
          <a:xfrm>
            <a:off x="776536" y="3435772"/>
            <a:ext cx="8077200" cy="2682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spcBef>
                <a:spcPct val="50000"/>
              </a:spcBef>
              <a:spcAft>
                <a:spcPts val="500"/>
              </a:spcAft>
            </a:pPr>
            <a:r>
              <a:rPr lang="nb-NO" sz="1600" b="1" smtClean="0">
                <a:solidFill>
                  <a:srgbClr val="333366"/>
                </a:solidFill>
                <a:latin typeface="Times New Roman" pitchFamily="18" charset="0"/>
              </a:rPr>
              <a:t>Eksempel på utbyttepolitikk</a:t>
            </a:r>
            <a:r>
              <a:rPr lang="nb-NO" sz="1600" smtClean="0">
                <a:solidFill>
                  <a:srgbClr val="333366"/>
                </a:solidFill>
                <a:latin typeface="Times New Roman" pitchFamily="18" charset="0"/>
              </a:rPr>
              <a:t>: DNB</a:t>
            </a:r>
            <a:r>
              <a:rPr lang="nb-NO" sz="1600">
                <a:solidFill>
                  <a:srgbClr val="333366"/>
                </a:solidFill>
                <a:latin typeface="Times New Roman" pitchFamily="18" charset="0"/>
              </a:rPr>
              <a:t/>
            </a:r>
            <a:br>
              <a:rPr lang="nb-NO" sz="1600">
                <a:solidFill>
                  <a:srgbClr val="333366"/>
                </a:solidFill>
                <a:latin typeface="Times New Roman" pitchFamily="18" charset="0"/>
              </a:rPr>
            </a:br>
            <a:r>
              <a:rPr lang="nb-NO" sz="1600">
                <a:solidFill>
                  <a:srgbClr val="333366"/>
                </a:solidFill>
                <a:latin typeface="Times New Roman" pitchFamily="18" charset="0"/>
              </a:rPr>
              <a:t>«DNBs overordnede mål er å skape aksjonærverdier gjennom en attraktiv og konkurransedyktig avkastning i form av verdistigning på aksjen og utdeling av utbytte.</a:t>
            </a:r>
          </a:p>
          <a:p>
            <a:pPr>
              <a:spcBef>
                <a:spcPct val="50000"/>
              </a:spcBef>
              <a:spcAft>
                <a:spcPts val="500"/>
              </a:spcAft>
            </a:pPr>
            <a:r>
              <a:rPr lang="nb-NO" sz="1600">
                <a:solidFill>
                  <a:srgbClr val="333366"/>
                </a:solidFill>
                <a:latin typeface="Times New Roman" pitchFamily="18" charset="0"/>
              </a:rPr>
              <a:t>Konsernets ressurser skal forvaltes på en slik måte at aksjonærene oppnår en avkastning i form av utbytte og kursstigning som er konkurransedyktig i forhold til sammenlignbare plasseringer. </a:t>
            </a:r>
          </a:p>
          <a:p>
            <a:pPr>
              <a:spcBef>
                <a:spcPct val="50000"/>
              </a:spcBef>
              <a:spcAft>
                <a:spcPts val="500"/>
              </a:spcAft>
            </a:pPr>
            <a:r>
              <a:rPr lang="nb-NO" sz="1600">
                <a:solidFill>
                  <a:srgbClr val="333366"/>
                </a:solidFill>
                <a:latin typeface="Times New Roman" pitchFamily="18" charset="0"/>
              </a:rPr>
              <a:t>DNB legger til grunn at om lag halvparten av konsernets overskudd vil utbetales som utbytte, forutsatt at soliditeten er på et tilfredsstillende nivå. Ved fastsettelse av utbyttet vil det bli tatt hensyn til forventet resultat i en normalisert markedssituasjon, eksterne rammebetingelser samt behov for kjernekapital.»</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ChangeArrowheads="1"/>
          </p:cNvSpPr>
          <p:nvPr/>
        </p:nvSpPr>
        <p:spPr bwMode="auto">
          <a:xfrm>
            <a:off x="895152" y="1746796"/>
            <a:ext cx="7772400" cy="4211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spcBef>
                <a:spcPct val="50000"/>
              </a:spcBef>
              <a:spcAft>
                <a:spcPts val="500"/>
              </a:spcAft>
            </a:pPr>
            <a:r>
              <a:rPr lang="nb-NO" sz="1800" b="1" smtClean="0">
                <a:solidFill>
                  <a:srgbClr val="333366"/>
                </a:solidFill>
                <a:latin typeface="Times New Roman" pitchFamily="18" charset="0"/>
              </a:rPr>
              <a:t>Eksempel på utbyttepolitikk</a:t>
            </a:r>
            <a:r>
              <a:rPr lang="nb-NO" sz="1800" smtClean="0">
                <a:solidFill>
                  <a:srgbClr val="333366"/>
                </a:solidFill>
                <a:latin typeface="Times New Roman" pitchFamily="18" charset="0"/>
              </a:rPr>
              <a:t>: Hydro</a:t>
            </a:r>
            <a:r>
              <a:rPr lang="nb-NO" sz="1800">
                <a:solidFill>
                  <a:srgbClr val="333366"/>
                </a:solidFill>
                <a:latin typeface="Times New Roman" pitchFamily="18" charset="0"/>
              </a:rPr>
              <a:t/>
            </a:r>
            <a:br>
              <a:rPr lang="nb-NO" sz="1800">
                <a:solidFill>
                  <a:srgbClr val="333366"/>
                </a:solidFill>
                <a:latin typeface="Times New Roman" pitchFamily="18" charset="0"/>
              </a:rPr>
            </a:br>
            <a:r>
              <a:rPr lang="nb-NO" sz="1800">
                <a:solidFill>
                  <a:srgbClr val="333366"/>
                </a:solidFill>
                <a:latin typeface="Times New Roman" pitchFamily="18" charset="0"/>
              </a:rPr>
              <a:t>Gjennom lønnsomhet og vekst skal Hydro skape økonomiske verdier for aksjonærene, de ansatte og samfunnet. Selskapet stiller høye krav til lønnsomhet og finansiell styrke. Hydro skal utnytte og utvikle posisjonene innenfor kjerneområdene. </a:t>
            </a:r>
            <a:br>
              <a:rPr lang="nb-NO" sz="1800">
                <a:solidFill>
                  <a:srgbClr val="333366"/>
                </a:solidFill>
                <a:latin typeface="Times New Roman" pitchFamily="18" charset="0"/>
              </a:rPr>
            </a:br>
            <a:r>
              <a:rPr lang="nb-NO" sz="1800">
                <a:solidFill>
                  <a:srgbClr val="333366"/>
                </a:solidFill>
                <a:latin typeface="Times New Roman" pitchFamily="18" charset="0"/>
              </a:rPr>
              <a:t>Aksjonærenes langsiktige avkastning bør gjenspeile verdiskapingen i selskapet og vil komme til uttrykk som utbytte og kursstigning på aksjen. Utbyttet bør vise en jevn utvikling i takt med veksten i Hydros resultater, samtidig som det tas hensyn til muligheter for verdiskaping gjennom nye, lønnsomme investeringer. Over tid forventes verdiskapingen i større grad å komme til uttrykk i kursstigningen enn gjennom utdeling av utbytte. </a:t>
            </a:r>
            <a:br>
              <a:rPr lang="nb-NO" sz="1800">
                <a:solidFill>
                  <a:srgbClr val="333366"/>
                </a:solidFill>
                <a:latin typeface="Times New Roman" pitchFamily="18" charset="0"/>
              </a:rPr>
            </a:br>
            <a:r>
              <a:rPr lang="nb-NO" sz="1800">
                <a:solidFill>
                  <a:srgbClr val="333366"/>
                </a:solidFill>
                <a:latin typeface="Times New Roman" pitchFamily="18" charset="0"/>
              </a:rPr>
              <a:t/>
            </a:r>
            <a:br>
              <a:rPr lang="nb-NO" sz="1800">
                <a:solidFill>
                  <a:srgbClr val="333366"/>
                </a:solidFill>
                <a:latin typeface="Times New Roman" pitchFamily="18" charset="0"/>
              </a:rPr>
            </a:br>
            <a:r>
              <a:rPr lang="nb-NO" sz="1800">
                <a:solidFill>
                  <a:srgbClr val="333366"/>
                </a:solidFill>
                <a:latin typeface="Times New Roman" pitchFamily="18" charset="0"/>
              </a:rPr>
              <a:t>Hydros styre anser det naturlig at utbyttet i gjennomsnitt over noen år utgjør omkring 30 prosent av selskapets nettoresultat. </a:t>
            </a:r>
            <a:br>
              <a:rPr lang="nb-NO" sz="1800">
                <a:solidFill>
                  <a:srgbClr val="333366"/>
                </a:solidFill>
                <a:latin typeface="Times New Roman" pitchFamily="18" charset="0"/>
              </a:rPr>
            </a:br>
            <a:endParaRPr lang="nb-NO" sz="1800">
              <a:solidFill>
                <a:srgbClr val="333366"/>
              </a:solidFill>
              <a:latin typeface="Times New Roman" pitchFamily="18" charset="0"/>
            </a:endParaRPr>
          </a:p>
        </p:txBody>
      </p:sp>
      <p:sp>
        <p:nvSpPr>
          <p:cNvPr id="7171" name="Rectangle 5"/>
          <p:cNvSpPr>
            <a:spLocks noChangeArrowheads="1"/>
          </p:cNvSpPr>
          <p:nvPr/>
        </p:nvSpPr>
        <p:spPr bwMode="auto">
          <a:xfrm>
            <a:off x="539552" y="692696"/>
            <a:ext cx="38862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2. Praksis (forts.)</a:t>
            </a: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050"/>
          <p:cNvSpPr>
            <a:spLocks noChangeArrowheads="1"/>
          </p:cNvSpPr>
          <p:nvPr/>
        </p:nvSpPr>
        <p:spPr bwMode="auto">
          <a:xfrm>
            <a:off x="1016000" y="1905000"/>
            <a:ext cx="8077200" cy="1616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2000" b="1">
                <a:solidFill>
                  <a:srgbClr val="333366"/>
                </a:solidFill>
                <a:latin typeface="Times New Roman" pitchFamily="18" charset="0"/>
              </a:rPr>
              <a:t>Eksempel</a:t>
            </a:r>
            <a:r>
              <a:rPr lang="en-US" sz="2000">
                <a:solidFill>
                  <a:srgbClr val="333366"/>
                </a:solidFill>
                <a:latin typeface="Times New Roman" pitchFamily="18" charset="0"/>
              </a:rPr>
              <a:t> – Et selskap med 1 mill. utestående aksjer hadde pr. 1.1 en </a:t>
            </a:r>
          </a:p>
          <a:p>
            <a:r>
              <a:rPr lang="en-US" sz="2000">
                <a:solidFill>
                  <a:srgbClr val="333366"/>
                </a:solidFill>
                <a:latin typeface="Times New Roman" pitchFamily="18" charset="0"/>
              </a:rPr>
              <a:t>aksjekurs på 200,-.  Selskapet utbetalte en dividende pr. aksje i løpet av </a:t>
            </a:r>
          </a:p>
          <a:p>
            <a:r>
              <a:rPr lang="en-US" sz="2000">
                <a:solidFill>
                  <a:srgbClr val="333366"/>
                </a:solidFill>
                <a:latin typeface="Times New Roman" pitchFamily="18" charset="0"/>
              </a:rPr>
              <a:t>året på kr 10.  Aksjekursen pr. 31.12 var kr 220.</a:t>
            </a:r>
          </a:p>
          <a:p>
            <a:endParaRPr lang="en-US" sz="2000">
              <a:solidFill>
                <a:srgbClr val="333366"/>
              </a:solidFill>
              <a:latin typeface="Times New Roman" pitchFamily="18" charset="0"/>
            </a:endParaRPr>
          </a:p>
          <a:p>
            <a:r>
              <a:rPr lang="en-US" sz="2000">
                <a:solidFill>
                  <a:srgbClr val="333366"/>
                </a:solidFill>
                <a:latin typeface="Times New Roman" pitchFamily="18" charset="0"/>
              </a:rPr>
              <a:t>Hva var eiernes avkastning før skatt i løpet av året? </a:t>
            </a:r>
            <a:endParaRPr lang="nb-NO" sz="2000">
              <a:solidFill>
                <a:srgbClr val="333366"/>
              </a:solidFill>
              <a:latin typeface="Times New Roman" pitchFamily="18" charset="0"/>
            </a:endParaRPr>
          </a:p>
        </p:txBody>
      </p:sp>
      <p:sp>
        <p:nvSpPr>
          <p:cNvPr id="128004" name="Text Box 2052"/>
          <p:cNvSpPr txBox="1">
            <a:spLocks noChangeArrowheads="1"/>
          </p:cNvSpPr>
          <p:nvPr/>
        </p:nvSpPr>
        <p:spPr bwMode="auto">
          <a:xfrm>
            <a:off x="1016000" y="3946525"/>
            <a:ext cx="7543800" cy="8617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Wingdings 2" pitchFamily="18" charset="2"/>
              </a:defRPr>
            </a:lvl1pPr>
            <a:lvl2pPr marL="742950" indent="-285750" eaLnBrk="0" hangingPunct="0">
              <a:defRPr sz="2400">
                <a:solidFill>
                  <a:schemeClr val="tx1"/>
                </a:solidFill>
                <a:latin typeface="Wingdings 2" pitchFamily="18" charset="2"/>
              </a:defRPr>
            </a:lvl2pPr>
            <a:lvl3pPr marL="1143000" indent="-228600" eaLnBrk="0" hangingPunct="0">
              <a:defRPr sz="2400">
                <a:solidFill>
                  <a:schemeClr val="tx1"/>
                </a:solidFill>
                <a:latin typeface="Wingdings 2" pitchFamily="18" charset="2"/>
              </a:defRPr>
            </a:lvl3pPr>
            <a:lvl4pPr marL="1600200" indent="-228600" eaLnBrk="0" hangingPunct="0">
              <a:defRPr sz="2400">
                <a:solidFill>
                  <a:schemeClr val="tx1"/>
                </a:solidFill>
                <a:latin typeface="Wingdings 2" pitchFamily="18" charset="2"/>
              </a:defRPr>
            </a:lvl4pPr>
            <a:lvl5pPr marL="2057400" indent="-228600" eaLnBrk="0" hangingPunct="0">
              <a:defRPr sz="2400">
                <a:solidFill>
                  <a:schemeClr val="tx1"/>
                </a:solidFill>
                <a:latin typeface="Wingdings 2" pitchFamily="18" charset="2"/>
              </a:defRPr>
            </a:lvl5pPr>
            <a:lvl6pPr marL="2514600" indent="-228600" eaLnBrk="0" fontAlgn="base" hangingPunct="0">
              <a:spcBef>
                <a:spcPct val="0"/>
              </a:spcBef>
              <a:spcAft>
                <a:spcPct val="0"/>
              </a:spcAft>
              <a:defRPr sz="2400">
                <a:solidFill>
                  <a:schemeClr val="tx1"/>
                </a:solidFill>
                <a:latin typeface="Wingdings 2" pitchFamily="18" charset="2"/>
              </a:defRPr>
            </a:lvl6pPr>
            <a:lvl7pPr marL="2971800" indent="-228600" eaLnBrk="0" fontAlgn="base" hangingPunct="0">
              <a:spcBef>
                <a:spcPct val="0"/>
              </a:spcBef>
              <a:spcAft>
                <a:spcPct val="0"/>
              </a:spcAft>
              <a:defRPr sz="2400">
                <a:solidFill>
                  <a:schemeClr val="tx1"/>
                </a:solidFill>
                <a:latin typeface="Wingdings 2" pitchFamily="18" charset="2"/>
              </a:defRPr>
            </a:lvl7pPr>
            <a:lvl8pPr marL="3429000" indent="-228600" eaLnBrk="0" fontAlgn="base" hangingPunct="0">
              <a:spcBef>
                <a:spcPct val="0"/>
              </a:spcBef>
              <a:spcAft>
                <a:spcPct val="0"/>
              </a:spcAft>
              <a:defRPr sz="2400">
                <a:solidFill>
                  <a:schemeClr val="tx1"/>
                </a:solidFill>
                <a:latin typeface="Wingdings 2" pitchFamily="18" charset="2"/>
              </a:defRPr>
            </a:lvl8pPr>
            <a:lvl9pPr marL="3886200" indent="-228600" eaLnBrk="0" fontAlgn="base" hangingPunct="0">
              <a:spcBef>
                <a:spcPct val="0"/>
              </a:spcBef>
              <a:spcAft>
                <a:spcPct val="0"/>
              </a:spcAft>
              <a:defRPr sz="2400">
                <a:solidFill>
                  <a:schemeClr val="tx1"/>
                </a:solidFill>
                <a:latin typeface="Wingdings 2" pitchFamily="18" charset="2"/>
              </a:defRPr>
            </a:lvl9pPr>
          </a:lstStyle>
          <a:p>
            <a:pPr eaLnBrk="1" hangingPunct="1">
              <a:spcBef>
                <a:spcPct val="50000"/>
              </a:spcBef>
            </a:pPr>
            <a:r>
              <a:rPr lang="nb-NO" sz="2000" dirty="0">
                <a:solidFill>
                  <a:srgbClr val="333366"/>
                </a:solidFill>
                <a:latin typeface="Times New Roman" pitchFamily="18" charset="0"/>
              </a:rPr>
              <a:t>Formuesøkning pr. aksje = Utbytte + Kursgevinst = </a:t>
            </a:r>
            <a:endParaRPr lang="nb-NO" sz="2000" dirty="0" smtClean="0">
              <a:solidFill>
                <a:srgbClr val="333366"/>
              </a:solidFill>
              <a:latin typeface="Times New Roman" pitchFamily="18" charset="0"/>
            </a:endParaRPr>
          </a:p>
          <a:p>
            <a:pPr eaLnBrk="1" hangingPunct="1">
              <a:spcBef>
                <a:spcPct val="50000"/>
              </a:spcBef>
            </a:pPr>
            <a:r>
              <a:rPr lang="nb-NO" sz="2000" dirty="0" smtClean="0">
                <a:solidFill>
                  <a:srgbClr val="333366"/>
                </a:solidFill>
                <a:latin typeface="Times New Roman" pitchFamily="18" charset="0"/>
              </a:rPr>
              <a:t>Avkastning =</a:t>
            </a:r>
            <a:endParaRPr lang="nb-NO" sz="2000" dirty="0">
              <a:solidFill>
                <a:srgbClr val="333366"/>
              </a:solidFill>
              <a:latin typeface="Times New Roman" pitchFamily="18" charset="0"/>
            </a:endParaRPr>
          </a:p>
        </p:txBody>
      </p:sp>
      <p:sp>
        <p:nvSpPr>
          <p:cNvPr id="8196" name="Rectangle 2053"/>
          <p:cNvSpPr>
            <a:spLocks noChangeArrowheads="1"/>
          </p:cNvSpPr>
          <p:nvPr/>
        </p:nvSpPr>
        <p:spPr bwMode="auto">
          <a:xfrm>
            <a:off x="685800" y="774700"/>
            <a:ext cx="38862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2. Praksis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8004"/>
                                        </p:tgtEl>
                                        <p:attrNameLst>
                                          <p:attrName>style.visibility</p:attrName>
                                        </p:attrNameLst>
                                      </p:cBhvr>
                                      <p:to>
                                        <p:strVal val="visible"/>
                                      </p:to>
                                    </p:set>
                                    <p:animEffect transition="in" filter="dissolve">
                                      <p:cBhvr>
                                        <p:cTn id="7" dur="500"/>
                                        <p:tgtEl>
                                          <p:spTgt spid="1280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8"/>
          <p:cNvSpPr>
            <a:spLocks noChangeArrowheads="1"/>
          </p:cNvSpPr>
          <p:nvPr/>
        </p:nvSpPr>
        <p:spPr bwMode="auto">
          <a:xfrm>
            <a:off x="869752" y="1005756"/>
            <a:ext cx="8077200" cy="39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285750" indent="-285750">
              <a:buClr>
                <a:srgbClr val="CC0066"/>
              </a:buClr>
              <a:buFont typeface="Wingdings" pitchFamily="2" charset="2"/>
              <a:buChar char="Ø"/>
            </a:pPr>
            <a:r>
              <a:rPr lang="en-US" sz="2000" b="1">
                <a:solidFill>
                  <a:srgbClr val="333366"/>
                </a:solidFill>
                <a:latin typeface="Times New Roman" pitchFamily="18" charset="0"/>
              </a:rPr>
              <a:t>Lintner-modellen</a:t>
            </a:r>
            <a:r>
              <a:rPr lang="en-US" sz="2000">
                <a:solidFill>
                  <a:srgbClr val="333366"/>
                </a:solidFill>
                <a:latin typeface="Times New Roman" pitchFamily="18" charset="0"/>
              </a:rPr>
              <a:t> </a:t>
            </a:r>
          </a:p>
        </p:txBody>
      </p:sp>
      <p:sp>
        <p:nvSpPr>
          <p:cNvPr id="9219" name="Rectangle 11"/>
          <p:cNvSpPr>
            <a:spLocks noChangeArrowheads="1"/>
          </p:cNvSpPr>
          <p:nvPr/>
        </p:nvSpPr>
        <p:spPr bwMode="auto">
          <a:xfrm>
            <a:off x="1250752" y="1462956"/>
            <a:ext cx="6858000" cy="2073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a:spcBef>
                <a:spcPct val="50000"/>
              </a:spcBef>
              <a:buFontTx/>
              <a:buAutoNum type="arabicPeriod"/>
            </a:pPr>
            <a:r>
              <a:rPr lang="en-US" sz="2000">
                <a:solidFill>
                  <a:srgbClr val="333366"/>
                </a:solidFill>
                <a:latin typeface="Times New Roman" pitchFamily="18" charset="0"/>
              </a:rPr>
              <a:t>Målsatt dividende pr. aksje bestemmes direkte fra årsresultatet gjennom fastsettelse av utdelingsforholdet (dividende/overskudd pr. aksje).</a:t>
            </a:r>
          </a:p>
          <a:p>
            <a:pPr marL="457200" indent="-457200">
              <a:spcBef>
                <a:spcPct val="50000"/>
              </a:spcBef>
              <a:buFontTx/>
              <a:buAutoNum type="arabicPeriod"/>
            </a:pPr>
            <a:r>
              <a:rPr lang="en-US" sz="2000">
                <a:solidFill>
                  <a:srgbClr val="333366"/>
                </a:solidFill>
                <a:latin typeface="Times New Roman" pitchFamily="18" charset="0"/>
              </a:rPr>
              <a:t>Selskapet ønsker stabilt utbytte over tid.  Endringer i utbytte pr. aksje i henhold til pkt. 1 justeres i henhold til en justeringsfaktor.</a:t>
            </a:r>
          </a:p>
        </p:txBody>
      </p:sp>
      <p:sp>
        <p:nvSpPr>
          <p:cNvPr id="9220" name="Rectangle 12"/>
          <p:cNvSpPr>
            <a:spLocks noChangeArrowheads="1"/>
          </p:cNvSpPr>
          <p:nvPr/>
        </p:nvSpPr>
        <p:spPr bwMode="auto">
          <a:xfrm>
            <a:off x="1784152" y="3885481"/>
            <a:ext cx="6858000" cy="2225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457200" indent="-457200">
              <a:spcBef>
                <a:spcPct val="50000"/>
              </a:spcBef>
            </a:pPr>
            <a:r>
              <a:rPr lang="en-US" sz="2000">
                <a:solidFill>
                  <a:srgbClr val="333366"/>
                </a:solidFill>
                <a:latin typeface="Times New Roman" pitchFamily="18" charset="0"/>
              </a:rPr>
              <a:t>DPA</a:t>
            </a:r>
            <a:r>
              <a:rPr lang="en-US" sz="2000" baseline="-25000">
                <a:solidFill>
                  <a:srgbClr val="333366"/>
                </a:solidFill>
                <a:latin typeface="Times New Roman" pitchFamily="18" charset="0"/>
              </a:rPr>
              <a:t>t</a:t>
            </a:r>
            <a:r>
              <a:rPr lang="en-US" sz="2000">
                <a:solidFill>
                  <a:srgbClr val="333366"/>
                </a:solidFill>
                <a:latin typeface="Times New Roman" pitchFamily="18" charset="0"/>
              </a:rPr>
              <a:t>= DPA</a:t>
            </a:r>
            <a:r>
              <a:rPr lang="en-US" sz="2000" baseline="-25000">
                <a:solidFill>
                  <a:srgbClr val="333366"/>
                </a:solidFill>
                <a:latin typeface="Times New Roman" pitchFamily="18" charset="0"/>
              </a:rPr>
              <a:t>t-1</a:t>
            </a:r>
            <a:r>
              <a:rPr lang="en-US" sz="2000">
                <a:solidFill>
                  <a:srgbClr val="333366"/>
                </a:solidFill>
                <a:latin typeface="Times New Roman" pitchFamily="18" charset="0"/>
              </a:rPr>
              <a:t>+ a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[(b </a:t>
            </a:r>
            <a:r>
              <a:rPr lang="en-US" sz="2000" b="1" baseline="30000">
                <a:solidFill>
                  <a:srgbClr val="333366"/>
                </a:solidFill>
                <a:latin typeface="Times New Roman" pitchFamily="18" charset="0"/>
              </a:rPr>
              <a:t>. </a:t>
            </a:r>
            <a:r>
              <a:rPr lang="en-US" sz="2000">
                <a:solidFill>
                  <a:srgbClr val="333366"/>
                </a:solidFill>
                <a:latin typeface="Times New Roman" pitchFamily="18" charset="0"/>
              </a:rPr>
              <a:t>OPA</a:t>
            </a:r>
            <a:r>
              <a:rPr lang="en-US" sz="2000" baseline="-25000">
                <a:solidFill>
                  <a:srgbClr val="333366"/>
                </a:solidFill>
                <a:latin typeface="Times New Roman" pitchFamily="18" charset="0"/>
              </a:rPr>
              <a:t>t</a:t>
            </a:r>
            <a:r>
              <a:rPr lang="en-US" sz="2000">
                <a:solidFill>
                  <a:srgbClr val="333366"/>
                </a:solidFill>
                <a:latin typeface="Times New Roman" pitchFamily="18" charset="0"/>
              </a:rPr>
              <a:t>) - DPA</a:t>
            </a:r>
            <a:r>
              <a:rPr lang="en-US" sz="2000" baseline="-25000">
                <a:solidFill>
                  <a:srgbClr val="333366"/>
                </a:solidFill>
                <a:latin typeface="Times New Roman" pitchFamily="18" charset="0"/>
              </a:rPr>
              <a:t>t-1</a:t>
            </a:r>
            <a:r>
              <a:rPr lang="en-US" sz="2000">
                <a:solidFill>
                  <a:srgbClr val="333366"/>
                </a:solidFill>
                <a:latin typeface="Times New Roman" pitchFamily="18" charset="0"/>
              </a:rPr>
              <a:t>]</a:t>
            </a:r>
          </a:p>
          <a:p>
            <a:pPr marL="457200" indent="-457200">
              <a:spcBef>
                <a:spcPct val="50000"/>
              </a:spcBef>
            </a:pPr>
            <a:r>
              <a:rPr lang="en-US" sz="2000">
                <a:solidFill>
                  <a:srgbClr val="333366"/>
                </a:solidFill>
                <a:latin typeface="Times New Roman" pitchFamily="18" charset="0"/>
              </a:rPr>
              <a:t>hvor:	DPA = dividende pr. aksje</a:t>
            </a:r>
          </a:p>
          <a:p>
            <a:pPr marL="457200" indent="-457200">
              <a:spcBef>
                <a:spcPct val="50000"/>
              </a:spcBef>
            </a:pPr>
            <a:r>
              <a:rPr lang="en-US" sz="2000">
                <a:solidFill>
                  <a:srgbClr val="333366"/>
                </a:solidFill>
                <a:latin typeface="Times New Roman" pitchFamily="18" charset="0"/>
              </a:rPr>
              <a:t>		OPA = overskudd (resultat pr. aksje)</a:t>
            </a:r>
          </a:p>
          <a:p>
            <a:pPr marL="457200" indent="-457200">
              <a:spcBef>
                <a:spcPct val="50000"/>
              </a:spcBef>
            </a:pPr>
            <a:r>
              <a:rPr lang="en-US" sz="2000">
                <a:solidFill>
                  <a:srgbClr val="333366"/>
                </a:solidFill>
                <a:latin typeface="Times New Roman" pitchFamily="18" charset="0"/>
              </a:rPr>
              <a:t>		      a = justeringsfaktor</a:t>
            </a:r>
          </a:p>
          <a:p>
            <a:pPr marL="457200" indent="-457200">
              <a:spcBef>
                <a:spcPct val="50000"/>
              </a:spcBef>
            </a:pPr>
            <a:r>
              <a:rPr lang="en-US" sz="2000">
                <a:solidFill>
                  <a:srgbClr val="333366"/>
                </a:solidFill>
                <a:latin typeface="Times New Roman" pitchFamily="18" charset="0"/>
              </a:rPr>
              <a:t>		      b = målsatt utdelingsforhold</a:t>
            </a:r>
          </a:p>
        </p:txBody>
      </p:sp>
      <p:sp>
        <p:nvSpPr>
          <p:cNvPr id="9221" name="Rectangle 13"/>
          <p:cNvSpPr>
            <a:spLocks noChangeArrowheads="1"/>
          </p:cNvSpPr>
          <p:nvPr/>
        </p:nvSpPr>
        <p:spPr bwMode="auto">
          <a:xfrm>
            <a:off x="539552" y="332656"/>
            <a:ext cx="3886200" cy="838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nchor="ctr"/>
          <a:lstStyle/>
          <a:p>
            <a:r>
              <a:rPr lang="en-US" b="1">
                <a:solidFill>
                  <a:srgbClr val="333366"/>
                </a:solidFill>
                <a:latin typeface="Times New Roman" pitchFamily="18" charset="0"/>
              </a:rPr>
              <a:t>2. Praksis (forts.)</a:t>
            </a:r>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2774</TotalTime>
  <Words>1434</Words>
  <Application>Microsoft Office PowerPoint</Application>
  <PresentationFormat>Skjermfremvisning (4:3)</PresentationFormat>
  <Paragraphs>344</Paragraphs>
  <Slides>29</Slides>
  <Notes>28</Notes>
  <HiddenSlides>0</HiddenSlides>
  <MMClips>0</MMClips>
  <ScaleCrop>false</ScaleCrop>
  <HeadingPairs>
    <vt:vector size="6" baseType="variant">
      <vt:variant>
        <vt:lpstr>Tema</vt:lpstr>
      </vt:variant>
      <vt:variant>
        <vt:i4>1</vt:i4>
      </vt:variant>
      <vt:variant>
        <vt:lpstr>Innebygde OLE-servere</vt:lpstr>
      </vt:variant>
      <vt:variant>
        <vt:i4>1</vt:i4>
      </vt:variant>
      <vt:variant>
        <vt:lpstr>Lysbildetitler</vt:lpstr>
      </vt:variant>
      <vt:variant>
        <vt:i4>29</vt:i4>
      </vt:variant>
    </vt:vector>
  </HeadingPairs>
  <TitlesOfParts>
    <vt:vector size="31" baseType="lpstr">
      <vt:lpstr>Office Theme</vt:lpstr>
      <vt:lpstr>Diagram</vt:lpstr>
      <vt:lpstr>Lysbilde 1</vt:lpstr>
      <vt:lpstr>Lysbilde 2</vt:lpstr>
      <vt:lpstr>Lysbilde 3</vt:lpstr>
      <vt:lpstr>Lysbilde 4</vt:lpstr>
      <vt:lpstr>Lysbilde 5</vt:lpstr>
      <vt:lpstr>Lysbilde 6</vt:lpstr>
      <vt:lpstr>Lysbilde 7</vt:lpstr>
      <vt:lpstr>Lysbilde 8</vt:lpstr>
      <vt:lpstr>Lysbilde 9</vt:lpstr>
      <vt:lpstr>Lysbilde 10</vt:lpstr>
      <vt:lpstr>Lysbilde 11</vt:lpstr>
      <vt:lpstr>Lysbilde 12</vt:lpstr>
      <vt:lpstr>Lysbilde 13</vt:lpstr>
      <vt:lpstr>Lysbilde 14</vt:lpstr>
      <vt:lpstr>Lysbilde 15</vt:lpstr>
      <vt:lpstr>Lysbilde 16</vt:lpstr>
      <vt:lpstr>Lysbilde 17</vt:lpstr>
      <vt:lpstr>Lysbilde 18</vt:lpstr>
      <vt:lpstr>Lysbilde 19</vt:lpstr>
      <vt:lpstr>Lysbilde 20</vt:lpstr>
      <vt:lpstr>Lysbilde 21</vt:lpstr>
      <vt:lpstr>Lysbilde 22</vt:lpstr>
      <vt:lpstr>Lysbilde 23</vt:lpstr>
      <vt:lpstr>Lysbilde 24</vt:lpstr>
      <vt:lpstr>Lysbilde 25</vt:lpstr>
      <vt:lpstr>Lysbilde 26</vt:lpstr>
      <vt:lpstr>Lysbilde 27</vt:lpstr>
      <vt:lpstr>Lysbilde 28</vt:lpstr>
      <vt:lpstr>Lysbilde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Rolf Eigil Bygdnes</dc:creator>
  <cp:lastModifiedBy>Administrator</cp:lastModifiedBy>
  <cp:revision>203</cp:revision>
  <cp:lastPrinted>2002-08-26T14:09:56Z</cp:lastPrinted>
  <dcterms:created xsi:type="dcterms:W3CDTF">2002-08-23T21:41:54Z</dcterms:created>
  <dcterms:modified xsi:type="dcterms:W3CDTF">2012-08-01T09:18:05Z</dcterms:modified>
</cp:coreProperties>
</file>